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Nuni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DF6A6C-D648-41C9-9B22-19EF1058B79E}">
  <a:tblStyle styleId="{0ADF6A6C-D648-41C9-9B22-19EF1058B7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5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4.xml"/><Relationship Id="rId32" Type="http://schemas.openxmlformats.org/officeDocument/2006/relationships/font" Target="fonts/Nuni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d4557ac1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d4557ac1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d409c6c74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3d409c6c74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d4557ac1f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d4557ac1f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d4557ac1f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3d4557ac1f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d4557ac1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d4557ac1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e9d6edee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e9d6edee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d409c6c74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3d409c6c74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d409c6c74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d409c6c74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d4557ac1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3d4557ac1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d409c6c74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3d409c6c74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d409c6c7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d409c6c7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3d4557ac1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3d4557ac1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3e9d6edee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3e9d6edee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3d409c6c74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3d409c6c74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d409c6c74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3d409c6c74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d409c6c74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d409c6c74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e9d6ede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e9d6ede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e9d6ede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e9d6ede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e9d6edee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e9d6edee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d409c6c74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d409c6c74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d4557ac1f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d4557ac1f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d4557ac1f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d4557ac1f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leetcode.com/problems/the-maze/" TargetMode="External"/><Relationship Id="rId4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4.xml"/><Relationship Id="rId9" Type="http://schemas.openxmlformats.org/officeDocument/2006/relationships/slide" Target="/ppt/slides/slide23.xml"/><Relationship Id="rId5" Type="http://schemas.openxmlformats.org/officeDocument/2006/relationships/slide" Target="/ppt/slides/slide15.xml"/><Relationship Id="rId6" Type="http://schemas.openxmlformats.org/officeDocument/2006/relationships/slide" Target="/ppt/slides/slide19.xml"/><Relationship Id="rId7" Type="http://schemas.openxmlformats.org/officeDocument/2006/relationships/slide" Target="/ppt/slides/slide21.xml"/><Relationship Id="rId8" Type="http://schemas.openxmlformats.org/officeDocument/2006/relationships/slide" Target="/ppt/slides/slide2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brilliant.org/profile/karleigh-4ektd3/about/" TargetMode="External"/><Relationship Id="rId4" Type="http://schemas.openxmlformats.org/officeDocument/2006/relationships/hyperlink" Target="https://brilliant.org/profile/ken-qejyp4/about/" TargetMode="External"/><Relationship Id="rId5" Type="http://schemas.openxmlformats.org/officeDocument/2006/relationships/hyperlink" Target="https://brilliant.org/profile/jimin-hqyzve/about/" TargetMode="External"/><Relationship Id="rId6" Type="http://schemas.openxmlformats.org/officeDocument/2006/relationships/hyperlink" Target="https://brilliant.org/wiki/depth-first-search-dfs/#complexity-of-depth-first-search" TargetMode="External"/><Relationship Id="rId7" Type="http://schemas.openxmlformats.org/officeDocument/2006/relationships/hyperlink" Target="https://www.tutorialspoint.com/data_structures_algorithms/depth_first_traversal.ht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7.xml"/><Relationship Id="rId4" Type="http://schemas.openxmlformats.org/officeDocument/2006/relationships/slide" Target="/ppt/slides/slide1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648525" y="1746100"/>
            <a:ext cx="78048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Solving the Maze by Depth-First Traversal</a:t>
            </a:r>
            <a:endParaRPr b="1" sz="4800"/>
          </a:p>
        </p:txBody>
      </p:sp>
      <p:sp>
        <p:nvSpPr>
          <p:cNvPr id="129" name="Google Shape;129;p13"/>
          <p:cNvSpPr txBox="1"/>
          <p:nvPr>
            <p:ph idx="4294967295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700"/>
              <a:t>Linh Bien</a:t>
            </a:r>
            <a:endParaRPr b="1" sz="2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819150" y="469625"/>
            <a:ext cx="7505700" cy="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819150" y="1341725"/>
            <a:ext cx="3686100" cy="30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/>
              <a:t>Let’s view in form of a tree. S is the node and 2 branches: right, left. Apply DFS</a:t>
            </a:r>
            <a:endParaRPr b="1"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359"/>
              <a:t>From S we can go to A or B. A is dead end. Go to S, B</a:t>
            </a:r>
            <a:endParaRPr b="1" sz="435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359"/>
              <a:t>From B we can go to C or D. C is dead end. Go to B,  D</a:t>
            </a:r>
            <a:endParaRPr b="1" sz="435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359"/>
              <a:t>From D we can go to E or F. Go to E </a:t>
            </a:r>
            <a:endParaRPr b="1" sz="435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359"/>
              <a:t>From E we can go to G or K. Go to G</a:t>
            </a:r>
            <a:endParaRPr b="1" sz="435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359"/>
              <a:t>From G we can go to H or I. H is not destination. Go to G,  I. I is the destination.</a:t>
            </a:r>
            <a:endParaRPr b="1" sz="435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359"/>
              <a:t>S -&gt; B -&gt; D -&gt; E -&gt; G -&gt; I : True</a:t>
            </a:r>
            <a:endParaRPr b="1" sz="435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359"/>
              <a:t>Distance: 24 units. </a:t>
            </a:r>
            <a:r>
              <a:rPr b="1" lang="en" sz="4359">
                <a:solidFill>
                  <a:srgbClr val="FF0000"/>
                </a:solidFill>
              </a:rPr>
              <a:t>Save time than BFS</a:t>
            </a:r>
            <a:endParaRPr b="1" sz="4359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675" y="1453600"/>
            <a:ext cx="3686100" cy="34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819150" y="281400"/>
            <a:ext cx="7505700" cy="9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1303800" y="1140525"/>
            <a:ext cx="7030500" cy="37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 </a:t>
            </a:r>
            <a:r>
              <a:rPr lang="en" sz="1800"/>
              <a:t>Conduct</a:t>
            </a:r>
            <a:r>
              <a:rPr lang="en" sz="1800"/>
              <a:t> Depth_First Traversal - Right, Left, Up, Down</a:t>
            </a:r>
            <a:endParaRPr sz="1800"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651125"/>
            <a:ext cx="3234699" cy="3246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5350" y="1651125"/>
            <a:ext cx="3358949" cy="32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819150" y="559075"/>
            <a:ext cx="75057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819150" y="1677225"/>
            <a:ext cx="3686100" cy="27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Let’s view the given search space in a form of a tree: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Starting position: the root node of the tree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Right, left, up or down: 4 different routes, 4 branches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The new node reached from the root traversing over the branch represents the new position occupied by the ball after choosing the corresponding direction of travel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4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250" y="1554225"/>
            <a:ext cx="3970351" cy="30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819150" y="469625"/>
            <a:ext cx="7505700" cy="9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819150" y="1084600"/>
            <a:ext cx="3686100" cy="33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 a tree: 0 is the node, 4 branches: right, left, up, down. Appy DFS: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From 0 can go to C ( or K ). Go to C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From C can go to 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From G can go to D or H. Go to H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From H can go to K ( K is dead end). Go back to G -&gt; D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From D can go to A or I (other points are visited)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From A can go to B (B is dead end). Go back to A -&gt;D -&gt; I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From I can go to 1: destination. True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-&gt; Same time, less memory space than BFS</a:t>
            </a:r>
            <a:endParaRPr/>
          </a:p>
        </p:txBody>
      </p:sp>
      <p:sp>
        <p:nvSpPr>
          <p:cNvPr id="214" name="Google Shape;214;p2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675" y="1274700"/>
            <a:ext cx="3686100" cy="34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Example 2</a:t>
            </a:r>
            <a:endParaRPr sz="2700"/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1303800" y="1408875"/>
            <a:ext cx="7030500" cy="31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/>
              <a:t>Use stack:</a:t>
            </a:r>
            <a:endParaRPr b="1" sz="2000"/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975" y="1990050"/>
            <a:ext cx="6981324" cy="24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819150" y="1663325"/>
            <a:ext cx="7505700" cy="27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Implement Depth First Search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on Python 3</a:t>
            </a:r>
            <a:endParaRPr sz="2400"/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3200" y="2034375"/>
            <a:ext cx="1962475" cy="190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490. The Maze ( Leetcode)</a:t>
            </a:r>
            <a:endParaRPr/>
          </a:p>
        </p:txBody>
      </p:sp>
      <p:sp>
        <p:nvSpPr>
          <p:cNvPr id="235" name="Google Shape;235;p28"/>
          <p:cNvSpPr txBox="1"/>
          <p:nvPr>
            <p:ph idx="1" type="body"/>
          </p:nvPr>
        </p:nvSpPr>
        <p:spPr>
          <a:xfrm>
            <a:off x="1303800" y="1408900"/>
            <a:ext cx="3601800" cy="32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Description: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63238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There is a ball in a </a:t>
            </a:r>
            <a:r>
              <a:rPr lang="en" sz="1000">
                <a:solidFill>
                  <a:srgbClr val="546E7A"/>
                </a:solidFill>
                <a:highlight>
                  <a:srgbClr val="F7F9FA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maze</a:t>
            </a:r>
            <a:r>
              <a:rPr lang="en" sz="1050">
                <a:solidFill>
                  <a:srgbClr val="263238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with empty spaces (represented as </a:t>
            </a:r>
            <a:r>
              <a:rPr lang="en" sz="1000">
                <a:solidFill>
                  <a:srgbClr val="546E7A"/>
                </a:solidFill>
                <a:highlight>
                  <a:srgbClr val="F7F9FA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0</a:t>
            </a:r>
            <a:r>
              <a:rPr lang="en" sz="1050">
                <a:solidFill>
                  <a:srgbClr val="263238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) and walls (represented as </a:t>
            </a:r>
            <a:r>
              <a:rPr lang="en" sz="1000">
                <a:solidFill>
                  <a:srgbClr val="546E7A"/>
                </a:solidFill>
                <a:highlight>
                  <a:srgbClr val="F7F9FA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1</a:t>
            </a:r>
            <a:r>
              <a:rPr lang="en" sz="1050">
                <a:solidFill>
                  <a:srgbClr val="263238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). The ball can go through the empty spaces by rolling up, down, left or right, but it won't stop rolling until hitting a wall. When the ball stops, it could choose the next direction.</a:t>
            </a:r>
            <a:endParaRPr sz="1050">
              <a:solidFill>
                <a:srgbClr val="263238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63238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Given the </a:t>
            </a:r>
            <a:r>
              <a:rPr lang="en" sz="1000">
                <a:solidFill>
                  <a:srgbClr val="546E7A"/>
                </a:solidFill>
                <a:highlight>
                  <a:srgbClr val="F7F9FA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m x n</a:t>
            </a:r>
            <a:r>
              <a:rPr lang="en" sz="1050">
                <a:solidFill>
                  <a:srgbClr val="263238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en" sz="1000">
                <a:solidFill>
                  <a:srgbClr val="546E7A"/>
                </a:solidFill>
                <a:highlight>
                  <a:srgbClr val="F7F9FA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maze</a:t>
            </a:r>
            <a:r>
              <a:rPr lang="en" sz="1050">
                <a:solidFill>
                  <a:srgbClr val="263238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, the ball's </a:t>
            </a:r>
            <a:r>
              <a:rPr lang="en" sz="1000">
                <a:solidFill>
                  <a:srgbClr val="546E7A"/>
                </a:solidFill>
                <a:highlight>
                  <a:srgbClr val="F7F9FA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start</a:t>
            </a:r>
            <a:r>
              <a:rPr lang="en" sz="1050">
                <a:solidFill>
                  <a:srgbClr val="263238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position and the </a:t>
            </a:r>
            <a:r>
              <a:rPr lang="en" sz="1000">
                <a:solidFill>
                  <a:srgbClr val="546E7A"/>
                </a:solidFill>
                <a:highlight>
                  <a:srgbClr val="F7F9FA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destination</a:t>
            </a:r>
            <a:r>
              <a:rPr lang="en" sz="1050">
                <a:solidFill>
                  <a:srgbClr val="263238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, where </a:t>
            </a:r>
            <a:r>
              <a:rPr lang="en" sz="1000">
                <a:solidFill>
                  <a:srgbClr val="546E7A"/>
                </a:solidFill>
                <a:highlight>
                  <a:srgbClr val="F7F9FA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start = [start</a:t>
            </a:r>
            <a:r>
              <a:rPr lang="en" sz="750">
                <a:solidFill>
                  <a:srgbClr val="546E7A"/>
                </a:solidFill>
                <a:highlight>
                  <a:srgbClr val="F7F9FA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row</a:t>
            </a:r>
            <a:r>
              <a:rPr lang="en" sz="1000">
                <a:solidFill>
                  <a:srgbClr val="546E7A"/>
                </a:solidFill>
                <a:highlight>
                  <a:srgbClr val="F7F9FA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, start</a:t>
            </a:r>
            <a:r>
              <a:rPr lang="en" sz="750">
                <a:solidFill>
                  <a:srgbClr val="546E7A"/>
                </a:solidFill>
                <a:highlight>
                  <a:srgbClr val="F7F9FA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col</a:t>
            </a:r>
            <a:r>
              <a:rPr lang="en" sz="1000">
                <a:solidFill>
                  <a:srgbClr val="546E7A"/>
                </a:solidFill>
                <a:highlight>
                  <a:srgbClr val="F7F9FA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]</a:t>
            </a:r>
            <a:r>
              <a:rPr lang="en" sz="1050">
                <a:solidFill>
                  <a:srgbClr val="263238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and </a:t>
            </a:r>
            <a:r>
              <a:rPr lang="en" sz="1000">
                <a:solidFill>
                  <a:srgbClr val="546E7A"/>
                </a:solidFill>
                <a:highlight>
                  <a:srgbClr val="F7F9FA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destination = [destination</a:t>
            </a:r>
            <a:r>
              <a:rPr lang="en" sz="750">
                <a:solidFill>
                  <a:srgbClr val="546E7A"/>
                </a:solidFill>
                <a:highlight>
                  <a:srgbClr val="F7F9FA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row</a:t>
            </a:r>
            <a:r>
              <a:rPr lang="en" sz="1000">
                <a:solidFill>
                  <a:srgbClr val="546E7A"/>
                </a:solidFill>
                <a:highlight>
                  <a:srgbClr val="F7F9FA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, destination</a:t>
            </a:r>
            <a:r>
              <a:rPr lang="en" sz="750">
                <a:solidFill>
                  <a:srgbClr val="546E7A"/>
                </a:solidFill>
                <a:highlight>
                  <a:srgbClr val="F7F9FA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col</a:t>
            </a:r>
            <a:r>
              <a:rPr lang="en" sz="1000">
                <a:solidFill>
                  <a:srgbClr val="546E7A"/>
                </a:solidFill>
                <a:highlight>
                  <a:srgbClr val="F7F9FA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]</a:t>
            </a:r>
            <a:r>
              <a:rPr lang="en" sz="1050">
                <a:solidFill>
                  <a:srgbClr val="263238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, return </a:t>
            </a:r>
            <a:r>
              <a:rPr lang="en" sz="1000">
                <a:solidFill>
                  <a:srgbClr val="546E7A"/>
                </a:solidFill>
                <a:highlight>
                  <a:srgbClr val="F7F9FA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true</a:t>
            </a:r>
            <a:r>
              <a:rPr lang="en" sz="1050">
                <a:solidFill>
                  <a:srgbClr val="263238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if the ball can stop at the destination, otherwise return </a:t>
            </a:r>
            <a:r>
              <a:rPr lang="en" sz="1000">
                <a:solidFill>
                  <a:srgbClr val="546E7A"/>
                </a:solidFill>
                <a:highlight>
                  <a:srgbClr val="F7F9FA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false</a:t>
            </a:r>
            <a:r>
              <a:rPr lang="en" sz="1050">
                <a:solidFill>
                  <a:srgbClr val="263238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.</a:t>
            </a:r>
            <a:endParaRPr sz="1050">
              <a:solidFill>
                <a:srgbClr val="263238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63238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You may assume that the borders of the maze are all walls </a:t>
            </a:r>
            <a:endParaRPr sz="1050">
              <a:solidFill>
                <a:srgbClr val="263238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0425" y="1408900"/>
            <a:ext cx="3601700" cy="320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819150" y="290725"/>
            <a:ext cx="75057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</a:t>
            </a:r>
            <a:endParaRPr/>
          </a:p>
        </p:txBody>
      </p:sp>
      <p:sp>
        <p:nvSpPr>
          <p:cNvPr id="242" name="Google Shape;242;p29"/>
          <p:cNvSpPr txBox="1"/>
          <p:nvPr>
            <p:ph idx="1" type="body"/>
          </p:nvPr>
        </p:nvSpPr>
        <p:spPr>
          <a:xfrm>
            <a:off x="819150" y="983975"/>
            <a:ext cx="7505700" cy="3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</a:t>
            </a:r>
            <a:endParaRPr/>
          </a:p>
        </p:txBody>
      </p:sp>
      <p:pic>
        <p:nvPicPr>
          <p:cNvPr id="243" name="Google Shape;2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525" y="916825"/>
            <a:ext cx="6276975" cy="40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975" y="0"/>
            <a:ext cx="796125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title"/>
          </p:nvPr>
        </p:nvSpPr>
        <p:spPr>
          <a:xfrm>
            <a:off x="1382075" y="643300"/>
            <a:ext cx="70305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254" name="Google Shape;254;p31"/>
          <p:cNvSpPr txBox="1"/>
          <p:nvPr>
            <p:ph idx="1" type="body"/>
          </p:nvPr>
        </p:nvSpPr>
        <p:spPr>
          <a:xfrm>
            <a:off x="1303800" y="1274700"/>
            <a:ext cx="7030500" cy="3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1017"/>
              <a:t>def main():</a:t>
            </a:r>
            <a:endParaRPr b="1" sz="101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" sz="1017"/>
              <a:t>    test = Solution()</a:t>
            </a:r>
            <a:endParaRPr b="1" sz="101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" sz="1017"/>
              <a:t>    print("Input: [[0,0,1,0,0],[0,0,0,0,0],[0,0,0,1,0],[1,1,0,1,1],[0,0,0,0,0]], start = [0,4], destination = [4,4]")</a:t>
            </a:r>
            <a:endParaRPr b="1" sz="101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" sz="1017"/>
              <a:t>    print("Output: ",test.hasPath([[0,0,1,0,0],[0,0,0,0,0],[0,0,0,1,0],[1,1,0,1,1],[0,0,0,0,0]],[0,4],[4,4]))</a:t>
            </a:r>
            <a:endParaRPr b="1" sz="101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b="1" sz="101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" sz="1017"/>
              <a:t>    print("Input: maze = [[0,0,1,0,0],[0,0,0,0,0],[0,0,0,1,0],[1,1,0,1,1],[0,0,0,0,0]], start = [0,4], destination = [3,2]")</a:t>
            </a:r>
            <a:endParaRPr b="1" sz="101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" sz="1017"/>
              <a:t>    print("Output: ",test.hasPath([[0,0,1,0,0],[0,0,0,0,0],[0,0,0,1,0],[1,1,0,1,1],[0,0,0,0,0]], [0,4],[3,2]))</a:t>
            </a:r>
            <a:endParaRPr b="1" sz="101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b="1" sz="101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" sz="1017"/>
              <a:t>    print("Input: maze = [[0,0,0,0,0],[1,1,0,0,1],[0,0,0,0,0],[0,1,0,0,1],[0,1,0,0,0]], start = [4,3], destination = [0,1]")</a:t>
            </a:r>
            <a:endParaRPr b="1" sz="101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" sz="1017"/>
              <a:t>    print("Output: ",test.hasPath([[0,0,0,0,0],[1,1,0,0,1],[0,0,0,0,0],[0,1,0,0,1],[0,1,0,0,0]],[4,3],[0,1]))</a:t>
            </a:r>
            <a:endParaRPr b="1" sz="101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" sz="1017"/>
              <a:t>main()</a:t>
            </a:r>
            <a:endParaRPr b="1" sz="101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817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388200" y="436075"/>
            <a:ext cx="70305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297075"/>
            <a:ext cx="7505700" cy="3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 u="sng">
                <a:solidFill>
                  <a:schemeClr val="hlink"/>
                </a:solidFill>
                <a:hlinkClick action="ppaction://hlinksldjump" r:id="rId3"/>
              </a:rPr>
              <a:t>Introduction</a:t>
            </a:r>
            <a:endParaRPr b="1" sz="2400"/>
          </a:p>
          <a:p>
            <a:pPr indent="-3810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 u="sng">
                <a:solidFill>
                  <a:schemeClr val="hlink"/>
                </a:solidFill>
                <a:hlinkClick action="ppaction://hlinksldjump" r:id="rId4"/>
              </a:rPr>
              <a:t>Design</a:t>
            </a:r>
            <a:endParaRPr b="1" sz="2400"/>
          </a:p>
          <a:p>
            <a:pPr indent="-3810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 u="sng">
                <a:solidFill>
                  <a:schemeClr val="hlink"/>
                </a:solidFill>
                <a:hlinkClick action="ppaction://hlinksldjump" r:id="rId5"/>
              </a:rPr>
              <a:t>Implementation</a:t>
            </a:r>
            <a:endParaRPr b="1" sz="2400"/>
          </a:p>
          <a:p>
            <a:pPr indent="-3810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 u="sng">
                <a:solidFill>
                  <a:schemeClr val="hlink"/>
                </a:solidFill>
                <a:hlinkClick action="ppaction://hlinksldjump" r:id="rId6"/>
              </a:rPr>
              <a:t>Test</a:t>
            </a:r>
            <a:endParaRPr b="1" sz="2400"/>
          </a:p>
          <a:p>
            <a:pPr indent="-3810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 u="sng">
                <a:solidFill>
                  <a:schemeClr val="hlink"/>
                </a:solidFill>
                <a:hlinkClick action="ppaction://hlinksldjump" r:id="rId7"/>
              </a:rPr>
              <a:t>Enhancement ideas</a:t>
            </a:r>
            <a:endParaRPr b="1" sz="2400"/>
          </a:p>
          <a:p>
            <a:pPr indent="-3810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 u="sng">
                <a:solidFill>
                  <a:schemeClr val="hlink"/>
                </a:solidFill>
                <a:hlinkClick action="ppaction://hlinksldjump" r:id="rId8"/>
              </a:rPr>
              <a:t>Conclusion</a:t>
            </a:r>
            <a:endParaRPr b="1" sz="2400"/>
          </a:p>
          <a:p>
            <a:pPr indent="-3810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 u="sng">
                <a:solidFill>
                  <a:schemeClr val="hlink"/>
                </a:solidFill>
                <a:hlinkClick action="ppaction://hlinksldjump" r:id="rId9"/>
              </a:rPr>
              <a:t>References</a:t>
            </a:r>
            <a:endParaRPr b="1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type="title"/>
          </p:nvPr>
        </p:nvSpPr>
        <p:spPr>
          <a:xfrm>
            <a:off x="819150" y="737975"/>
            <a:ext cx="7505700" cy="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260" name="Google Shape;260;p32"/>
          <p:cNvSpPr txBox="1"/>
          <p:nvPr>
            <p:ph idx="1" type="body"/>
          </p:nvPr>
        </p:nvSpPr>
        <p:spPr>
          <a:xfrm>
            <a:off x="819150" y="1721950"/>
            <a:ext cx="7505700" cy="25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Input: [[0,0,1,0,0],[0,0,0,0,0],[0,0,0,1,0],[1,1,0,1,1],[0,0,0,0,0]], start = [0,4], destination = [4,4]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Output:  True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Input: maze = [[0,0,1,0,0],[0,0,0,0,0],[0,0,0,1,0],[1,1,0,1,1],[0,0,0,0,0]], start = [0,4], destination = [3,2]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Output:  False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Input: maze = [[0,0,0,0,0],[1,1,0,0,1],[0,0,0,0,0],[0,1,0,0,1],[0,1,0,0,0]], start = [4,3], destination = [0,1]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Output:  False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Enhancement ideas</a:t>
            </a:r>
            <a:endParaRPr/>
          </a:p>
        </p:txBody>
      </p:sp>
      <p:sp>
        <p:nvSpPr>
          <p:cNvPr id="266" name="Google Shape;266;p33"/>
          <p:cNvSpPr txBox="1"/>
          <p:nvPr>
            <p:ph idx="1" type="body"/>
          </p:nvPr>
        </p:nvSpPr>
        <p:spPr>
          <a:xfrm>
            <a:off x="819150" y="1677225"/>
            <a:ext cx="7505700" cy="27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Breadth</a:t>
            </a:r>
            <a:r>
              <a:rPr lang="en" sz="2000"/>
              <a:t> First Search (BFS) can be another solution. Queue will be used instead of stack.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819150" y="626175"/>
            <a:ext cx="7505700" cy="8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819150" y="1386500"/>
            <a:ext cx="7505700" cy="32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solve the Maze problem, we i</a:t>
            </a:r>
            <a:r>
              <a:rPr lang="en" sz="1800"/>
              <a:t>magine two cases: Case 1: a robot without wheel goes in a clear route. Case 2: a robot with wheel goes in unclear route.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can view the given space search in a form of a tree with node as the start position and branches are all the different options ( 2 options: right, left for case 1 or 4 options: right, left, up, down for case 2 ).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Depth - first search (DFS) is useful in cycle detection in graphs such as maze, consumes less memory space and will reach at the goal node in a less time if it traverses in a right path.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78" name="Google Shape;278;p35"/>
          <p:cNvSpPr txBox="1"/>
          <p:nvPr>
            <p:ph idx="1" type="body"/>
          </p:nvPr>
        </p:nvSpPr>
        <p:spPr>
          <a:xfrm>
            <a:off x="819150" y="1624925"/>
            <a:ext cx="7505700" cy="28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Karleigh M</a:t>
            </a:r>
            <a:r>
              <a:rPr lang="en" sz="1150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Ken J</a:t>
            </a:r>
            <a:r>
              <a:rPr lang="en" sz="1150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Jimin</a:t>
            </a:r>
            <a:r>
              <a:rPr lang="en" sz="1150">
                <a:solidFill>
                  <a:srgbClr val="0277BD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50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K, Depth-First Search (DFS). Retrieved 07/18/2022 from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https://brilliant.org/wiki/depth-first-search-dfs/#complexity-of-depth-first-search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Tutorialspoint. Data Structure - Depth First Search.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https://www.tutorialspoint.com/data_structures_algorithms/depth_first_traversal.htm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744325"/>
            <a:ext cx="7505700" cy="26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In this project, we need to solve the problem whether we can go from the start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to the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destination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position in the Maze (clear route and unclear route).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The proposed solution is to apply Depth First Search.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The solution will be explained and tested in some examples with diagram and programming.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424900"/>
            <a:ext cx="75057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352975"/>
            <a:ext cx="7505700" cy="31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Problem:</a:t>
            </a:r>
            <a:r>
              <a:rPr lang="en" sz="1800"/>
              <a:t> Find the way to go from the start position to the destination </a:t>
            </a:r>
            <a:r>
              <a:rPr lang="en" sz="1800"/>
              <a:t>position</a:t>
            </a:r>
            <a:r>
              <a:rPr lang="en" sz="1800"/>
              <a:t> in a Maze. There are two cases: imagine when a robot without wheel goes in a clear route and a robot with wheel goes in unclear route.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8" name="Google Shape;148;p16"/>
          <p:cNvGraphicFramePr/>
          <p:nvPr/>
        </p:nvGraphicFramePr>
        <p:xfrm>
          <a:off x="9525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{0ADF6A6C-D648-41C9-9B22-19EF1058B79E}</a:tableStyleId>
              </a:tblPr>
              <a:tblGrid>
                <a:gridCol w="1496100"/>
                <a:gridCol w="3329900"/>
                <a:gridCol w="2413000"/>
              </a:tblGrid>
              <a:tr h="42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Robot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Clear route (street, highway)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Unclear route(hospital,hotel)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Without wheel (legged robot)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Tree (</a:t>
                      </a:r>
                      <a:r>
                        <a:rPr lang="en" u="sng">
                          <a:solidFill>
                            <a:schemeClr val="hlink"/>
                          </a:solidFill>
                          <a:hlinkClick action="ppaction://hlinksldjump" r:id="rId3"/>
                        </a:rPr>
                        <a:t>example 1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With wheel(self driving car)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Matrix (</a:t>
                      </a:r>
                      <a:r>
                        <a:rPr lang="en" u="sng">
                          <a:solidFill>
                            <a:schemeClr val="hlink"/>
                          </a:solidFill>
                          <a:hlinkClick action="ppaction://hlinksldjump" r:id="rId4"/>
                        </a:rPr>
                        <a:t>example 2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559075"/>
            <a:ext cx="75057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442425"/>
            <a:ext cx="75057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Solution:</a:t>
            </a:r>
            <a:endParaRPr b="1"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can use Depth First Search or </a:t>
            </a:r>
            <a:r>
              <a:rPr lang="en" sz="1800"/>
              <a:t>Breadth</a:t>
            </a:r>
            <a:r>
              <a:rPr lang="en" sz="1800"/>
              <a:t> First Search.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Depth First Search (DFS) is algorithm traverses a graph in a depthward motion. Depth First Search uses stack to remember to get the next vertex to start a search while the </a:t>
            </a:r>
            <a:r>
              <a:rPr lang="en" sz="1800"/>
              <a:t>Breadth</a:t>
            </a:r>
            <a:r>
              <a:rPr lang="en" sz="1800"/>
              <a:t> First Search uses queue.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Since the robot is the </a:t>
            </a:r>
            <a:r>
              <a:rPr lang="en" sz="1800"/>
              <a:t>embedded</a:t>
            </a:r>
            <a:r>
              <a:rPr lang="en" sz="1800"/>
              <a:t> system and memory is important, compare two solutions, Depth First Search is a better solution for the benefit of less memory space and less time if go to the right path.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536725"/>
            <a:ext cx="7505700" cy="8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437575" y="1162875"/>
            <a:ext cx="34854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1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n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Rule 1</a:t>
            </a:r>
            <a:endParaRPr b="1" sz="1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Visit the </a:t>
            </a:r>
            <a:r>
              <a:rPr b="1" lang="en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adjacent unvisited vertex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■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there are </a:t>
            </a:r>
            <a:r>
              <a:rPr b="1" lang="en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several vertices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randomly pick one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 it as </a:t>
            </a:r>
            <a:r>
              <a:rPr b="1" lang="en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visited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b="1" lang="en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Display it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it in a </a:t>
            </a:r>
            <a:r>
              <a:rPr b="1" lang="en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n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Rule 2</a:t>
            </a:r>
            <a:endParaRPr b="1" sz="1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1" lang="en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 adjacent vertex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found, </a:t>
            </a:r>
            <a:r>
              <a:rPr b="1" lang="en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pop up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b="1" lang="en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vertex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from the </a:t>
            </a:r>
            <a:r>
              <a:rPr b="1" lang="en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■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will </a:t>
            </a:r>
            <a:r>
              <a:rPr b="1" lang="en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pop up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all the </a:t>
            </a:r>
            <a:r>
              <a:rPr b="1" lang="en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vertices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from the </a:t>
            </a:r>
            <a:r>
              <a:rPr b="1" lang="en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which do not have </a:t>
            </a:r>
            <a:r>
              <a:rPr b="1" lang="en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adjacent vertices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n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Rule 3</a:t>
            </a:r>
            <a:endParaRPr b="1" sz="1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Repeat </a:t>
            </a:r>
            <a:r>
              <a:rPr b="1" lang="en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Rule 1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Rule 2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until the </a:t>
            </a:r>
            <a:r>
              <a:rPr b="1" lang="en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stack is empty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3538" y="1512150"/>
            <a:ext cx="4638675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1303800" y="312675"/>
            <a:ext cx="7030500" cy="8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687875" y="1207600"/>
            <a:ext cx="8022600" cy="3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Given a Maze: Return True if can go from start S to destination I. If not, return False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075" y="1710763"/>
            <a:ext cx="2857500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0975" y="1844113"/>
            <a:ext cx="262890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 &amp; 2</a:t>
            </a:r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856913"/>
            <a:ext cx="2628900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6250" y="1856925"/>
            <a:ext cx="2628900" cy="271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819150" y="537375"/>
            <a:ext cx="7505700" cy="10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 &amp; 4</a:t>
            </a: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573750"/>
            <a:ext cx="3096051" cy="296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675" y="1448225"/>
            <a:ext cx="3161424" cy="308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