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94" r:id="rId6"/>
    <p:sldId id="295" r:id="rId7"/>
    <p:sldId id="290" r:id="rId8"/>
    <p:sldId id="305" r:id="rId9"/>
    <p:sldId id="306" r:id="rId10"/>
    <p:sldId id="307" r:id="rId11"/>
    <p:sldId id="311" r:id="rId12"/>
    <p:sldId id="258" r:id="rId13"/>
    <p:sldId id="312" r:id="rId14"/>
    <p:sldId id="292" r:id="rId15"/>
    <p:sldId id="261" r:id="rId16"/>
    <p:sldId id="309" r:id="rId17"/>
    <p:sldId id="310" r:id="rId18"/>
    <p:sldId id="308" r:id="rId19"/>
    <p:sldId id="265" r:id="rId20"/>
    <p:sldId id="286" r:id="rId21"/>
    <p:sldId id="296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8" autoAdjust="0"/>
    <p:restoredTop sz="94660"/>
  </p:normalViewPr>
  <p:slideViewPr>
    <p:cSldViewPr showGuides="1">
      <p:cViewPr varScale="1">
        <p:scale>
          <a:sx n="205" d="100"/>
          <a:sy n="205" d="100"/>
        </p:scale>
        <p:origin x="624" y="16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2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902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70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smtClean="0">
                <a:cs typeface="Arial" pitchFamily="34" charset="0"/>
              </a:rPr>
              <a:t>Xây dựng website bán son online cho shop Bean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smtClean="0">
                <a:ea typeface="맑은 고딕" pitchFamily="50" charset="-127"/>
              </a:rPr>
              <a:t>Dự án 1 – thiết kế Website</a:t>
            </a:r>
            <a:endParaRPr lang="ko-KR" altLang="en-US" sz="3200" dirty="0"/>
          </a:p>
        </p:txBody>
      </p:sp>
      <p:sp>
        <p:nvSpPr>
          <p:cNvPr id="2" name="Pentagon 1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Giới thiệu về đề tài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2442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3036511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978751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4075172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3663879" y="2067694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3036511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978751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3796816" y="2199233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406039" y="1220114"/>
            <a:ext cx="2830257" cy="535443"/>
            <a:chOff x="1472558" y="998559"/>
            <a:chExt cx="2765965" cy="535443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http://anhddph11921.ga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Link website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58022" y="3102431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Đáp ứng nhu cầu sử dụng son chính hang, tốt cho sức khỏe người sử dụng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58022" y="4038535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Sau khi triển khai thành công có thể áp dụng vào thực tế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06039" y="2258306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Mục tiêu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30175" y="3150438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Giao diện đơn giản, thân thiện với người dùng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30175" y="4038535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Tiếp thu các đóng góp, ý kiến để cải thiện website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Block Arc 14"/>
          <p:cNvSpPr/>
          <p:nvPr/>
        </p:nvSpPr>
        <p:spPr>
          <a:xfrm rot="16200000">
            <a:off x="3759892" y="1385416"/>
            <a:ext cx="378592" cy="37884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Frame 17">
            <a:extLst>
              <a:ext uri="{FF2B5EF4-FFF2-40B4-BE49-F238E27FC236}">
                <a16:creationId xmlns:a16="http://schemas.microsoft.com/office/drawing/2014/main" id="{ED5632B2-F04E-4EE8-AC83-3C35B6B904F1}"/>
              </a:ext>
            </a:extLst>
          </p:cNvPr>
          <p:cNvSpPr/>
          <p:nvPr/>
        </p:nvSpPr>
        <p:spPr>
          <a:xfrm>
            <a:off x="922691" y="316760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Rounded Rectangle 7"/>
          <p:cNvSpPr/>
          <p:nvPr/>
        </p:nvSpPr>
        <p:spPr>
          <a:xfrm>
            <a:off x="5070447" y="3179034"/>
            <a:ext cx="198193" cy="34298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ounded Rectangle 5">
            <a:extLst>
              <a:ext uri="{FF2B5EF4-FFF2-40B4-BE49-F238E27FC236}">
                <a16:creationId xmlns:a16="http://schemas.microsoft.com/office/drawing/2014/main" id="{DFAF31E9-E106-4059-B9CD-2B72E20F0133}"/>
              </a:ext>
            </a:extLst>
          </p:cNvPr>
          <p:cNvSpPr/>
          <p:nvPr/>
        </p:nvSpPr>
        <p:spPr>
          <a:xfrm flipH="1">
            <a:off x="4997870" y="4181751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Pentagon 47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2355726"/>
            <a:ext cx="5472608" cy="399981"/>
          </a:xfrm>
        </p:spPr>
        <p:txBody>
          <a:bodyPr/>
          <a:lstStyle/>
          <a:p>
            <a:r>
              <a:rPr lang="en-US" altLang="ko-KR" smtClean="0"/>
              <a:t>Giới thiệu hệ thống website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0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 </a:t>
            </a:r>
            <a:r>
              <a:rPr lang="en-US" altLang="ko-KR" smtClean="0">
                <a:solidFill>
                  <a:schemeClr val="accent1"/>
                </a:solidFill>
              </a:rPr>
              <a:t>Giới thiệu</a:t>
            </a:r>
            <a:r>
              <a:rPr lang="en-US" altLang="ko-KR" smtClean="0"/>
              <a:t> hệ thống website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  <a:endCxn id="55" idx="6"/>
          </p:cNvCxnSpPr>
          <p:nvPr/>
        </p:nvCxnSpPr>
        <p:spPr>
          <a:xfrm>
            <a:off x="1670688" y="3006407"/>
            <a:ext cx="5948073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376551"/>
            <a:ext cx="1024939" cy="435016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4139952" y="3240147"/>
            <a:ext cx="582297" cy="48146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771800" y="2245786"/>
            <a:ext cx="504056" cy="480886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331640" y="3301034"/>
            <a:ext cx="504056" cy="47425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Sơ đồ use case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Sơ đồ quan hệ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8" y="1943007"/>
            <a:ext cx="205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Tổ chức website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308305" y="3203493"/>
            <a:ext cx="576064" cy="51811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8932" y="3721607"/>
            <a:ext cx="205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Khó khăn, thuận lợi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Google Shape;11349;p74"/>
          <p:cNvSpPr/>
          <p:nvPr/>
        </p:nvSpPr>
        <p:spPr>
          <a:xfrm>
            <a:off x="1415782" y="3375867"/>
            <a:ext cx="348542" cy="345740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2814494" y="2276068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3" name="Google Shape;11266;p74"/>
          <p:cNvGrpSpPr/>
          <p:nvPr/>
        </p:nvGrpSpPr>
        <p:grpSpPr>
          <a:xfrm>
            <a:off x="4261047" y="3283286"/>
            <a:ext cx="366269" cy="366732"/>
            <a:chOff x="-61784125" y="1931250"/>
            <a:chExt cx="316650" cy="317050"/>
          </a:xfrm>
          <a:solidFill>
            <a:srgbClr val="0DD2D9"/>
          </a:solidFill>
        </p:grpSpPr>
        <p:sp>
          <p:nvSpPr>
            <p:cNvPr id="34" name="Google Shape;11267;p74"/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268;p74"/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269;p74"/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270;p74"/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9263;p68"/>
          <p:cNvGrpSpPr/>
          <p:nvPr/>
        </p:nvGrpSpPr>
        <p:grpSpPr>
          <a:xfrm>
            <a:off x="5463836" y="2441248"/>
            <a:ext cx="726108" cy="325794"/>
            <a:chOff x="803162" y="2667727"/>
            <a:chExt cx="1412054" cy="633562"/>
          </a:xfrm>
          <a:solidFill>
            <a:srgbClr val="0DD2D9"/>
          </a:solidFill>
        </p:grpSpPr>
        <p:cxnSp>
          <p:nvCxnSpPr>
            <p:cNvPr id="39" name="Google Shape;9264;p68"/>
            <p:cNvCxnSpPr>
              <a:stCxn id="51" idx="2"/>
              <a:endCxn id="49" idx="0"/>
            </p:cNvCxnSpPr>
            <p:nvPr/>
          </p:nvCxnSpPr>
          <p:spPr>
            <a:xfrm rot="-5400000" flipH="1">
              <a:off x="1629188" y="2672777"/>
              <a:ext cx="129300" cy="369300"/>
            </a:xfrm>
            <a:prstGeom prst="bentConnector3">
              <a:avLst>
                <a:gd name="adj1" fmla="val 49963"/>
              </a:avLst>
            </a:prstGeom>
            <a:grp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9267;p68"/>
            <p:cNvCxnSpPr>
              <a:stCxn id="50" idx="0"/>
              <a:endCxn id="51" idx="2"/>
            </p:cNvCxnSpPr>
            <p:nvPr/>
          </p:nvCxnSpPr>
          <p:spPr>
            <a:xfrm rot="-5400000">
              <a:off x="1259904" y="2672682"/>
              <a:ext cx="129300" cy="369300"/>
            </a:xfrm>
            <a:prstGeom prst="bentConnector3">
              <a:avLst>
                <a:gd name="adj1" fmla="val 49963"/>
              </a:avLst>
            </a:prstGeom>
            <a:grp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9269;p68"/>
            <p:cNvCxnSpPr>
              <a:stCxn id="50" idx="2"/>
              <a:endCxn id="46" idx="0"/>
            </p:cNvCxnSpPr>
            <p:nvPr/>
          </p:nvCxnSpPr>
          <p:spPr>
            <a:xfrm rot="-5400000" flipH="1">
              <a:off x="1163454" y="3023483"/>
              <a:ext cx="129300" cy="176400"/>
            </a:xfrm>
            <a:prstGeom prst="bentConnector3">
              <a:avLst>
                <a:gd name="adj1" fmla="val 49963"/>
              </a:avLst>
            </a:prstGeom>
            <a:grp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9271;p68"/>
            <p:cNvCxnSpPr>
              <a:stCxn id="45" idx="0"/>
              <a:endCxn id="50" idx="2"/>
            </p:cNvCxnSpPr>
            <p:nvPr/>
          </p:nvCxnSpPr>
          <p:spPr>
            <a:xfrm rot="-5400000">
              <a:off x="987135" y="3023388"/>
              <a:ext cx="129300" cy="176400"/>
            </a:xfrm>
            <a:prstGeom prst="bentConnector3">
              <a:avLst>
                <a:gd name="adj1" fmla="val 49963"/>
              </a:avLst>
            </a:prstGeom>
            <a:grp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9273;p68"/>
            <p:cNvCxnSpPr>
              <a:stCxn id="49" idx="2"/>
              <a:endCxn id="48" idx="0"/>
            </p:cNvCxnSpPr>
            <p:nvPr/>
          </p:nvCxnSpPr>
          <p:spPr>
            <a:xfrm rot="-5400000" flipH="1">
              <a:off x="1902022" y="3023483"/>
              <a:ext cx="129300" cy="176400"/>
            </a:xfrm>
            <a:prstGeom prst="bentConnector3">
              <a:avLst>
                <a:gd name="adj1" fmla="val 49963"/>
              </a:avLst>
            </a:prstGeom>
            <a:grp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" name="Google Shape;9275;p68"/>
            <p:cNvCxnSpPr>
              <a:stCxn id="47" idx="0"/>
              <a:endCxn id="49" idx="2"/>
            </p:cNvCxnSpPr>
            <p:nvPr/>
          </p:nvCxnSpPr>
          <p:spPr>
            <a:xfrm rot="-5400000">
              <a:off x="1725705" y="3023388"/>
              <a:ext cx="129300" cy="176400"/>
            </a:xfrm>
            <a:prstGeom prst="bentConnector3">
              <a:avLst>
                <a:gd name="adj1" fmla="val 49963"/>
              </a:avLst>
            </a:prstGeom>
            <a:grp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" name="Google Shape;9272;p68"/>
            <p:cNvSpPr/>
            <p:nvPr/>
          </p:nvSpPr>
          <p:spPr>
            <a:xfrm>
              <a:off x="803162" y="3176238"/>
              <a:ext cx="320848" cy="125051"/>
            </a:xfrm>
            <a:prstGeom prst="roundRect">
              <a:avLst>
                <a:gd name="adj" fmla="val 50000"/>
              </a:avLst>
            </a:pr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9270;p68"/>
            <p:cNvSpPr/>
            <p:nvPr/>
          </p:nvSpPr>
          <p:spPr>
            <a:xfrm>
              <a:off x="1155799" y="3176238"/>
              <a:ext cx="320848" cy="125051"/>
            </a:xfrm>
            <a:prstGeom prst="roundRect">
              <a:avLst>
                <a:gd name="adj" fmla="val 50000"/>
              </a:avLst>
            </a:pr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9276;p68"/>
            <p:cNvSpPr/>
            <p:nvPr/>
          </p:nvSpPr>
          <p:spPr>
            <a:xfrm>
              <a:off x="1541731" y="3176238"/>
              <a:ext cx="320848" cy="125051"/>
            </a:xfrm>
            <a:prstGeom prst="roundRect">
              <a:avLst>
                <a:gd name="adj" fmla="val 50000"/>
              </a:avLst>
            </a:pr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9274;p68"/>
            <p:cNvSpPr/>
            <p:nvPr/>
          </p:nvSpPr>
          <p:spPr>
            <a:xfrm>
              <a:off x="1894368" y="3176238"/>
              <a:ext cx="320848" cy="125051"/>
            </a:xfrm>
            <a:prstGeom prst="roundRect">
              <a:avLst>
                <a:gd name="adj" fmla="val 50000"/>
              </a:avLst>
            </a:pr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9266;p68"/>
            <p:cNvSpPr/>
            <p:nvPr/>
          </p:nvSpPr>
          <p:spPr>
            <a:xfrm>
              <a:off x="1718048" y="2921982"/>
              <a:ext cx="320848" cy="125051"/>
            </a:xfrm>
            <a:prstGeom prst="roundRect">
              <a:avLst>
                <a:gd name="adj" fmla="val 50000"/>
              </a:avLst>
            </a:prstGeom>
            <a:grp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" name="Google Shape;9268;p68"/>
            <p:cNvSpPr/>
            <p:nvPr/>
          </p:nvSpPr>
          <p:spPr>
            <a:xfrm>
              <a:off x="979480" y="2921982"/>
              <a:ext cx="320848" cy="125051"/>
            </a:xfrm>
            <a:prstGeom prst="roundRect">
              <a:avLst>
                <a:gd name="adj" fmla="val 50000"/>
              </a:avLst>
            </a:prstGeom>
            <a:grp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9265;p68"/>
            <p:cNvSpPr/>
            <p:nvPr/>
          </p:nvSpPr>
          <p:spPr>
            <a:xfrm>
              <a:off x="1348764" y="2667727"/>
              <a:ext cx="320848" cy="125051"/>
            </a:xfrm>
            <a:prstGeom prst="roundRect">
              <a:avLst>
                <a:gd name="adj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757340" y="1937817"/>
            <a:ext cx="205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Sơ đồ triển khai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402737" y="2870687"/>
            <a:ext cx="288032" cy="288032"/>
            <a:chOff x="611560" y="2851238"/>
            <a:chExt cx="288032" cy="288032"/>
          </a:xfrm>
        </p:grpSpPr>
        <p:sp>
          <p:nvSpPr>
            <p:cNvPr id="54" name="Oval 5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Google Shape;11313;p74"/>
          <p:cNvSpPr/>
          <p:nvPr/>
        </p:nvSpPr>
        <p:spPr>
          <a:xfrm>
            <a:off x="7403301" y="3299429"/>
            <a:ext cx="354117" cy="326242"/>
          </a:xfrm>
          <a:custGeom>
            <a:avLst/>
            <a:gdLst/>
            <a:ahLst/>
            <a:cxnLst/>
            <a:rect l="l" t="t" r="r" b="b"/>
            <a:pathLst>
              <a:path w="12005" h="11060" extrusionOk="0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Pentagon 56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423122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Sơ đồ use case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4587"/>
            <a:ext cx="6200775" cy="3952875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423122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Tổ chức website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3478"/>
            <a:ext cx="5400600" cy="4223424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423122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Sơ đồ quan hệ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165407"/>
            <a:ext cx="5256584" cy="4149266"/>
          </a:xfrm>
          <a:prstGeom prst="rect">
            <a:avLst/>
          </a:prstGeom>
        </p:spPr>
      </p:pic>
      <p:sp>
        <p:nvSpPr>
          <p:cNvPr id="6" name="Pentagon 5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5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53782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4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Sơ đồ triển khai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400" smtClean="0">
                <a:solidFill>
                  <a:schemeClr val="bg1"/>
                </a:solidFill>
                <a:latin typeface="+mj-lt"/>
                <a:cs typeface="Arial" pitchFamily="34" charset="0"/>
              </a:rPr>
              <a:t>Mô hình MVC</a:t>
            </a:r>
            <a:endParaRPr lang="en-US" altLang="ko-KR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2085200" y="1084734"/>
            <a:ext cx="1085168" cy="1093650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652619" y="1263444"/>
            <a:ext cx="735305" cy="804250"/>
            <a:chOff x="466989" y="3795886"/>
            <a:chExt cx="288587" cy="315646"/>
          </a:xfrm>
          <a:solidFill>
            <a:srgbClr val="00B050"/>
          </a:solidFill>
        </p:grpSpPr>
        <p:grpSp>
          <p:nvGrpSpPr>
            <p:cNvPr id="12" name="Group 11"/>
            <p:cNvGrpSpPr/>
            <p:nvPr/>
          </p:nvGrpSpPr>
          <p:grpSpPr>
            <a:xfrm>
              <a:off x="466989" y="3958978"/>
              <a:ext cx="288042" cy="152554"/>
              <a:chOff x="467544" y="4185542"/>
              <a:chExt cx="288042" cy="152554"/>
            </a:xfrm>
            <a:grpFill/>
          </p:grpSpPr>
          <p:sp>
            <p:nvSpPr>
              <p:cNvPr id="22" name="Oval 21"/>
              <p:cNvSpPr/>
              <p:nvPr/>
            </p:nvSpPr>
            <p:spPr>
              <a:xfrm>
                <a:off x="467544" y="4242085"/>
                <a:ext cx="288032" cy="96011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67544" y="4233548"/>
                <a:ext cx="288032" cy="48005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67554" y="4185542"/>
                <a:ext cx="288032" cy="96011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66994" y="3874164"/>
              <a:ext cx="288042" cy="152554"/>
              <a:chOff x="467544" y="4185542"/>
              <a:chExt cx="288042" cy="152554"/>
            </a:xfrm>
            <a:grpFill/>
          </p:grpSpPr>
          <p:sp>
            <p:nvSpPr>
              <p:cNvPr id="19" name="Oval 18"/>
              <p:cNvSpPr/>
              <p:nvPr/>
            </p:nvSpPr>
            <p:spPr>
              <a:xfrm>
                <a:off x="467544" y="4242085"/>
                <a:ext cx="288032" cy="96011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7544" y="4233548"/>
                <a:ext cx="288032" cy="48005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7554" y="4185542"/>
                <a:ext cx="288032" cy="96011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7544" y="3795886"/>
              <a:ext cx="288032" cy="144016"/>
              <a:chOff x="467544" y="3795886"/>
              <a:chExt cx="288032" cy="216024"/>
            </a:xfrm>
            <a:grpFill/>
          </p:grpSpPr>
          <p:sp>
            <p:nvSpPr>
              <p:cNvPr id="16" name="Oval 15"/>
              <p:cNvSpPr/>
              <p:nvPr/>
            </p:nvSpPr>
            <p:spPr>
              <a:xfrm>
                <a:off x="467544" y="3795886"/>
                <a:ext cx="288032" cy="144016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67544" y="3867894"/>
                <a:ext cx="288032" cy="144016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7544" y="3867894"/>
                <a:ext cx="288032" cy="72008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6719878" y="1541333"/>
            <a:ext cx="638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03719" y="2397487"/>
            <a:ext cx="936104" cy="1008112"/>
            <a:chOff x="4499992" y="2067694"/>
            <a:chExt cx="936104" cy="1008112"/>
          </a:xfrm>
        </p:grpSpPr>
        <p:sp>
          <p:nvSpPr>
            <p:cNvPr id="6" name="Flowchart: Multidocument 5"/>
            <p:cNvSpPr/>
            <p:nvPr/>
          </p:nvSpPr>
          <p:spPr>
            <a:xfrm>
              <a:off x="4499992" y="2067694"/>
              <a:ext cx="936104" cy="1008112"/>
            </a:xfrm>
            <a:prstGeom prst="flowChartMultidocument">
              <a:avLst/>
            </a:prstGeom>
            <a:solidFill>
              <a:srgbClr val="0DD2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4008" y="2448421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View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50545" y="158103"/>
            <a:ext cx="969786" cy="926631"/>
            <a:chOff x="4499992" y="719600"/>
            <a:chExt cx="969786" cy="926631"/>
          </a:xfrm>
        </p:grpSpPr>
        <p:sp>
          <p:nvSpPr>
            <p:cNvPr id="4" name="Rounded Rectangle 3"/>
            <p:cNvSpPr/>
            <p:nvPr/>
          </p:nvSpPr>
          <p:spPr>
            <a:xfrm>
              <a:off x="4572000" y="719600"/>
              <a:ext cx="792088" cy="926631"/>
            </a:xfrm>
            <a:prstGeom prst="roundRect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99992" y="1059582"/>
              <a:ext cx="969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Controller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411760" y="1790470"/>
            <a:ext cx="57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User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 rot="21075487">
            <a:off x="3126476" y="955645"/>
            <a:ext cx="1475538" cy="381672"/>
            <a:chOff x="3149582" y="1317237"/>
            <a:chExt cx="1475538" cy="381672"/>
          </a:xfrm>
        </p:grpSpPr>
        <p:sp>
          <p:nvSpPr>
            <p:cNvPr id="9" name="Right Arrow 8"/>
            <p:cNvSpPr/>
            <p:nvPr/>
          </p:nvSpPr>
          <p:spPr>
            <a:xfrm rot="19941402">
              <a:off x="3149582" y="1317237"/>
              <a:ext cx="1475538" cy="38167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19815126">
              <a:off x="3447812" y="1407130"/>
              <a:ext cx="748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Yêu cầu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934484">
            <a:off x="5511591" y="820218"/>
            <a:ext cx="1158792" cy="344263"/>
            <a:chOff x="5488355" y="1213628"/>
            <a:chExt cx="1038610" cy="344263"/>
          </a:xfrm>
        </p:grpSpPr>
        <p:sp>
          <p:nvSpPr>
            <p:cNvPr id="30" name="Left-Right Arrow 29"/>
            <p:cNvSpPr/>
            <p:nvPr/>
          </p:nvSpPr>
          <p:spPr>
            <a:xfrm rot="1376766">
              <a:off x="5488355" y="1213628"/>
              <a:ext cx="1038610" cy="344263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433702">
              <a:off x="5800411" y="1251237"/>
              <a:ext cx="522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3955639">
            <a:off x="4499291" y="1572323"/>
            <a:ext cx="1038610" cy="344263"/>
            <a:chOff x="5824840" y="2396991"/>
            <a:chExt cx="1038610" cy="344263"/>
          </a:xfrm>
        </p:grpSpPr>
        <p:sp>
          <p:nvSpPr>
            <p:cNvPr id="32" name="Left-Right Arrow 31"/>
            <p:cNvSpPr/>
            <p:nvPr/>
          </p:nvSpPr>
          <p:spPr>
            <a:xfrm rot="1376766">
              <a:off x="5824840" y="2396991"/>
              <a:ext cx="1038610" cy="344263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433702">
              <a:off x="6124173" y="2442748"/>
              <a:ext cx="522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Left Arrow 38"/>
          <p:cNvSpPr/>
          <p:nvPr/>
        </p:nvSpPr>
        <p:spPr>
          <a:xfrm rot="1709750">
            <a:off x="3022323" y="2499183"/>
            <a:ext cx="1389137" cy="382747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06914">
            <a:off x="3431171" y="2577240"/>
            <a:ext cx="748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Trả lại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Pentagon 40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4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>
                <a:solidFill>
                  <a:srgbClr val="0DD2D9"/>
                </a:solidFill>
              </a:rPr>
              <a:t> </a:t>
            </a:r>
            <a:r>
              <a:rPr lang="en-US" altLang="ko-KR" smtClean="0">
                <a:solidFill>
                  <a:schemeClr val="accent1"/>
                </a:solidFill>
              </a:rPr>
              <a:t>Thuận lợi</a:t>
            </a:r>
            <a:r>
              <a:rPr lang="en-US" altLang="ko-KR" smtClean="0">
                <a:solidFill>
                  <a:srgbClr val="0DD2D9"/>
                </a:solidFill>
              </a:rPr>
              <a:t> -                  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en-US" altLang="ko-KR"/>
              <a:t>K</a:t>
            </a:r>
            <a:r>
              <a:rPr lang="en-US" altLang="ko-KR" smtClean="0"/>
              <a:t>hó khăn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683568" y="2120857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3063097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4816515" y="2128625"/>
            <a:ext cx="609223" cy="609223"/>
          </a:xfrm>
          <a:prstGeom prst="ellipse">
            <a:avLst/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4816515" y="3070863"/>
            <a:ext cx="609223" cy="609223"/>
          </a:xfrm>
          <a:prstGeom prst="ellipse">
            <a:avLst/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47165" y="2323857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 sự hỗ trợ từ thầy, các bạn và các tài liệu tham khảo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7165" y="3128660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Đã được thực hành qua dự án mẫu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0112" y="2192556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Lần đầu tiếp xúc mô hình MVC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80112" y="3158277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Lần đầu tiên làm việc nhóm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8853" y="2073181"/>
            <a:ext cx="452604" cy="7123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4000" b="0" cap="none" spc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8853" y="3011537"/>
            <a:ext cx="452604" cy="7123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4000" b="0" cap="none" spc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94824" y="2080949"/>
            <a:ext cx="452604" cy="7123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4000" b="0" cap="none" spc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84390" y="3008550"/>
            <a:ext cx="452604" cy="7123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4000" b="0" cap="none" spc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Pentagon 36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1"/>
                </a:solidFill>
              </a:rPr>
              <a:t> </a:t>
            </a:r>
            <a:r>
              <a:rPr lang="en-US" altLang="ko-KR" smtClean="0">
                <a:solidFill>
                  <a:schemeClr val="accent1"/>
                </a:solidFill>
              </a:rPr>
              <a:t>Demo website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" t="4167" r="57808" b="31241"/>
          <a:stretch/>
        </p:blipFill>
        <p:spPr>
          <a:xfrm>
            <a:off x="2627784" y="1419622"/>
            <a:ext cx="5951115" cy="3024336"/>
          </a:xfrm>
        </p:spPr>
      </p:pic>
      <p:sp>
        <p:nvSpPr>
          <p:cNvPr id="21" name="Block Arc 14"/>
          <p:cNvSpPr/>
          <p:nvPr/>
        </p:nvSpPr>
        <p:spPr>
          <a:xfrm rot="16200000">
            <a:off x="1179857" y="1635337"/>
            <a:ext cx="936104" cy="93672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Pentagon 21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0DD2D9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 </a:t>
            </a:r>
            <a:r>
              <a:rPr lang="en-US" altLang="ko-KR" smtClean="0">
                <a:solidFill>
                  <a:schemeClr val="accent1"/>
                </a:solidFill>
              </a:rPr>
              <a:t>Mục </a:t>
            </a:r>
            <a:r>
              <a:rPr lang="en-US" altLang="ko-KR" smtClean="0"/>
              <a:t>Chính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53944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Giới thiệu thành viên và nhiệm vụ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347929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Giới thiệu về đề tài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24242" y="3241914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Giới thiệu về hệ thống website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4242" y="3950043"/>
            <a:ext cx="34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Pentagon 18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Thành viên và nhiệm vụ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Nhóm 3 – PT15314web</a:t>
            </a:r>
            <a:endParaRPr lang="en-US"/>
          </a:p>
        </p:txBody>
      </p:sp>
      <p:sp>
        <p:nvSpPr>
          <p:cNvPr id="4" name="Pentagon 3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Nhóm 3 – PT15314web</a:t>
            </a:r>
            <a:endParaRPr lang="ko-KR" alt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536614" y="3420499"/>
            <a:ext cx="1401798" cy="605265"/>
            <a:chOff x="3772087" y="3327771"/>
            <a:chExt cx="1584177" cy="605265"/>
          </a:xfrm>
        </p:grpSpPr>
        <p:sp>
          <p:nvSpPr>
            <p:cNvPr id="51" name="Text Placeholder 17"/>
            <p:cNvSpPr txBox="1">
              <a:spLocks/>
            </p:cNvSpPr>
            <p:nvPr/>
          </p:nvSpPr>
          <p:spPr>
            <a:xfrm>
              <a:off x="3779911" y="3327771"/>
              <a:ext cx="1506111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 Thị Mỹ Mỹ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 Placeholder 18"/>
            <p:cNvSpPr txBox="1">
              <a:spLocks/>
            </p:cNvSpPr>
            <p:nvPr/>
          </p:nvSpPr>
          <p:spPr>
            <a:xfrm>
              <a:off x="3772087" y="368345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smtClean="0">
                  <a:solidFill>
                    <a:schemeClr val="accent2"/>
                  </a:solidFill>
                  <a:cs typeface="Arial" pitchFamily="34" charset="0"/>
                </a:rPr>
                <a:t>Thành viên</a:t>
              </a:r>
              <a:endParaRPr 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7601" y="3420499"/>
            <a:ext cx="1401798" cy="600581"/>
            <a:chOff x="3779911" y="3327771"/>
            <a:chExt cx="1584177" cy="600581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422591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Trần Thị Mỹ Linh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678772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smtClean="0">
                  <a:solidFill>
                    <a:schemeClr val="accent3"/>
                  </a:solidFill>
                  <a:cs typeface="Arial" pitchFamily="34" charset="0"/>
                </a:rPr>
                <a:t>Thành Viên</a:t>
              </a:r>
              <a:endParaRPr 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6253" y="3420499"/>
            <a:ext cx="1401798" cy="480475"/>
            <a:chOff x="3779911" y="3327771"/>
            <a:chExt cx="1584177" cy="480475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Đậu Linh Đan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smtClean="0">
                  <a:solidFill>
                    <a:schemeClr val="accent3"/>
                  </a:solidFill>
                  <a:cs typeface="Arial" pitchFamily="34" charset="0"/>
                </a:rPr>
                <a:t>Nhóm trưởng</a:t>
              </a:r>
              <a:endParaRPr 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99065" y="3420499"/>
            <a:ext cx="1401799" cy="480475"/>
            <a:chOff x="3779911" y="3327771"/>
            <a:chExt cx="1584178" cy="480475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Đào Duy Anh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2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smtClean="0">
                  <a:solidFill>
                    <a:schemeClr val="accent2"/>
                  </a:solidFill>
                  <a:cs typeface="Arial" pitchFamily="34" charset="0"/>
                </a:rPr>
                <a:t>Thành viên</a:t>
              </a:r>
              <a:endParaRPr 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5F297FC-D9D3-41D4-9A4E-49EC57A9AB9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810DE8D-FEA5-4D52-B990-63B8662ACE03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508104" y="1437715"/>
            <a:ext cx="1296144" cy="1620000"/>
          </a:xfrm>
        </p:spPr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E00B5D37-35AA-4D3C-9B19-F985473EE7E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9" name="그림 개체 틀 6">
            <a:extLst>
              <a:ext uri="{FF2B5EF4-FFF2-40B4-BE49-F238E27FC236}">
                <a16:creationId xmlns:a16="http://schemas.microsoft.com/office/drawing/2014/main" id="{16DE3E64-0034-4F68-A3D5-8B0BAC484112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2324100" y="1438275"/>
            <a:ext cx="1295400" cy="1619250"/>
          </a:xfrm>
        </p:spPr>
      </p:sp>
      <p:grpSp>
        <p:nvGrpSpPr>
          <p:cNvPr id="20" name="Group 19"/>
          <p:cNvGrpSpPr/>
          <p:nvPr/>
        </p:nvGrpSpPr>
        <p:grpSpPr>
          <a:xfrm>
            <a:off x="3720052" y="3420499"/>
            <a:ext cx="1525602" cy="553662"/>
            <a:chOff x="3640000" y="3327771"/>
            <a:chExt cx="1724088" cy="553662"/>
          </a:xfrm>
        </p:grpSpPr>
        <p:sp>
          <p:nvSpPr>
            <p:cNvPr id="21" name="Text Placeholder 17"/>
            <p:cNvSpPr txBox="1">
              <a:spLocks/>
            </p:cNvSpPr>
            <p:nvPr/>
          </p:nvSpPr>
          <p:spPr>
            <a:xfrm>
              <a:off x="3707649" y="3327771"/>
              <a:ext cx="1656439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Đặng Thái sơn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 Placeholder 18"/>
            <p:cNvSpPr txBox="1">
              <a:spLocks/>
            </p:cNvSpPr>
            <p:nvPr/>
          </p:nvSpPr>
          <p:spPr>
            <a:xfrm>
              <a:off x="3640000" y="3631853"/>
              <a:ext cx="1724088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smtClean="0">
                  <a:solidFill>
                    <a:schemeClr val="accent1"/>
                  </a:solidFill>
                  <a:cs typeface="Arial" pitchFamily="34" charset="0"/>
                </a:rPr>
                <a:t>Giảng viên hướng dẫn</a:t>
              </a:r>
              <a:endParaRPr 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4" name="그림 개체 틀 8">
            <a:extLst>
              <a:ext uri="{FF2B5EF4-FFF2-40B4-BE49-F238E27FC236}">
                <a16:creationId xmlns:a16="http://schemas.microsoft.com/office/drawing/2014/main" id="{B5484314-3CC0-43B3-B857-AB68F438F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79912" y="1257714"/>
            <a:ext cx="1584176" cy="1980000"/>
          </a:xfrm>
        </p:spPr>
      </p:sp>
      <p:sp>
        <p:nvSpPr>
          <p:cNvPr id="25" name="Pentagon 24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1977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259113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2636313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4013513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390713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2881355" y="2746630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87163" y="1015695"/>
            <a:ext cx="116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Nhóm trưởng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4538" y="42034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Đậu Linh Đan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949" y="3733304"/>
            <a:ext cx="120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Vẽ sơ đồ các use case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8670" y="3739465"/>
            <a:ext cx="120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Phân tích thực thể và chi tiết thực thể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81843" y="3733303"/>
            <a:ext cx="1207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Code chức năng đăng </a:t>
            </a: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nhập và phân quyền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22781" y="3733303"/>
            <a:ext cx="120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Code chức năng đăng ký, đăng xuất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1A04B3D-1E7D-4E6F-B909-7DC3C7577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5576" y="555526"/>
            <a:ext cx="1692000" cy="1692000"/>
          </a:xfrm>
        </p:spPr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B60FD4DA-4BCF-48B5-AAD7-7A491764874F}"/>
              </a:ext>
            </a:extLst>
          </p:cNvPr>
          <p:cNvSpPr>
            <a:spLocks noChangeAspect="1"/>
          </p:cNvSpPr>
          <p:nvPr/>
        </p:nvSpPr>
        <p:spPr>
          <a:xfrm>
            <a:off x="1475370" y="2821413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Donut 8">
            <a:extLst>
              <a:ext uri="{FF2B5EF4-FFF2-40B4-BE49-F238E27FC236}">
                <a16:creationId xmlns:a16="http://schemas.microsoft.com/office/drawing/2014/main" id="{144FB5EA-B0B3-4739-802B-7422D765DD05}"/>
              </a:ext>
            </a:extLst>
          </p:cNvPr>
          <p:cNvSpPr/>
          <p:nvPr/>
        </p:nvSpPr>
        <p:spPr>
          <a:xfrm>
            <a:off x="4238818" y="2797364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32011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5577391" y="2797364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6948605" y="2841219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33041" y="3795886"/>
            <a:ext cx="120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Viết tài liệu báo cáo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Pentagon 26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259113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2636313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4013513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390713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60065" y="1015695"/>
            <a:ext cx="116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Thành viên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4538" y="42034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Đào Duy Anh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949" y="3733304"/>
            <a:ext cx="120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Code chức năng bình luận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8670" y="3739465"/>
            <a:ext cx="120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Code chức năng thống kê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81843" y="3733303"/>
            <a:ext cx="120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Code </a:t>
            </a: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các chức </a:t>
            </a: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năng </a:t>
            </a: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quản trị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22781" y="3733303"/>
            <a:ext cx="120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Code chức năng giỏ hàng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1A04B3D-1E7D-4E6F-B909-7DC3C7577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5576" y="555526"/>
            <a:ext cx="1692000" cy="1692000"/>
          </a:xfrm>
        </p:spPr>
      </p:sp>
      <p:sp>
        <p:nvSpPr>
          <p:cNvPr id="19" name="Oval 18"/>
          <p:cNvSpPr/>
          <p:nvPr/>
        </p:nvSpPr>
        <p:spPr>
          <a:xfrm>
            <a:off x="6732011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33041" y="3795886"/>
            <a:ext cx="120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Đẩy code lên website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Block Arc 14"/>
          <p:cNvSpPr/>
          <p:nvPr/>
        </p:nvSpPr>
        <p:spPr>
          <a:xfrm rot="16200000">
            <a:off x="6947400" y="2826745"/>
            <a:ext cx="378592" cy="37884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id="{A09A58F0-AE60-4E2B-ABE9-0A6B4A7279AE}"/>
              </a:ext>
            </a:extLst>
          </p:cNvPr>
          <p:cNvSpPr/>
          <p:nvPr/>
        </p:nvSpPr>
        <p:spPr>
          <a:xfrm>
            <a:off x="5600775" y="2821413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4232029" y="282141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Parallelogram 30">
            <a:extLst>
              <a:ext uri="{FF2B5EF4-FFF2-40B4-BE49-F238E27FC236}">
                <a16:creationId xmlns:a16="http://schemas.microsoft.com/office/drawing/2014/main" id="{4D87C8D1-008B-4A24-8E78-5AE14C46D560}"/>
              </a:ext>
            </a:extLst>
          </p:cNvPr>
          <p:cNvSpPr/>
          <p:nvPr/>
        </p:nvSpPr>
        <p:spPr>
          <a:xfrm flipH="1">
            <a:off x="2856482" y="285290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DFAF31E9-E106-4059-B9CD-2B72E20F0133}"/>
              </a:ext>
            </a:extLst>
          </p:cNvPr>
          <p:cNvSpPr/>
          <p:nvPr/>
        </p:nvSpPr>
        <p:spPr>
          <a:xfrm flipH="1">
            <a:off x="1482814" y="2892658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Pentagon 34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9104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209333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3586533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4963733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340933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60065" y="1015695"/>
            <a:ext cx="116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Thành viên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5538" y="411024"/>
            <a:ext cx="2451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Nguyễn Thị Mỹ Mỹ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4169" y="3733304"/>
            <a:ext cx="120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Xây dựng cơ sở dữ liệu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78890" y="3739465"/>
            <a:ext cx="120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Code hiện thị giao diện người dùng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32063" y="3733303"/>
            <a:ext cx="120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Code </a:t>
            </a: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chức năng cập nhật tài khoản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73001" y="3733303"/>
            <a:ext cx="120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Code chức năng quên mật khẩu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1A04B3D-1E7D-4E6F-B909-7DC3C7577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5576" y="555526"/>
            <a:ext cx="1692000" cy="1692000"/>
          </a:xfrm>
        </p:spPr>
      </p:sp>
      <p:sp>
        <p:nvSpPr>
          <p:cNvPr id="28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5182249" y="282141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61051" y="2858342"/>
            <a:ext cx="288587" cy="315646"/>
            <a:chOff x="466989" y="3795886"/>
            <a:chExt cx="288587" cy="315646"/>
          </a:xfrm>
        </p:grpSpPr>
        <p:grpSp>
          <p:nvGrpSpPr>
            <p:cNvPr id="39" name="Group 38"/>
            <p:cNvGrpSpPr/>
            <p:nvPr/>
          </p:nvGrpSpPr>
          <p:grpSpPr>
            <a:xfrm>
              <a:off x="466989" y="3958978"/>
              <a:ext cx="288042" cy="152554"/>
              <a:chOff x="467544" y="4185542"/>
              <a:chExt cx="288042" cy="1525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67544" y="4242085"/>
                <a:ext cx="288032" cy="960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67544" y="4233548"/>
                <a:ext cx="288032" cy="48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67554" y="4185542"/>
                <a:ext cx="288032" cy="96011"/>
              </a:xfrm>
              <a:prstGeom prst="ellipse">
                <a:avLst/>
              </a:prstGeom>
              <a:solidFill>
                <a:srgbClr val="0DD2D9"/>
              </a:solidFill>
              <a:ln>
                <a:solidFill>
                  <a:srgbClr val="0DD2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66994" y="3874164"/>
              <a:ext cx="288042" cy="152554"/>
              <a:chOff x="467544" y="4185542"/>
              <a:chExt cx="288042" cy="15255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67544" y="4242085"/>
                <a:ext cx="288032" cy="960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67544" y="4233548"/>
                <a:ext cx="288032" cy="48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7554" y="4185542"/>
                <a:ext cx="288032" cy="96011"/>
              </a:xfrm>
              <a:prstGeom prst="ellipse">
                <a:avLst/>
              </a:prstGeom>
              <a:solidFill>
                <a:srgbClr val="0DD2D9"/>
              </a:solidFill>
              <a:ln>
                <a:solidFill>
                  <a:srgbClr val="0DD2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7544" y="3795886"/>
              <a:ext cx="288032" cy="144016"/>
              <a:chOff x="467544" y="3795886"/>
              <a:chExt cx="288032" cy="21602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67544" y="3795886"/>
                <a:ext cx="288032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67544" y="3867894"/>
                <a:ext cx="288032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67544" y="3867894"/>
                <a:ext cx="288032" cy="720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Rectangle 18">
            <a:extLst>
              <a:ext uri="{FF2B5EF4-FFF2-40B4-BE49-F238E27FC236}">
                <a16:creationId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3814871" y="2906347"/>
            <a:ext cx="335348" cy="24990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5" name="Group 110">
            <a:extLst>
              <a:ext uri="{FF2B5EF4-FFF2-40B4-BE49-F238E27FC236}">
                <a16:creationId xmlns:a16="http://schemas.microsoft.com/office/drawing/2014/main" id="{3E924744-2808-44E3-A435-6555AC10ED02}"/>
              </a:ext>
            </a:extLst>
          </p:cNvPr>
          <p:cNvGrpSpPr/>
          <p:nvPr/>
        </p:nvGrpSpPr>
        <p:grpSpPr>
          <a:xfrm>
            <a:off x="6566442" y="2815596"/>
            <a:ext cx="341005" cy="376812"/>
            <a:chOff x="4835382" y="73243"/>
            <a:chExt cx="2920830" cy="3227535"/>
          </a:xfrm>
          <a:solidFill>
            <a:schemeClr val="bg1"/>
          </a:solidFill>
        </p:grpSpPr>
        <p:sp>
          <p:nvSpPr>
            <p:cNvPr id="46" name="Freeform 111">
              <a:extLst>
                <a:ext uri="{FF2B5EF4-FFF2-40B4-BE49-F238E27FC236}">
                  <a16:creationId xmlns:a16="http://schemas.microsoft.com/office/drawing/2014/main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Oval 37">
              <a:extLst>
                <a:ext uri="{FF2B5EF4-FFF2-40B4-BE49-F238E27FC236}">
                  <a16:creationId xmlns:a16="http://schemas.microsoft.com/office/drawing/2014/main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577323" y="2762330"/>
            <a:ext cx="3301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Pentagon 50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586533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4963733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60065" y="1015695"/>
            <a:ext cx="116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Thành viên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13475" y="408431"/>
            <a:ext cx="2451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Trần Thị Mỹ Linh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78890" y="3739465"/>
            <a:ext cx="120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Code giao diện người dùng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32063" y="3733303"/>
            <a:ext cx="120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Code </a:t>
            </a: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giao diện quản trị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1A04B3D-1E7D-4E6F-B909-7DC3C7577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5576" y="555526"/>
            <a:ext cx="1692000" cy="1692000"/>
          </a:xfrm>
        </p:spPr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3814871" y="2906347"/>
            <a:ext cx="335348" cy="24990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rapezoid 13">
            <a:extLst>
              <a:ext uri="{FF2B5EF4-FFF2-40B4-BE49-F238E27FC236}">
                <a16:creationId xmlns:a16="http://schemas.microsoft.com/office/drawing/2014/main" id="{0FD0CD98-C47B-4855-899F-6547932DF975}"/>
              </a:ext>
            </a:extLst>
          </p:cNvPr>
          <p:cNvSpPr/>
          <p:nvPr/>
        </p:nvSpPr>
        <p:spPr>
          <a:xfrm>
            <a:off x="5178826" y="2850298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Pentagon 47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5613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Giới thiệu đề tài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entagon 4"/>
          <p:cNvSpPr/>
          <p:nvPr/>
        </p:nvSpPr>
        <p:spPr>
          <a:xfrm flipH="1">
            <a:off x="8352930" y="51470"/>
            <a:ext cx="82758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985504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433</Words>
  <Application>Microsoft Office PowerPoint</Application>
  <PresentationFormat>On-screen Show (16:9)</PresentationFormat>
  <Paragraphs>112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Dự án 1 – thiết kế Website</vt:lpstr>
      <vt:lpstr>  Mục Chính</vt:lpstr>
      <vt:lpstr>Thành viên và nhiệm vụ</vt:lpstr>
      <vt:lpstr> Nhóm 3 – PT15314web</vt:lpstr>
      <vt:lpstr>PowerPoint Presentation</vt:lpstr>
      <vt:lpstr>PowerPoint Presentation</vt:lpstr>
      <vt:lpstr>PowerPoint Presentation</vt:lpstr>
      <vt:lpstr>PowerPoint Presentation</vt:lpstr>
      <vt:lpstr>Giới thiệu đề tài</vt:lpstr>
      <vt:lpstr> Giới thiệu về đề tài</vt:lpstr>
      <vt:lpstr>Giới thiệu hệ thống website</vt:lpstr>
      <vt:lpstr> Giới thiệu hệ thống website</vt:lpstr>
      <vt:lpstr>PowerPoint Presentation</vt:lpstr>
      <vt:lpstr>PowerPoint Presentation</vt:lpstr>
      <vt:lpstr>PowerPoint Presentation</vt:lpstr>
      <vt:lpstr>PowerPoint Presentation</vt:lpstr>
      <vt:lpstr>  Thuận lợi -                   - Khó khăn</vt:lpstr>
      <vt:lpstr> Demo website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142</cp:revision>
  <dcterms:created xsi:type="dcterms:W3CDTF">2016-11-07T07:00:36Z</dcterms:created>
  <dcterms:modified xsi:type="dcterms:W3CDTF">2020-12-14T07:51:48Z</dcterms:modified>
</cp:coreProperties>
</file>