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1C6DCA-2F03-408F-B17B-B6A1D0D1E20F}">
  <a:tblStyle styleId="{E11C6DCA-2F03-408F-B17B-B6A1D0D1E2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afd61a37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afd61a37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afd61a38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5afd61a38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b1c65515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b1c65515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ea777632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2ea777632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5bc06ba6e_0_1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5bc06ba6e_0_1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b26a1fd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b26a1fd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5bc06ba6e_0_10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5bc06ba6e_0_1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ea777632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ea777632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b1c6551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5b1c6551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afd61a38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afd61a38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afd61a38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5afd61a38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afd61a38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afd61a38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whitehouse.gov/cea/written-materials/2021/09/09/housing-prices-and-inflation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81500" y="4782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88"/>
              <a:t>Team 68 Final Video Presentation</a:t>
            </a:r>
            <a:endParaRPr sz="38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5"/>
              <a:t>- Nihar Moramganti​</a:t>
            </a:r>
            <a:endParaRPr sz="25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5"/>
              <a:t>- Yuchen Hu​</a:t>
            </a:r>
            <a:endParaRPr sz="25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5"/>
              <a:t>- Michael Cardenas​</a:t>
            </a:r>
            <a:endParaRPr sz="25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5"/>
              <a:t>- Linh Dang</a:t>
            </a:r>
            <a:r>
              <a:rPr lang="en" sz="2666"/>
              <a:t>​</a:t>
            </a:r>
            <a:endParaRPr sz="2666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667125" y="3553475"/>
            <a:ext cx="50856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/>
              <a:t>Analyzing the Impact of Macroeconomic Factors on Real Estate: A Study of CPI, Interest Rates, and Home Inventory</a:t>
            </a:r>
            <a:endParaRPr i="1"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</a:t>
            </a:r>
            <a:endParaRPr/>
          </a:p>
        </p:txBody>
      </p:sp>
      <p:graphicFrame>
        <p:nvGraphicFramePr>
          <p:cNvPr id="199" name="Google Shape;199;p22"/>
          <p:cNvGraphicFramePr/>
          <p:nvPr/>
        </p:nvGraphicFramePr>
        <p:xfrm>
          <a:off x="834575" y="2577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{E11C6DCA-2F03-408F-B17B-B6A1D0D1E20F}</a:tableStyleId>
              </a:tblPr>
              <a:tblGrid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Model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RMSE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ARIMA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34,458.19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Linear Regression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32,516.82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Random Forest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6,553.69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1158050" y="1485425"/>
            <a:ext cx="6846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Measured average root mean square error (RMSE) using the validation set to compare model performances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Fit for Random Forest seems adequate even with the high % variance explained</a:t>
            </a:r>
            <a:endParaRPr/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2749" y="2916250"/>
            <a:ext cx="2015125" cy="67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Random Forest is able to most accurately account for non-linearity of data predictor variables when forecasting real estate prices as opposed to other models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</a:t>
            </a:r>
            <a:r>
              <a:rPr lang="en"/>
              <a:t>holistic approach of combining multiple models can provide the most insight when making market related decisions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Further research is recommended using alternate models, larger time horizons, and focusing on different geographic locations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Serrano, Camilo, and Martin Hoesli. “Forecasting Ereit Returns.”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Taylor &amp; Francis Online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18 June 2020, www.tandfonline.com/doi/abs/10.1080/10835547.2007.12089784.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Bernstein, Jared, et al. “Housing Prices and Inflation.”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The White House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Sept. 2021,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www.whitehouse.gov/cea/written-materials/2021/09/09/housing-prices-and-inflation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Ghysels, Eric, et al. “Forecasting Real Estate Prices.”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Handbook of Economic Forecasting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Elsevier BV, 2013, pp. 509–80. https://doi.org/10.1016/b978-0-444-53683-9.00009-8.</a:t>
            </a:r>
            <a:endParaRPr/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4425" y="101975"/>
            <a:ext cx="1780850" cy="178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Objective/Problem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 want to find which variables have the most influence on housing prices so we can better predict housing prices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 want to explore how these drivers influenced housing prices during COVID-19 and also how these factors played pre-pandemic as well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Want to build a model that would be the best fit for determining the most influential variables that will predict future housing prices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Justification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Predict housing prices so buyers know when to buy homes at the right time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Open up investment opportunities for consumers that want to buy property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President or Congress can pass laws that affect home inventory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23325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Forecasting ERIT Returns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Multiple factors yield best predictions: GDP, Inflation,Short-Term Interest Rates,Dividend Yields,Bonds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Affects supply and demand, which impacts asset prices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No best predictor, but combination of predictor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Forecasting Real Estate Prices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Difficulty predicting real estate prices: Heterogeneity,High Transition Costs,Monetary Policy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Predictors such as rent-price and income-price demonstrate real estate returns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Construction costs and Regulatory restrictions also play big role in real estate returns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Housing Prices and Inflation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Long Term Increases: Restrictions on local zoning and affordable housing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Pandemic Increases: Prices of iron,steel,and lumber increased by over 70% in the past year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Other housing price issues due to supply constraints or shortages in housing market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and Initial Hypothesis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230700" y="1567550"/>
            <a:ext cx="6127500" cy="32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source</a:t>
            </a:r>
            <a:endParaRPr b="1"/>
          </a:p>
          <a:p>
            <a:pPr indent="-29876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333"/>
              <a:buChar char="●"/>
            </a:pPr>
            <a:r>
              <a:rPr lang="en" sz="1200"/>
              <a:t>30-Year Fixed Rate Mortgage Average in the United States</a:t>
            </a:r>
            <a:r>
              <a:rPr lang="en"/>
              <a:t> </a:t>
            </a:r>
            <a:r>
              <a:rPr lang="en" sz="800" u="sng"/>
              <a:t>(Federal Reserve Bank of St. Louis)</a:t>
            </a:r>
            <a:endParaRPr sz="800" u="sng"/>
          </a:p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333"/>
              <a:buChar char="●"/>
            </a:pPr>
            <a:r>
              <a:rPr lang="en" sz="1200"/>
              <a:t>Consumer Price Index (CPI) for All urban Consumers</a:t>
            </a:r>
            <a:r>
              <a:rPr lang="en"/>
              <a:t> </a:t>
            </a:r>
            <a:r>
              <a:rPr lang="en" sz="800" u="sng"/>
              <a:t>(Bureau of Labor Statistics Data)</a:t>
            </a:r>
            <a:endParaRPr sz="800" u="sng"/>
          </a:p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333"/>
              <a:buChar char="●"/>
            </a:pPr>
            <a:r>
              <a:rPr lang="en" sz="1200"/>
              <a:t>Active Listing Housing Inventory in the United States</a:t>
            </a:r>
            <a:r>
              <a:rPr lang="en"/>
              <a:t> </a:t>
            </a:r>
            <a:r>
              <a:rPr lang="en" sz="800" u="sng"/>
              <a:t>(Federal Reserve Bank of St. Louis)</a:t>
            </a:r>
            <a:endParaRPr sz="800" u="sng"/>
          </a:p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333"/>
              <a:buChar char="●"/>
            </a:pPr>
            <a:r>
              <a:rPr lang="en" sz="1200"/>
              <a:t>Annual Estimates of the Resident Population for Counties</a:t>
            </a:r>
            <a:r>
              <a:rPr lang="en"/>
              <a:t> </a:t>
            </a:r>
            <a:r>
              <a:rPr lang="en" sz="800" u="sng"/>
              <a:t>(Census)</a:t>
            </a:r>
            <a:endParaRPr b="1"/>
          </a:p>
          <a:p>
            <a:pPr indent="-2933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Zillow Home Value Index for All Home (SFR, Condo/Co-op) </a:t>
            </a:r>
            <a:r>
              <a:rPr lang="en" sz="800" u="sng"/>
              <a:t>(Zillow research data)</a:t>
            </a:r>
            <a:endParaRPr sz="8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Data Cleansing</a:t>
            </a:r>
            <a:endParaRPr b="1"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Standardizing the Time Series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Selecting appropriate Time Frame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Focus on 16 counties with over 2M population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Initial</a:t>
            </a:r>
            <a:r>
              <a:rPr b="1" lang="en"/>
              <a:t> </a:t>
            </a:r>
            <a:r>
              <a:rPr b="1" lang="en"/>
              <a:t>Hypothesis</a:t>
            </a:r>
            <a:endParaRPr b="1"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Positive Correlation: Housing Value vs. CPI &amp; Population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Negative Correlation:  Housing Value vs. Mortgage Rate &amp; Active Listing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0200" y="878900"/>
            <a:ext cx="2740700" cy="16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0200" y="2816975"/>
            <a:ext cx="2740700" cy="1692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Approach/Methodology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Selection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Various linear regression models with different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Chose the </a:t>
            </a:r>
            <a:r>
              <a:rPr lang="en"/>
              <a:t>model</a:t>
            </a:r>
            <a:r>
              <a:rPr lang="en"/>
              <a:t> with highest adjusted R-squared and lowest p-values for coefficients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Resulting Variables: CPI, 30-year average Mortgage Rates, Active Listings, population, and County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Creating the models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Split data into training, validation, and testing sets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Analyzed various models such as ARIMA, linear regression, and random forest regression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Evaluated and optimized the models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62950" y="1567550"/>
            <a:ext cx="2480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ARIMA </a:t>
            </a:r>
            <a:r>
              <a:rPr lang="en"/>
              <a:t>forecasts through the first 5 months of 2023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Resulted in average RMSE of 34,458.19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Accurately forecasted price by county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9825" y="1081400"/>
            <a:ext cx="6292725" cy="388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258175" y="1567550"/>
            <a:ext cx="3057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Multivariate model with all four variables had better RSME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Heteroscedasticity - Log transformation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Conduct correlation </a:t>
            </a:r>
            <a:r>
              <a:rPr lang="en"/>
              <a:t>matrix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Predicted vs. Actual Plot by Counties 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5175" y="2521650"/>
            <a:ext cx="2743200" cy="15049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5175" y="888975"/>
            <a:ext cx="2743200" cy="14859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8375" y="1482350"/>
            <a:ext cx="3085625" cy="1907079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494275" y="1443975"/>
            <a:ext cx="2553900" cy="31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5"/>
              <a:buChar char="●"/>
            </a:pPr>
            <a:r>
              <a:rPr lang="en" sz="1205"/>
              <a:t>Parameter selection based on industry best practices</a:t>
            </a:r>
            <a:endParaRPr sz="12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05"/>
          </a:p>
          <a:p>
            <a:pPr indent="-3051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5"/>
              <a:buChar char="●"/>
            </a:pPr>
            <a:r>
              <a:rPr lang="en" sz="1205"/>
              <a:t>The model explains almost all of the variance</a:t>
            </a:r>
            <a:endParaRPr sz="12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05"/>
          </a:p>
          <a:p>
            <a:pPr indent="-3051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5"/>
              <a:buChar char="●"/>
            </a:pPr>
            <a:r>
              <a:rPr lang="en" sz="1205"/>
              <a:t>Most important feature is CTYNAME</a:t>
            </a:r>
            <a:endParaRPr sz="12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05"/>
          </a:p>
          <a:p>
            <a:pPr indent="-3051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5"/>
              <a:buChar char="●"/>
            </a:pPr>
            <a:r>
              <a:rPr lang="en" sz="1205"/>
              <a:t>Lowest importance features are mortgage interest rates and active listings</a:t>
            </a:r>
            <a:br>
              <a:rPr lang="en" sz="1205"/>
            </a:br>
            <a:endParaRPr sz="1205"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3575" y="2964600"/>
            <a:ext cx="3582827" cy="178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3575" y="1223600"/>
            <a:ext cx="4602825" cy="15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611925" y="1443975"/>
            <a:ext cx="2602800" cy="31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Average RMSE is 6,553.69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San Diego County is most undervalued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Queens Count is most overvalued</a:t>
            </a:r>
            <a:endParaRPr/>
          </a:p>
        </p:txBody>
      </p:sp>
      <p:sp>
        <p:nvSpPr>
          <p:cNvPr id="191" name="Google Shape;19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1925" y="1443975"/>
            <a:ext cx="4789599" cy="293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9599" y="2884750"/>
            <a:ext cx="1627450" cy="1743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