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7/28/2020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7/28/2020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7/28/2020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rmAutofit lnSpcReduction="10000"/>
          </a:bodyPr>
          <a:lstStyle/>
          <a:p>
            <a:pPr algn="l"/>
            <a:r>
              <a:rPr lang="en-US" dirty="0" smtClean="0">
                <a:latin typeface="Times New Roman" pitchFamily="18" charset="0"/>
                <a:cs typeface="Times New Roman" pitchFamily="18" charset="0"/>
              </a:rPr>
              <a:t>1. </a:t>
            </a:r>
            <a:r>
              <a:rPr lang="vi-VN" dirty="0" smtClean="0">
                <a:latin typeface="Times New Roman" pitchFamily="18" charset="0"/>
                <a:cs typeface="Times New Roman" pitchFamily="18" charset="0"/>
              </a:rPr>
              <a:t>Khái niệm mạng con</a:t>
            </a:r>
            <a:r>
              <a:rPr lang="en-US"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Là một hoặc nhiều mạng được tạo thành thông qua việc chia địa chỉ IP từ một mạng gốc. Thường sử dụng cho các cấu trúc mạng phức tạp, có quy mô lớn.</a:t>
            </a:r>
            <a:endParaRPr lang="en-US" dirty="0" smtClean="0">
              <a:latin typeface="Times New Roman" pitchFamily="18" charset="0"/>
              <a:cs typeface="Times New Roman" pitchFamily="18" charset="0"/>
            </a:endParaRPr>
          </a:p>
          <a:p>
            <a:pPr algn="l"/>
            <a:endParaRPr lang="en-US" dirty="0" smtClean="0">
              <a:latin typeface="Times New Roman" pitchFamily="18" charset="0"/>
              <a:cs typeface="Times New Roman" pitchFamily="18" charset="0"/>
            </a:endParaRPr>
          </a:p>
          <a:p>
            <a:pPr algn="l"/>
            <a:r>
              <a:rPr lang="vi-VN" dirty="0" smtClean="0">
                <a:latin typeface="Times New Roman" pitchFamily="18" charset="0"/>
                <a:cs typeface="Times New Roman" pitchFamily="18" charset="0"/>
              </a:rPr>
              <a:t> 2. Khái niệm chia mạng con</a:t>
            </a:r>
            <a:r>
              <a:rPr lang="en-US"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Chia mạng con (chia subnet hay subnetting) là hành động chia Net ID thành các Subnet ID.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algn="l"/>
            <a:r>
              <a:rPr lang="en-US" sz="2400" dirty="0" smtClean="0">
                <a:latin typeface="Times New Roman" pitchFamily="18" charset="0"/>
                <a:cs typeface="Times New Roman" pitchFamily="18" charset="0"/>
              </a:rPr>
              <a:t>11.</a:t>
            </a:r>
            <a:r>
              <a:rPr lang="vi-VN" sz="2800" dirty="0" smtClean="0"/>
              <a:t>Chia Subnet căn bản Ta phải chia Net ID: 203.162.4.0/24 tăng 2 bit. </a:t>
            </a:r>
            <a:endParaRPr lang="en-US" sz="2800" dirty="0" smtClean="0"/>
          </a:p>
          <a:p>
            <a:pPr algn="l"/>
            <a:r>
              <a:rPr lang="vi-VN" sz="2800" dirty="0" smtClean="0"/>
              <a:t> Số Subnet: 2 </a:t>
            </a:r>
            <a:r>
              <a:rPr lang="vi-VN" sz="2800" baseline="30000" dirty="0" smtClean="0"/>
              <a:t>n</a:t>
            </a:r>
            <a:r>
              <a:rPr lang="vi-VN" sz="2800" dirty="0" smtClean="0"/>
              <a:t> = 2 </a:t>
            </a:r>
            <a:r>
              <a:rPr lang="vi-VN" sz="2800" baseline="30000" dirty="0" smtClean="0"/>
              <a:t>2</a:t>
            </a:r>
            <a:r>
              <a:rPr lang="vi-VN" sz="2800" dirty="0" smtClean="0"/>
              <a:t> = 4 </a:t>
            </a:r>
            <a:endParaRPr lang="en-US" sz="2800" dirty="0" smtClean="0"/>
          </a:p>
          <a:p>
            <a:pPr algn="l"/>
            <a:r>
              <a:rPr lang="vi-VN" sz="2800" dirty="0" smtClean="0"/>
              <a:t> Số Host trên Subnet : 2 </a:t>
            </a:r>
            <a:r>
              <a:rPr lang="vi-VN" sz="2800" baseline="30000" dirty="0" smtClean="0"/>
              <a:t>6</a:t>
            </a:r>
            <a:r>
              <a:rPr lang="vi-VN" sz="2800" dirty="0" smtClean="0"/>
              <a:t> – 2 = 62 </a:t>
            </a:r>
            <a:endParaRPr lang="en-US" sz="2800" dirty="0" smtClean="0"/>
          </a:p>
          <a:p>
            <a:pPr algn="l"/>
            <a:r>
              <a:rPr lang="vi-VN" sz="2800" dirty="0" smtClean="0"/>
              <a:t> Bước nhảy: 2 </a:t>
            </a:r>
            <a:r>
              <a:rPr lang="vi-VN" sz="2800" baseline="30000" dirty="0" smtClean="0"/>
              <a:t>6</a:t>
            </a:r>
            <a:r>
              <a:rPr lang="vi-VN" sz="2800" dirty="0" smtClean="0"/>
              <a:t> = 64 </a:t>
            </a:r>
            <a:endParaRPr lang="en-US" sz="2800" dirty="0" smtClean="0"/>
          </a:p>
          <a:p>
            <a:pPr algn="l"/>
            <a:r>
              <a:rPr lang="vi-VN" sz="2800" dirty="0" smtClean="0"/>
              <a:t> SM mới: 256 – Bước nhảy = 256 – 64 = 192 </a:t>
            </a:r>
            <a:endParaRPr lang="en-US" sz="2800" dirty="0" smtClean="0"/>
          </a:p>
          <a:p>
            <a:pPr algn="l"/>
            <a:r>
              <a:rPr lang="vi-VN" sz="2800" dirty="0" smtClean="0"/>
              <a:t> Subnet mới: 255.255.255.192 = 11111111.11111111.11111111.11000000  /26</a:t>
            </a:r>
            <a:endParaRPr lang="en-US" sz="28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125"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algn="l"/>
            <a:r>
              <a:rPr lang="en-US" sz="2400" dirty="0" smtClean="0"/>
              <a:t>11. </a:t>
            </a:r>
            <a:r>
              <a:rPr lang="vi-VN" sz="2400" dirty="0" smtClean="0"/>
              <a:t>Chia Subnet căn bản Các Subnet ID: </a:t>
            </a:r>
            <a:endParaRPr lang="en-US" sz="2400" dirty="0" smtClean="0"/>
          </a:p>
          <a:p>
            <a:pPr algn="l"/>
            <a:r>
              <a:rPr lang="vi-VN" sz="2400" dirty="0" smtClean="0"/>
              <a:t> Subnet ID đầu tiên = 0</a:t>
            </a:r>
            <a:endParaRPr lang="en-US" sz="2400" dirty="0" smtClean="0"/>
          </a:p>
          <a:p>
            <a:pPr algn="l"/>
            <a:r>
              <a:rPr lang="vi-VN" sz="2400" dirty="0" smtClean="0"/>
              <a:t>  203.162.4.0/26 </a:t>
            </a:r>
            <a:endParaRPr lang="en-US" sz="2400" dirty="0" smtClean="0"/>
          </a:p>
          <a:p>
            <a:pPr algn="l"/>
            <a:r>
              <a:rPr lang="vi-VN" sz="2400" dirty="0" smtClean="0"/>
              <a:t> Subnet ID kế = Subnet hiện tại + Bước nhảy Tương tự ta tính được: </a:t>
            </a:r>
            <a:endParaRPr lang="en-US" sz="2400" dirty="0" smtClean="0"/>
          </a:p>
          <a:p>
            <a:pPr algn="l"/>
            <a:r>
              <a:rPr lang="vi-VN" sz="2400" dirty="0" smtClean="0"/>
              <a:t> 203.162.4.64/26 </a:t>
            </a:r>
            <a:endParaRPr lang="en-US" sz="2400" dirty="0" smtClean="0"/>
          </a:p>
          <a:p>
            <a:pPr algn="l"/>
            <a:r>
              <a:rPr lang="vi-VN" sz="2400" dirty="0" smtClean="0"/>
              <a:t> 203.162.4.128/26 </a:t>
            </a:r>
            <a:endParaRPr lang="en-US" sz="2400" dirty="0" smtClean="0"/>
          </a:p>
          <a:p>
            <a:pPr algn="l"/>
            <a:r>
              <a:rPr lang="vi-VN" sz="2400" dirty="0" smtClean="0"/>
              <a:t> 203.162.4.192/26</a:t>
            </a:r>
            <a:endParaRPr lang="en-US" sz="28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149"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Phương pháp VLSM</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marL="457200" indent="-457200" algn="l">
              <a:buAutoNum type="arabicPeriod"/>
            </a:pPr>
            <a:r>
              <a:rPr lang="vi-VN" sz="2800" dirty="0" smtClean="0">
                <a:latin typeface="Times New Roman" pitchFamily="18" charset="0"/>
                <a:cs typeface="Times New Roman" pitchFamily="18" charset="0"/>
              </a:rPr>
              <a:t>Khái niệm phương pháp VLSM</a:t>
            </a:r>
            <a:r>
              <a:rPr lang="en-US" sz="2800" dirty="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 VLSM (Variable Length Subnet Mask) là phương pháp chia mạng con với subnet mask thay đổi, cho phép tối ưu hóa số host cung cấp và số host mà hệ thống yêu cầu </a:t>
            </a:r>
            <a:endParaRPr lang="en-US" sz="2800" dirty="0" smtClean="0">
              <a:latin typeface="Times New Roman" pitchFamily="18" charset="0"/>
              <a:cs typeface="Times New Roman" pitchFamily="18" charset="0"/>
            </a:endParaRPr>
          </a:p>
          <a:p>
            <a:pPr marL="457200" indent="-457200" algn="l">
              <a:buAutoNum type="arabicPeriod"/>
            </a:pPr>
            <a:r>
              <a:rPr lang="vi-VN" sz="2800" dirty="0" smtClean="0">
                <a:latin typeface="Times New Roman" pitchFamily="18" charset="0"/>
                <a:cs typeface="Times New Roman" pitchFamily="18" charset="0"/>
              </a:rPr>
              <a:t>. Đối tượng áp dụng Thường áp dụng cho các trường hợp yêu cầu chia mạng con với độ dài subnet mask thay đổi, yêu cầu chặt chẽ về số lượng host trong mỗi subnet. Phương pháp </a:t>
            </a:r>
            <a:endParaRPr lang="en-US" sz="32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73"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Phương pháp VLSM</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marL="457200" indent="-457200" algn="l"/>
            <a:r>
              <a:rPr lang="en-US" sz="2800" dirty="0" smtClean="0"/>
              <a:t>3. </a:t>
            </a:r>
            <a:r>
              <a:rPr lang="vi-VN" sz="2800" dirty="0" smtClean="0"/>
              <a:t>Các bước thực hiện </a:t>
            </a:r>
            <a:endParaRPr lang="en-US" sz="2800" dirty="0" smtClean="0"/>
          </a:p>
          <a:p>
            <a:pPr marL="457200" indent="-457200" algn="l">
              <a:buFontTx/>
              <a:buChar char="-"/>
            </a:pPr>
            <a:r>
              <a:rPr lang="vi-VN" sz="2800" dirty="0" smtClean="0"/>
              <a:t>Sắp xếp các mạng có số host yêu cầu từ cao nhất xuống thấp nhất </a:t>
            </a:r>
            <a:endParaRPr lang="en-US" sz="2800" dirty="0" smtClean="0"/>
          </a:p>
          <a:p>
            <a:pPr marL="457200" indent="-457200" algn="l">
              <a:buFontTx/>
              <a:buChar char="-"/>
            </a:pPr>
            <a:r>
              <a:rPr lang="vi-VN" sz="2800" dirty="0" smtClean="0"/>
              <a:t>Chia Subnet theo thứ tự đã ưu tiên. Sử dụng kết quả thu được ở bước trước để chia subnet cho bước sau. </a:t>
            </a:r>
            <a:endParaRPr lang="en-US" sz="2800" dirty="0" smtClean="0"/>
          </a:p>
          <a:p>
            <a:pPr marL="457200" indent="-457200" algn="l">
              <a:buFontTx/>
              <a:buChar char="-"/>
            </a:pPr>
            <a:r>
              <a:rPr lang="vi-VN" sz="2800" dirty="0" smtClean="0"/>
              <a:t>Lặp lại quá trình trên cho đến khi các subnet đều thỏa mãn yêu cầu.</a:t>
            </a:r>
            <a:endParaRPr lang="en-US" sz="32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197"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Phương pháp VLSM</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marL="457200" indent="-457200" algn="l"/>
            <a:r>
              <a:rPr lang="en-US" sz="2800" dirty="0" smtClean="0"/>
              <a:t>4. </a:t>
            </a:r>
            <a:r>
              <a:rPr lang="vi-VN" sz="2800" dirty="0" smtClean="0"/>
              <a:t>Ví dụ phương pháp VLSM Giả sử công ty XYZ được cung cấp Public IP là 203.162.4.0/24 cho 3 chi nhánh là Sài Gòn, Hà Nội, Đà Nẵng. Và 3 chi nhánh này có yêu cầu về số host khác nhau như sau: </a:t>
            </a:r>
            <a:endParaRPr lang="en-US" sz="2800" dirty="0" smtClean="0"/>
          </a:p>
          <a:p>
            <a:pPr marL="457200" indent="-457200" algn="l"/>
            <a:r>
              <a:rPr lang="vi-VN" sz="2800" dirty="0" smtClean="0"/>
              <a:t>+ Sài Gòn cần 52 Host </a:t>
            </a:r>
            <a:endParaRPr lang="en-US" sz="2800" dirty="0" smtClean="0"/>
          </a:p>
          <a:p>
            <a:pPr marL="457200" indent="-457200" algn="l"/>
            <a:r>
              <a:rPr lang="vi-VN" sz="2800" dirty="0" smtClean="0"/>
              <a:t>+ Hà Nội cần 25 Host </a:t>
            </a:r>
            <a:endParaRPr lang="en-US" sz="2800" dirty="0" smtClean="0"/>
          </a:p>
          <a:p>
            <a:pPr marL="457200" indent="-457200" algn="l"/>
            <a:r>
              <a:rPr lang="vi-VN" sz="2800" dirty="0" smtClean="0"/>
              <a:t>+ Đà Nẵng cần 22 Host </a:t>
            </a:r>
            <a:endParaRPr lang="en-US" sz="2800" dirty="0" smtClean="0"/>
          </a:p>
          <a:p>
            <a:pPr marL="457200" indent="-457200" algn="l"/>
            <a:r>
              <a:rPr lang="vi-VN" sz="2800" dirty="0" smtClean="0"/>
              <a:t>Hãy chia địa chỉ IP trên sao cho phù hợp với yêu cầu của công ty?</a:t>
            </a:r>
            <a:endParaRPr lang="en-US" sz="32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221"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Phương pháp VLSM</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marL="457200" indent="-457200" algn="l"/>
            <a:r>
              <a:rPr lang="en-US" sz="2800" dirty="0" smtClean="0"/>
              <a:t>4. </a:t>
            </a:r>
            <a:r>
              <a:rPr lang="vi-VN" sz="2800" dirty="0" smtClean="0"/>
              <a:t>Bắt đầu là SG với số lượng IP yêu cầu là 52 </a:t>
            </a:r>
            <a:endParaRPr lang="en-US" sz="2800" dirty="0" smtClean="0"/>
          </a:p>
          <a:p>
            <a:pPr marL="457200" indent="-457200" algn="l"/>
            <a:r>
              <a:rPr lang="vi-VN" sz="2800" dirty="0" smtClean="0"/>
              <a:t>Ta có điều kiện số host: 2 </a:t>
            </a:r>
            <a:r>
              <a:rPr lang="vi-VN" sz="2800" baseline="30000" dirty="0" smtClean="0"/>
              <a:t>m</a:t>
            </a:r>
            <a:r>
              <a:rPr lang="vi-VN" sz="2800" dirty="0" smtClean="0"/>
              <a:t> – 2 ≥ 52 </a:t>
            </a:r>
            <a:endParaRPr lang="en-US" sz="2800" dirty="0" smtClean="0"/>
          </a:p>
          <a:p>
            <a:pPr marL="457200" indent="-457200" algn="l"/>
            <a:r>
              <a:rPr lang="vi-VN" sz="2800" dirty="0" smtClean="0"/>
              <a:t> m = 6 </a:t>
            </a:r>
            <a:endParaRPr lang="en-US" sz="2800" dirty="0" smtClean="0"/>
          </a:p>
          <a:p>
            <a:pPr marL="457200" indent="-457200" algn="l"/>
            <a:r>
              <a:rPr lang="vi-VN" sz="2800" dirty="0" smtClean="0"/>
              <a:t> n = 32 – 6 – 24 = 2 </a:t>
            </a:r>
            <a:endParaRPr lang="en-US" sz="2800" dirty="0" smtClean="0"/>
          </a:p>
          <a:p>
            <a:pPr marL="457200" indent="-457200" algn="l"/>
            <a:r>
              <a:rPr lang="vi-VN" sz="2800" dirty="0" smtClean="0"/>
              <a:t> Bước nhảy = 2</a:t>
            </a:r>
            <a:r>
              <a:rPr lang="vi-VN" sz="2800" baseline="30000" dirty="0" smtClean="0"/>
              <a:t>m </a:t>
            </a:r>
            <a:r>
              <a:rPr lang="vi-VN" sz="2800" dirty="0" smtClean="0"/>
              <a:t>= 2</a:t>
            </a:r>
            <a:r>
              <a:rPr lang="vi-VN" sz="2800" baseline="30000" dirty="0" smtClean="0"/>
              <a:t>6</a:t>
            </a:r>
            <a:r>
              <a:rPr lang="vi-VN" sz="2800" dirty="0" smtClean="0"/>
              <a:t> = 64 </a:t>
            </a:r>
            <a:endParaRPr lang="en-US" sz="2800" dirty="0" smtClean="0"/>
          </a:p>
          <a:p>
            <a:pPr marL="457200" indent="-457200" algn="l"/>
            <a:r>
              <a:rPr lang="vi-VN" sz="2800" dirty="0" smtClean="0"/>
              <a:t>Theo như công thức trên thì ta có: </a:t>
            </a:r>
            <a:endParaRPr lang="en-US" sz="2800" dirty="0" smtClean="0"/>
          </a:p>
          <a:p>
            <a:pPr marL="457200" indent="-457200" algn="l"/>
            <a:r>
              <a:rPr lang="vi-VN" sz="2800" dirty="0" smtClean="0"/>
              <a:t>+ Subnet ID đầu tiên = 0 </a:t>
            </a:r>
            <a:endParaRPr lang="en-US" sz="2800" dirty="0" smtClean="0"/>
          </a:p>
          <a:p>
            <a:pPr marL="457200" indent="-457200" algn="l"/>
            <a:r>
              <a:rPr lang="vi-VN" sz="2800" dirty="0" smtClean="0"/>
              <a:t> 203.162.4.0/26 </a:t>
            </a:r>
            <a:endParaRPr lang="en-US" sz="2800" dirty="0" smtClean="0"/>
          </a:p>
          <a:p>
            <a:pPr marL="457200" indent="-457200" algn="l"/>
            <a:r>
              <a:rPr lang="vi-VN" sz="2800" dirty="0" smtClean="0"/>
              <a:t>Và Subnet Mask mới của mỗi Subnet ID trên sẽ được tính theo công thức: SM cũ + n</a:t>
            </a:r>
            <a:endParaRPr lang="en-US" sz="32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45"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rmAutofit lnSpcReduction="10000"/>
          </a:bodyPr>
          <a:lstStyle/>
          <a:p>
            <a:pPr algn="l"/>
            <a:r>
              <a:rPr lang="en-US" dirty="0" smtClean="0">
                <a:latin typeface="Times New Roman" pitchFamily="18" charset="0"/>
                <a:cs typeface="Times New Roman" pitchFamily="18" charset="0"/>
              </a:rPr>
              <a:t>3. </a:t>
            </a:r>
            <a:r>
              <a:rPr lang="vi-VN" dirty="0" smtClean="0">
                <a:latin typeface="Times New Roman" pitchFamily="18" charset="0"/>
                <a:cs typeface="Times New Roman" pitchFamily="18" charset="0"/>
              </a:rPr>
              <a:t>Khái niệm Subnet ID Là địa chỉ mạng con được tạo thành từ một Net ID gốc sau quá trình chia subnet. </a:t>
            </a:r>
            <a:endParaRPr lang="en-US" dirty="0" smtClean="0">
              <a:latin typeface="Times New Roman" pitchFamily="18" charset="0"/>
              <a:cs typeface="Times New Roman" pitchFamily="18" charset="0"/>
            </a:endParaRPr>
          </a:p>
          <a:p>
            <a:pPr algn="l"/>
            <a:r>
              <a:rPr lang="vi-VN" dirty="0" smtClean="0">
                <a:latin typeface="Times New Roman" pitchFamily="18" charset="0"/>
                <a:cs typeface="Times New Roman" pitchFamily="18" charset="0"/>
              </a:rPr>
              <a:t>4. Ý nghĩa của việc chia mạng con </a:t>
            </a:r>
            <a:endParaRPr lang="en-US" dirty="0" smtClean="0">
              <a:latin typeface="Times New Roman" pitchFamily="18" charset="0"/>
              <a:cs typeface="Times New Roman" pitchFamily="18" charset="0"/>
            </a:endParaRPr>
          </a:p>
          <a:p>
            <a:pPr algn="l">
              <a:buFontTx/>
              <a:buChar char="-"/>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Quản lý, phân cấp dễ dàng hơn </a:t>
            </a:r>
            <a:endParaRPr lang="en-US" dirty="0" smtClean="0">
              <a:latin typeface="Times New Roman" pitchFamily="18" charset="0"/>
              <a:cs typeface="Times New Roman" pitchFamily="18" charset="0"/>
            </a:endParaRPr>
          </a:p>
          <a:p>
            <a:pPr algn="l">
              <a:buFontTx/>
              <a:buChar char="-"/>
            </a:pPr>
            <a:r>
              <a:rPr lang="vi-VN" dirty="0" smtClean="0">
                <a:latin typeface="Times New Roman" pitchFamily="18" charset="0"/>
                <a:cs typeface="Times New Roman" pitchFamily="18" charset="0"/>
              </a:rPr>
              <a:t> Tiết kiệm không gian địa chỉ IP </a:t>
            </a:r>
            <a:endParaRPr lang="en-US" dirty="0" smtClean="0">
              <a:latin typeface="Times New Roman" pitchFamily="18" charset="0"/>
              <a:cs typeface="Times New Roman" pitchFamily="18" charset="0"/>
            </a:endParaRPr>
          </a:p>
          <a:p>
            <a:pPr algn="l">
              <a:buFontTx/>
              <a:buChar char="-"/>
            </a:pPr>
            <a:r>
              <a:rPr lang="vi-VN" dirty="0" smtClean="0">
                <a:latin typeface="Times New Roman" pitchFamily="18" charset="0"/>
                <a:cs typeface="Times New Roman" pitchFamily="18" charset="0"/>
              </a:rPr>
              <a:t> Bảo mật, tránh đụng độ dữ liệu </a:t>
            </a:r>
            <a:endParaRPr lang="en-US" dirty="0" smtClean="0">
              <a:latin typeface="Times New Roman" pitchFamily="18" charset="0"/>
              <a:cs typeface="Times New Roman" pitchFamily="18" charset="0"/>
            </a:endParaRPr>
          </a:p>
          <a:p>
            <a:pPr algn="l">
              <a:buFontTx/>
              <a:buChar char="-"/>
            </a:pPr>
            <a:r>
              <a:rPr lang="vi-VN" dirty="0" smtClean="0">
                <a:latin typeface="Times New Roman" pitchFamily="18" charset="0"/>
                <a:cs typeface="Times New Roman" pitchFamily="18" charset="0"/>
              </a:rPr>
              <a:t> Giảm tải cho các thiết bị định tuyến.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rmAutofit/>
          </a:bodyPr>
          <a:lstStyle/>
          <a:p>
            <a:pPr algn="l"/>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Địa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IP</a:t>
            </a:r>
          </a:p>
          <a:p>
            <a:pPr algn="l"/>
            <a:endParaRPr lang="en-US" dirty="0" smtClean="0">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p:txBody>
      </p:sp>
      <p:pic>
        <p:nvPicPr>
          <p:cNvPr id="1027" name="Picture 3" descr="D:\PROJECT\MMT Chinh qui\42763.png"/>
          <p:cNvPicPr>
            <a:picLocks noChangeAspect="1" noChangeArrowheads="1"/>
          </p:cNvPicPr>
          <p:nvPr/>
        </p:nvPicPr>
        <p:blipFill>
          <a:blip r:embed="rId2"/>
          <a:srcRect/>
          <a:stretch>
            <a:fillRect/>
          </a:stretch>
        </p:blipFill>
        <p:spPr bwMode="auto">
          <a:xfrm>
            <a:off x="304800" y="2362200"/>
            <a:ext cx="8458200" cy="3810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rmAutofit/>
          </a:bodyPr>
          <a:lstStyle/>
          <a:p>
            <a:pPr algn="l"/>
            <a:endParaRPr lang="en-US" dirty="0">
              <a:latin typeface="Times New Roman" pitchFamily="18" charset="0"/>
              <a:cs typeface="Times New Roman" pitchFamily="18" charset="0"/>
            </a:endParaRPr>
          </a:p>
        </p:txBody>
      </p:sp>
      <p:pic>
        <p:nvPicPr>
          <p:cNvPr id="2050" name="Picture 2" descr="D:\PROJECT\MMT Chinh qui\IPv4.png"/>
          <p:cNvPicPr>
            <a:picLocks noChangeAspect="1" noChangeArrowheads="1"/>
          </p:cNvPicPr>
          <p:nvPr/>
        </p:nvPicPr>
        <p:blipFill>
          <a:blip r:embed="rId2"/>
          <a:srcRect/>
          <a:stretch>
            <a:fillRect/>
          </a:stretch>
        </p:blipFill>
        <p:spPr bwMode="auto">
          <a:xfrm>
            <a:off x="228600" y="1524000"/>
            <a:ext cx="8763001" cy="3962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algn="l"/>
            <a:r>
              <a:rPr lang="en-US" sz="2400" dirty="0" smtClean="0">
                <a:latin typeface="Times New Roman" pitchFamily="18" charset="0"/>
                <a:cs typeface="Times New Roman" pitchFamily="18" charset="0"/>
              </a:rPr>
              <a:t>5. </a:t>
            </a:r>
            <a:r>
              <a:rPr lang="vi-VN" sz="2400" dirty="0" smtClean="0">
                <a:latin typeface="Times New Roman" pitchFamily="18" charset="0"/>
                <a:cs typeface="Times New Roman" pitchFamily="18" charset="0"/>
              </a:rPr>
              <a:t>Prefix length Là đại lượng chỉ số bit dùng làm địa chỉ mạng. Chẳng hạn lớp C có prefix length là 24 và ta có một địa chỉ lớp C là 192.168.1.2 thì viết như sau: 192.168.1.2/24  </a:t>
            </a:r>
            <a:endParaRPr lang="en-US" sz="2400"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6.</a:t>
            </a:r>
            <a:r>
              <a:rPr lang="vi-VN" sz="2400" dirty="0" smtClean="0">
                <a:latin typeface="Times New Roman" pitchFamily="18" charset="0"/>
                <a:cs typeface="Times New Roman" pitchFamily="18" charset="0"/>
              </a:rPr>
              <a:t>Default Mask – Subnet Mask </a:t>
            </a:r>
            <a:endParaRPr lang="en-US" sz="2400" dirty="0" smtClean="0">
              <a:latin typeface="Times New Roman" pitchFamily="18" charset="0"/>
              <a:cs typeface="Times New Roman" pitchFamily="18" charset="0"/>
            </a:endParaRPr>
          </a:p>
          <a:p>
            <a:pPr algn="l">
              <a:buFontTx/>
              <a:buChar char="-"/>
            </a:pPr>
            <a:r>
              <a:rPr lang="vi-VN" sz="2400" dirty="0" smtClean="0">
                <a:latin typeface="Times New Roman" pitchFamily="18" charset="0"/>
                <a:cs typeface="Times New Roman" pitchFamily="18" charset="0"/>
              </a:rPr>
              <a:t>Default mask: giá trị trần của lớp mạng A, B hoặc C. Ví dụ lớp C: 255.255.255.0 </a:t>
            </a:r>
            <a:endParaRPr lang="en-US" sz="2400" dirty="0" smtClean="0">
              <a:latin typeface="Times New Roman" pitchFamily="18" charset="0"/>
              <a:cs typeface="Times New Roman" pitchFamily="18" charset="0"/>
            </a:endParaRPr>
          </a:p>
          <a:p>
            <a:pPr algn="l">
              <a:buFontTx/>
              <a:buChar char="-"/>
            </a:pPr>
            <a:r>
              <a:rPr lang="vi-VN" sz="2400" dirty="0" smtClean="0">
                <a:latin typeface="Times New Roman" pitchFamily="18" charset="0"/>
                <a:cs typeface="Times New Roman" pitchFamily="18" charset="0"/>
              </a:rPr>
              <a:t> Subnet mask: giá trị trần của mạng con. Được tính khi tất cả các bit của prefix length bằng 1. Ví dụ IP: 1</a:t>
            </a:r>
            <a:r>
              <a:rPr lang="en-US" sz="2400" dirty="0" smtClean="0">
                <a:latin typeface="Times New Roman" pitchFamily="18" charset="0"/>
                <a:cs typeface="Times New Roman" pitchFamily="18" charset="0"/>
              </a:rPr>
              <a:t>9</a:t>
            </a:r>
            <a:r>
              <a:rPr lang="vi-VN" sz="2400" dirty="0" smtClean="0">
                <a:latin typeface="Times New Roman" pitchFamily="18" charset="0"/>
                <a:cs typeface="Times New Roman" pitchFamily="18" charset="0"/>
              </a:rPr>
              <a:t>2.16.1.46/26 có Subnet mask là: 255.255.255.192</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algn="l"/>
            <a:r>
              <a:rPr lang="en-US" sz="2400" dirty="0" smtClean="0">
                <a:latin typeface="Times New Roman" pitchFamily="18" charset="0"/>
                <a:cs typeface="Times New Roman" pitchFamily="18" charset="0"/>
              </a:rPr>
              <a:t>7. </a:t>
            </a:r>
            <a:r>
              <a:rPr lang="vi-VN" sz="2800" dirty="0" smtClean="0">
                <a:latin typeface="Times New Roman" pitchFamily="18" charset="0"/>
                <a:cs typeface="Times New Roman" pitchFamily="18" charset="0"/>
              </a:rPr>
              <a:t>Subnet Address Là giá trị nhỏ nhất của dải địa chỉ mạng con mà một Subnet có được. Dùng để phân biệt các mạng con với nhau. </a:t>
            </a:r>
            <a:endParaRPr lang="en-US" sz="2800" dirty="0" smtClean="0">
              <a:latin typeface="Times New Roman" pitchFamily="18" charset="0"/>
              <a:cs typeface="Times New Roman" pitchFamily="18" charset="0"/>
            </a:endParaRPr>
          </a:p>
          <a:p>
            <a:pPr algn="l"/>
            <a:r>
              <a:rPr lang="en-US" sz="2800" dirty="0" smtClean="0">
                <a:latin typeface="Times New Roman" pitchFamily="18" charset="0"/>
                <a:cs typeface="Times New Roman" pitchFamily="18" charset="0"/>
              </a:rPr>
              <a:t>8</a:t>
            </a:r>
            <a:r>
              <a:rPr lang="vi-VN" sz="2800" dirty="0" smtClean="0">
                <a:latin typeface="Times New Roman" pitchFamily="18" charset="0"/>
                <a:cs typeface="Times New Roman" pitchFamily="18" charset="0"/>
              </a:rPr>
              <a:t>. Broadcast Address Là địa chỉ quảng bá trong một Subnet. Cũng là địa chỉ IP lớn nhất của mạng đó Lưu ý: Subnet Address và Broadcast Address không dùng để gán cho máy chủ và host.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algn="l"/>
            <a:r>
              <a:rPr lang="en-US" sz="2400" dirty="0" smtClean="0">
                <a:latin typeface="Times New Roman" pitchFamily="18" charset="0"/>
                <a:cs typeface="Times New Roman" pitchFamily="18" charset="0"/>
              </a:rPr>
              <a:t>9</a:t>
            </a:r>
            <a:r>
              <a:rPr lang="vi-VN" sz="2800" dirty="0" smtClean="0">
                <a:latin typeface="Times New Roman" pitchFamily="18" charset="0"/>
                <a:cs typeface="Times New Roman" pitchFamily="18" charset="0"/>
              </a:rPr>
              <a:t>. Nguyên tắc chia subnet - Số host cung cấp phải ≥ số host cần thiết - Số bit phần Net ID mượn phần Host ID phải hợp lệ, không có trường hợp vượt quá. </a:t>
            </a:r>
            <a:endParaRPr lang="en-US" sz="2800" dirty="0" smtClean="0">
              <a:latin typeface="Times New Roman" pitchFamily="18" charset="0"/>
              <a:cs typeface="Times New Roman" pitchFamily="18" charset="0"/>
            </a:endParaRPr>
          </a:p>
          <a:p>
            <a:pPr algn="l"/>
            <a:r>
              <a:rPr lang="vi-VN" sz="28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0</a:t>
            </a:r>
            <a:r>
              <a:rPr lang="vi-VN" sz="2800" dirty="0" smtClean="0">
                <a:latin typeface="Times New Roman" pitchFamily="18" charset="0"/>
                <a:cs typeface="Times New Roman" pitchFamily="18" charset="0"/>
              </a:rPr>
              <a:t>. Kỹ thuật chia subnet - Có 2 phương pháp chính: FLSM và VLSM. </a:t>
            </a:r>
            <a:endParaRPr lang="en-US" sz="2800" dirty="0" smtClean="0">
              <a:latin typeface="Times New Roman" pitchFamily="18" charset="0"/>
              <a:cs typeface="Times New Roman" pitchFamily="18" charset="0"/>
            </a:endParaRPr>
          </a:p>
          <a:p>
            <a:pPr algn="l"/>
            <a:r>
              <a:rPr lang="vi-VN" sz="2800" dirty="0" smtClean="0">
                <a:latin typeface="Times New Roman" pitchFamily="18" charset="0"/>
                <a:cs typeface="Times New Roman" pitchFamily="18" charset="0"/>
              </a:rPr>
              <a:t>- Thông thường, khi có yêu cầu chia mạng gốc thành các mạng con với số host như nhau, ta thường sử dụng kỹ thuật FLSM (fixed length subnet mask).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algn="l"/>
            <a:r>
              <a:rPr lang="en-US" sz="2400" dirty="0" smtClean="0">
                <a:latin typeface="Times New Roman" pitchFamily="18" charset="0"/>
                <a:cs typeface="Times New Roman" pitchFamily="18" charset="0"/>
              </a:rPr>
              <a:t>11.</a:t>
            </a:r>
            <a:r>
              <a:rPr lang="vi-VN" sz="2800" dirty="0" smtClean="0">
                <a:latin typeface="Times New Roman" pitchFamily="18" charset="0"/>
                <a:cs typeface="Times New Roman" pitchFamily="18" charset="0"/>
              </a:rPr>
              <a:t> Chia Subnet căn bản  </a:t>
            </a:r>
            <a:endParaRPr lang="en-US" sz="2800" dirty="0" smtClean="0">
              <a:latin typeface="Times New Roman" pitchFamily="18" charset="0"/>
              <a:cs typeface="Times New Roman" pitchFamily="18" charset="0"/>
            </a:endParaRPr>
          </a:p>
          <a:p>
            <a:pPr algn="l"/>
            <a:r>
              <a:rPr lang="vi-VN" sz="2800" dirty="0" smtClean="0">
                <a:latin typeface="Times New Roman" pitchFamily="18" charset="0"/>
                <a:cs typeface="Times New Roman" pitchFamily="18" charset="0"/>
              </a:rPr>
              <a:t>Gọi n là số bit phần Net ID mượn phần Host ID </a:t>
            </a:r>
            <a:endParaRPr lang="en-US" sz="2800" dirty="0" smtClean="0">
              <a:latin typeface="Times New Roman" pitchFamily="18" charset="0"/>
              <a:cs typeface="Times New Roman" pitchFamily="18" charset="0"/>
            </a:endParaRPr>
          </a:p>
          <a:p>
            <a:pPr algn="l"/>
            <a:r>
              <a:rPr lang="vi-VN" sz="2800" dirty="0" smtClean="0">
                <a:latin typeface="Times New Roman" pitchFamily="18" charset="0"/>
                <a:cs typeface="Times New Roman" pitchFamily="18" charset="0"/>
              </a:rPr>
              <a:t>Gọi m là số bit 0 còn lại của Subnet Mask (m = 32 – n – SM hiện tại).</a:t>
            </a:r>
            <a:endParaRPr lang="en-US" sz="2800" dirty="0" smtClean="0">
              <a:latin typeface="Times New Roman" pitchFamily="18" charset="0"/>
              <a:cs typeface="Times New Roman" pitchFamily="18" charset="0"/>
            </a:endParaRPr>
          </a:p>
          <a:p>
            <a:pPr algn="l"/>
            <a:r>
              <a:rPr lang="vi-VN" sz="2800" dirty="0" smtClean="0">
                <a:latin typeface="Times New Roman" pitchFamily="18" charset="0"/>
                <a:cs typeface="Times New Roman" pitchFamily="18" charset="0"/>
              </a:rPr>
              <a:t> Như thế:  Số Subnet: 2</a:t>
            </a:r>
            <a:r>
              <a:rPr lang="en-US" sz="2800" dirty="0" smtClean="0">
                <a:latin typeface="Times New Roman" pitchFamily="18" charset="0"/>
                <a:cs typeface="Times New Roman" pitchFamily="18" charset="0"/>
              </a:rPr>
              <a:t>ⁿ</a:t>
            </a:r>
          </a:p>
          <a:p>
            <a:pPr algn="l"/>
            <a:r>
              <a:rPr lang="vi-VN" sz="2800" dirty="0" smtClean="0">
                <a:latin typeface="Times New Roman" pitchFamily="18" charset="0"/>
                <a:cs typeface="Times New Roman" pitchFamily="18" charset="0"/>
              </a:rPr>
              <a:t> Số Host/Subnet : 2</a:t>
            </a:r>
            <a:r>
              <a:rPr lang="en-US" sz="2800" baseline="30000" dirty="0" smtClean="0">
                <a:latin typeface="Times New Roman" pitchFamily="18" charset="0"/>
                <a:cs typeface="Times New Roman" pitchFamily="18" charset="0"/>
              </a:rPr>
              <a:t>m</a:t>
            </a:r>
            <a:r>
              <a:rPr lang="vi-VN" sz="2800" dirty="0" smtClean="0">
                <a:latin typeface="Times New Roman" pitchFamily="18" charset="0"/>
                <a:cs typeface="Times New Roman" pitchFamily="18" charset="0"/>
              </a:rPr>
              <a:t> – 2 (trừ đi địa chỉ Subnet Address và Broadcast) </a:t>
            </a:r>
            <a:endParaRPr lang="en-US" sz="2800" dirty="0" smtClean="0">
              <a:latin typeface="Times New Roman" pitchFamily="18" charset="0"/>
              <a:cs typeface="Times New Roman" pitchFamily="18" charset="0"/>
            </a:endParaRPr>
          </a:p>
          <a:p>
            <a:pPr algn="l"/>
            <a:r>
              <a:rPr lang="vi-VN" sz="2800" dirty="0" smtClean="0">
                <a:latin typeface="Times New Roman" pitchFamily="18" charset="0"/>
                <a:cs typeface="Times New Roman" pitchFamily="18" charset="0"/>
              </a:rPr>
              <a:t> Bước nhảy: 2</a:t>
            </a:r>
            <a:r>
              <a:rPr lang="en-US" sz="2800" baseline="30000" dirty="0" smtClean="0">
                <a:latin typeface="Times New Roman" pitchFamily="18" charset="0"/>
                <a:cs typeface="Times New Roman" pitchFamily="18" charset="0"/>
              </a:rPr>
              <a:t>8-n</a:t>
            </a:r>
          </a:p>
          <a:p>
            <a:pPr algn="l"/>
            <a:r>
              <a:rPr lang="vi-VN" sz="2800" dirty="0" smtClean="0">
                <a:latin typeface="Times New Roman" pitchFamily="18" charset="0"/>
                <a:cs typeface="Times New Roman" pitchFamily="18" charset="0"/>
              </a:rPr>
              <a:t> Subnet mask mới: 256 – Bước nhảy</a:t>
            </a:r>
            <a:endParaRPr lang="en-US" sz="28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77"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762000"/>
          </a:xfrm>
        </p:spPr>
        <p:txBody>
          <a:bodyPr>
            <a:normAutofit fontScale="90000"/>
          </a:bodyPr>
          <a:lstStyle/>
          <a:p>
            <a:pPr algn="ctr"/>
            <a:r>
              <a:rPr lang="vi-VN" dirty="0" smtClean="0"/>
              <a:t>Lý thuyết cơ bản</a:t>
            </a:r>
            <a:endParaRPr lang="en-US" dirty="0"/>
          </a:p>
        </p:txBody>
      </p:sp>
      <p:sp>
        <p:nvSpPr>
          <p:cNvPr id="3" name="Subtitle 2"/>
          <p:cNvSpPr>
            <a:spLocks noGrp="1"/>
          </p:cNvSpPr>
          <p:nvPr>
            <p:ph type="subTitle" idx="1"/>
          </p:nvPr>
        </p:nvSpPr>
        <p:spPr>
          <a:xfrm>
            <a:off x="685800" y="1600200"/>
            <a:ext cx="7772400" cy="3211111"/>
          </a:xfrm>
        </p:spPr>
        <p:txBody>
          <a:bodyPr>
            <a:noAutofit/>
          </a:bodyPr>
          <a:lstStyle/>
          <a:p>
            <a:pPr algn="l"/>
            <a:r>
              <a:rPr lang="en-US" sz="2400" dirty="0" smtClean="0">
                <a:latin typeface="Times New Roman" pitchFamily="18" charset="0"/>
                <a:cs typeface="Times New Roman" pitchFamily="18" charset="0"/>
              </a:rPr>
              <a:t>11.</a:t>
            </a:r>
            <a:r>
              <a:rPr lang="vi-VN" sz="2800" dirty="0" smtClean="0">
                <a:latin typeface="Times New Roman" pitchFamily="18" charset="0"/>
                <a:cs typeface="Times New Roman" pitchFamily="18" charset="0"/>
              </a:rPr>
              <a:t> </a:t>
            </a:r>
            <a:r>
              <a:rPr lang="vi-VN" sz="2800" dirty="0" smtClean="0"/>
              <a:t>Chia Subnet căn bản </a:t>
            </a:r>
            <a:endParaRPr lang="en-US" sz="2800" dirty="0" smtClean="0"/>
          </a:p>
          <a:p>
            <a:pPr algn="l"/>
            <a:r>
              <a:rPr lang="vi-VN" sz="2800" dirty="0" smtClean="0"/>
              <a:t>Các Subnet Address (Subnet ID): </a:t>
            </a:r>
            <a:endParaRPr lang="en-US" sz="2800" dirty="0" smtClean="0"/>
          </a:p>
          <a:p>
            <a:pPr algn="l"/>
            <a:r>
              <a:rPr lang="vi-VN" sz="2800" dirty="0" smtClean="0"/>
              <a:t> Subnet ID đầu tiên = 0 </a:t>
            </a:r>
            <a:endParaRPr lang="en-US" sz="2800" dirty="0" smtClean="0"/>
          </a:p>
          <a:p>
            <a:pPr algn="l"/>
            <a:r>
              <a:rPr lang="vi-VN" sz="2800" dirty="0" smtClean="0"/>
              <a:t> Subnet ID kế tiếp = Subnet hiện tại + Bước nhảy </a:t>
            </a:r>
            <a:endParaRPr lang="en-US" sz="2800" dirty="0" smtClean="0"/>
          </a:p>
          <a:p>
            <a:pPr algn="l"/>
            <a:r>
              <a:rPr lang="vi-VN" sz="2800" dirty="0" smtClean="0"/>
              <a:t>Trong Subnet ID: </a:t>
            </a:r>
            <a:endParaRPr lang="en-US" sz="2800" dirty="0" smtClean="0"/>
          </a:p>
          <a:p>
            <a:pPr algn="l"/>
            <a:r>
              <a:rPr lang="vi-VN" sz="2800" dirty="0" smtClean="0"/>
              <a:t> Host đầu: Subnet ID + 1 </a:t>
            </a:r>
            <a:endParaRPr lang="en-US" sz="2800" dirty="0" smtClean="0"/>
          </a:p>
          <a:p>
            <a:pPr algn="l"/>
            <a:r>
              <a:rPr lang="vi-VN" sz="2800" dirty="0" smtClean="0"/>
              <a:t> Host cuối: Subnet ID + Bước nhảy – 2 </a:t>
            </a:r>
            <a:endParaRPr lang="en-US" sz="2800" dirty="0" smtClean="0"/>
          </a:p>
          <a:p>
            <a:pPr algn="l"/>
            <a:r>
              <a:rPr lang="vi-VN" sz="2800" dirty="0" smtClean="0"/>
              <a:t> Địa chỉ Broadcast: Host cuối + 1</a:t>
            </a:r>
            <a:endParaRPr lang="en-US" sz="28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01"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196</TotalTime>
  <Words>1045</Words>
  <Application>Microsoft Office PowerPoint</Application>
  <PresentationFormat>On-screen Show (4:3)</PresentationFormat>
  <Paragraphs>82</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Lucida Sans Unicode</vt:lpstr>
      <vt:lpstr>Times New Roman</vt:lpstr>
      <vt:lpstr>Verdana</vt:lpstr>
      <vt:lpstr>Wingdings 2</vt:lpstr>
      <vt:lpstr>Wingdings 3</vt:lpstr>
      <vt:lpstr>Concourse</vt:lpstr>
      <vt:lpstr>Equation</vt:lpstr>
      <vt:lpstr>Lý thuyết cơ bản</vt:lpstr>
      <vt:lpstr>Lý thuyết cơ bản</vt:lpstr>
      <vt:lpstr>Lý thuyết cơ bản</vt:lpstr>
      <vt:lpstr>Lý thuyết cơ bản</vt:lpstr>
      <vt:lpstr>Lý thuyết cơ bản</vt:lpstr>
      <vt:lpstr>Lý thuyết cơ bản</vt:lpstr>
      <vt:lpstr>Lý thuyết cơ bản</vt:lpstr>
      <vt:lpstr>Lý thuyết cơ bản</vt:lpstr>
      <vt:lpstr>Lý thuyết cơ bản</vt:lpstr>
      <vt:lpstr>Lý thuyết cơ bản</vt:lpstr>
      <vt:lpstr>Lý thuyết cơ bản</vt:lpstr>
      <vt:lpstr>Phương pháp VLSM</vt:lpstr>
      <vt:lpstr>Phương pháp VLSM</vt:lpstr>
      <vt:lpstr>Phương pháp VLSM</vt:lpstr>
      <vt:lpstr>Phương pháp VLSM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thuyết cơ bản</dc:title>
  <dc:creator>xuan giang</dc:creator>
  <cp:lastModifiedBy>xuan giang</cp:lastModifiedBy>
  <cp:revision>8</cp:revision>
  <dcterms:created xsi:type="dcterms:W3CDTF">2006-08-16T00:00:00Z</dcterms:created>
  <dcterms:modified xsi:type="dcterms:W3CDTF">2020-07-28T11:23:50Z</dcterms:modified>
</cp:coreProperties>
</file>