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FB23DB-EB88-4ACA-BFB5-9794B34518CC}">
  <a:tblStyle styleId="{6AFB23DB-EB88-4ACA-BFB5-9794B34518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0145a2a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0145a2a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ff36368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ff36368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ff36368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ff36368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ff36368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ff36368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ff36368a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ff36368a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ff36368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ff36368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f36368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f36368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ff36368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ff36368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e9897cf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e9897cf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g-R8t_8o67OgBzMd0nkDNRgUfebwaz85?usp=driv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aLA5KmzCpeGjLJdV1zK5h0l9t6OwbkoEorxjW_4FY-M/edit#slide=id.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内定者授業　会話5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2024/03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～</a:t>
            </a:r>
            <a:r>
              <a:rPr lang="ja"/>
              <a:t>参考</a:t>
            </a:r>
            <a:r>
              <a:rPr lang="ja"/>
              <a:t>～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・</a:t>
            </a:r>
            <a:r>
              <a:rPr lang="ja" u="sng">
                <a:solidFill>
                  <a:schemeClr val="hlink"/>
                </a:solidFill>
                <a:hlinkClick r:id="rId3"/>
              </a:rPr>
              <a:t>学生Share GDrive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　・ケースPDF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　・ロールプレイビデオ提出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　　∟ファイル名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000000"/>
                </a:solidFill>
              </a:rPr>
              <a:t>　　　　　グループ名_●課_名前1,名前2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000000"/>
                </a:solidFill>
              </a:rPr>
              <a:t>　　　例）グループ1_5課_Viet Anh,Ninh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目次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１．授業のルール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２．会話5について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１．授業のルール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こちら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※Slackにもピン止め済み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２</a:t>
            </a:r>
            <a:r>
              <a:rPr lang="ja"/>
              <a:t>．</a:t>
            </a:r>
            <a:r>
              <a:rPr lang="ja"/>
              <a:t>会話5について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期間　：03/04～05/31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　　　※中間試験の週（04/15～19）は授業なし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教師　：松ヶ平/菅田/田頭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※欠席連絡は、授業</a:t>
            </a:r>
            <a:r>
              <a:rPr lang="ja">
                <a:solidFill>
                  <a:srgbClr val="FF0000"/>
                </a:solidFill>
              </a:rPr>
              <a:t>前</a:t>
            </a:r>
            <a:r>
              <a:rPr lang="ja"/>
              <a:t>に</a:t>
            </a:r>
            <a:r>
              <a:rPr lang="ja">
                <a:solidFill>
                  <a:srgbClr val="FF0000"/>
                </a:solidFill>
              </a:rPr>
              <a:t>Schooler</a:t>
            </a:r>
            <a:r>
              <a:rPr lang="ja"/>
              <a:t>でリクエストすること。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～目標～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/>
              <a:t>・日本の文化と自身の文化との間の習慣や言葉遣い、態度、価値観の違いについて理解し、それに配慮して行動することができる。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/>
              <a:t>・ビジネス場面において、通常よく使われる表現を使って、相手や状況に合わせ、伝えたいことを表現することができる。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～</a:t>
            </a:r>
            <a:r>
              <a:rPr lang="ja"/>
              <a:t>約束</a:t>
            </a:r>
            <a:r>
              <a:rPr lang="ja"/>
              <a:t>～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>
                <a:solidFill>
                  <a:srgbClr val="FF0000"/>
                </a:solidFill>
              </a:rPr>
              <a:t>日本語だけ</a:t>
            </a:r>
            <a:r>
              <a:rPr lang="ja"/>
              <a:t>使用する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→ 日本語で説明できないときに、どうやって対応するか、　 自分の方法を見つけましょう！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・たくさん</a:t>
            </a:r>
            <a:r>
              <a:rPr lang="ja">
                <a:solidFill>
                  <a:srgbClr val="FF0000"/>
                </a:solidFill>
              </a:rPr>
              <a:t>間違える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　</a:t>
            </a:r>
            <a:r>
              <a:rPr lang="ja">
                <a:solidFill>
                  <a:srgbClr val="000000"/>
                </a:solidFill>
              </a:rPr>
              <a:t>授業は</a:t>
            </a:r>
            <a:r>
              <a:rPr lang="ja">
                <a:solidFill>
                  <a:srgbClr val="FF0000"/>
                </a:solidFill>
              </a:rPr>
              <a:t>練習の場</a:t>
            </a:r>
            <a:r>
              <a:rPr lang="ja">
                <a:solidFill>
                  <a:srgbClr val="000000"/>
                </a:solidFill>
              </a:rPr>
              <a:t>です</a:t>
            </a:r>
            <a:r>
              <a:rPr lang="ja"/>
              <a:t>。将来まちがえないために、</a:t>
            </a:r>
            <a:r>
              <a:rPr lang="ja">
                <a:solidFill>
                  <a:srgbClr val="FF0000"/>
                </a:solidFill>
              </a:rPr>
              <a:t>失敗を恐れず</a:t>
            </a:r>
            <a:r>
              <a:rPr lang="ja"/>
              <a:t>、たくさん間違えましょう！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～</a:t>
            </a:r>
            <a:r>
              <a:rPr lang="ja"/>
              <a:t>流れ</a:t>
            </a:r>
            <a:r>
              <a:rPr lang="ja"/>
              <a:t>～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00250" y="1123175"/>
            <a:ext cx="6321600" cy="3953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予習：語彙、読解の表現、読解を読む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授業：</a:t>
            </a:r>
            <a:r>
              <a:rPr lang="ja"/>
              <a:t>1. ウォーミングアップ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　　　2. 読解の表現チェックGGF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　　　3. 読解の内容理解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　　　4. ケーススタディ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　　　5. 会話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ja"/>
              <a:t>　　　6. ロールプレイ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宿題：</a:t>
            </a:r>
            <a:r>
              <a:rPr lang="ja">
                <a:solidFill>
                  <a:srgbClr val="000000"/>
                </a:solidFill>
              </a:rPr>
              <a:t>ロールプレイビデオ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solidFill>
                  <a:srgbClr val="000000"/>
                </a:solidFill>
              </a:rPr>
              <a:t>　　　　∟</a:t>
            </a:r>
            <a:r>
              <a:rPr lang="ja">
                <a:solidFill>
                  <a:srgbClr val="FF0000"/>
                </a:solidFill>
              </a:rPr>
              <a:t>GP1：授業後の水曜17:00</a:t>
            </a:r>
            <a:r>
              <a:rPr lang="ja">
                <a:solidFill>
                  <a:srgbClr val="000000"/>
                </a:solidFill>
              </a:rPr>
              <a:t>/</a:t>
            </a:r>
            <a:r>
              <a:rPr lang="ja">
                <a:solidFill>
                  <a:srgbClr val="0000FF"/>
                </a:solidFill>
              </a:rPr>
              <a:t>GP2：授業後の月曜17:00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～成績評価～</a:t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318563" y="1145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{6AFB23DB-EB88-4ACA-BFB5-9794B34518CC}</a:tableStyleId>
              </a:tblPr>
              <a:tblGrid>
                <a:gridCol w="825425"/>
                <a:gridCol w="799800"/>
                <a:gridCol w="7037800"/>
              </a:tblGrid>
              <a:tr h="6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出席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10%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A,UA：欠席（15分以上の遅刻・早退）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      L：15分以内の遅刻・早退、</a:t>
                      </a:r>
                      <a:r>
                        <a:rPr b="1" lang="ja" sz="1600"/>
                        <a:t>カメラOFF</a:t>
                      </a:r>
                      <a:r>
                        <a:rPr lang="ja" sz="1600"/>
                        <a:t>で出席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      P：遅刻・早退なしで</a:t>
                      </a:r>
                      <a:r>
                        <a:rPr b="1" lang="ja" sz="1600"/>
                        <a:t>カメラON</a:t>
                      </a:r>
                      <a:r>
                        <a:rPr lang="ja" sz="1600"/>
                        <a:t>で出席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宿題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20％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>
                          <a:solidFill>
                            <a:schemeClr val="dk2"/>
                          </a:solidFill>
                        </a:rPr>
                        <a:t>15点：読解の表現確認GGF（授業内）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平常点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40%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■積極性（30%）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　3点：自分から積極的に話している（4回以上）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　2点：自分から話し出すこともあるが、その頻度は少ない（3回以下）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　1点：話をふられたときのみ話すが、自分から積極的には話さない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　0点：欠席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■ロールプレイ</a:t>
                      </a:r>
                      <a:r>
                        <a:rPr lang="ja" sz="1600">
                          <a:solidFill>
                            <a:schemeClr val="dk2"/>
                          </a:solidFill>
                        </a:rPr>
                        <a:t>（70%）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修了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テスト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3</a:t>
                      </a:r>
                      <a:r>
                        <a:rPr lang="ja" sz="1600"/>
                        <a:t>0%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■ロールプレイ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5350"/>
            <a:ext cx="8839201" cy="275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