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hackernoon.com/going-beyond-the-idiomatic-python-a321b6c6a5e6" TargetMode="Externa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Odoo</a:t>
            </a:r>
            <a:r>
              <a:rPr/>
              <a:t> </a:t>
            </a:r>
            <a:r>
              <a:rPr/>
              <a:t>Coding</a:t>
            </a:r>
            <a:r>
              <a:rPr/>
              <a:t> </a:t>
            </a:r>
            <a:r>
              <a:rPr/>
              <a:t>Guidelines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Pham</a:t>
            </a:r>
            <a:r>
              <a:rPr/>
              <a:t> </a:t>
            </a:r>
            <a:r>
              <a:rPr/>
              <a:t>Thi</a:t>
            </a:r>
            <a:r>
              <a:rPr/>
              <a:t> </a:t>
            </a:r>
            <a:r>
              <a:rPr/>
              <a:t>Ngoc</a:t>
            </a:r>
            <a:r>
              <a:rPr/>
              <a:t> </a:t>
            </a:r>
            <a:r>
              <a:rPr/>
              <a:t>Mai</a:t>
            </a:r>
          </a:p>
        </p:txBody>
      </p:sp>
      <p:sp>
        <p:nvSpPr>
          <p:cNvPr id="4" name="Date Placeholder 3"/>
          <p:cNvSpPr>
            <a:spLocks noGrp="1"/>
          </p:cNvSpPr>
          <p:nvPr>
            <p:ph idx="10" sz="half" type="dt"/>
          </p:nvPr>
        </p:nvSpPr>
        <p:spPr/>
        <p:txBody>
          <a:bodyPr/>
          <a:lstStyle/>
          <a:p>
            <a:pPr lvl="0" marL="0" indent="0">
              <a:buNone/>
            </a:pPr>
            <a:r>
              <a:rPr/>
              <a:t>August</a:t>
            </a:r>
            <a:r>
              <a:rPr/>
              <a:t> </a:t>
            </a:r>
            <a:r>
              <a:rPr/>
              <a:t>18th,</a:t>
            </a:r>
            <a:r>
              <a:rPr/>
              <a:t> </a:t>
            </a:r>
            <a:r>
              <a:rPr/>
              <a:t>2021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views</a:t>
            </a:r>
          </a:p>
        </p:txBody>
      </p:sp>
      <p:sp>
        <p:nvSpPr>
          <p:cNvPr id="3" name="Content Placeholder 2"/>
          <p:cNvSpPr>
            <a:spLocks noGrp="1"/>
          </p:cNvSpPr>
          <p:nvPr>
            <p:ph idx="1" sz="half"/>
          </p:nvPr>
        </p:nvSpPr>
        <p:spPr/>
        <p:txBody>
          <a:bodyPr/>
          <a:lstStyle/>
          <a:p>
            <a:pPr lvl="0" indent="0">
              <a:buNone/>
            </a:pPr>
            <a:r>
              <a:rPr>
                <a:latin typeface="Courier"/>
              </a:rPr>
              <a:t>views
|-- assets.xml
|-- crm_lead_views.xml
|-- crm_lost_reason_views.xml
|-- crm_menu_views.xml
|-- crm_stage_views.xml
|-- crm_team_views.xml
|-- res_partner_views.xml</a:t>
            </a:r>
          </a:p>
        </p:txBody>
      </p:sp>
      <p:sp>
        <p:nvSpPr>
          <p:cNvPr id="4" name="Content Placeholder 3"/>
          <p:cNvSpPr>
            <a:spLocks noGrp="1"/>
          </p:cNvSpPr>
          <p:nvPr>
            <p:ph idx="2" sz="half"/>
          </p:nvPr>
        </p:nvSpPr>
        <p:spPr/>
        <p:txBody>
          <a:bodyPr/>
          <a:lstStyle/>
          <a:p>
            <a:pPr lvl="1"/>
            <a:r>
              <a:rPr/>
              <a:t>backend views: </a:t>
            </a:r>
            <a:r>
              <a:rPr>
                <a:latin typeface="Courier"/>
              </a:rPr>
              <a:t>&lt;model&gt;_views.xml</a:t>
            </a:r>
          </a:p>
          <a:p>
            <a:pPr lvl="1"/>
            <a:r>
              <a:rPr/>
              <a:t>menus: </a:t>
            </a:r>
            <a:r>
              <a:rPr>
                <a:latin typeface="Courier"/>
              </a:rPr>
              <a:t>&lt;module&gt;_menus.xml</a:t>
            </a:r>
          </a:p>
          <a:p>
            <a:pPr lvl="1"/>
            <a:r>
              <a:rPr/>
              <a:t>templates: </a:t>
            </a:r>
            <a:r>
              <a:rPr>
                <a:latin typeface="Courier"/>
              </a:rPr>
              <a:t>&lt;model&gt;_template.xml</a:t>
            </a:r>
          </a:p>
          <a:p>
            <a:pPr lvl="1"/>
            <a:r>
              <a:rPr/>
              <a:t>bundles: </a:t>
            </a:r>
            <a:r>
              <a:rPr>
                <a:latin typeface="Courier"/>
              </a:rPr>
              <a:t>assets.xml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Views</a:t>
            </a:r>
            <a:r>
              <a:rPr/>
              <a:t> </a:t>
            </a:r>
            <a:r>
              <a:rPr/>
              <a:t>menu</a:t>
            </a:r>
            <a:r>
              <a:rPr/>
              <a:t> </a:t>
            </a:r>
            <a:r>
              <a:rPr/>
              <a:t>-</a:t>
            </a:r>
            <a:r>
              <a:rPr/>
              <a:t> </a:t>
            </a:r>
            <a:r>
              <a:rPr/>
              <a:t>CRM</a:t>
            </a:r>
          </a:p>
        </p:txBody>
      </p:sp>
      <p:pic>
        <p:nvPicPr>
          <p:cNvPr descr="images/crm_menus.png" id="0" name="Picture 1"/>
          <p:cNvPicPr>
            <a:picLocks noGrp="1" noChangeAspect="1"/>
          </p:cNvPicPr>
          <p:nvPr/>
        </p:nvPicPr>
        <p:blipFill>
          <a:blip r:embed="rId2"/>
          <a:stretch>
            <a:fillRect/>
          </a:stretch>
        </p:blipFill>
        <p:spPr bwMode="auto">
          <a:xfrm>
            <a:off x="2527300" y="1600200"/>
            <a:ext cx="40767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crm_menu_views.xml</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Views</a:t>
            </a:r>
            <a:r>
              <a:rPr/>
              <a:t> </a:t>
            </a:r>
            <a:r>
              <a:rPr/>
              <a:t>assets</a:t>
            </a:r>
            <a:r>
              <a:rPr/>
              <a:t> </a:t>
            </a:r>
            <a:r>
              <a:rPr/>
              <a:t>-</a:t>
            </a:r>
            <a:r>
              <a:rPr/>
              <a:t> </a:t>
            </a:r>
            <a:r>
              <a:rPr/>
              <a:t>CRM</a:t>
            </a:r>
          </a:p>
        </p:txBody>
      </p:sp>
      <p:pic>
        <p:nvPicPr>
          <p:cNvPr descr="images/crm_assets.png" id="0" name="Picture 1"/>
          <p:cNvPicPr>
            <a:picLocks noGrp="1" noChangeAspect="1"/>
          </p:cNvPicPr>
          <p:nvPr/>
        </p:nvPicPr>
        <p:blipFill>
          <a:blip r:embed="rId2"/>
          <a:stretch>
            <a:fillRect/>
          </a:stretch>
        </p:blipFill>
        <p:spPr bwMode="auto">
          <a:xfrm>
            <a:off x="850900" y="1600200"/>
            <a:ext cx="7442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crm/views/assets.xml</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data</a:t>
            </a:r>
          </a:p>
        </p:txBody>
      </p:sp>
      <p:sp>
        <p:nvSpPr>
          <p:cNvPr id="3" name="Content Placeholder 2"/>
          <p:cNvSpPr>
            <a:spLocks noGrp="1"/>
          </p:cNvSpPr>
          <p:nvPr>
            <p:ph idx="1" sz="half"/>
          </p:nvPr>
        </p:nvSpPr>
        <p:spPr/>
        <p:txBody>
          <a:bodyPr/>
          <a:lstStyle/>
          <a:p>
            <a:pPr lvl="0" indent="0">
              <a:buNone/>
            </a:pPr>
            <a:r>
              <a:rPr>
                <a:latin typeface="Courier"/>
              </a:rPr>
              <a:t>data
|-- crm_lead_demo.xml
|-- crm_lost_reason_data.xml
|-- crm_stage_data.xml
|-- crm_team_data.xml
|-- crm_team_demo.xml
...</a:t>
            </a:r>
          </a:p>
        </p:txBody>
      </p:sp>
      <p:sp>
        <p:nvSpPr>
          <p:cNvPr id="4" name="Content Placeholder 3"/>
          <p:cNvSpPr>
            <a:spLocks noGrp="1"/>
          </p:cNvSpPr>
          <p:nvPr>
            <p:ph idx="2" sz="half"/>
          </p:nvPr>
        </p:nvSpPr>
        <p:spPr/>
        <p:txBody>
          <a:bodyPr/>
          <a:lstStyle/>
          <a:p>
            <a:pPr lvl="1"/>
            <a:r>
              <a:rPr/>
              <a:t>Split them by purpose:</a:t>
            </a:r>
          </a:p>
          <a:p>
            <a:pPr lvl="2"/>
            <a:r>
              <a:rPr/>
              <a:t>demo: </a:t>
            </a:r>
            <a:r>
              <a:rPr>
                <a:latin typeface="Courier"/>
              </a:rPr>
              <a:t>&lt;model&gt;_demo.xml</a:t>
            </a:r>
          </a:p>
          <a:p>
            <a:pPr lvl="2"/>
            <a:r>
              <a:rPr/>
              <a:t>data: </a:t>
            </a:r>
            <a:r>
              <a:rPr>
                <a:latin typeface="Courier"/>
              </a:rPr>
              <a:t>&lt;model&gt;_data.xml</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controllers</a:t>
            </a:r>
          </a:p>
        </p:txBody>
      </p:sp>
      <p:sp>
        <p:nvSpPr>
          <p:cNvPr id="3" name="Content Placeholder 2"/>
          <p:cNvSpPr>
            <a:spLocks noGrp="1"/>
          </p:cNvSpPr>
          <p:nvPr>
            <p:ph idx="1"/>
          </p:nvPr>
        </p:nvSpPr>
        <p:spPr/>
        <p:txBody>
          <a:bodyPr/>
          <a:lstStyle/>
          <a:p>
            <a:pPr lvl="1"/>
            <a:r>
              <a:rPr/>
              <a:t>outdated: </a:t>
            </a:r>
            <a:r>
              <a:rPr>
                <a:latin typeface="Courier"/>
              </a:rPr>
              <a:t>main.py</a:t>
            </a:r>
          </a:p>
          <a:p>
            <a:pPr lvl="1"/>
            <a:r>
              <a:rPr/>
              <a:t>now: </a:t>
            </a:r>
            <a:r>
              <a:rPr>
                <a:latin typeface="Courier"/>
              </a:rPr>
              <a:t>&lt;module_name&gt;.py</a:t>
            </a:r>
          </a:p>
          <a:p>
            <a:pPr lvl="1"/>
            <a:r>
              <a:rPr/>
              <a:t>inherit: </a:t>
            </a:r>
            <a:r>
              <a:rPr>
                <a:latin typeface="Courier"/>
              </a:rPr>
              <a:t>&lt;inherited_module_name&gt;.py</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rm_controller.png" id="0" name="Picture 1"/>
          <p:cNvPicPr>
            <a:picLocks noGrp="1" noChangeAspect="1"/>
          </p:cNvPicPr>
          <p:nvPr/>
        </p:nvPicPr>
        <p:blipFill>
          <a:blip r:embed="rId2"/>
          <a:stretch>
            <a:fillRect/>
          </a:stretch>
        </p:blipFill>
        <p:spPr bwMode="auto">
          <a:xfrm>
            <a:off x="1066800" y="1600200"/>
            <a:ext cx="7010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CRM</a:t>
            </a:r>
            <a:r>
              <a:rPr/>
              <a:t> </a:t>
            </a:r>
            <a:r>
              <a:rPr/>
              <a:t>Controllers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static</a:t>
            </a:r>
          </a:p>
        </p:txBody>
      </p:sp>
      <p:sp>
        <p:nvSpPr>
          <p:cNvPr id="3" name="Content Placeholder 2"/>
          <p:cNvSpPr>
            <a:spLocks noGrp="1"/>
          </p:cNvSpPr>
          <p:nvPr>
            <p:ph idx="1"/>
          </p:nvPr>
        </p:nvSpPr>
        <p:spPr/>
        <p:txBody>
          <a:bodyPr/>
          <a:lstStyle/>
          <a:p>
            <a:pPr lvl="0" marL="0" indent="0">
              <a:buNone/>
            </a:pPr>
            <a:r>
              <a:rPr/>
              <a:t>skip (-&gt;___-&gt;) ============&gt;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wizard</a:t>
            </a:r>
          </a:p>
        </p:txBody>
      </p:sp>
      <p:sp>
        <p:nvSpPr>
          <p:cNvPr id="3" name="Content Placeholder 2"/>
          <p:cNvSpPr>
            <a:spLocks noGrp="1"/>
          </p:cNvSpPr>
          <p:nvPr>
            <p:ph idx="1"/>
          </p:nvPr>
        </p:nvSpPr>
        <p:spPr/>
        <p:txBody>
          <a:bodyPr/>
          <a:lstStyle/>
          <a:p>
            <a:pPr lvl="0" indent="0">
              <a:buNone/>
            </a:pPr>
            <a:r>
              <a:rPr>
                <a:latin typeface="Courier"/>
              </a:rPr>
              <a:t>wizard
|-- crm_lead_lost.py
|-- crm_lead_lost_views.xml
|-- crm_lead_to_opportunity.py
|-- crm_lead_to_opportunity_views.xml
|-- crm_merge_opportunities.py
|-- crm_merge_opportunities_views.xml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report</a:t>
            </a:r>
          </a:p>
        </p:txBody>
      </p:sp>
      <p:pic>
        <p:nvPicPr>
          <p:cNvPr descr="images/statistic_report.png" id="0" name="Picture 1"/>
          <p:cNvPicPr>
            <a:picLocks noGrp="1" noChangeAspect="1"/>
          </p:cNvPicPr>
          <p:nvPr/>
        </p:nvPicPr>
        <p:blipFill>
          <a:blip r:embed="rId2"/>
          <a:stretch>
            <a:fillRect/>
          </a:stretch>
        </p:blipFill>
        <p:spPr bwMode="auto">
          <a:xfrm>
            <a:off x="457200" y="1854200"/>
            <a:ext cx="8229600" cy="3517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Statistics</a:t>
            </a:r>
            <a:r>
              <a:rPr/>
              <a:t> </a:t>
            </a:r>
            <a:r>
              <a:rPr/>
              <a:t>Reports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report</a:t>
            </a:r>
          </a:p>
        </p:txBody>
      </p:sp>
      <p:pic>
        <p:nvPicPr>
          <p:cNvPr descr="images/printable_report.png" id="0" name="Picture 1"/>
          <p:cNvPicPr>
            <a:picLocks noGrp="1" noChangeAspect="1"/>
          </p:cNvPicPr>
          <p:nvPr/>
        </p:nvPicPr>
        <p:blipFill>
          <a:blip r:embed="rId2"/>
          <a:stretch>
            <a:fillRect/>
          </a:stretch>
        </p:blipFill>
        <p:spPr bwMode="auto">
          <a:xfrm>
            <a:off x="1028700" y="1600200"/>
            <a:ext cx="7086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Printable</a:t>
            </a:r>
            <a:r>
              <a:rPr/>
              <a:t> </a:t>
            </a:r>
            <a:r>
              <a:rPr/>
              <a:t>Reports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a:t>
            </a:r>
            <a:r>
              <a:rPr/>
              <a:t> </a:t>
            </a:r>
            <a:r>
              <a:rPr/>
              <a:t>Introduction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Notes</a:t>
            </a:r>
          </a:p>
        </p:txBody>
      </p:sp>
      <p:sp>
        <p:nvSpPr>
          <p:cNvPr id="3" name="Content Placeholder 2"/>
          <p:cNvSpPr>
            <a:spLocks noGrp="1"/>
          </p:cNvSpPr>
          <p:nvPr>
            <p:ph idx="1"/>
          </p:nvPr>
        </p:nvSpPr>
        <p:spPr/>
        <p:txBody>
          <a:bodyPr/>
          <a:lstStyle/>
          <a:p>
            <a:pPr lvl="0" marL="0" indent="0">
              <a:buNone/>
            </a:pPr>
            <a:r>
              <a:rPr b="1" i="1"/>
              <a:t>NOTE:</a:t>
            </a:r>
            <a:r>
              <a:rPr/>
              <a:t> File names should only contain [a-z0-9_] (lowercase alphanumerics and _)</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III.</a:t>
            </a:r>
            <a:r>
              <a:rPr/>
              <a:t> </a:t>
            </a:r>
            <a:r>
              <a:rPr/>
              <a:t>XML</a:t>
            </a:r>
            <a:r>
              <a:rPr/>
              <a:t> </a:t>
            </a:r>
            <a:r>
              <a:rPr/>
              <a:t>files</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Format</a:t>
            </a:r>
          </a:p>
        </p:txBody>
      </p:sp>
      <p:sp>
        <p:nvSpPr>
          <p:cNvPr id="3" name="Content Placeholder 2"/>
          <p:cNvSpPr>
            <a:spLocks noGrp="1"/>
          </p:cNvSpPr>
          <p:nvPr>
            <p:ph idx="1"/>
          </p:nvPr>
        </p:nvSpPr>
        <p:spPr/>
        <p:txBody>
          <a:bodyPr/>
          <a:lstStyle/>
          <a:p>
            <a:pPr lvl="1"/>
            <a:r>
              <a:rPr>
                <a:latin typeface="Courier"/>
              </a:rPr>
              <a:t>id</a:t>
            </a:r>
            <a:r>
              <a:rPr/>
              <a:t> before </a:t>
            </a:r>
            <a:r>
              <a:rPr>
                <a:latin typeface="Courier"/>
              </a:rPr>
              <a:t>model</a:t>
            </a:r>
          </a:p>
          <a:p>
            <a:pPr lvl="1"/>
            <a:r>
              <a:rPr/>
              <a:t>fields: </a:t>
            </a:r>
            <a:r>
              <a:rPr>
                <a:latin typeface="Courier"/>
              </a:rPr>
              <a:t>name</a:t>
            </a:r>
            <a:r>
              <a:rPr/>
              <a:t> then </a:t>
            </a:r>
            <a:r>
              <a:rPr>
                <a:latin typeface="Courier"/>
              </a:rPr>
              <a:t>eval</a:t>
            </a:r>
            <a:r>
              <a:rPr/>
              <a:t> then others (widgets, options, …)</a:t>
            </a:r>
          </a:p>
          <a:p>
            <a:pPr lvl="1"/>
            <a:r>
              <a:rPr/>
              <a:t>group records by model </a:t>
            </a:r>
            <a:r>
              <a:rPr b="1"/>
              <a:t>except</a:t>
            </a:r>
            <a:r>
              <a:rPr/>
              <a:t> dependencies between action/menu/views</a:t>
            </a:r>
          </a:p>
          <a:p>
            <a:pPr lvl="1"/>
            <a:r>
              <a:rPr/>
              <a:t>naming convention (later)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Format</a:t>
            </a:r>
          </a:p>
        </p:txBody>
      </p:sp>
      <p:sp>
        <p:nvSpPr>
          <p:cNvPr id="3" name="Content Placeholder 2"/>
          <p:cNvSpPr>
            <a:spLocks noGrp="1"/>
          </p:cNvSpPr>
          <p:nvPr>
            <p:ph idx="1"/>
          </p:nvPr>
        </p:nvSpPr>
        <p:spPr/>
        <p:txBody>
          <a:bodyPr/>
          <a:lstStyle/>
          <a:p>
            <a:pPr lvl="0" indent="0">
              <a:buNone/>
            </a:pP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"view_id"</a:t>
            </a:r>
            <a:r>
              <a:rPr>
                <a:solidFill>
                  <a:srgbClr val="007020"/>
                </a:solidFill>
                <a:latin typeface="Courier"/>
              </a:rPr>
              <a:t> model=</a:t>
            </a:r>
            <a:r>
              <a:rPr>
                <a:solidFill>
                  <a:srgbClr val="4070A0"/>
                </a:solidFill>
                <a:latin typeface="Courier"/>
              </a:rPr>
              <a:t>"ir.ui.view"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&gt;view.name&lt;/</a:t>
            </a:r>
            <a:r>
              <a:rPr b="1">
                <a:solidFill>
                  <a:srgbClr val="007020"/>
                </a:solidFill>
                <a:latin typeface="Courier"/>
              </a:rPr>
              <a:t>field</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"model"</a:t>
            </a:r>
            <a:r>
              <a:rPr>
                <a:latin typeface="Courier"/>
              </a:rPr>
              <a:t>&gt;object_name&lt;/</a:t>
            </a:r>
            <a:r>
              <a:rPr b="1">
                <a:solidFill>
                  <a:srgbClr val="007020"/>
                </a:solidFill>
                <a:latin typeface="Courier"/>
              </a:rPr>
              <a:t>field</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"priority"</a:t>
            </a:r>
            <a:r>
              <a:rPr>
                <a:solidFill>
                  <a:srgbClr val="007020"/>
                </a:solidFill>
                <a:latin typeface="Courier"/>
              </a:rPr>
              <a:t> eval=</a:t>
            </a:r>
            <a:r>
              <a:rPr>
                <a:solidFill>
                  <a:srgbClr val="4070A0"/>
                </a:solidFill>
                <a:latin typeface="Courier"/>
              </a:rPr>
              <a:t>"16"</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"arch"</a:t>
            </a:r>
            <a:r>
              <a:rPr>
                <a:solidFill>
                  <a:srgbClr val="007020"/>
                </a:solidFill>
                <a:latin typeface="Courier"/>
              </a:rPr>
              <a:t> type=</a:t>
            </a:r>
            <a:r>
              <a:rPr>
                <a:solidFill>
                  <a:srgbClr val="4070A0"/>
                </a:solidFill>
                <a:latin typeface="Courier"/>
              </a:rPr>
              <a:t>"xml"</a:t>
            </a:r>
            <a:r>
              <a:rPr>
                <a:latin typeface="Courier"/>
              </a:rPr>
              <a:t>&gt;</a:t>
            </a:r>
            <a:br/>
            <a:r>
              <a:rPr>
                <a:latin typeface="Courier"/>
              </a:rPr>
              <a:t>    &lt;</a:t>
            </a:r>
            <a:r>
              <a:rPr b="1">
                <a:solidFill>
                  <a:srgbClr val="007020"/>
                </a:solidFill>
                <a:latin typeface="Courier"/>
              </a:rPr>
              <a:t>tree</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"my_field_1"</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"my_field_2"</a:t>
            </a:r>
            <a:r>
              <a:rPr>
                <a:solidFill>
                  <a:srgbClr val="007020"/>
                </a:solidFill>
                <a:latin typeface="Courier"/>
              </a:rPr>
              <a:t> string=</a:t>
            </a:r>
            <a:r>
              <a:rPr>
                <a:solidFill>
                  <a:srgbClr val="4070A0"/>
                </a:solidFill>
                <a:latin typeface="Courier"/>
              </a:rPr>
              <a:t>"My Label"</a:t>
            </a:r>
            <a:r>
              <a:rPr>
                <a:latin typeface="Courier"/>
              </a:rPr>
              <a:t> </a:t>
            </a:r>
            <a:br/>
            <a:r>
              <a:rPr>
                <a:solidFill>
                  <a:srgbClr val="007020"/>
                </a:solidFill>
                <a:latin typeface="Courier"/>
              </a:rPr>
              <a:t>        widget=</a:t>
            </a:r>
            <a:r>
              <a:rPr>
                <a:solidFill>
                  <a:srgbClr val="4070A0"/>
                </a:solidFill>
                <a:latin typeface="Courier"/>
              </a:rPr>
              <a:t>"statusbar"</a:t>
            </a:r>
            <a:r>
              <a:rPr>
                <a:latin typeface="Courier"/>
              </a:rPr>
              <a:t> </a:t>
            </a:r>
            <a:br/>
            <a:r>
              <a:rPr>
                <a:solidFill>
                  <a:srgbClr val="007020"/>
                </a:solidFill>
                <a:latin typeface="Courier"/>
              </a:rPr>
              <a:t>        statusbar_visible=</a:t>
            </a:r>
            <a:r>
              <a:rPr>
                <a:solidFill>
                  <a:srgbClr val="4070A0"/>
                </a:solidFill>
                <a:latin typeface="Courier"/>
              </a:rPr>
              <a:t>"draft,sent,progress,done"</a:t>
            </a:r>
            <a:r>
              <a:rPr>
                <a:latin typeface="Courier"/>
              </a:rPr>
              <a:t> /&gt;</a:t>
            </a:r>
            <a:br/>
            <a:r>
              <a:rPr>
                <a:latin typeface="Courier"/>
              </a:rPr>
              <a:t>      &lt;/</a:t>
            </a:r>
            <a:r>
              <a:rPr b="1">
                <a:solidFill>
                  <a:srgbClr val="007020"/>
                </a:solidFill>
                <a:latin typeface="Courier"/>
              </a:rPr>
              <a:t>tree</a:t>
            </a:r>
            <a:r>
              <a:rPr>
                <a:latin typeface="Courier"/>
              </a:rPr>
              <a:t>&gt;</a:t>
            </a:r>
            <a:br/>
            <a:r>
              <a:rPr>
                <a:latin typeface="Courier"/>
              </a:rPr>
              <a:t>  &lt;/</a:t>
            </a:r>
            <a:r>
              <a:rPr b="1">
                <a:solidFill>
                  <a:srgbClr val="007020"/>
                </a:solidFill>
                <a:latin typeface="Courier"/>
              </a:rPr>
              <a:t>field</a:t>
            </a:r>
            <a:r>
              <a:rPr>
                <a:latin typeface="Courier"/>
              </a:rPr>
              <a:t>&gt;</a:t>
            </a:r>
            <a:br/>
            <a:r>
              <a:rPr>
                <a:latin typeface="Courier"/>
              </a:rPr>
              <a:t>&lt;/</a:t>
            </a:r>
            <a:r>
              <a:rPr b="1">
                <a:solidFill>
                  <a:srgbClr val="007020"/>
                </a:solidFill>
                <a:latin typeface="Courier"/>
              </a:rPr>
              <a:t>record</a:t>
            </a:r>
            <a:r>
              <a:rPr>
                <a:latin typeface="Courier"/>
              </a:rPr>
              <a:t>&gt;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Format</a:t>
            </a:r>
          </a:p>
        </p:txBody>
      </p:sp>
      <p:sp>
        <p:nvSpPr>
          <p:cNvPr id="3" name="Content Placeholder 2"/>
          <p:cNvSpPr>
            <a:spLocks noGrp="1"/>
          </p:cNvSpPr>
          <p:nvPr>
            <p:ph idx="1"/>
          </p:nvPr>
        </p:nvSpPr>
        <p:spPr/>
        <p:txBody>
          <a:bodyPr/>
          <a:lstStyle/>
          <a:p>
            <a:pPr lvl="1"/>
            <a:r>
              <a:rPr/>
              <a:t>syntactic sugar:</a:t>
            </a:r>
          </a:p>
          <a:p>
            <a:pPr lvl="2"/>
            <a:r>
              <a:rPr>
                <a:latin typeface="Courier"/>
              </a:rPr>
              <a:t>&lt;menuitem&gt;</a:t>
            </a:r>
            <a:r>
              <a:rPr/>
              <a:t>: </a:t>
            </a:r>
            <a:r>
              <a:rPr>
                <a:latin typeface="Courier"/>
              </a:rPr>
              <a:t>ir.ui.menu</a:t>
            </a:r>
          </a:p>
          <a:p>
            <a:pPr lvl="2"/>
            <a:r>
              <a:rPr>
                <a:latin typeface="Courier"/>
              </a:rPr>
              <a:t>&lt;template&gt;</a:t>
            </a:r>
            <a:r>
              <a:rPr/>
              <a:t>: </a:t>
            </a:r>
            <a:r>
              <a:rPr>
                <a:latin typeface="Courier"/>
              </a:rPr>
              <a:t>arch</a:t>
            </a:r>
            <a:r>
              <a:rPr/>
              <a:t> section of qweb view</a:t>
            </a:r>
          </a:p>
          <a:p>
            <a:pPr lvl="2"/>
            <a:r>
              <a:rPr>
                <a:latin typeface="Courier"/>
              </a:rPr>
              <a:t>&lt;report&gt;</a:t>
            </a:r>
            <a:r>
              <a:rPr/>
              <a:t>: report action (old)</a:t>
            </a:r>
          </a:p>
          <a:p>
            <a:pPr lvl="2"/>
            <a:r>
              <a:rPr>
                <a:latin typeface="Courier"/>
              </a:rPr>
              <a:t>&lt;act_window&gt;</a:t>
            </a:r>
            <a:r>
              <a:rPr/>
              <a:t>: action window (old)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XML</a:t>
            </a:r>
            <a:r>
              <a:rPr/>
              <a:t> </a:t>
            </a:r>
            <a:r>
              <a:rPr/>
              <a:t>IDs</a:t>
            </a:r>
            <a:r>
              <a:rPr/>
              <a:t> </a:t>
            </a:r>
            <a:r>
              <a:rPr/>
              <a:t>and</a:t>
            </a:r>
            <a:r>
              <a:rPr/>
              <a:t> </a:t>
            </a:r>
            <a:r>
              <a:rPr/>
              <a:t>naming</a:t>
            </a:r>
          </a:p>
        </p:txBody>
      </p:sp>
      <p:sp>
        <p:nvSpPr>
          <p:cNvPr id="3" name="Content Placeholder 2"/>
          <p:cNvSpPr>
            <a:spLocks noGrp="1"/>
          </p:cNvSpPr>
          <p:nvPr>
            <p:ph idx="1"/>
          </p:nvPr>
        </p:nvSpPr>
        <p:spPr/>
        <p:txBody>
          <a:bodyPr/>
          <a:lstStyle/>
          <a:p>
            <a:pPr lvl="0" marL="0" indent="0">
              <a:spcBef>
                <a:spcPts val="3000"/>
              </a:spcBef>
              <a:buNone/>
            </a:pPr>
            <a:r>
              <a:rPr b="1"/>
              <a:t>Security, View and Action</a:t>
            </a:r>
          </a:p>
          <a:p>
            <a:pPr lvl="1"/>
            <a:r>
              <a:rPr/>
              <a:t>menu: </a:t>
            </a:r>
            <a:r>
              <a:rPr>
                <a:latin typeface="Courier"/>
              </a:rPr>
              <a:t>&lt;model_name&gt;_menu.xml</a:t>
            </a:r>
          </a:p>
          <a:p>
            <a:pPr lvl="1"/>
            <a:r>
              <a:rPr/>
              <a:t>submenu: </a:t>
            </a:r>
            <a:r>
              <a:rPr>
                <a:latin typeface="Courier"/>
              </a:rPr>
              <a:t>&lt;model_name&gt;_menu_do_stuff.xml</a:t>
            </a:r>
          </a:p>
          <a:p>
            <a:pPr lvl="0" indent="0">
              <a:buNone/>
            </a:pPr>
            <a:r>
              <a:rPr i="1">
                <a:solidFill>
                  <a:srgbClr val="60A0B0"/>
                </a:solidFill>
                <a:latin typeface="Courier"/>
              </a:rPr>
              <a:t>&lt;!-- menus and sub-menus --&gt;</a:t>
            </a:r>
            <a:br/>
            <a:r>
              <a:rPr>
                <a:latin typeface="Courier"/>
              </a:rPr>
              <a:t>&lt;</a:t>
            </a:r>
            <a:r>
              <a:rPr b="1">
                <a:solidFill>
                  <a:srgbClr val="007020"/>
                </a:solidFill>
                <a:latin typeface="Courier"/>
              </a:rPr>
              <a:t>menuitem</a:t>
            </a:r>
            <a:br/>
            <a:r>
              <a:rPr>
                <a:solidFill>
                  <a:srgbClr val="007020"/>
                </a:solidFill>
                <a:latin typeface="Courier"/>
              </a:rPr>
              <a:t>    id=</a:t>
            </a:r>
            <a:r>
              <a:rPr>
                <a:solidFill>
                  <a:srgbClr val="4070A0"/>
                </a:solidFill>
                <a:latin typeface="Courier"/>
              </a:rPr>
              <a:t>"model_name_menu_root"</a:t>
            </a:r>
            <a:br/>
            <a:r>
              <a:rPr>
                <a:solidFill>
                  <a:srgbClr val="007020"/>
                </a:solidFill>
                <a:latin typeface="Courier"/>
              </a:rPr>
              <a:t>    name=</a:t>
            </a:r>
            <a:r>
              <a:rPr>
                <a:solidFill>
                  <a:srgbClr val="4070A0"/>
                </a:solidFill>
                <a:latin typeface="Courier"/>
              </a:rPr>
              <a:t>"Main Menu"</a:t>
            </a:r>
            <a:br/>
            <a:r>
              <a:rPr>
                <a:solidFill>
                  <a:srgbClr val="007020"/>
                </a:solidFill>
                <a:latin typeface="Courier"/>
              </a:rPr>
              <a:t>    sequence=</a:t>
            </a:r>
            <a:r>
              <a:rPr>
                <a:solidFill>
                  <a:srgbClr val="4070A0"/>
                </a:solidFill>
                <a:latin typeface="Courier"/>
              </a:rPr>
              <a:t>"5"</a:t>
            </a:r>
            <a:br/>
            <a:r>
              <a:rPr>
                <a:latin typeface="Courier"/>
              </a:rPr>
              <a:t>/&gt;</a:t>
            </a:r>
            <a:br/>
            <a:r>
              <a:rPr>
                <a:latin typeface="Courier"/>
              </a:rPr>
              <a:t>&lt;</a:t>
            </a:r>
            <a:r>
              <a:rPr b="1">
                <a:solidFill>
                  <a:srgbClr val="007020"/>
                </a:solidFill>
                <a:latin typeface="Courier"/>
              </a:rPr>
              <a:t>menuitem</a:t>
            </a:r>
            <a:br/>
            <a:r>
              <a:rPr>
                <a:solidFill>
                  <a:srgbClr val="007020"/>
                </a:solidFill>
                <a:latin typeface="Courier"/>
              </a:rPr>
              <a:t>    id=</a:t>
            </a:r>
            <a:r>
              <a:rPr>
                <a:solidFill>
                  <a:srgbClr val="4070A0"/>
                </a:solidFill>
                <a:latin typeface="Courier"/>
              </a:rPr>
              <a:t>"model_name_menu_action"</a:t>
            </a:r>
            <a:br/>
            <a:r>
              <a:rPr>
                <a:solidFill>
                  <a:srgbClr val="007020"/>
                </a:solidFill>
                <a:latin typeface="Courier"/>
              </a:rPr>
              <a:t>    name=</a:t>
            </a:r>
            <a:r>
              <a:rPr>
                <a:solidFill>
                  <a:srgbClr val="4070A0"/>
                </a:solidFill>
                <a:latin typeface="Courier"/>
              </a:rPr>
              <a:t>"Sub Menu 1"</a:t>
            </a:r>
            <a:br/>
            <a:r>
              <a:rPr>
                <a:solidFill>
                  <a:srgbClr val="007020"/>
                </a:solidFill>
                <a:latin typeface="Courier"/>
              </a:rPr>
              <a:t>    parent=</a:t>
            </a:r>
            <a:r>
              <a:rPr>
                <a:solidFill>
                  <a:srgbClr val="4070A0"/>
                </a:solidFill>
                <a:latin typeface="Courier"/>
              </a:rPr>
              <a:t>"module_name.module_name_menu_root"</a:t>
            </a:r>
            <a:br/>
            <a:r>
              <a:rPr>
                <a:solidFill>
                  <a:srgbClr val="007020"/>
                </a:solidFill>
                <a:latin typeface="Courier"/>
              </a:rPr>
              <a:t>    action=</a:t>
            </a:r>
            <a:r>
              <a:rPr>
                <a:solidFill>
                  <a:srgbClr val="4070A0"/>
                </a:solidFill>
                <a:latin typeface="Courier"/>
              </a:rPr>
              <a:t>"model_name_action"</a:t>
            </a:r>
            <a:br/>
            <a:r>
              <a:rPr>
                <a:solidFill>
                  <a:srgbClr val="007020"/>
                </a:solidFill>
                <a:latin typeface="Courier"/>
              </a:rPr>
              <a:t>    sequence=</a:t>
            </a:r>
            <a:r>
              <a:rPr>
                <a:solidFill>
                  <a:srgbClr val="4070A0"/>
                </a:solidFill>
                <a:latin typeface="Courier"/>
              </a:rPr>
              <a:t>"10"</a:t>
            </a:r>
            <a:br/>
            <a:r>
              <a:rPr>
                <a:latin typeface="Courier"/>
              </a:rPr>
              <a:t>/&gt;</a:t>
            </a:r>
          </a:p>
          <a:p>
            <a:pPr lvl="0" marL="0" indent="0">
              <a:spcBef>
                <a:spcPts val="3000"/>
              </a:spcBef>
              <a:buNone/>
            </a:pPr>
            <a:r>
              <a:rPr b="1"/>
              <a:t>Security, View and Action</a:t>
            </a:r>
          </a:p>
          <a:p>
            <a:pPr lvl="1"/>
            <a:r>
              <a:rPr/>
              <a:t>view: </a:t>
            </a:r>
            <a:r>
              <a:rPr>
                <a:latin typeface="Courier"/>
              </a:rPr>
              <a:t>&lt;model_name&gt;_view_&lt;view_type&gt;</a:t>
            </a:r>
          </a:p>
          <a:p>
            <a:pPr lvl="0" indent="0">
              <a:buNone/>
            </a:pPr>
            <a:r>
              <a:rPr i="1">
                <a:solidFill>
                  <a:srgbClr val="60A0B0"/>
                </a:solidFill>
                <a:latin typeface="Courier"/>
              </a:rPr>
              <a:t>&lt;!-- views  --&gt;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"model_name_view_form"</a:t>
            </a:r>
            <a:r>
              <a:rPr>
                <a:solidFill>
                  <a:srgbClr val="007020"/>
                </a:solidFill>
                <a:latin typeface="Courier"/>
              </a:rPr>
              <a:t> model=</a:t>
            </a:r>
            <a:r>
              <a:rPr>
                <a:solidFill>
                  <a:srgbClr val="4070A0"/>
                </a:solidFill>
                <a:latin typeface="Courier"/>
              </a:rPr>
              <a:t>"ir.ui.view"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&gt;model.name.view.form&lt;/</a:t>
            </a:r>
            <a:r>
              <a:rPr b="1">
                <a:solidFill>
                  <a:srgbClr val="007020"/>
                </a:solidFill>
                <a:latin typeface="Courier"/>
              </a:rPr>
              <a:t>field</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b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"model_name_view_kanban"</a:t>
            </a:r>
            <a:r>
              <a:rPr>
                <a:solidFill>
                  <a:srgbClr val="007020"/>
                </a:solidFill>
                <a:latin typeface="Courier"/>
              </a:rPr>
              <a:t> model=</a:t>
            </a:r>
            <a:r>
              <a:rPr>
                <a:solidFill>
                  <a:srgbClr val="4070A0"/>
                </a:solidFill>
                <a:latin typeface="Courier"/>
              </a:rPr>
              <a:t>"ir.ui.view"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&gt;model.name.view.kanban&lt;/</a:t>
            </a:r>
            <a:r>
              <a:rPr b="1">
                <a:solidFill>
                  <a:srgbClr val="007020"/>
                </a:solidFill>
                <a:latin typeface="Courier"/>
              </a:rPr>
              <a:t>field</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p>
          <a:p>
            <a:pPr lvl="0" marL="0" indent="0">
              <a:spcBef>
                <a:spcPts val="3000"/>
              </a:spcBef>
              <a:buNone/>
            </a:pPr>
            <a:r>
              <a:rPr b="1"/>
              <a:t>Security, View and Action</a:t>
            </a:r>
          </a:p>
          <a:p>
            <a:pPr lvl="1"/>
            <a:r>
              <a:rPr/>
              <a:t>action: </a:t>
            </a:r>
            <a:r>
              <a:rPr>
                <a:latin typeface="Courier"/>
              </a:rPr>
              <a:t>&lt;model_name&gt;_action</a:t>
            </a:r>
          </a:p>
          <a:p>
            <a:pPr lvl="0" indent="0">
              <a:buNone/>
            </a:pPr>
            <a:r>
              <a:rPr i="1">
                <a:solidFill>
                  <a:srgbClr val="60A0B0"/>
                </a:solidFill>
                <a:latin typeface="Courier"/>
              </a:rPr>
              <a:t>&lt;!-- actions --&gt;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"model_name_action"</a:t>
            </a:r>
            <a:r>
              <a:rPr>
                <a:solidFill>
                  <a:srgbClr val="007020"/>
                </a:solidFill>
                <a:latin typeface="Courier"/>
              </a:rPr>
              <a:t> model=</a:t>
            </a:r>
            <a:r>
              <a:rPr>
                <a:solidFill>
                  <a:srgbClr val="4070A0"/>
                </a:solidFill>
                <a:latin typeface="Courier"/>
              </a:rPr>
              <a:t>"ir.act.window"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 Main Action&lt;/</a:t>
            </a:r>
            <a:r>
              <a:rPr b="1">
                <a:solidFill>
                  <a:srgbClr val="007020"/>
                </a:solidFill>
                <a:latin typeface="Courier"/>
              </a:rPr>
              <a:t>field</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b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"model_name_action_child_list"</a:t>
            </a:r>
            <a:r>
              <a:rPr>
                <a:latin typeface="Courier"/>
              </a:rPr>
              <a:t> </a:t>
            </a:r>
            <a:br/>
            <a:r>
              <a:rPr>
                <a:solidFill>
                  <a:srgbClr val="007020"/>
                </a:solidFill>
                <a:latin typeface="Courier"/>
              </a:rPr>
              <a:t>        model=</a:t>
            </a:r>
            <a:r>
              <a:rPr>
                <a:solidFill>
                  <a:srgbClr val="4070A0"/>
                </a:solidFill>
                <a:latin typeface="Courier"/>
              </a:rPr>
              <a:t>"ir.actions.act_window"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 Access Children&lt;/</a:t>
            </a:r>
            <a:r>
              <a:rPr b="1">
                <a:solidFill>
                  <a:srgbClr val="007020"/>
                </a:solidFill>
                <a:latin typeface="Courier"/>
              </a:rPr>
              <a:t>field</a:t>
            </a:r>
            <a:r>
              <a:rPr>
                <a:latin typeface="Courier"/>
              </a:rPr>
              <a:t>&gt;</a:t>
            </a:r>
            <a:br/>
            <a:r>
              <a:rPr>
                <a:latin typeface="Courier"/>
              </a:rPr>
              <a:t>&lt;/</a:t>
            </a:r>
            <a:r>
              <a:rPr b="1">
                <a:solidFill>
                  <a:srgbClr val="007020"/>
                </a:solidFill>
                <a:latin typeface="Courier"/>
              </a:rPr>
              <a:t>record</a:t>
            </a:r>
            <a:r>
              <a:rPr>
                <a:latin typeface="Courier"/>
              </a:rPr>
              <a:t>&gt;</a:t>
            </a:r>
          </a:p>
          <a:p>
            <a:pPr lvl="0" marL="0" indent="0">
              <a:spcBef>
                <a:spcPts val="3000"/>
              </a:spcBef>
              <a:buNone/>
            </a:pPr>
            <a:r>
              <a:rPr b="1"/>
              <a:t>Security, View and Action</a:t>
            </a:r>
          </a:p>
          <a:p>
            <a:pPr lvl="1"/>
            <a:r>
              <a:rPr/>
              <a:t>group: </a:t>
            </a:r>
            <a:r>
              <a:rPr>
                <a:latin typeface="Courier"/>
              </a:rPr>
              <a:t>&lt;module_name&gt;_group_&lt;group_name&gt;</a:t>
            </a:r>
          </a:p>
          <a:p>
            <a:pPr lvl="1"/>
            <a:r>
              <a:rPr/>
              <a:t>rule: </a:t>
            </a:r>
            <a:r>
              <a:rPr>
                <a:latin typeface="Courier"/>
              </a:rPr>
              <a:t>&lt;model_name&gt;_rule_&lt;concerned_group&gt;</a:t>
            </a:r>
          </a:p>
          <a:p>
            <a:pPr lvl="0" indent="0">
              <a:buNone/>
            </a:pPr>
            <a:r>
              <a:rPr i="1">
                <a:solidFill>
                  <a:srgbClr val="60A0B0"/>
                </a:solidFill>
                <a:latin typeface="Courier"/>
              </a:rPr>
              <a:t>&lt;!-- security --&gt;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"module_name_group_user"</a:t>
            </a:r>
            <a:r>
              <a:rPr>
                <a:solidFill>
                  <a:srgbClr val="007020"/>
                </a:solidFill>
                <a:latin typeface="Courier"/>
              </a:rPr>
              <a:t> model=</a:t>
            </a:r>
            <a:r>
              <a:rPr>
                <a:solidFill>
                  <a:srgbClr val="4070A0"/>
                </a:solidFill>
                <a:latin typeface="Courier"/>
              </a:rPr>
              <a:t>"res.groups"</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"model_name_rule_public"</a:t>
            </a:r>
            <a:r>
              <a:rPr>
                <a:solidFill>
                  <a:srgbClr val="007020"/>
                </a:solidFill>
                <a:latin typeface="Courier"/>
              </a:rPr>
              <a:t> model=</a:t>
            </a:r>
            <a:r>
              <a:rPr>
                <a:solidFill>
                  <a:srgbClr val="4070A0"/>
                </a:solidFill>
                <a:latin typeface="Courier"/>
              </a:rPr>
              <a:t>"ir.rule"</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"model_name_rule_company"</a:t>
            </a:r>
            <a:r>
              <a:rPr>
                <a:solidFill>
                  <a:srgbClr val="007020"/>
                </a:solidFill>
                <a:latin typeface="Courier"/>
              </a:rPr>
              <a:t> model=</a:t>
            </a:r>
            <a:r>
              <a:rPr>
                <a:solidFill>
                  <a:srgbClr val="4070A0"/>
                </a:solidFill>
                <a:latin typeface="Courier"/>
              </a:rPr>
              <a:t>"ir.rule"</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Inheriting</a:t>
            </a:r>
            <a:r>
              <a:rPr/>
              <a:t> </a:t>
            </a:r>
            <a:r>
              <a:rPr/>
              <a:t>XML</a:t>
            </a:r>
          </a:p>
        </p:txBody>
      </p:sp>
      <p:sp>
        <p:nvSpPr>
          <p:cNvPr id="3" name="Content Placeholder 2"/>
          <p:cNvSpPr>
            <a:spLocks noGrp="1"/>
          </p:cNvSpPr>
          <p:nvPr>
            <p:ph idx="1"/>
          </p:nvPr>
        </p:nvSpPr>
        <p:spPr/>
        <p:txBody>
          <a:bodyPr/>
          <a:lstStyle/>
          <a:p>
            <a:pPr lvl="1"/>
            <a:r>
              <a:rPr/>
              <a:t>name: suffix .inherit.{detail}</a:t>
            </a:r>
          </a:p>
          <a:p>
            <a:pPr lvl="0" indent="0">
              <a:buNone/>
            </a:pP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"model_view_form"</a:t>
            </a:r>
            <a:r>
              <a:rPr>
                <a:solidFill>
                  <a:srgbClr val="007020"/>
                </a:solidFill>
                <a:latin typeface="Courier"/>
              </a:rPr>
              <a:t> model=</a:t>
            </a:r>
            <a:r>
              <a:rPr>
                <a:solidFill>
                  <a:srgbClr val="4070A0"/>
                </a:solidFill>
                <a:latin typeface="Courier"/>
              </a:rPr>
              <a:t>"ir.ui.view"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&gt;model.view.form.inherit.module2&lt;/</a:t>
            </a:r>
            <a:r>
              <a:rPr b="1">
                <a:solidFill>
                  <a:srgbClr val="007020"/>
                </a:solidFill>
                <a:latin typeface="Courier"/>
              </a:rPr>
              <a:t>field</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"inherit_id"</a:t>
            </a:r>
            <a:r>
              <a:rPr>
                <a:solidFill>
                  <a:srgbClr val="007020"/>
                </a:solidFill>
                <a:latin typeface="Courier"/>
              </a:rPr>
              <a:t> ref=</a:t>
            </a:r>
            <a:r>
              <a:rPr>
                <a:solidFill>
                  <a:srgbClr val="4070A0"/>
                </a:solidFill>
                <a:latin typeface="Courier"/>
              </a:rPr>
              <a:t>"module1.model_view_form"</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a:t>
            </a:r>
            <a:br/>
            <a:r>
              <a:rPr>
                <a:latin typeface="Courier"/>
              </a:rPr>
              <a:t>&lt;</a:t>
            </a:r>
            <a:r>
              <a:rPr b="1">
                <a:solidFill>
                  <a:srgbClr val="007020"/>
                </a:solidFill>
                <a:latin typeface="Courier"/>
              </a:rPr>
              <a:t>record</a:t>
            </a:r>
            <a:r>
              <a:rPr>
                <a:solidFill>
                  <a:srgbClr val="007020"/>
                </a:solidFill>
                <a:latin typeface="Courier"/>
              </a:rPr>
              <a:t> id=</a:t>
            </a:r>
            <a:r>
              <a:rPr>
                <a:solidFill>
                  <a:srgbClr val="4070A0"/>
                </a:solidFill>
                <a:latin typeface="Courier"/>
              </a:rPr>
              <a:t>"module2.model_view_form"</a:t>
            </a:r>
            <a:r>
              <a:rPr>
                <a:solidFill>
                  <a:srgbClr val="007020"/>
                </a:solidFill>
                <a:latin typeface="Courier"/>
              </a:rPr>
              <a:t> model=</a:t>
            </a:r>
            <a:r>
              <a:rPr>
                <a:solidFill>
                  <a:srgbClr val="4070A0"/>
                </a:solidFill>
                <a:latin typeface="Courier"/>
              </a:rPr>
              <a:t>"ir.ui.view"</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"name"</a:t>
            </a:r>
            <a:r>
              <a:rPr>
                <a:latin typeface="Courier"/>
              </a:rPr>
              <a:t>&gt;model.view.form.module2&lt;/</a:t>
            </a:r>
            <a:r>
              <a:rPr b="1">
                <a:solidFill>
                  <a:srgbClr val="007020"/>
                </a:solidFill>
                <a:latin typeface="Courier"/>
              </a:rPr>
              <a:t>field</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"inherit_id"</a:t>
            </a:r>
            <a:r>
              <a:rPr>
                <a:solidFill>
                  <a:srgbClr val="007020"/>
                </a:solidFill>
                <a:latin typeface="Courier"/>
              </a:rPr>
              <a:t> ref=</a:t>
            </a:r>
            <a:r>
              <a:rPr>
                <a:solidFill>
                  <a:srgbClr val="4070A0"/>
                </a:solidFill>
                <a:latin typeface="Courier"/>
              </a:rPr>
              <a:t>"module1.model_view_form"</a:t>
            </a:r>
            <a:r>
              <a:rPr>
                <a:latin typeface="Courier"/>
              </a:rPr>
              <a:t>/&gt;</a:t>
            </a:r>
            <a:br/>
            <a:r>
              <a:rPr>
                <a:latin typeface="Courier"/>
              </a:rPr>
              <a:t>  &lt;</a:t>
            </a:r>
            <a:r>
              <a:rPr b="1">
                <a:solidFill>
                  <a:srgbClr val="007020"/>
                </a:solidFill>
                <a:latin typeface="Courier"/>
              </a:rPr>
              <a:t>field</a:t>
            </a:r>
            <a:r>
              <a:rPr>
                <a:solidFill>
                  <a:srgbClr val="007020"/>
                </a:solidFill>
                <a:latin typeface="Courier"/>
              </a:rPr>
              <a:t> name=</a:t>
            </a:r>
            <a:r>
              <a:rPr>
                <a:solidFill>
                  <a:srgbClr val="4070A0"/>
                </a:solidFill>
                <a:latin typeface="Courier"/>
              </a:rPr>
              <a:t>"mode"</a:t>
            </a:r>
            <a:r>
              <a:rPr>
                <a:latin typeface="Courier"/>
              </a:rPr>
              <a:t>&gt;primary&lt;/</a:t>
            </a:r>
            <a:r>
              <a:rPr b="1">
                <a:solidFill>
                  <a:srgbClr val="007020"/>
                </a:solidFill>
                <a:latin typeface="Courier"/>
              </a:rPr>
              <a:t>field</a:t>
            </a:r>
            <a:r>
              <a:rPr>
                <a:latin typeface="Courier"/>
              </a:rPr>
              <a:t>&gt;</a:t>
            </a:r>
            <a:br/>
            <a:r>
              <a:rPr>
                <a:latin typeface="Courier"/>
              </a:rPr>
              <a:t>  ...</a:t>
            </a:r>
            <a:br/>
            <a:r>
              <a:rPr>
                <a:latin typeface="Courier"/>
              </a:rPr>
              <a:t>&lt;/</a:t>
            </a:r>
            <a:r>
              <a:rPr b="1">
                <a:solidFill>
                  <a:srgbClr val="007020"/>
                </a:solidFill>
                <a:latin typeface="Courier"/>
              </a:rPr>
              <a:t>record</a:t>
            </a:r>
            <a:r>
              <a:rPr>
                <a:latin typeface="Courier"/>
              </a:rPr>
              <a:t>&gt;   </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IV.</a:t>
            </a:r>
            <a:r>
              <a:rPr/>
              <a:t> </a:t>
            </a:r>
            <a:r>
              <a:rPr/>
              <a:t>Python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PEP8</a:t>
            </a:r>
            <a:r>
              <a:rPr/>
              <a:t> </a:t>
            </a:r>
            <a:r>
              <a:rPr/>
              <a:t>options</a:t>
            </a:r>
          </a:p>
        </p:txBody>
      </p:sp>
      <p:sp>
        <p:nvSpPr>
          <p:cNvPr id="3" name="Content Placeholder 2"/>
          <p:cNvSpPr>
            <a:spLocks noGrp="1"/>
          </p:cNvSpPr>
          <p:nvPr>
            <p:ph idx="1"/>
          </p:nvPr>
        </p:nvSpPr>
        <p:spPr/>
        <p:txBody>
          <a:bodyPr/>
          <a:lstStyle/>
          <a:p>
            <a:pPr lvl="0" marL="0" indent="0">
              <a:buNone/>
            </a:pPr>
            <a:r>
              <a:rPr/>
              <a:t>Odoo source code tries to respect Python standard, but some of them can be ignored.</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ep8.png" id="0" name="Picture 1"/>
          <p:cNvPicPr>
            <a:picLocks noGrp="1" noChangeAspect="1"/>
          </p:cNvPicPr>
          <p:nvPr/>
        </p:nvPicPr>
        <p:blipFill>
          <a:blip r:embed="rId2"/>
          <a:stretch>
            <a:fillRect/>
          </a:stretch>
        </p:blipFill>
        <p:spPr bwMode="auto">
          <a:xfrm>
            <a:off x="1930400" y="1600200"/>
            <a:ext cx="5270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PEP8</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1</a:t>
            </a:r>
            <a:r>
              <a:rPr/>
              <a:t> </a:t>
            </a:r>
            <a:r>
              <a:rPr/>
              <a:t>-</a:t>
            </a:r>
            <a:r>
              <a:rPr/>
              <a:t> </a:t>
            </a:r>
            <a:r>
              <a:rPr/>
              <a:t>Why</a:t>
            </a:r>
            <a:r>
              <a:rPr/>
              <a:t> </a:t>
            </a:r>
            <a:r>
              <a:rPr/>
              <a:t>these?</a:t>
            </a:r>
          </a:p>
        </p:txBody>
      </p:sp>
      <p:sp>
        <p:nvSpPr>
          <p:cNvPr id="3" name="Content Placeholder 2"/>
          <p:cNvSpPr>
            <a:spLocks noGrp="1"/>
          </p:cNvSpPr>
          <p:nvPr>
            <p:ph idx="1"/>
          </p:nvPr>
        </p:nvSpPr>
        <p:spPr/>
        <p:txBody>
          <a:bodyPr/>
          <a:lstStyle/>
          <a:p>
            <a:pPr lvl="0" marL="0" indent="0">
              <a:buNone/>
            </a:pPr>
            <a:r>
              <a:rPr/>
              <a:t>Those aim to improve the </a:t>
            </a:r>
            <a:r>
              <a:rPr b="1"/>
              <a:t>quality</a:t>
            </a:r>
            <a:r>
              <a:rPr/>
              <a:t> of Odoo Apps code. Indeed proper code improves </a:t>
            </a:r>
            <a:r>
              <a:rPr b="1"/>
              <a:t>readability</a:t>
            </a:r>
            <a:r>
              <a:rPr/>
              <a:t>, </a:t>
            </a:r>
            <a:r>
              <a:rPr b="1"/>
              <a:t>eases maintenance</a:t>
            </a:r>
            <a:r>
              <a:rPr/>
              <a:t>, helps </a:t>
            </a:r>
            <a:r>
              <a:rPr b="1"/>
              <a:t>debugging</a:t>
            </a:r>
            <a:r>
              <a:rPr/>
              <a:t>, </a:t>
            </a:r>
            <a:r>
              <a:rPr b="1"/>
              <a:t>lowers complexity</a:t>
            </a:r>
            <a:r>
              <a:rPr/>
              <a:t> and promotes </a:t>
            </a:r>
            <a:r>
              <a:rPr b="1"/>
              <a:t>reliability</a:t>
            </a:r>
            <a:r>
              <a:rPr/>
              <a: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Imports</a:t>
            </a:r>
          </a:p>
        </p:txBody>
      </p:sp>
      <p:sp>
        <p:nvSpPr>
          <p:cNvPr id="3" name="Content Placeholder 2"/>
          <p:cNvSpPr>
            <a:spLocks noGrp="1"/>
          </p:cNvSpPr>
          <p:nvPr>
            <p:ph idx="1"/>
          </p:nvPr>
        </p:nvSpPr>
        <p:spPr/>
        <p:txBody>
          <a:bodyPr/>
          <a:lstStyle/>
          <a:p>
            <a:pPr lvl="0" indent="0">
              <a:buNone/>
            </a:pPr>
            <a:r>
              <a:rPr i="1">
                <a:solidFill>
                  <a:srgbClr val="60A0B0"/>
                </a:solidFill>
                <a:latin typeface="Courier"/>
              </a:rPr>
              <a:t># 1 : imports of python lib</a:t>
            </a:r>
            <a:br/>
            <a:r>
              <a:rPr>
                <a:latin typeface="Courier"/>
              </a:rPr>
              <a:t>import base64</a:t>
            </a:r>
            <a:br/>
            <a:r>
              <a:rPr>
                <a:latin typeface="Courier"/>
              </a:rPr>
              <a:t>import re</a:t>
            </a:r>
            <a:br/>
            <a:r>
              <a:rPr>
                <a:latin typeface="Courier"/>
              </a:rPr>
              <a:t>import time</a:t>
            </a:r>
            <a:br/>
            <a:r>
              <a:rPr>
                <a:latin typeface="Courier"/>
              </a:rPr>
              <a:t>from datetime import datetime</a:t>
            </a:r>
            <a:br/>
            <a:r>
              <a:rPr i="1">
                <a:solidFill>
                  <a:srgbClr val="60A0B0"/>
                </a:solidFill>
                <a:latin typeface="Courier"/>
              </a:rPr>
              <a:t># 2 : imports of odoo</a:t>
            </a:r>
            <a:br/>
            <a:r>
              <a:rPr>
                <a:latin typeface="Courier"/>
              </a:rPr>
              <a:t>import odoo</a:t>
            </a:r>
            <a:br/>
            <a:r>
              <a:rPr>
                <a:latin typeface="Courier"/>
              </a:rPr>
              <a:t>from odoo import api, fields, models, _</a:t>
            </a:r>
            <a:br/>
            <a:r>
              <a:rPr>
                <a:latin typeface="Courier"/>
              </a:rPr>
              <a:t>from odoo.tools.safe_eval import safe_eval as eval</a:t>
            </a:r>
            <a:br/>
            <a:r>
              <a:rPr i="1">
                <a:solidFill>
                  <a:srgbClr val="60A0B0"/>
                </a:solidFill>
                <a:latin typeface="Courier"/>
              </a:rPr>
              <a:t># 3 : imports from odoo addons</a:t>
            </a:r>
            <a:br/>
            <a:r>
              <a:rPr>
                <a:latin typeface="Courier"/>
              </a:rPr>
              <a:t>from odoo.addons.website.models.website import slug</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Idiomatics</a:t>
            </a:r>
            <a:r>
              <a:rPr/>
              <a:t> </a:t>
            </a:r>
            <a:r>
              <a:rPr/>
              <a:t>of</a:t>
            </a:r>
            <a:r>
              <a:rPr/>
              <a:t> </a:t>
            </a:r>
            <a:r>
              <a:rPr/>
              <a:t>Programming</a:t>
            </a:r>
            <a:r>
              <a:rPr/>
              <a:t> </a:t>
            </a:r>
            <a:r>
              <a:rPr/>
              <a:t>(Python)</a:t>
            </a:r>
          </a:p>
        </p:txBody>
      </p:sp>
      <p:sp>
        <p:nvSpPr>
          <p:cNvPr id="3" name="Content Placeholder 2"/>
          <p:cNvSpPr>
            <a:spLocks noGrp="1"/>
          </p:cNvSpPr>
          <p:nvPr>
            <p:ph idx="1"/>
          </p:nvPr>
        </p:nvSpPr>
        <p:spPr/>
        <p:txBody>
          <a:bodyPr/>
          <a:lstStyle/>
          <a:p>
            <a:pPr lvl="0" indent="0">
              <a:buNone/>
            </a:pPr>
            <a:r>
              <a:rPr>
                <a:latin typeface="Courier"/>
              </a:rPr>
              <a:t>&gt;&gt;&gt; import this
The Zen of Python, by Tim Peters
Beautiful is better than ugly.
Explicit is better than implicit.
Simple is better than complex.
Complex is better than complicated.
Flat is better than nested.
Sparse is better than dense.
Readability counts.
Special cases aren't special enough to break the rules.
Although practicality beats purity.
Errors should never pass silently.
Unless explicitly silenced.
...</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Idiomatics</a:t>
            </a:r>
            <a:r>
              <a:rPr/>
              <a:t> </a:t>
            </a:r>
            <a:r>
              <a:rPr/>
              <a:t>of</a:t>
            </a:r>
            <a:r>
              <a:rPr/>
              <a:t> </a:t>
            </a:r>
            <a:r>
              <a:rPr/>
              <a:t>Programming</a:t>
            </a:r>
            <a:r>
              <a:rPr/>
              <a:t> </a:t>
            </a:r>
            <a:r>
              <a:rPr/>
              <a:t>(Python)</a:t>
            </a:r>
          </a:p>
        </p:txBody>
      </p:sp>
      <p:pic>
        <p:nvPicPr>
          <p:cNvPr descr="images/zen_example.png" id="0" name="Picture 1"/>
          <p:cNvPicPr>
            <a:picLocks noGrp="1" noChangeAspect="1"/>
          </p:cNvPicPr>
          <p:nvPr/>
        </p:nvPicPr>
        <p:blipFill>
          <a:blip r:embed="rId2"/>
          <a:stretch>
            <a:fillRect/>
          </a:stretch>
        </p:blipFill>
        <p:spPr bwMode="auto">
          <a:xfrm>
            <a:off x="1054100" y="1600200"/>
            <a:ext cx="7035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The</a:t>
            </a:r>
            <a:r>
              <a:rPr/>
              <a:t> </a:t>
            </a:r>
            <a:r>
              <a:rPr/>
              <a:t>Zen</a:t>
            </a:r>
            <a:r>
              <a:rPr/>
              <a:t> </a:t>
            </a:r>
            <a:r>
              <a:rPr/>
              <a:t>of</a:t>
            </a:r>
            <a:r>
              <a:rPr/>
              <a:t> </a:t>
            </a:r>
            <a:r>
              <a:rPr/>
              <a:t>Python</a:t>
            </a:r>
            <a:r>
              <a:rPr/>
              <a:t> </a:t>
            </a:r>
            <a:r>
              <a:rPr/>
              <a:t>by</a:t>
            </a:r>
            <a:r>
              <a:rPr/>
              <a:t> </a:t>
            </a:r>
            <a:r>
              <a:rPr/>
              <a:t>Examples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Idiomatics</a:t>
            </a:r>
            <a:r>
              <a:rPr/>
              <a:t> </a:t>
            </a:r>
            <a:r>
              <a:rPr/>
              <a:t>of</a:t>
            </a:r>
            <a:r>
              <a:rPr/>
              <a:t> </a:t>
            </a:r>
            <a:r>
              <a:rPr/>
              <a:t>Programming</a:t>
            </a:r>
            <a:r>
              <a:rPr/>
              <a:t> </a:t>
            </a:r>
            <a:r>
              <a:rPr/>
              <a:t>(Python)</a:t>
            </a:r>
          </a:p>
        </p:txBody>
      </p:sp>
      <p:sp>
        <p:nvSpPr>
          <p:cNvPr id="3" name="Content Placeholder 2"/>
          <p:cNvSpPr>
            <a:spLocks noGrp="1"/>
          </p:cNvSpPr>
          <p:nvPr>
            <p:ph idx="1"/>
          </p:nvPr>
        </p:nvSpPr>
        <p:spPr/>
        <p:txBody>
          <a:bodyPr/>
          <a:lstStyle/>
          <a:p>
            <a:pPr lvl="1"/>
            <a:r>
              <a:rPr/>
              <a:t>Use meaningful variable/class/method names</a:t>
            </a:r>
          </a:p>
          <a:p>
            <a:pPr lvl="1"/>
            <a:r>
              <a:rPr/>
              <a:t>Useless variable</a:t>
            </a:r>
          </a:p>
          <a:p>
            <a:pPr lvl="1"/>
            <a:r>
              <a:rPr/>
              <a:t>Know your builtins</a:t>
            </a:r>
          </a:p>
          <a:p>
            <a:pPr lvl="1"/>
            <a:r>
              <a:rPr/>
              <a:t>Use list comprehension, dict comprehension, and basic manipulation using map, filter, sum, … They make the code easier to read.</a:t>
            </a:r>
          </a:p>
          <a:p>
            <a:pPr lvl="1"/>
            <a:r>
              <a:rPr/>
              <a:t>Collections are booleans too</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Idiomatics</a:t>
            </a:r>
            <a:r>
              <a:rPr/>
              <a:t> </a:t>
            </a:r>
            <a:r>
              <a:rPr/>
              <a:t>of</a:t>
            </a:r>
            <a:r>
              <a:rPr/>
              <a:t> </a:t>
            </a:r>
            <a:r>
              <a:rPr/>
              <a:t>Programming</a:t>
            </a:r>
            <a:r>
              <a:rPr/>
              <a:t> </a:t>
            </a:r>
            <a:r>
              <a:rPr/>
              <a:t>(Python)</a:t>
            </a:r>
          </a:p>
        </p:txBody>
      </p:sp>
      <p:sp>
        <p:nvSpPr>
          <p:cNvPr id="3" name="Content Placeholder 2"/>
          <p:cNvSpPr>
            <a:spLocks noGrp="1"/>
          </p:cNvSpPr>
          <p:nvPr>
            <p:ph idx="1"/>
          </p:nvPr>
        </p:nvSpPr>
        <p:spPr/>
        <p:txBody>
          <a:bodyPr/>
          <a:lstStyle/>
          <a:p>
            <a:pPr lvl="0" marL="0" indent="0">
              <a:buNone/>
            </a:pPr>
            <a:r>
              <a:rPr/>
              <a:t>You can’t learn to write good code only by following the rules.</a:t>
            </a:r>
          </a:p>
          <a:p>
            <a:pPr lvl="0" marL="0" indent="0">
              <a:buNone/>
            </a:pPr>
            <a:r>
              <a:rPr b="1"/>
              <a:t>To learn to write good code you have to write a shit-metric-ton of bad code.</a:t>
            </a:r>
            <a:r>
              <a:rPr/>
              <a:t> —- </a:t>
            </a:r>
            <a:r>
              <a:rPr>
                <a:hlinkClick r:id="rId2"/>
              </a:rPr>
              <a:t>Going beyond the idiomatic Python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Programming</a:t>
            </a:r>
            <a:r>
              <a:rPr/>
              <a:t> </a:t>
            </a:r>
            <a:r>
              <a:rPr/>
              <a:t>in</a:t>
            </a:r>
            <a:r>
              <a:rPr/>
              <a:t> </a:t>
            </a:r>
            <a:r>
              <a:rPr/>
              <a:t>Odoo</a:t>
            </a:r>
          </a:p>
        </p:txBody>
      </p:sp>
      <p:sp>
        <p:nvSpPr>
          <p:cNvPr id="3" name="Content Placeholder 2"/>
          <p:cNvSpPr>
            <a:spLocks noGrp="1"/>
          </p:cNvSpPr>
          <p:nvPr>
            <p:ph idx="1"/>
          </p:nvPr>
        </p:nvSpPr>
        <p:spPr/>
        <p:txBody>
          <a:bodyPr/>
          <a:lstStyle/>
          <a:p>
            <a:pPr lvl="1"/>
            <a:r>
              <a:rPr/>
              <a:t>Avoid to create generators and decorators</a:t>
            </a:r>
          </a:p>
          <a:p>
            <a:pPr lvl="1"/>
            <a:r>
              <a:rPr/>
              <a:t>Use filtered, mapped, sorted, … methods to ease code reading and performance.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Programming</a:t>
            </a:r>
            <a:r>
              <a:rPr/>
              <a:t> </a:t>
            </a:r>
            <a:r>
              <a:rPr/>
              <a:t>in</a:t>
            </a:r>
            <a:r>
              <a:rPr/>
              <a:t> </a:t>
            </a:r>
            <a:r>
              <a:rPr/>
              <a:t>Odoo</a:t>
            </a:r>
          </a:p>
        </p:txBody>
      </p:sp>
      <p:sp>
        <p:nvSpPr>
          <p:cNvPr id="3" name="Content Placeholder 2"/>
          <p:cNvSpPr>
            <a:spLocks noGrp="1"/>
          </p:cNvSpPr>
          <p:nvPr>
            <p:ph idx="1"/>
          </p:nvPr>
        </p:nvSpPr>
        <p:spPr/>
        <p:txBody>
          <a:bodyPr/>
          <a:lstStyle/>
          <a:p>
            <a:pPr lvl="0" marL="0" indent="0">
              <a:buNone/>
            </a:pPr>
            <a:r>
              <a:rPr/>
              <a:t>Make your method work in batch</a:t>
            </a:r>
          </a:p>
          <a:p>
            <a:pPr lvl="0" indent="0">
              <a:buNone/>
            </a:pPr>
            <a:r>
              <a:rPr>
                <a:solidFill>
                  <a:srgbClr val="7D9029"/>
                </a:solidFill>
                <a:latin typeface="Courier"/>
              </a:rPr>
              <a:t>@api.depends</a:t>
            </a:r>
            <a:r>
              <a:rPr>
                <a:latin typeface="Courier"/>
              </a:rPr>
              <a:t>(</a:t>
            </a:r>
            <a:r>
              <a:rPr>
                <a:solidFill>
                  <a:srgbClr val="4070A0"/>
                </a:solidFill>
                <a:latin typeface="Courier"/>
              </a:rPr>
              <a:t>'user_id'</a:t>
            </a:r>
            <a:r>
              <a:rPr>
                <a:latin typeface="Courier"/>
              </a:rPr>
              <a:t>)</a:t>
            </a:r>
            <a:br/>
            <a:r>
              <a:rPr b="1">
                <a:solidFill>
                  <a:srgbClr val="007020"/>
                </a:solidFill>
                <a:latin typeface="Courier"/>
              </a:rPr>
              <a:t>def</a:t>
            </a:r>
            <a:r>
              <a:rPr>
                <a:latin typeface="Courier"/>
              </a:rPr>
              <a:t> _compute_date_open(</a:t>
            </a:r>
            <a:r>
              <a:rPr>
                <a:solidFill>
                  <a:srgbClr val="19177C"/>
                </a:solidFill>
                <a:latin typeface="Courier"/>
              </a:rPr>
              <a:t>self</a:t>
            </a:r>
            <a:r>
              <a:rPr>
                <a:latin typeface="Courier"/>
              </a:rPr>
              <a:t>):</a:t>
            </a:r>
            <a:br/>
            <a:r>
              <a:rPr>
                <a:latin typeface="Courier"/>
              </a:rPr>
              <a:t>  </a:t>
            </a:r>
            <a:r>
              <a:rPr b="1">
                <a:solidFill>
                  <a:srgbClr val="007020"/>
                </a:solidFill>
                <a:latin typeface="Courier"/>
              </a:rPr>
              <a:t>for</a:t>
            </a:r>
            <a:r>
              <a:rPr>
                <a:latin typeface="Courier"/>
              </a:rPr>
              <a:t> lead </a:t>
            </a:r>
            <a:r>
              <a:rPr b="1">
                <a:solidFill>
                  <a:srgbClr val="007020"/>
                </a:solidFill>
                <a:latin typeface="Courier"/>
              </a:rPr>
              <a:t>in</a:t>
            </a:r>
            <a:r>
              <a:rPr>
                <a:latin typeface="Courier"/>
              </a:rPr>
              <a:t> </a:t>
            </a:r>
            <a:r>
              <a:rPr>
                <a:solidFill>
                  <a:srgbClr val="19177C"/>
                </a:solidFill>
                <a:latin typeface="Courier"/>
              </a:rPr>
              <a:t>self</a:t>
            </a:r>
            <a:r>
              <a:rPr>
                <a:latin typeface="Courier"/>
              </a:rPr>
              <a:t>:</a:t>
            </a:r>
            <a:br/>
            <a:r>
              <a:rPr>
                <a:latin typeface="Courier"/>
              </a:rPr>
              <a:t>    lead.date_open </a:t>
            </a:r>
            <a:r>
              <a:rPr>
                <a:solidFill>
                  <a:srgbClr val="666666"/>
                </a:solidFill>
                <a:latin typeface="Courier"/>
              </a:rPr>
              <a:t>=</a:t>
            </a:r>
            <a:r>
              <a:rPr>
                <a:latin typeface="Courier"/>
              </a:rPr>
              <a:t> fields.Datetime.now() </a:t>
            </a:r>
            <a:r>
              <a:rPr b="1">
                <a:solidFill>
                  <a:srgbClr val="007020"/>
                </a:solidFill>
                <a:latin typeface="Courier"/>
              </a:rPr>
              <a:t>if</a:t>
            </a:r>
            <a:r>
              <a:rPr>
                <a:latin typeface="Courier"/>
              </a:rPr>
              <a:t> lead.user_id </a:t>
            </a:r>
            <a:r>
              <a:rPr b="1">
                <a:solidFill>
                  <a:srgbClr val="007020"/>
                </a:solidFill>
                <a:latin typeface="Courier"/>
              </a:rPr>
              <a:t>else</a:t>
            </a:r>
            <a:r>
              <a:rPr>
                <a:latin typeface="Courier"/>
              </a:rPr>
              <a:t> </a:t>
            </a:r>
            <a:r>
              <a:rPr>
                <a:solidFill>
                  <a:srgbClr val="19177C"/>
                </a:solidFill>
                <a:latin typeface="Courier"/>
              </a:rPr>
              <a:t>False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Programming</a:t>
            </a:r>
            <a:r>
              <a:rPr/>
              <a:t> </a:t>
            </a:r>
            <a:r>
              <a:rPr/>
              <a:t>in</a:t>
            </a:r>
            <a:r>
              <a:rPr/>
              <a:t> </a:t>
            </a:r>
            <a:r>
              <a:rPr/>
              <a:t>Odoo</a:t>
            </a:r>
          </a:p>
        </p:txBody>
      </p:sp>
      <p:sp>
        <p:nvSpPr>
          <p:cNvPr id="3" name="Content Placeholder 2"/>
          <p:cNvSpPr>
            <a:spLocks noGrp="1"/>
          </p:cNvSpPr>
          <p:nvPr>
            <p:ph idx="1"/>
          </p:nvPr>
        </p:nvSpPr>
        <p:spPr/>
        <p:txBody>
          <a:bodyPr/>
          <a:lstStyle/>
          <a:p>
            <a:pPr lvl="0" marL="0" indent="0">
              <a:buNone/>
            </a:pPr>
            <a:r>
              <a:rPr/>
              <a:t>Propagate the context</a:t>
            </a:r>
          </a:p>
          <a:p>
            <a:pPr lvl="1"/>
            <a:r>
              <a:rPr/>
              <a:t>Passing parameter in context can have dangerous side-effects.</a:t>
            </a:r>
          </a:p>
          <a:p>
            <a:pPr lvl="1"/>
            <a:r>
              <a:rPr/>
              <a:t>If you need to create a key context influencing the behavior of some object, choice a good name, and eventually prefix it by the name of the module to isolate its impact.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Programming</a:t>
            </a:r>
            <a:r>
              <a:rPr/>
              <a:t> </a:t>
            </a:r>
            <a:r>
              <a:rPr/>
              <a:t>in</a:t>
            </a:r>
            <a:r>
              <a:rPr/>
              <a:t> </a:t>
            </a:r>
            <a:r>
              <a:rPr/>
              <a:t>Odoo</a:t>
            </a:r>
          </a:p>
        </p:txBody>
      </p:sp>
      <p:sp>
        <p:nvSpPr>
          <p:cNvPr id="3" name="Content Placeholder 2"/>
          <p:cNvSpPr>
            <a:spLocks noGrp="1"/>
          </p:cNvSpPr>
          <p:nvPr>
            <p:ph idx="1"/>
          </p:nvPr>
        </p:nvSpPr>
        <p:spPr/>
        <p:txBody>
          <a:bodyPr/>
          <a:lstStyle/>
          <a:p>
            <a:pPr lvl="0" marL="0" indent="0">
              <a:buNone/>
            </a:pPr>
            <a:r>
              <a:rPr/>
              <a:t>Keep it </a:t>
            </a:r>
            <a:r>
              <a:rPr b="1"/>
              <a:t>Simple</a:t>
            </a:r>
            <a:r>
              <a:rPr/>
              <a:t> and </a:t>
            </a:r>
            <a:r>
              <a:rPr b="1"/>
              <a:t>Stupid</a:t>
            </a:r>
          </a:p>
          <a:p>
            <a:pPr lvl="1"/>
            <a:r>
              <a:rPr/>
              <a:t>Split the method as soon as it has more than one responsibility</a:t>
            </a:r>
          </a:p>
          <a:p>
            <a:pPr lvl="0" marL="0" indent="0">
              <a:buNone/>
            </a:pPr>
            <a:r>
              <a:rPr/>
              <a:t>Never commit the transaction</a:t>
            </a:r>
          </a:p>
          <a:p>
            <a:pPr lvl="1"/>
            <a:r>
              <a:rPr/>
              <a:t>You should </a:t>
            </a:r>
            <a:r>
              <a:rPr b="1"/>
              <a:t>NEVER</a:t>
            </a:r>
            <a:r>
              <a:rPr/>
              <a:t> call cr.commit() yourself, </a:t>
            </a:r>
            <a:r>
              <a:rPr b="1"/>
              <a:t>UNLESS</a:t>
            </a:r>
            <a:r>
              <a:rPr/>
              <a:t>…</a:t>
            </a:r>
          </a:p>
          <a:p>
            <a:pPr lvl="0" marL="0" indent="0">
              <a:buNone/>
            </a:pPr>
            <a:r>
              <a:rPr/>
              <a:t>Use translation method correctly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Symbols</a:t>
            </a:r>
            <a:r>
              <a:rPr/>
              <a:t> </a:t>
            </a:r>
            <a:r>
              <a:rPr/>
              <a:t>and</a:t>
            </a:r>
            <a:r>
              <a:rPr/>
              <a:t> </a:t>
            </a:r>
            <a:r>
              <a:rPr/>
              <a:t>Conventions</a:t>
            </a:r>
          </a:p>
        </p:txBody>
      </p:sp>
      <p:sp>
        <p:nvSpPr>
          <p:cNvPr id="3" name="Content Placeholder 2"/>
          <p:cNvSpPr>
            <a:spLocks noGrp="1"/>
          </p:cNvSpPr>
          <p:nvPr>
            <p:ph idx="1"/>
          </p:nvPr>
        </p:nvSpPr>
        <p:spPr/>
        <p:txBody>
          <a:bodyPr/>
          <a:lstStyle/>
          <a:p>
            <a:pPr lvl="0" marL="0" indent="0">
              <a:spcBef>
                <a:spcPts val="3000"/>
              </a:spcBef>
              <a:buNone/>
            </a:pPr>
            <a:r>
              <a:rPr b="1"/>
              <a:t>Variables</a:t>
            </a:r>
          </a:p>
          <a:p>
            <a:pPr lvl="1"/>
            <a:r>
              <a:rPr/>
              <a:t>model name: singular form</a:t>
            </a:r>
          </a:p>
          <a:p>
            <a:pPr lvl="1"/>
            <a:r>
              <a:rPr/>
              <a:t>suffix your variable name with _id or _ids if it contains a record id or list of id</a:t>
            </a:r>
          </a:p>
          <a:p>
            <a:pPr lvl="0" indent="0">
              <a:buNone/>
            </a:pPr>
            <a:r>
              <a:rPr>
                <a:latin typeface="Courier"/>
              </a:rPr>
              <a:t>Partner </a:t>
            </a:r>
            <a:r>
              <a:rPr>
                <a:solidFill>
                  <a:srgbClr val="666666"/>
                </a:solidFill>
                <a:latin typeface="Courier"/>
              </a:rPr>
              <a:t>=</a:t>
            </a:r>
            <a:r>
              <a:rPr>
                <a:latin typeface="Courier"/>
              </a:rPr>
              <a:t> </a:t>
            </a:r>
            <a:r>
              <a:rPr>
                <a:solidFill>
                  <a:srgbClr val="19177C"/>
                </a:solidFill>
                <a:latin typeface="Courier"/>
              </a:rPr>
              <a:t>self</a:t>
            </a:r>
            <a:r>
              <a:rPr>
                <a:latin typeface="Courier"/>
              </a:rPr>
              <a:t>.env[</a:t>
            </a:r>
            <a:r>
              <a:rPr>
                <a:solidFill>
                  <a:srgbClr val="4070A0"/>
                </a:solidFill>
                <a:latin typeface="Courier"/>
              </a:rPr>
              <a:t>'res.partner'</a:t>
            </a:r>
            <a:r>
              <a:rPr>
                <a:latin typeface="Courier"/>
              </a:rPr>
              <a:t>]</a:t>
            </a:r>
            <a:br/>
            <a:r>
              <a:rPr>
                <a:latin typeface="Courier"/>
              </a:rPr>
              <a:t>partners </a:t>
            </a:r>
            <a:r>
              <a:rPr>
                <a:solidFill>
                  <a:srgbClr val="666666"/>
                </a:solidFill>
                <a:latin typeface="Courier"/>
              </a:rPr>
              <a:t>=</a:t>
            </a:r>
            <a:r>
              <a:rPr>
                <a:latin typeface="Courier"/>
              </a:rPr>
              <a:t> Partner.browse(ids)</a:t>
            </a:r>
            <a:br/>
            <a:r>
              <a:rPr>
                <a:latin typeface="Courier"/>
              </a:rPr>
              <a:t>partner_id </a:t>
            </a:r>
            <a:r>
              <a:rPr>
                <a:solidFill>
                  <a:srgbClr val="666666"/>
                </a:solidFill>
                <a:latin typeface="Courier"/>
              </a:rPr>
              <a:t>=</a:t>
            </a:r>
            <a:r>
              <a:rPr>
                <a:latin typeface="Courier"/>
              </a:rPr>
              <a:t> partners[</a:t>
            </a:r>
            <a:r>
              <a:rPr>
                <a:solidFill>
                  <a:srgbClr val="40A070"/>
                </a:solidFill>
                <a:latin typeface="Courier"/>
              </a:rPr>
              <a:t>0</a:t>
            </a:r>
            <a:r>
              <a:rPr>
                <a:latin typeface="Courier"/>
              </a:rPr>
              <a:t>].id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2</a:t>
            </a:r>
            <a:r>
              <a:rPr/>
              <a:t> </a:t>
            </a:r>
            <a:r>
              <a:rPr/>
              <a:t>-</a:t>
            </a:r>
            <a:r>
              <a:rPr/>
              <a:t> </a:t>
            </a:r>
            <a:r>
              <a:rPr/>
              <a:t>What</a:t>
            </a:r>
            <a:r>
              <a:rPr/>
              <a:t> </a:t>
            </a:r>
            <a:r>
              <a:rPr/>
              <a:t>these</a:t>
            </a:r>
            <a:r>
              <a:rPr/>
              <a:t> </a:t>
            </a:r>
            <a:r>
              <a:rPr/>
              <a:t>include?</a:t>
            </a:r>
          </a:p>
        </p:txBody>
      </p:sp>
      <p:sp>
        <p:nvSpPr>
          <p:cNvPr id="3" name="Content Placeholder 2"/>
          <p:cNvSpPr>
            <a:spLocks noGrp="1"/>
          </p:cNvSpPr>
          <p:nvPr>
            <p:ph idx="1"/>
          </p:nvPr>
        </p:nvSpPr>
        <p:spPr/>
        <p:txBody>
          <a:bodyPr/>
          <a:lstStyle/>
          <a:p>
            <a:pPr lvl="1"/>
            <a:r>
              <a:rPr/>
              <a:t>Structure and naming conventions</a:t>
            </a:r>
          </a:p>
          <a:p>
            <a:pPr lvl="1"/>
            <a:r>
              <a:rPr/>
              <a:t>Formating rule</a:t>
            </a:r>
          </a:p>
          <a:p>
            <a:pPr lvl="1"/>
            <a:r>
              <a:rPr/>
              <a:t>Python standard</a:t>
            </a:r>
          </a:p>
          <a:p>
            <a:pPr lvl="1"/>
            <a:r>
              <a:rPr/>
              <a:t>Programming in Odoo</a:t>
            </a:r>
          </a:p>
          <a:p>
            <a:pPr lvl="1"/>
            <a:r>
              <a:rPr/>
              <a:t>Javascript &amp; CSS</a:t>
            </a:r>
          </a:p>
          <a:p>
            <a:pPr lvl="1"/>
            <a:r>
              <a:rPr/>
              <a:t>Git</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Symbols</a:t>
            </a:r>
            <a:r>
              <a:rPr/>
              <a:t> </a:t>
            </a:r>
            <a:r>
              <a:rPr/>
              <a:t>and</a:t>
            </a:r>
            <a:r>
              <a:rPr/>
              <a:t> </a:t>
            </a:r>
            <a:r>
              <a:rPr/>
              <a:t>Conventions</a:t>
            </a:r>
          </a:p>
        </p:txBody>
      </p:sp>
      <p:sp>
        <p:nvSpPr>
          <p:cNvPr id="3" name="Content Placeholder 2"/>
          <p:cNvSpPr>
            <a:spLocks noGrp="1"/>
          </p:cNvSpPr>
          <p:nvPr>
            <p:ph idx="1"/>
          </p:nvPr>
        </p:nvSpPr>
        <p:spPr/>
        <p:txBody>
          <a:bodyPr/>
          <a:lstStyle/>
          <a:p>
            <a:pPr lvl="0" marL="0" indent="0">
              <a:spcBef>
                <a:spcPts val="3000"/>
              </a:spcBef>
              <a:buNone/>
            </a:pPr>
            <a:r>
              <a:rPr b="1"/>
              <a:t>Variables</a:t>
            </a:r>
          </a:p>
          <a:p>
            <a:pPr lvl="1"/>
            <a:r>
              <a:rPr>
                <a:latin typeface="Courier"/>
              </a:rPr>
              <a:t>One2Many</a:t>
            </a:r>
            <a:r>
              <a:rPr/>
              <a:t> and </a:t>
            </a:r>
            <a:r>
              <a:rPr>
                <a:latin typeface="Courier"/>
              </a:rPr>
              <a:t>Many2Many</a:t>
            </a:r>
            <a:r>
              <a:rPr/>
              <a:t> fields should always have _ids as suffix</a:t>
            </a:r>
          </a:p>
          <a:p>
            <a:pPr lvl="1"/>
            <a:r>
              <a:rPr>
                <a:latin typeface="Courier"/>
              </a:rPr>
              <a:t>Many2One</a:t>
            </a:r>
            <a:r>
              <a:rPr/>
              <a:t> fields should have _id as suffix</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Symbols</a:t>
            </a:r>
            <a:r>
              <a:rPr/>
              <a:t> </a:t>
            </a:r>
            <a:r>
              <a:rPr/>
              <a:t>and</a:t>
            </a:r>
            <a:r>
              <a:rPr/>
              <a:t> </a:t>
            </a:r>
            <a:r>
              <a:rPr/>
              <a:t>Conventions</a:t>
            </a:r>
          </a:p>
        </p:txBody>
      </p:sp>
      <p:sp>
        <p:nvSpPr>
          <p:cNvPr id="3" name="Content Placeholder 2"/>
          <p:cNvSpPr>
            <a:spLocks noGrp="1"/>
          </p:cNvSpPr>
          <p:nvPr>
            <p:ph idx="1"/>
          </p:nvPr>
        </p:nvSpPr>
        <p:spPr/>
        <p:txBody>
          <a:bodyPr/>
          <a:lstStyle/>
          <a:p>
            <a:pPr lvl="0" marL="0" indent="0">
              <a:spcBef>
                <a:spcPts val="3000"/>
              </a:spcBef>
              <a:buNone/>
            </a:pPr>
            <a:r>
              <a:rPr b="1"/>
              <a:t>Method conventions</a:t>
            </a:r>
          </a:p>
          <a:p>
            <a:pPr lvl="1"/>
            <a:r>
              <a:rPr/>
              <a:t>compute field: </a:t>
            </a:r>
            <a:r>
              <a:rPr>
                <a:latin typeface="Courier"/>
              </a:rPr>
              <a:t>_compute_&lt;field_name&gt;</a:t>
            </a:r>
          </a:p>
          <a:p>
            <a:pPr lvl="1"/>
            <a:r>
              <a:rPr/>
              <a:t>onchange method: </a:t>
            </a:r>
            <a:r>
              <a:rPr>
                <a:latin typeface="Courier"/>
              </a:rPr>
              <a:t>_onchange_&lt;field_name&gt;</a:t>
            </a:r>
          </a:p>
          <a:p>
            <a:pPr lvl="1"/>
            <a:r>
              <a:rPr/>
              <a:t>constraint method: </a:t>
            </a:r>
            <a:r>
              <a:rPr>
                <a:latin typeface="Courier"/>
              </a:rPr>
              <a:t>_check_&lt;constraint_name&gt;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Symbols</a:t>
            </a:r>
            <a:r>
              <a:rPr/>
              <a:t> </a:t>
            </a:r>
            <a:r>
              <a:rPr/>
              <a:t>and</a:t>
            </a:r>
            <a:r>
              <a:rPr/>
              <a:t> </a:t>
            </a:r>
            <a:r>
              <a:rPr/>
              <a:t>Conventions</a:t>
            </a:r>
          </a:p>
        </p:txBody>
      </p:sp>
      <p:sp>
        <p:nvSpPr>
          <p:cNvPr id="3" name="Content Placeholder 2"/>
          <p:cNvSpPr>
            <a:spLocks noGrp="1"/>
          </p:cNvSpPr>
          <p:nvPr>
            <p:ph idx="1"/>
          </p:nvPr>
        </p:nvSpPr>
        <p:spPr/>
        <p:txBody>
          <a:bodyPr/>
          <a:lstStyle/>
          <a:p>
            <a:pPr lvl="0" marL="0" indent="0">
              <a:spcBef>
                <a:spcPts val="3000"/>
              </a:spcBef>
              <a:buNone/>
            </a:pPr>
            <a:r>
              <a:rPr b="1"/>
              <a:t>Model attribute order</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method_order.png" id="0" name="Picture 1"/>
          <p:cNvPicPr>
            <a:picLocks noGrp="1" noChangeAspect="1"/>
          </p:cNvPicPr>
          <p:nvPr/>
        </p:nvPicPr>
        <p:blipFill>
          <a:blip r:embed="rId2"/>
          <a:stretch>
            <a:fillRect/>
          </a:stretch>
        </p:blipFill>
        <p:spPr bwMode="auto">
          <a:xfrm>
            <a:off x="1752600" y="1600200"/>
            <a:ext cx="56515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Attribute</a:t>
            </a:r>
            <a:r>
              <a:rPr/>
              <a:t> </a:t>
            </a:r>
            <a:r>
              <a:rPr/>
              <a:t>order</a:t>
            </a:r>
            <a:r>
              <a:rPr/>
              <a:t> </a:t>
            </a:r>
            <a:r>
              <a:rPr/>
              <a:t>in</a:t>
            </a:r>
            <a:r>
              <a:rPr/>
              <a:t> </a:t>
            </a:r>
            <a:r>
              <a:rPr/>
              <a:t>a</a:t>
            </a:r>
            <a:r>
              <a:rPr/>
              <a:t> </a:t>
            </a:r>
            <a:r>
              <a:rPr/>
              <a:t>model</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3</a:t>
            </a:r>
            <a:r>
              <a:rPr/>
              <a:t> </a:t>
            </a:r>
            <a:r>
              <a:rPr/>
              <a:t>-</a:t>
            </a:r>
            <a:r>
              <a:rPr/>
              <a:t> </a:t>
            </a:r>
            <a:r>
              <a:rPr/>
              <a:t>How?</a:t>
            </a:r>
          </a:p>
        </p:txBody>
      </p:sp>
      <p:sp>
        <p:nvSpPr>
          <p:cNvPr id="3" name="Content Placeholder 2"/>
          <p:cNvSpPr>
            <a:spLocks noGrp="1"/>
          </p:cNvSpPr>
          <p:nvPr>
            <p:ph idx="1"/>
          </p:nvPr>
        </p:nvSpPr>
        <p:spPr/>
        <p:txBody>
          <a:bodyPr/>
          <a:lstStyle/>
          <a:p>
            <a:pPr lvl="0" marL="0" indent="0">
              <a:buNone/>
            </a:pPr>
            <a:r>
              <a:rPr/>
              <a:t>Learn, Learn more, Noob forever?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p>
            <a:pPr lvl="0" marL="0" indent="0">
              <a:buNone/>
            </a:pPr>
            <a:r>
              <a:rPr/>
              <a:t>II.</a:t>
            </a:r>
            <a:r>
              <a:rPr/>
              <a:t> </a:t>
            </a:r>
            <a:r>
              <a:rPr/>
              <a:t>Module</a:t>
            </a:r>
            <a:r>
              <a:rPr/>
              <a:t> </a:t>
            </a:r>
            <a:r>
              <a:rPr/>
              <a:t>structure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Directories</a:t>
            </a:r>
          </a:p>
        </p:txBody>
      </p:sp>
      <p:sp>
        <p:nvSpPr>
          <p:cNvPr id="3" name="Content Placeholder 2"/>
          <p:cNvSpPr>
            <a:spLocks noGrp="1"/>
          </p:cNvSpPr>
          <p:nvPr>
            <p:ph idx="1"/>
          </p:nvPr>
        </p:nvSpPr>
        <p:spPr/>
        <p:txBody>
          <a:bodyPr/>
          <a:lstStyle/>
          <a:p>
            <a:pPr lvl="0" indent="0">
              <a:buNone/>
            </a:pPr>
            <a:r>
              <a:rPr>
                <a:latin typeface="Courier"/>
              </a:rPr>
              <a:t>crm
|-- data: demo and data xml
|-- models: models def
|-- controllers: HTTP routes
|-- views: views and templates
|-- static: web assets
|-- security: access rights and record rules
|-- report
|-- security
|-- tests
|-- wizard
|-- i18n: translations
|-- __init__.py
|-- __manifest__.py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models</a:t>
            </a:r>
          </a:p>
        </p:txBody>
      </p:sp>
      <p:sp>
        <p:nvSpPr>
          <p:cNvPr id="3" name="Content Placeholder 2"/>
          <p:cNvSpPr>
            <a:spLocks noGrp="1"/>
          </p:cNvSpPr>
          <p:nvPr>
            <p:ph idx="1" sz="half"/>
          </p:nvPr>
        </p:nvSpPr>
        <p:spPr/>
        <p:txBody>
          <a:bodyPr/>
          <a:lstStyle/>
          <a:p>
            <a:pPr lvl="0" indent="0">
              <a:buNone/>
            </a:pPr>
            <a:r>
              <a:rPr>
                <a:latin typeface="Courier"/>
              </a:rPr>
              <a:t>models
|-- crm_lead.py
|-- crm_lost_reason.py
|-- crm_stage.py
|-- crm_team.py
|-- res_partner.py
|-- res_users.py
...</a:t>
            </a:r>
          </a:p>
        </p:txBody>
      </p:sp>
      <p:sp>
        <p:nvSpPr>
          <p:cNvPr id="4" name="Content Placeholder 3"/>
          <p:cNvSpPr>
            <a:spLocks noGrp="1"/>
          </p:cNvSpPr>
          <p:nvPr>
            <p:ph idx="2" sz="half"/>
          </p:nvPr>
        </p:nvSpPr>
        <p:spPr/>
        <p:txBody>
          <a:bodyPr/>
          <a:lstStyle/>
          <a:p>
            <a:pPr lvl="0" marL="0" indent="0">
              <a:buNone/>
            </a:pPr>
            <a:r>
              <a:rPr/>
              <a:t>Split the business logic by sets of models belonging to a same main model</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File</a:t>
            </a:r>
            <a:r>
              <a:rPr/>
              <a:t> </a:t>
            </a:r>
            <a:r>
              <a:rPr/>
              <a:t>naming</a:t>
            </a:r>
            <a:r>
              <a:rPr/>
              <a:t> </a:t>
            </a:r>
            <a:r>
              <a:rPr/>
              <a:t>-</a:t>
            </a:r>
            <a:r>
              <a:rPr/>
              <a:t> </a:t>
            </a:r>
            <a:r>
              <a:rPr/>
              <a:t>security</a:t>
            </a:r>
          </a:p>
        </p:txBody>
      </p:sp>
      <p:sp>
        <p:nvSpPr>
          <p:cNvPr id="3" name="Content Placeholder 2"/>
          <p:cNvSpPr>
            <a:spLocks noGrp="1"/>
          </p:cNvSpPr>
          <p:nvPr>
            <p:ph idx="1"/>
          </p:nvPr>
        </p:nvSpPr>
        <p:spPr/>
        <p:txBody>
          <a:bodyPr/>
          <a:lstStyle/>
          <a:p>
            <a:pPr lvl="0" indent="0">
              <a:buNone/>
            </a:pPr>
            <a:r>
              <a:rPr>
                <a:latin typeface="Courier"/>
              </a:rPr>
              <a:t>security
|-- crm_security.xml
|-- ir.model.access.csv</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Odoo Coding Guidelines</dc:title>
  <dc:creator>Pham Thi Ngoc Mai</dc:creator>
  <cp:keywords/>
  <dcterms:created xsi:type="dcterms:W3CDTF">2021-09-07T06:05:07Z</dcterms:created>
  <dcterms:modified xsi:type="dcterms:W3CDTF">2021-09-07T06:05:07Z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de-block-font-size">
    <vt:lpwstr/>
  </property>
  <property fmtid="{D5CDD505-2E9C-101B-9397-08002B2CF9AE}" pid="3" name="date">
    <vt:lpwstr>August 18th, 2021</vt:lpwstr>
  </property>
  <property fmtid="{D5CDD505-2E9C-101B-9397-08002B2CF9AE}" pid="4" name="header-include">
    <vt:lpwstr/>
  </property>
  <property fmtid="{D5CDD505-2E9C-101B-9397-08002B2CF9AE}" pid="5" name="institute">
    <vt:lpwstr>Onnet - AHT</vt:lpwstr>
  </property>
  <property fmtid="{D5CDD505-2E9C-101B-9397-08002B2CF9AE}" pid="6" name="mainfont">
    <vt:lpwstr>TimeNewRoman</vt:lpwstr>
  </property>
  <property fmtid="{D5CDD505-2E9C-101B-9397-08002B2CF9AE}" pid="7" name="slide_level">
    <vt:lpwstr>2</vt:lpwstr>
  </property>
  <property fmtid="{D5CDD505-2E9C-101B-9397-08002B2CF9AE}" pid="8" name="theme">
    <vt:lpwstr>metropolis</vt:lpwstr>
  </property>
  <property fmtid="{D5CDD505-2E9C-101B-9397-08002B2CF9AE}" pid="9" name="toc">
    <vt:lpwstr>False</vt:lpwstr>
  </property>
</Properties>
</file>