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96" r:id="rId9"/>
    <p:sldId id="300" r:id="rId10"/>
    <p:sldId id="303" r:id="rId11"/>
    <p:sldId id="302" r:id="rId12"/>
    <p:sldId id="301" r:id="rId13"/>
    <p:sldId id="263" r:id="rId14"/>
    <p:sldId id="264" r:id="rId15"/>
    <p:sldId id="304" r:id="rId16"/>
    <p:sldId id="305" r:id="rId17"/>
    <p:sldId id="306" r:id="rId18"/>
    <p:sldId id="290" r:id="rId19"/>
    <p:sldId id="292" r:id="rId20"/>
    <p:sldId id="308" r:id="rId21"/>
    <p:sldId id="314" r:id="rId22"/>
    <p:sldId id="313" r:id="rId23"/>
    <p:sldId id="315" r:id="rId24"/>
    <p:sldId id="310" r:id="rId25"/>
    <p:sldId id="311" r:id="rId26"/>
    <p:sldId id="312" r:id="rId27"/>
    <p:sldId id="316" r:id="rId28"/>
    <p:sldId id="291" r:id="rId29"/>
    <p:sldId id="295" r:id="rId30"/>
    <p:sldId id="2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1977" autoAdjust="0"/>
  </p:normalViewPr>
  <p:slideViewPr>
    <p:cSldViewPr snapToGrid="0">
      <p:cViewPr varScale="1">
        <p:scale>
          <a:sx n="91" d="100"/>
          <a:sy n="91" d="100"/>
        </p:scale>
        <p:origin x="738" y="78"/>
      </p:cViewPr>
      <p:guideLst>
        <p:guide orient="horz" pos="2160"/>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E6A8E-492B-449C-A2B6-9C33236E28A3}" type="datetimeFigureOut">
              <a:rPr lang="zh-CN" altLang="en-US" smtClean="0"/>
              <a:t>2016/12/8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6B1A5-1372-496A-B6AA-B8F47F5B2071}" type="slidenum">
              <a:rPr lang="zh-CN" altLang="en-US" smtClean="0"/>
              <a:t>‹#›</a:t>
            </a:fld>
            <a:endParaRPr lang="zh-CN" altLang="en-US"/>
          </a:p>
        </p:txBody>
      </p:sp>
    </p:spTree>
    <p:extLst>
      <p:ext uri="{BB962C8B-B14F-4D97-AF65-F5344CB8AC3E}">
        <p14:creationId xmlns:p14="http://schemas.microsoft.com/office/powerpoint/2010/main" val="364928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3A2B78-F69B-4B78-B030-940382E61A92}" type="slidenum">
              <a:rPr lang="zh-CN" altLang="en-US"/>
              <a:pPr/>
              <a:t>1</a:t>
            </a:fld>
            <a:endParaRPr lang="en-US" altLang="zh-CN"/>
          </a:p>
        </p:txBody>
      </p:sp>
    </p:spTree>
    <p:extLst>
      <p:ext uri="{BB962C8B-B14F-4D97-AF65-F5344CB8AC3E}">
        <p14:creationId xmlns:p14="http://schemas.microsoft.com/office/powerpoint/2010/main" val="150055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‘Name’ consists of the full name of passenger as well as different titles, such as ‘Mr.’, ‘Mrs.’, ‘Miss’, ‘Master.’ and so forth which can be simply replaced by ‘Sex’ attribute to identify gender.</a:t>
            </a:r>
          </a:p>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10</a:t>
            </a:fld>
            <a:endParaRPr lang="en-US" altLang="zh-CN"/>
          </a:p>
        </p:txBody>
      </p:sp>
    </p:spTree>
    <p:extLst>
      <p:ext uri="{BB962C8B-B14F-4D97-AF65-F5344CB8AC3E}">
        <p14:creationId xmlns:p14="http://schemas.microsoft.com/office/powerpoint/2010/main" val="2670550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11</a:t>
            </a:fld>
            <a:endParaRPr lang="en-US" altLang="zh-CN"/>
          </a:p>
        </p:txBody>
      </p:sp>
    </p:spTree>
    <p:extLst>
      <p:ext uri="{BB962C8B-B14F-4D97-AF65-F5344CB8AC3E}">
        <p14:creationId xmlns:p14="http://schemas.microsoft.com/office/powerpoint/2010/main" val="1673519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12</a:t>
            </a:fld>
            <a:endParaRPr lang="en-US" altLang="zh-CN"/>
          </a:p>
        </p:txBody>
      </p:sp>
    </p:spTree>
    <p:extLst>
      <p:ext uri="{BB962C8B-B14F-4D97-AF65-F5344CB8AC3E}">
        <p14:creationId xmlns:p14="http://schemas.microsoft.com/office/powerpoint/2010/main" val="422653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485913-A32E-49C2-8B77-B4E362EE4C5B}" type="slidenum">
              <a:rPr lang="zh-CN" altLang="en-US"/>
              <a:pPr/>
              <a:t>13</a:t>
            </a:fld>
            <a:endParaRPr lang="en-US" altLang="zh-CN"/>
          </a:p>
        </p:txBody>
      </p:sp>
    </p:spTree>
    <p:extLst>
      <p:ext uri="{BB962C8B-B14F-4D97-AF65-F5344CB8AC3E}">
        <p14:creationId xmlns:p14="http://schemas.microsoft.com/office/powerpoint/2010/main" val="332165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14</a:t>
            </a:fld>
            <a:endParaRPr lang="en-US" altLang="zh-CN"/>
          </a:p>
        </p:txBody>
      </p:sp>
    </p:spTree>
    <p:extLst>
      <p:ext uri="{BB962C8B-B14F-4D97-AF65-F5344CB8AC3E}">
        <p14:creationId xmlns:p14="http://schemas.microsoft.com/office/powerpoint/2010/main" val="75442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15</a:t>
            </a:fld>
            <a:endParaRPr lang="en-US" altLang="zh-CN"/>
          </a:p>
        </p:txBody>
      </p:sp>
    </p:spTree>
    <p:extLst>
      <p:ext uri="{BB962C8B-B14F-4D97-AF65-F5344CB8AC3E}">
        <p14:creationId xmlns:p14="http://schemas.microsoft.com/office/powerpoint/2010/main" val="3033200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16</a:t>
            </a:fld>
            <a:endParaRPr lang="en-US" altLang="zh-CN"/>
          </a:p>
        </p:txBody>
      </p:sp>
    </p:spTree>
    <p:extLst>
      <p:ext uri="{BB962C8B-B14F-4D97-AF65-F5344CB8AC3E}">
        <p14:creationId xmlns:p14="http://schemas.microsoft.com/office/powerpoint/2010/main" val="1865990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17</a:t>
            </a:fld>
            <a:endParaRPr lang="en-US" altLang="zh-CN"/>
          </a:p>
        </p:txBody>
      </p:sp>
    </p:spTree>
    <p:extLst>
      <p:ext uri="{BB962C8B-B14F-4D97-AF65-F5344CB8AC3E}">
        <p14:creationId xmlns:p14="http://schemas.microsoft.com/office/powerpoint/2010/main" val="238218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2EDAC3-FB58-4EF3-B466-75E19BCB04D3}" type="slidenum">
              <a:rPr lang="zh-CN" altLang="en-US"/>
              <a:pPr/>
              <a:t>18</a:t>
            </a:fld>
            <a:endParaRPr lang="en-US" altLang="zh-CN"/>
          </a:p>
        </p:txBody>
      </p:sp>
    </p:spTree>
    <p:extLst>
      <p:ext uri="{BB962C8B-B14F-4D97-AF65-F5344CB8AC3E}">
        <p14:creationId xmlns:p14="http://schemas.microsoft.com/office/powerpoint/2010/main" val="296488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Due to lack of the </a:t>
            </a:r>
            <a:r>
              <a:rPr lang="en-US" dirty="0" err="1" smtClean="0"/>
              <a:t>groudtruth</a:t>
            </a:r>
            <a:r>
              <a:rPr lang="en-US" dirty="0" smtClean="0"/>
              <a:t> of testing data, we firstly train our models on training data by splitting it into two parts, 2/3 for training and 1/3 for validation.</a:t>
            </a:r>
          </a:p>
          <a:p>
            <a:pPr eaLnBrk="1" hangingPunct="1">
              <a:spcBef>
                <a:spcPct val="0"/>
              </a:spcBef>
            </a:pP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19</a:t>
            </a:fld>
            <a:endParaRPr lang="en-US" altLang="zh-CN"/>
          </a:p>
        </p:txBody>
      </p:sp>
    </p:spTree>
    <p:extLst>
      <p:ext uri="{BB962C8B-B14F-4D97-AF65-F5344CB8AC3E}">
        <p14:creationId xmlns:p14="http://schemas.microsoft.com/office/powerpoint/2010/main" val="135669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FA1E56-49D9-4DDC-8176-D8DE72C21F09}" type="slidenum">
              <a:rPr lang="zh-CN" altLang="en-US"/>
              <a:pPr/>
              <a:t>2</a:t>
            </a:fld>
            <a:endParaRPr lang="en-US" altLang="zh-CN"/>
          </a:p>
        </p:txBody>
      </p:sp>
    </p:spTree>
    <p:extLst>
      <p:ext uri="{BB962C8B-B14F-4D97-AF65-F5344CB8AC3E}">
        <p14:creationId xmlns:p14="http://schemas.microsoft.com/office/powerpoint/2010/main" val="149490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Feature</a:t>
            </a:r>
            <a:r>
              <a:rPr lang="en-US" altLang="zh-CN" baseline="0" dirty="0" smtClean="0"/>
              <a:t> importance is obtained by using random forest method. Obviously, ‘Sex’ occupies the lion’s share, followed by Passengers class. Because, women are given precedent to use lifeboats.</a:t>
            </a:r>
          </a:p>
          <a:p>
            <a:pPr eaLnBrk="1" hangingPunct="1">
              <a:spcBef>
                <a:spcPct val="0"/>
              </a:spcBef>
            </a:pPr>
            <a:r>
              <a:rPr lang="en-US" altLang="zh-CN" baseline="0" dirty="0" smtClean="0"/>
              <a:t>On the contrast, embarked and </a:t>
            </a:r>
            <a:r>
              <a:rPr lang="en-US" altLang="zh-CN" baseline="0" dirty="0" err="1" smtClean="0"/>
              <a:t>sibsp</a:t>
            </a:r>
            <a:r>
              <a:rPr lang="en-US" altLang="zh-CN" baseline="0" dirty="0" smtClean="0"/>
              <a:t> are less important features among these 7 attributes.</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20</a:t>
            </a:fld>
            <a:endParaRPr lang="en-US" altLang="zh-CN"/>
          </a:p>
        </p:txBody>
      </p:sp>
    </p:spTree>
    <p:extLst>
      <p:ext uri="{BB962C8B-B14F-4D97-AF65-F5344CB8AC3E}">
        <p14:creationId xmlns:p14="http://schemas.microsoft.com/office/powerpoint/2010/main" val="4273370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As</a:t>
            </a:r>
            <a:r>
              <a:rPr lang="en-US" altLang="zh-CN" baseline="0" dirty="0" smtClean="0"/>
              <a:t> the figure shows, the number of male is much larger than female. However, the percentage of survival among female considerably overwhelms that of male. </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21</a:t>
            </a:fld>
            <a:endParaRPr lang="en-US" altLang="zh-CN"/>
          </a:p>
        </p:txBody>
      </p:sp>
    </p:spTree>
    <p:extLst>
      <p:ext uri="{BB962C8B-B14F-4D97-AF65-F5344CB8AC3E}">
        <p14:creationId xmlns:p14="http://schemas.microsoft.com/office/powerpoint/2010/main" val="195552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As</a:t>
            </a:r>
            <a:r>
              <a:rPr lang="en-US" altLang="zh-CN" baseline="0" dirty="0" smtClean="0"/>
              <a:t> the figure shows, the number of male is much larger than female. However, the percentage of survival among female considerably overwhelms that of male. Children and young people are more likely to survive.</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22</a:t>
            </a:fld>
            <a:endParaRPr lang="en-US" altLang="zh-CN"/>
          </a:p>
        </p:txBody>
      </p:sp>
    </p:spTree>
    <p:extLst>
      <p:ext uri="{BB962C8B-B14F-4D97-AF65-F5344CB8AC3E}">
        <p14:creationId xmlns:p14="http://schemas.microsoft.com/office/powerpoint/2010/main" val="392181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The upper-class</a:t>
            </a:r>
            <a:r>
              <a:rPr lang="en-US" altLang="zh-CN" baseline="0" dirty="0" smtClean="0"/>
              <a:t> have highest probability to survive.</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23</a:t>
            </a:fld>
            <a:endParaRPr lang="en-US" altLang="zh-CN"/>
          </a:p>
        </p:txBody>
      </p:sp>
    </p:spTree>
    <p:extLst>
      <p:ext uri="{BB962C8B-B14F-4D97-AF65-F5344CB8AC3E}">
        <p14:creationId xmlns:p14="http://schemas.microsoft.com/office/powerpoint/2010/main" val="258260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Then, we turn</a:t>
            </a:r>
            <a:r>
              <a:rPr lang="en-US" sz="1200" b="0" i="0" kern="1200" baseline="0" dirty="0" smtClean="0">
                <a:solidFill>
                  <a:schemeClr val="tx1"/>
                </a:solidFill>
                <a:effectLst/>
                <a:latin typeface="+mn-lt"/>
                <a:ea typeface="+mn-ea"/>
                <a:cs typeface="+mn-cs"/>
              </a:rPr>
              <a:t> to analyze the relationship between family size and survival.</a:t>
            </a:r>
          </a:p>
          <a:p>
            <a:pPr eaLnBrk="1" hangingPunct="1">
              <a:spcBef>
                <a:spcPct val="0"/>
              </a:spcBef>
            </a:pPr>
            <a:r>
              <a:rPr lang="en-US" sz="1200" b="0" i="0" kern="1200" dirty="0" smtClean="0">
                <a:solidFill>
                  <a:schemeClr val="tx1"/>
                </a:solidFill>
                <a:effectLst/>
                <a:latin typeface="+mn-lt"/>
                <a:ea typeface="+mn-ea"/>
                <a:cs typeface="+mn-cs"/>
              </a:rPr>
              <a:t>We can see that there’s a survival penalty to singletons and those with family sizes above 4. </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24</a:t>
            </a:fld>
            <a:endParaRPr lang="en-US" altLang="zh-CN"/>
          </a:p>
        </p:txBody>
      </p:sp>
    </p:spTree>
    <p:extLst>
      <p:ext uri="{BB962C8B-B14F-4D97-AF65-F5344CB8AC3E}">
        <p14:creationId xmlns:p14="http://schemas.microsoft.com/office/powerpoint/2010/main" val="3042319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The median fare for a first class passenger departing from </a:t>
            </a:r>
            <a:r>
              <a:rPr lang="en-US" sz="1200" b="0" i="0" kern="1200" dirty="0" err="1" smtClean="0">
                <a:solidFill>
                  <a:schemeClr val="tx1"/>
                </a:solidFill>
                <a:effectLst/>
                <a:latin typeface="+mn-lt"/>
                <a:ea typeface="+mn-ea"/>
                <a:cs typeface="+mn-cs"/>
              </a:rPr>
              <a:t>Charbourg</a:t>
            </a:r>
            <a:r>
              <a:rPr lang="en-US" sz="1200" b="0" i="0" kern="1200" dirty="0" smtClean="0">
                <a:solidFill>
                  <a:schemeClr val="tx1"/>
                </a:solidFill>
                <a:effectLst/>
                <a:latin typeface="+mn-lt"/>
                <a:ea typeface="+mn-ea"/>
                <a:cs typeface="+mn-cs"/>
              </a:rPr>
              <a:t> (‘C’) coincides nicely with the $80 paid by our </a:t>
            </a:r>
            <a:r>
              <a:rPr lang="en-US" sz="1200" b="0" i="0" kern="1200" dirty="0" err="1" smtClean="0">
                <a:solidFill>
                  <a:schemeClr val="tx1"/>
                </a:solidFill>
                <a:effectLst/>
                <a:latin typeface="+mn-lt"/>
                <a:ea typeface="+mn-ea"/>
                <a:cs typeface="+mn-cs"/>
              </a:rPr>
              <a:t>embarkment</a:t>
            </a:r>
            <a:r>
              <a:rPr lang="en-US" sz="1200" b="0" i="0" kern="1200" dirty="0" smtClean="0">
                <a:solidFill>
                  <a:schemeClr val="tx1"/>
                </a:solidFill>
                <a:effectLst/>
                <a:latin typeface="+mn-lt"/>
                <a:ea typeface="+mn-ea"/>
                <a:cs typeface="+mn-cs"/>
              </a:rPr>
              <a:t>-deficient passengers. </a:t>
            </a:r>
          </a:p>
          <a:p>
            <a:pPr eaLnBrk="1" hangingPunct="1">
              <a:spcBef>
                <a:spcPct val="0"/>
              </a:spcBef>
            </a:pPr>
            <a:r>
              <a:rPr lang="en-US" sz="1200" b="0" i="0" kern="1200" dirty="0" smtClean="0">
                <a:solidFill>
                  <a:schemeClr val="tx1"/>
                </a:solidFill>
                <a:effectLst/>
                <a:latin typeface="+mn-lt"/>
                <a:ea typeface="+mn-ea"/>
                <a:cs typeface="+mn-cs"/>
              </a:rPr>
              <a:t>I think we can safely replace the NA values with ‘C’.</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25</a:t>
            </a:fld>
            <a:endParaRPr lang="en-US" altLang="zh-CN"/>
          </a:p>
        </p:txBody>
      </p:sp>
    </p:spTree>
    <p:extLst>
      <p:ext uri="{BB962C8B-B14F-4D97-AF65-F5344CB8AC3E}">
        <p14:creationId xmlns:p14="http://schemas.microsoft.com/office/powerpoint/2010/main" val="3738556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From this visualization, it seems quite reasonable to replace the NA Fare value with median for their class and </a:t>
            </a:r>
            <a:r>
              <a:rPr lang="en-US" sz="1200" b="0" i="0" kern="1200" dirty="0" err="1" smtClean="0">
                <a:solidFill>
                  <a:schemeClr val="tx1"/>
                </a:solidFill>
                <a:effectLst/>
                <a:latin typeface="+mn-lt"/>
                <a:ea typeface="+mn-ea"/>
                <a:cs typeface="+mn-cs"/>
              </a:rPr>
              <a:t>embarkment</a:t>
            </a:r>
            <a:r>
              <a:rPr lang="en-US" sz="1200" b="0" i="0" kern="1200" dirty="0" smtClean="0">
                <a:solidFill>
                  <a:schemeClr val="tx1"/>
                </a:solidFill>
                <a:effectLst/>
                <a:latin typeface="+mn-lt"/>
                <a:ea typeface="+mn-ea"/>
                <a:cs typeface="+mn-cs"/>
              </a:rPr>
              <a:t> which is $8.05.</a:t>
            </a: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26</a:t>
            </a:fld>
            <a:endParaRPr lang="en-US" altLang="zh-CN"/>
          </a:p>
        </p:txBody>
      </p:sp>
    </p:spTree>
    <p:extLst>
      <p:ext uri="{BB962C8B-B14F-4D97-AF65-F5344CB8AC3E}">
        <p14:creationId xmlns:p14="http://schemas.microsoft.com/office/powerpoint/2010/main" val="2633968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2EDAC3-FB58-4EF3-B466-75E19BCB04D3}" type="slidenum">
              <a:rPr lang="zh-CN" altLang="en-US"/>
              <a:pPr/>
              <a:t>27</a:t>
            </a:fld>
            <a:endParaRPr lang="en-US" altLang="zh-CN"/>
          </a:p>
        </p:txBody>
      </p:sp>
    </p:spTree>
    <p:extLst>
      <p:ext uri="{BB962C8B-B14F-4D97-AF65-F5344CB8AC3E}">
        <p14:creationId xmlns:p14="http://schemas.microsoft.com/office/powerpoint/2010/main" val="242588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en-US" altLang="zh-CN" dirty="0" smtClean="0">
              <a:latin typeface="微软雅黑" pitchFamily="34" charset="-122"/>
              <a:ea typeface="微软雅黑" pitchFamily="34" charset="-122"/>
            </a:endParaRPr>
          </a:p>
          <a:p>
            <a:pPr eaLnBrk="1" fontAlgn="auto" hangingPunct="1">
              <a:spcBef>
                <a:spcPts val="0"/>
              </a:spcBef>
              <a:spcAft>
                <a:spcPts val="0"/>
              </a:spcAft>
              <a:defRPr/>
            </a:pPr>
            <a:endParaRPr lang="en-US" altLang="zh-CN" dirty="0" smtClean="0">
              <a:latin typeface="微软雅黑" pitchFamily="34" charset="-122"/>
              <a:ea typeface="微软雅黑" pitchFamily="34" charset="-122"/>
            </a:endParaRPr>
          </a:p>
          <a:p>
            <a:pPr eaLnBrk="1" fontAlgn="auto" hangingPunct="1">
              <a:spcBef>
                <a:spcPts val="0"/>
              </a:spcBef>
              <a:spcAft>
                <a:spcPts val="0"/>
              </a:spcAft>
              <a:defRPr/>
            </a:pPr>
            <a:endParaRPr lang="zh-CN" altLang="en-US" dirty="0" smtClean="0">
              <a:latin typeface="微软雅黑" pitchFamily="34" charset="-122"/>
              <a:ea typeface="微软雅黑" pitchFamily="34" charset="-122"/>
            </a:endParaRP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A155365-E0DF-489A-A208-8930AEAED56A}" type="slidenum">
              <a:rPr lang="zh-CN" altLang="en-US"/>
              <a:pPr/>
              <a:t>28</a:t>
            </a:fld>
            <a:endParaRPr lang="en-US" altLang="zh-CN"/>
          </a:p>
        </p:txBody>
      </p:sp>
    </p:spTree>
    <p:extLst>
      <p:ext uri="{BB962C8B-B14F-4D97-AF65-F5344CB8AC3E}">
        <p14:creationId xmlns:p14="http://schemas.microsoft.com/office/powerpoint/2010/main" val="65032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29</a:t>
            </a:fld>
            <a:endParaRPr lang="en-US" altLang="zh-CN"/>
          </a:p>
        </p:txBody>
      </p:sp>
    </p:spTree>
    <p:extLst>
      <p:ext uri="{BB962C8B-B14F-4D97-AF65-F5344CB8AC3E}">
        <p14:creationId xmlns:p14="http://schemas.microsoft.com/office/powerpoint/2010/main" val="190511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6C868A4-4B37-4136-824E-F2EF5AFEB323}" type="slidenum">
              <a:rPr lang="zh-CN" altLang="en-US"/>
              <a:pPr/>
              <a:t>3</a:t>
            </a:fld>
            <a:endParaRPr lang="en-US" altLang="zh-CN"/>
          </a:p>
        </p:txBody>
      </p:sp>
    </p:spTree>
    <p:extLst>
      <p:ext uri="{BB962C8B-B14F-4D97-AF65-F5344CB8AC3E}">
        <p14:creationId xmlns:p14="http://schemas.microsoft.com/office/powerpoint/2010/main" val="3175777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我的研究工作汇报到此结束，还</a:t>
            </a:r>
            <a:r>
              <a:rPr lang="zh-CN" altLang="zh-CN" dirty="0" smtClean="0"/>
              <a:t>请各位评委老师多批评指正，让我在今后的学习中学到更多</a:t>
            </a:r>
            <a:r>
              <a:rPr lang="zh-CN" altLang="en-US" dirty="0" smtClean="0"/>
              <a:t>，谢谢！</a:t>
            </a:r>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84000B-8FC1-43B4-8BA3-8B77E52D45A1}" type="slidenum">
              <a:rPr lang="zh-CN" altLang="en-US"/>
              <a:pPr/>
              <a:t>30</a:t>
            </a:fld>
            <a:endParaRPr lang="en-US" altLang="zh-CN"/>
          </a:p>
        </p:txBody>
      </p:sp>
    </p:spTree>
    <p:extLst>
      <p:ext uri="{BB962C8B-B14F-4D97-AF65-F5344CB8AC3E}">
        <p14:creationId xmlns:p14="http://schemas.microsoft.com/office/powerpoint/2010/main" val="173337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tremendous disaster might ascribe to various factors, such as </a:t>
            </a:r>
            <a:r>
              <a:rPr lang="en-US" dirty="0" smtClean="0"/>
              <a:t>Misjudgment and </a:t>
            </a:r>
            <a:r>
              <a:rPr lang="en-US" dirty="0" err="1" smtClean="0"/>
              <a:t>misoperation</a:t>
            </a:r>
            <a:r>
              <a:rPr lang="en-US" dirty="0" smtClean="0"/>
              <a:t>;</a:t>
            </a:r>
            <a:r>
              <a:rPr lang="en-US" baseline="0" dirty="0" smtClean="0"/>
              <a:t> </a:t>
            </a:r>
            <a:r>
              <a:rPr lang="en-US" dirty="0" smtClean="0"/>
              <a:t>Warning delay;</a:t>
            </a:r>
            <a:r>
              <a:rPr lang="en-US" baseline="0" dirty="0" smtClean="0"/>
              <a:t> </a:t>
            </a:r>
            <a:r>
              <a:rPr lang="en-US" dirty="0" smtClean="0"/>
              <a:t>Improper material used to build hull;</a:t>
            </a:r>
            <a:r>
              <a:rPr lang="en-US" sz="1200" kern="1200" baseline="0" dirty="0" smtClean="0">
                <a:solidFill>
                  <a:schemeClr val="tx1"/>
                </a:solidFill>
                <a:effectLst/>
                <a:latin typeface="+mn-lt"/>
                <a:ea typeface="+mn-ea"/>
                <a:cs typeface="+mn-cs"/>
              </a:rPr>
              <a:t> However, </a:t>
            </a:r>
            <a:r>
              <a:rPr lang="en-US" sz="1200" kern="1200" dirty="0" smtClean="0">
                <a:solidFill>
                  <a:schemeClr val="tx1"/>
                </a:solidFill>
                <a:effectLst/>
                <a:latin typeface="+mn-lt"/>
                <a:ea typeface="+mn-ea"/>
                <a:cs typeface="+mn-cs"/>
              </a:rPr>
              <a:t>deficient lifeboats prepared on the Titanic for the passengers and crew is the direct</a:t>
            </a:r>
            <a:r>
              <a:rPr lang="en-US" sz="1200" kern="1200" baseline="0" dirty="0" smtClean="0">
                <a:solidFill>
                  <a:schemeClr val="tx1"/>
                </a:solidFill>
                <a:effectLst/>
                <a:latin typeface="+mn-lt"/>
                <a:ea typeface="+mn-ea"/>
                <a:cs typeface="+mn-cs"/>
              </a:rPr>
              <a:t> reason which results such loss of life. In reality, over 1000 thousand of people were still on the boat when the Titanic sank.</a:t>
            </a:r>
          </a:p>
          <a:p>
            <a:r>
              <a:rPr lang="en-US" sz="1200" kern="1200" baseline="0" dirty="0" smtClean="0">
                <a:solidFill>
                  <a:schemeClr val="tx1"/>
                </a:solidFill>
                <a:effectLst/>
                <a:latin typeface="+mn-lt"/>
                <a:ea typeface="+mn-ea"/>
                <a:cs typeface="+mn-cs"/>
              </a:rPr>
              <a:t>During the process of rescue, women, children and the upper-class were given the priority to board the lifeboat.</a:t>
            </a:r>
            <a:endParaRPr lang="en-US" dirty="0"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753B50-09E5-47C3-A619-B014AE965BA5}" type="slidenum">
              <a:rPr lang="zh-CN" altLang="en-US"/>
              <a:pPr/>
              <a:t>4</a:t>
            </a:fld>
            <a:endParaRPr lang="en-US" altLang="zh-CN"/>
          </a:p>
        </p:txBody>
      </p:sp>
    </p:spTree>
    <p:extLst>
      <p:ext uri="{BB962C8B-B14F-4D97-AF65-F5344CB8AC3E}">
        <p14:creationId xmlns:p14="http://schemas.microsoft.com/office/powerpoint/2010/main" val="232831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target of this challenge is to analyze and predict that what sort of people tended to survive the tragedy</a:t>
            </a:r>
            <a:r>
              <a:rPr lang="en-US" altLang="zh-CN" sz="1200" kern="1200" baseline="0" dirty="0" smtClean="0">
                <a:solidFill>
                  <a:schemeClr val="tx1"/>
                </a:solidFill>
                <a:effectLst/>
                <a:latin typeface="+mn-lt"/>
                <a:ea typeface="+mn-ea"/>
                <a:cs typeface="+mn-cs"/>
              </a:rPr>
              <a:t>. The information about passengers is given including their name, age, sex, class and fare. Training data with survival label is provided for us to train classifier model which is used later to predict the test data.</a:t>
            </a:r>
          </a:p>
          <a:p>
            <a:r>
              <a:rPr lang="en-US" altLang="zh-CN" sz="1200" kern="1200" baseline="0" dirty="0" smtClean="0">
                <a:solidFill>
                  <a:schemeClr val="tx1"/>
                </a:solidFill>
                <a:effectLst/>
                <a:latin typeface="+mn-lt"/>
                <a:ea typeface="+mn-ea"/>
                <a:cs typeface="+mn-cs"/>
              </a:rPr>
              <a:t>The meaning of this project is to make better safety regulations and rescue strategy afterwards.</a:t>
            </a:r>
            <a:endParaRPr lang="zh-CN" altLang="zh-CN" sz="1200" kern="1200" dirty="0">
              <a:solidFill>
                <a:schemeClr val="tx1"/>
              </a:solidFill>
              <a:effectLst/>
              <a:latin typeface="+mn-lt"/>
              <a:ea typeface="+mn-ea"/>
              <a:cs typeface="+mn-cs"/>
            </a:endParaRPr>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47B58D-D8FD-4040-9AFE-D6BA6804799D}" type="slidenum">
              <a:rPr lang="zh-CN" altLang="en-US"/>
              <a:pPr/>
              <a:t>5</a:t>
            </a:fld>
            <a:endParaRPr lang="en-US" altLang="zh-CN"/>
          </a:p>
        </p:txBody>
      </p:sp>
    </p:spTree>
    <p:extLst>
      <p:ext uri="{BB962C8B-B14F-4D97-AF65-F5344CB8AC3E}">
        <p14:creationId xmlns:p14="http://schemas.microsoft.com/office/powerpoint/2010/main" val="317841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65D347-B35A-4200-B6C8-D7D64C8AE72E}" type="slidenum">
              <a:rPr lang="zh-CN" altLang="en-US"/>
              <a:pPr/>
              <a:t>6</a:t>
            </a:fld>
            <a:endParaRPr lang="en-US" altLang="zh-CN"/>
          </a:p>
        </p:txBody>
      </p:sp>
    </p:spTree>
    <p:extLst>
      <p:ext uri="{BB962C8B-B14F-4D97-AF65-F5344CB8AC3E}">
        <p14:creationId xmlns:p14="http://schemas.microsoft.com/office/powerpoint/2010/main" val="89445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7</a:t>
            </a:fld>
            <a:endParaRPr lang="en-US" altLang="zh-CN"/>
          </a:p>
        </p:txBody>
      </p:sp>
    </p:spTree>
    <p:extLst>
      <p:ext uri="{BB962C8B-B14F-4D97-AF65-F5344CB8AC3E}">
        <p14:creationId xmlns:p14="http://schemas.microsoft.com/office/powerpoint/2010/main" val="403062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8</a:t>
            </a:fld>
            <a:endParaRPr lang="en-US" altLang="zh-CN"/>
          </a:p>
        </p:txBody>
      </p:sp>
    </p:spTree>
    <p:extLst>
      <p:ext uri="{BB962C8B-B14F-4D97-AF65-F5344CB8AC3E}">
        <p14:creationId xmlns:p14="http://schemas.microsoft.com/office/powerpoint/2010/main" val="284318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Parch=</a:t>
            </a:r>
            <a:r>
              <a:rPr lang="en-US" altLang="zh-CN" sz="1200" baseline="0" dirty="0" smtClean="0"/>
              <a:t>0 indicates that the person is an adult. </a:t>
            </a:r>
            <a:r>
              <a:rPr lang="en-US" altLang="zh-CN" sz="1200" dirty="0" smtClean="0"/>
              <a:t>Parch&gt;0 denotes that there is</a:t>
            </a:r>
            <a:r>
              <a:rPr lang="en-US" altLang="zh-CN" sz="1200" baseline="0" dirty="0" smtClean="0"/>
              <a:t> kid or one of parent. For Parch&gt;0, you can try to analysis the Fare to identify which kid or adult is. Here just simple illustrate in the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smtClean="0"/>
              <a:t>表格是举的个简单例子，标红部分是缺失数据</a:t>
            </a:r>
            <a:r>
              <a:rPr lang="en-US" altLang="zh-CN" sz="1200" baseline="0" dirty="0" smtClean="0"/>
              <a:t>44.5=</a:t>
            </a:r>
            <a:r>
              <a:rPr lang="zh-CN" altLang="en-US" sz="1200" baseline="0" dirty="0" smtClean="0"/>
              <a:t>（</a:t>
            </a:r>
            <a:r>
              <a:rPr lang="en-US" altLang="zh-CN" sz="1200" baseline="0" dirty="0" smtClean="0"/>
              <a:t>35+54</a:t>
            </a:r>
            <a:r>
              <a:rPr lang="zh-CN" altLang="en-US" sz="1200" baseline="0" dirty="0" smtClean="0"/>
              <a:t>）</a:t>
            </a:r>
            <a:r>
              <a:rPr lang="en-US" altLang="zh-CN" sz="1200" baseline="0" dirty="0" smtClean="0"/>
              <a:t>/2;14.5=</a:t>
            </a:r>
            <a:r>
              <a:rPr lang="zh-CN" altLang="en-US" sz="1200" baseline="0" dirty="0" smtClean="0"/>
              <a:t>（</a:t>
            </a:r>
            <a:r>
              <a:rPr lang="en-US" altLang="zh-CN" sz="1200" baseline="0" dirty="0" smtClean="0"/>
              <a:t>2+27</a:t>
            </a:r>
            <a:r>
              <a:rPr lang="zh-CN" altLang="en-US" sz="1200" baseline="0" dirty="0" smtClean="0"/>
              <a:t>）</a:t>
            </a:r>
            <a:r>
              <a:rPr lang="en-US" altLang="zh-CN" sz="1200" baseline="0" dirty="0" smtClean="0"/>
              <a:t>/2.</a:t>
            </a:r>
            <a:endParaRPr lang="en-US" altLang="zh-CN" sz="1200" dirty="0" smtClean="0"/>
          </a:p>
          <a:p>
            <a:pPr eaLnBrk="1" fontAlgn="auto" hangingPunct="1">
              <a:spcBef>
                <a:spcPts val="0"/>
              </a:spcBef>
              <a:spcAft>
                <a:spcPts val="0"/>
              </a:spcAft>
              <a:defRPr/>
            </a:pP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9</a:t>
            </a:fld>
            <a:endParaRPr lang="en-US" altLang="zh-CN"/>
          </a:p>
        </p:txBody>
      </p:sp>
    </p:spTree>
    <p:extLst>
      <p:ext uri="{BB962C8B-B14F-4D97-AF65-F5344CB8AC3E}">
        <p14:creationId xmlns:p14="http://schemas.microsoft.com/office/powerpoint/2010/main" val="331242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6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08383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08074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79531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07423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333000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45272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49273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334819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73170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CBE85-B466-4250-A9A6-47C8A8396971}" type="datetimeFigureOut">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22881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CBE85-B466-4250-A9A6-47C8A8396971}" type="datetimeFigureOut">
              <a:rPr lang="zh-CN" altLang="en-US" smtClean="0"/>
              <a:t>2016/12/8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80478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hyperlink" Target="https://www.python.org/" TargetMode="Externa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hyperlink" Target="https://www.kaggle.com/c/titanic/data" TargetMode="External"/><Relationship Id="rId5" Type="http://schemas.openxmlformats.org/officeDocument/2006/relationships/hyperlink" Target="https://en.wikipedia.org/wiki/Sinking_of_the_RMS_Titanic" TargetMode="External"/><Relationship Id="rId4" Type="http://schemas.openxmlformats.org/officeDocument/2006/relationships/hyperlink" Target="https://www.kaggle.com/c/titan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11867"/>
            <a:ext cx="12192000" cy="1905000"/>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99" name="TextBox 29"/>
          <p:cNvSpPr txBox="1">
            <a:spLocks noChangeArrowheads="1"/>
          </p:cNvSpPr>
          <p:nvPr/>
        </p:nvSpPr>
        <p:spPr bwMode="auto">
          <a:xfrm>
            <a:off x="7633163" y="4396317"/>
            <a:ext cx="4127467" cy="15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133" b="1" dirty="0" smtClean="0">
                <a:latin typeface="微软雅黑" panose="020B0503020204020204" pitchFamily="34" charset="-122"/>
                <a:ea typeface="微软雅黑" panose="020B0503020204020204" pitchFamily="34" charset="-122"/>
              </a:rPr>
              <a:t>LIN </a:t>
            </a:r>
            <a:r>
              <a:rPr lang="en-US" altLang="zh-CN" sz="2133" b="1" dirty="0" err="1" smtClean="0">
                <a:latin typeface="微软雅黑" panose="020B0503020204020204" pitchFamily="34" charset="-122"/>
                <a:ea typeface="微软雅黑" panose="020B0503020204020204" pitchFamily="34" charset="-122"/>
              </a:rPr>
              <a:t>Huangjing</a:t>
            </a:r>
            <a:endParaRPr lang="en-US" altLang="zh-CN" sz="2133" b="1" dirty="0" smtClean="0">
              <a:latin typeface="微软雅黑" panose="020B0503020204020204" pitchFamily="34" charset="-122"/>
              <a:ea typeface="微软雅黑" panose="020B0503020204020204" pitchFamily="34" charset="-122"/>
            </a:endParaRPr>
          </a:p>
          <a:p>
            <a:pPr eaLnBrk="1" hangingPunct="1">
              <a:lnSpc>
                <a:spcPct val="150000"/>
              </a:lnSpc>
            </a:pPr>
            <a:r>
              <a:rPr lang="en-US" altLang="zh-CN" sz="2133" b="1" dirty="0" smtClean="0">
                <a:latin typeface="微软雅黑" panose="020B0503020204020204" pitchFamily="34" charset="-122"/>
                <a:ea typeface="微软雅黑" panose="020B0503020204020204" pitchFamily="34" charset="-122"/>
              </a:rPr>
              <a:t>WANG Xi</a:t>
            </a:r>
          </a:p>
          <a:p>
            <a:pPr eaLnBrk="1" hangingPunct="1">
              <a:lnSpc>
                <a:spcPct val="150000"/>
              </a:lnSpc>
            </a:pPr>
            <a:r>
              <a:rPr lang="en-US" altLang="zh-CN" sz="2133" b="1" dirty="0" smtClean="0">
                <a:latin typeface="微软雅黑" panose="020B0503020204020204" pitchFamily="34" charset="-122"/>
                <a:ea typeface="微软雅黑" panose="020B0503020204020204" pitchFamily="34" charset="-122"/>
              </a:rPr>
              <a:t>Dec. 8</a:t>
            </a:r>
            <a:r>
              <a:rPr lang="en-US" altLang="zh-CN" sz="2133" b="1" baseline="30000" dirty="0" smtClean="0">
                <a:latin typeface="微软雅黑" panose="020B0503020204020204" pitchFamily="34" charset="-122"/>
                <a:ea typeface="微软雅黑" panose="020B0503020204020204" pitchFamily="34" charset="-122"/>
              </a:rPr>
              <a:t>th</a:t>
            </a:r>
            <a:r>
              <a:rPr lang="en-US" altLang="zh-CN" sz="2133" b="1" dirty="0" smtClean="0">
                <a:latin typeface="微软雅黑" panose="020B0503020204020204" pitchFamily="34" charset="-122"/>
                <a:ea typeface="微软雅黑" panose="020B0503020204020204" pitchFamily="34" charset="-122"/>
              </a:rPr>
              <a:t>  2016</a:t>
            </a:r>
            <a:endParaRPr lang="zh-CN" altLang="en-US" sz="2133" b="1"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543606" y="3332989"/>
            <a:ext cx="7226300" cy="0"/>
          </a:xfrm>
          <a:prstGeom prst="line">
            <a:avLst/>
          </a:prstGeom>
          <a:ln w="25400">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05" name="矩形 3"/>
          <p:cNvSpPr>
            <a:spLocks noChangeArrowheads="1"/>
          </p:cNvSpPr>
          <p:nvPr/>
        </p:nvSpPr>
        <p:spPr bwMode="auto">
          <a:xfrm>
            <a:off x="607485" y="2343151"/>
            <a:ext cx="11153145"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267" b="1" dirty="0" smtClean="0">
                <a:solidFill>
                  <a:schemeClr val="bg1"/>
                </a:solidFill>
                <a:latin typeface="微软雅黑" panose="020B0503020204020204" pitchFamily="34" charset="-122"/>
                <a:ea typeface="微软雅黑" panose="020B0503020204020204" pitchFamily="34" charset="-122"/>
              </a:rPr>
              <a:t>Survival Prediction On the Titanic</a:t>
            </a:r>
            <a:endParaRPr lang="zh-CN" altLang="en-US" sz="4267" b="1" dirty="0">
              <a:solidFill>
                <a:schemeClr val="bg1"/>
              </a:solidFill>
              <a:latin typeface="微软雅黑" panose="020B0503020204020204" pitchFamily="34" charset="-122"/>
              <a:ea typeface="微软雅黑" panose="020B0503020204020204" pitchFamily="34" charset="-122"/>
            </a:endParaRPr>
          </a:p>
        </p:txBody>
      </p:sp>
      <p:sp>
        <p:nvSpPr>
          <p:cNvPr id="21" name="矩形 42"/>
          <p:cNvSpPr>
            <a:spLocks noChangeArrowheads="1"/>
          </p:cNvSpPr>
          <p:nvPr/>
        </p:nvSpPr>
        <p:spPr bwMode="auto">
          <a:xfrm>
            <a:off x="359834" y="1"/>
            <a:ext cx="2698751" cy="165100"/>
          </a:xfrm>
          <a:prstGeom prst="rect">
            <a:avLst/>
          </a:prstGeom>
          <a:solidFill>
            <a:srgbClr val="31859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defRPr/>
            </a:pPr>
            <a:endParaRPr lang="zh-CN" altLang="zh-CN" sz="2400" b="1" i="1">
              <a:solidFill>
                <a:srgbClr val="FFFFFF"/>
              </a:solidFill>
              <a:latin typeface="+mn-lt"/>
              <a:ea typeface="+mn-ea"/>
              <a:cs typeface="+mn-ea"/>
              <a:sym typeface="+mn-lt"/>
            </a:endParaRPr>
          </a:p>
        </p:txBody>
      </p:sp>
      <p:pic>
        <p:nvPicPr>
          <p:cNvPr id="1026" name="Picture 2" descr="“cuhk”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400" y="241515"/>
            <a:ext cx="1545618" cy="122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35805"/>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937260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667" b="1" dirty="0" smtClean="0">
                <a:solidFill>
                  <a:srgbClr val="31859C"/>
                </a:solidFill>
                <a:latin typeface="微软雅黑" panose="020B0503020204020204" pitchFamily="34" charset="-122"/>
                <a:ea typeface="微软雅黑" panose="020B0503020204020204" pitchFamily="34" charset="-122"/>
              </a:rPr>
              <a:t>2.1 </a:t>
            </a:r>
            <a:r>
              <a:rPr lang="en-US" altLang="zh-CN" sz="2667" b="1" dirty="0">
                <a:solidFill>
                  <a:srgbClr val="31859C"/>
                </a:solidFill>
                <a:latin typeface="微软雅黑" panose="020B0503020204020204" pitchFamily="34" charset="-122"/>
                <a:ea typeface="微软雅黑" panose="020B0503020204020204" pitchFamily="34" charset="-122"/>
              </a:rPr>
              <a:t>Data cleaning</a:t>
            </a:r>
            <a:r>
              <a:rPr lang="en-US" altLang="zh-CN" sz="2667" b="1" dirty="0" smtClean="0">
                <a:solidFill>
                  <a:srgbClr val="31859C"/>
                </a:solidFill>
                <a:latin typeface="微软雅黑" panose="020B0503020204020204" pitchFamily="34" charset="-122"/>
                <a:ea typeface="微软雅黑" panose="020B0503020204020204" pitchFamily="34" charset="-122"/>
              </a:rPr>
              <a:t>——Reduce redundant features</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TextBox 10"/>
          <p:cNvSpPr txBox="1"/>
          <p:nvPr/>
        </p:nvSpPr>
        <p:spPr>
          <a:xfrm>
            <a:off x="1442512" y="1074428"/>
            <a:ext cx="8872559" cy="1384995"/>
          </a:xfrm>
          <a:prstGeom prst="rect">
            <a:avLst/>
          </a:prstGeom>
          <a:noFill/>
        </p:spPr>
        <p:txBody>
          <a:bodyPr wrap="square" rtlCol="0">
            <a:spAutoFit/>
          </a:bodyPr>
          <a:lstStyle/>
          <a:p>
            <a:endParaRPr lang="en-US" altLang="zh-CN" sz="3200" dirty="0"/>
          </a:p>
          <a:p>
            <a:r>
              <a:rPr lang="en-US" altLang="zh-CN" sz="2800" b="1" dirty="0" smtClean="0"/>
              <a:t>Name: </a:t>
            </a:r>
            <a:endParaRPr lang="en-US" altLang="zh-CN" sz="2800" dirty="0" smtClean="0"/>
          </a:p>
          <a:p>
            <a:r>
              <a:rPr lang="en-US" altLang="zh-CN" sz="2400" dirty="0" smtClean="0"/>
              <a:t>‘Name’ consists of the full name of passenger as well as different titles.</a:t>
            </a:r>
            <a:endParaRPr lang="en-US" altLang="zh-CN" sz="2400" dirty="0"/>
          </a:p>
        </p:txBody>
      </p:sp>
      <p:pic>
        <p:nvPicPr>
          <p:cNvPr id="4" name="Picture 3"/>
          <p:cNvPicPr>
            <a:picLocks noChangeAspect="1"/>
          </p:cNvPicPr>
          <p:nvPr/>
        </p:nvPicPr>
        <p:blipFill>
          <a:blip r:embed="rId4"/>
          <a:stretch>
            <a:fillRect/>
          </a:stretch>
        </p:blipFill>
        <p:spPr>
          <a:xfrm>
            <a:off x="3736636" y="2554081"/>
            <a:ext cx="3352381" cy="3704762"/>
          </a:xfrm>
          <a:prstGeom prst="rect">
            <a:avLst/>
          </a:prstGeom>
        </p:spPr>
      </p:pic>
      <p:sp>
        <p:nvSpPr>
          <p:cNvPr id="5" name="Rectangle 4"/>
          <p:cNvSpPr/>
          <p:nvPr/>
        </p:nvSpPr>
        <p:spPr>
          <a:xfrm>
            <a:off x="4246179" y="2807455"/>
            <a:ext cx="210207" cy="168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56386" y="3210843"/>
            <a:ext cx="304800" cy="168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14650" y="4533954"/>
            <a:ext cx="299543" cy="1932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67200" y="4130566"/>
            <a:ext cx="493986" cy="208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36190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950468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667" b="1" dirty="0" smtClean="0">
                <a:solidFill>
                  <a:srgbClr val="31859C"/>
                </a:solidFill>
                <a:latin typeface="微软雅黑" panose="020B0503020204020204" pitchFamily="34" charset="-122"/>
                <a:ea typeface="微软雅黑" panose="020B0503020204020204" pitchFamily="34" charset="-122"/>
              </a:rPr>
              <a:t>2.1 </a:t>
            </a:r>
            <a:r>
              <a:rPr lang="en-US" altLang="zh-CN" sz="2667" b="1" dirty="0">
                <a:solidFill>
                  <a:srgbClr val="31859C"/>
                </a:solidFill>
                <a:latin typeface="微软雅黑" panose="020B0503020204020204" pitchFamily="34" charset="-122"/>
                <a:ea typeface="微软雅黑" panose="020B0503020204020204" pitchFamily="34" charset="-122"/>
              </a:rPr>
              <a:t>Data cleaning</a:t>
            </a:r>
            <a:r>
              <a:rPr lang="en-US" altLang="zh-CN" sz="2667" b="1" dirty="0" smtClean="0">
                <a:solidFill>
                  <a:srgbClr val="31859C"/>
                </a:solidFill>
                <a:latin typeface="微软雅黑" panose="020B0503020204020204" pitchFamily="34" charset="-122"/>
                <a:ea typeface="微软雅黑" panose="020B0503020204020204" pitchFamily="34" charset="-122"/>
              </a:rPr>
              <a:t>——Remove irrelevant features</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TextBox 10"/>
          <p:cNvSpPr txBox="1"/>
          <p:nvPr/>
        </p:nvSpPr>
        <p:spPr>
          <a:xfrm>
            <a:off x="1442512" y="1074428"/>
            <a:ext cx="9898150" cy="3847207"/>
          </a:xfrm>
          <a:prstGeom prst="rect">
            <a:avLst/>
          </a:prstGeom>
          <a:noFill/>
        </p:spPr>
        <p:txBody>
          <a:bodyPr wrap="square" rtlCol="0">
            <a:spAutoFit/>
          </a:bodyPr>
          <a:lstStyle/>
          <a:p>
            <a:r>
              <a:rPr lang="en-US" altLang="zh-CN" sz="3200" b="1" dirty="0" err="1"/>
              <a:t>PassengerId</a:t>
            </a:r>
            <a:r>
              <a:rPr lang="en-US" altLang="zh-CN" sz="3200" b="1" dirty="0"/>
              <a:t>: </a:t>
            </a:r>
          </a:p>
          <a:p>
            <a:r>
              <a:rPr lang="en-US" altLang="zh-CN" sz="2800" dirty="0"/>
              <a:t>It is just about the sequence number for records.</a:t>
            </a:r>
          </a:p>
          <a:p>
            <a:endParaRPr lang="en-US" altLang="zh-CN" sz="3200" dirty="0"/>
          </a:p>
          <a:p>
            <a:r>
              <a:rPr lang="en-US" altLang="zh-CN" sz="3200" b="1" dirty="0" smtClean="0"/>
              <a:t>Ticket: </a:t>
            </a:r>
            <a:endParaRPr lang="en-US" altLang="zh-CN" sz="3200" b="1" dirty="0" smtClean="0"/>
          </a:p>
          <a:p>
            <a:r>
              <a:rPr lang="en-US" altLang="zh-CN" sz="2800" dirty="0" smtClean="0"/>
              <a:t>‘Ticket’ stands for the ticket number which is trivial for our project. </a:t>
            </a:r>
            <a:endParaRPr lang="en-US" altLang="zh-CN" sz="2800" dirty="0"/>
          </a:p>
          <a:p>
            <a:endParaRPr lang="en-US" altLang="zh-CN" sz="3200" b="1" dirty="0" smtClean="0"/>
          </a:p>
          <a:p>
            <a:r>
              <a:rPr lang="en-US" altLang="zh-CN" sz="3200" b="1" dirty="0" smtClean="0"/>
              <a:t>Cabin: </a:t>
            </a:r>
          </a:p>
          <a:p>
            <a:r>
              <a:rPr lang="en-US" altLang="zh-CN" sz="2800" dirty="0" smtClean="0"/>
              <a:t>Missing most of information.</a:t>
            </a:r>
            <a:endParaRPr lang="en-US" altLang="zh-CN" sz="2800" dirty="0"/>
          </a:p>
        </p:txBody>
      </p:sp>
    </p:spTree>
    <p:custDataLst>
      <p:tags r:id="rId1"/>
    </p:custDataLst>
    <p:extLst>
      <p:ext uri="{BB962C8B-B14F-4D97-AF65-F5344CB8AC3E}">
        <p14:creationId xmlns:p14="http://schemas.microsoft.com/office/powerpoint/2010/main" val="18978792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1003032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667" b="1" dirty="0" smtClean="0">
                <a:solidFill>
                  <a:srgbClr val="31859C"/>
                </a:solidFill>
                <a:latin typeface="微软雅黑" panose="020B0503020204020204" pitchFamily="34" charset="-122"/>
                <a:ea typeface="微软雅黑" panose="020B0503020204020204" pitchFamily="34" charset="-122"/>
              </a:rPr>
              <a:t>2.2 </a:t>
            </a:r>
            <a:r>
              <a:rPr lang="en-US" altLang="zh-CN" sz="2667" b="1" dirty="0">
                <a:solidFill>
                  <a:srgbClr val="31859C"/>
                </a:solidFill>
                <a:latin typeface="微软雅黑" panose="020B0503020204020204" pitchFamily="34" charset="-122"/>
                <a:ea typeface="微软雅黑" panose="020B0503020204020204" pitchFamily="34" charset="-122"/>
              </a:rPr>
              <a:t>Coding——Feature selection &amp; Data transformation</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TextBox 10"/>
          <p:cNvSpPr txBox="1"/>
          <p:nvPr/>
        </p:nvSpPr>
        <p:spPr>
          <a:xfrm>
            <a:off x="1442512" y="1764239"/>
            <a:ext cx="8872559" cy="3908762"/>
          </a:xfrm>
          <a:prstGeom prst="rect">
            <a:avLst/>
          </a:prstGeom>
          <a:noFill/>
        </p:spPr>
        <p:txBody>
          <a:bodyPr wrap="square" rtlCol="0">
            <a:spAutoFit/>
          </a:bodyPr>
          <a:lstStyle/>
          <a:p>
            <a:r>
              <a:rPr lang="en-US" altLang="zh-CN" sz="2800" b="1" dirty="0" smtClean="0"/>
              <a:t>Feature selection:</a:t>
            </a:r>
          </a:p>
          <a:p>
            <a:pPr marL="457200" indent="-457200">
              <a:buFont typeface="+mj-lt"/>
              <a:buAutoNum type="arabicParenR"/>
            </a:pPr>
            <a:r>
              <a:rPr lang="en-US" altLang="zh-CN" sz="2000" dirty="0" smtClean="0"/>
              <a:t>Delete </a:t>
            </a:r>
            <a:r>
              <a:rPr lang="en-US" altLang="zh-CN" sz="2000" dirty="0" err="1" smtClean="0"/>
              <a:t>PassengerId</a:t>
            </a:r>
            <a:r>
              <a:rPr lang="en-US" altLang="zh-CN" sz="2000" dirty="0" smtClean="0"/>
              <a:t>, Name, Ticket and Cabin columns.</a:t>
            </a:r>
          </a:p>
          <a:p>
            <a:pPr marL="457200" indent="-457200">
              <a:buFont typeface="+mj-lt"/>
              <a:buAutoNum type="arabicParenR"/>
            </a:pPr>
            <a:r>
              <a:rPr lang="en-US" altLang="zh-CN" sz="2000" dirty="0"/>
              <a:t>Keep</a:t>
            </a:r>
            <a:r>
              <a:rPr lang="en-US" altLang="zh-CN" sz="2400" dirty="0" smtClean="0"/>
              <a:t> </a:t>
            </a:r>
            <a:r>
              <a:rPr lang="en-US" altLang="zh-CN" sz="2000" dirty="0" smtClean="0"/>
              <a:t>7 features: </a:t>
            </a:r>
            <a:r>
              <a:rPr lang="en-US" altLang="zh-CN" sz="2000" dirty="0" err="1" smtClean="0">
                <a:solidFill>
                  <a:srgbClr val="FF0000"/>
                </a:solidFill>
              </a:rPr>
              <a:t>Pclass</a:t>
            </a:r>
            <a:r>
              <a:rPr lang="en-US" altLang="zh-CN" sz="2000" dirty="0" smtClean="0"/>
              <a:t>, </a:t>
            </a:r>
            <a:r>
              <a:rPr lang="en-US" altLang="zh-CN" sz="2000" dirty="0" smtClean="0">
                <a:solidFill>
                  <a:srgbClr val="FF0000"/>
                </a:solidFill>
              </a:rPr>
              <a:t>Sex</a:t>
            </a:r>
            <a:r>
              <a:rPr lang="en-US" altLang="zh-CN" sz="2000" dirty="0" smtClean="0"/>
              <a:t>, </a:t>
            </a:r>
            <a:r>
              <a:rPr lang="en-US" altLang="zh-CN" sz="2000" dirty="0" smtClean="0">
                <a:solidFill>
                  <a:srgbClr val="FF0000"/>
                </a:solidFill>
              </a:rPr>
              <a:t>Age</a:t>
            </a:r>
            <a:r>
              <a:rPr lang="en-US" altLang="zh-CN" sz="2000" dirty="0" smtClean="0"/>
              <a:t>, </a:t>
            </a:r>
            <a:r>
              <a:rPr lang="en-US" altLang="zh-CN" sz="2000" dirty="0" err="1" smtClean="0">
                <a:solidFill>
                  <a:srgbClr val="FF0000"/>
                </a:solidFill>
              </a:rPr>
              <a:t>SibSp</a:t>
            </a:r>
            <a:r>
              <a:rPr lang="en-US" altLang="zh-CN" sz="2000" dirty="0" smtClean="0"/>
              <a:t>, </a:t>
            </a:r>
            <a:r>
              <a:rPr lang="en-US" altLang="zh-CN" sz="2000" dirty="0" smtClean="0">
                <a:solidFill>
                  <a:srgbClr val="FF0000"/>
                </a:solidFill>
              </a:rPr>
              <a:t>Parch</a:t>
            </a:r>
            <a:r>
              <a:rPr lang="en-US" altLang="zh-CN" sz="2000" dirty="0" smtClean="0"/>
              <a:t>, </a:t>
            </a:r>
            <a:r>
              <a:rPr lang="en-US" altLang="zh-CN" sz="2000" dirty="0" smtClean="0">
                <a:solidFill>
                  <a:srgbClr val="FF0000"/>
                </a:solidFill>
              </a:rPr>
              <a:t>Fare</a:t>
            </a:r>
            <a:r>
              <a:rPr lang="en-US" altLang="zh-CN" sz="2000" dirty="0" smtClean="0"/>
              <a:t> and </a:t>
            </a:r>
            <a:r>
              <a:rPr lang="en-US" altLang="zh-CN" sz="2000" dirty="0" smtClean="0">
                <a:solidFill>
                  <a:srgbClr val="FF0000"/>
                </a:solidFill>
              </a:rPr>
              <a:t>Embarked</a:t>
            </a:r>
            <a:r>
              <a:rPr lang="en-US" altLang="zh-CN" sz="2400" dirty="0" smtClean="0"/>
              <a:t>.</a:t>
            </a:r>
            <a:endParaRPr lang="en-US" altLang="zh-CN" sz="2800" dirty="0"/>
          </a:p>
          <a:p>
            <a:endParaRPr lang="en-US" altLang="zh-CN" sz="2800" b="1" dirty="0" smtClean="0"/>
          </a:p>
          <a:p>
            <a:r>
              <a:rPr lang="en-US" altLang="zh-CN" sz="2800" b="1" dirty="0" smtClean="0"/>
              <a:t>Data </a:t>
            </a:r>
            <a:r>
              <a:rPr lang="en-US" altLang="zh-CN" sz="2800" b="1" dirty="0" smtClean="0"/>
              <a:t>Transformation:</a:t>
            </a:r>
          </a:p>
          <a:p>
            <a:pPr marL="457200" indent="-457200">
              <a:buFont typeface="+mj-lt"/>
              <a:buAutoNum type="arabicParenR"/>
            </a:pPr>
            <a:r>
              <a:rPr lang="en-US" altLang="zh-CN" sz="2000" dirty="0" smtClean="0"/>
              <a:t>Covert ‘Sex’ </a:t>
            </a:r>
            <a:r>
              <a:rPr lang="en-US" altLang="zh-CN" sz="2000" dirty="0" smtClean="0"/>
              <a:t>male-female to 1-2 </a:t>
            </a:r>
          </a:p>
          <a:p>
            <a:pPr marL="457200" indent="-457200">
              <a:buFont typeface="+mj-lt"/>
              <a:buAutoNum type="arabicParenR"/>
            </a:pPr>
            <a:r>
              <a:rPr lang="en-US" altLang="zh-CN" sz="2000" dirty="0" smtClean="0"/>
              <a:t>Covert ‘Embarked’ </a:t>
            </a:r>
            <a:r>
              <a:rPr lang="en-US" altLang="zh-CN" sz="2000" dirty="0" smtClean="0"/>
              <a:t>C-Q-S </a:t>
            </a:r>
            <a:r>
              <a:rPr lang="en-US" altLang="zh-CN" sz="2000" dirty="0"/>
              <a:t>to </a:t>
            </a:r>
            <a:r>
              <a:rPr lang="en-US" altLang="zh-CN" sz="2000" dirty="0" smtClean="0"/>
              <a:t>1-2-3 </a:t>
            </a:r>
            <a:endParaRPr lang="en-US" altLang="zh-CN" sz="2000" dirty="0"/>
          </a:p>
          <a:p>
            <a:endParaRPr lang="en-US" altLang="zh-CN" sz="2400" dirty="0" smtClean="0"/>
          </a:p>
          <a:p>
            <a:endParaRPr lang="en-US" altLang="zh-CN" sz="2400" dirty="0"/>
          </a:p>
          <a:p>
            <a:r>
              <a:rPr lang="en-US" altLang="zh-CN" sz="2400" dirty="0" smtClean="0"/>
              <a:t> </a:t>
            </a:r>
            <a:endParaRPr lang="en-US" altLang="zh-CN" sz="2400" dirty="0"/>
          </a:p>
        </p:txBody>
      </p:sp>
    </p:spTree>
    <p:custDataLst>
      <p:tags r:id="rId1"/>
    </p:custDataLst>
    <p:extLst>
      <p:ext uri="{BB962C8B-B14F-4D97-AF65-F5344CB8AC3E}">
        <p14:creationId xmlns:p14="http://schemas.microsoft.com/office/powerpoint/2010/main" val="41910605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5"/>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03</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11268" name="文本框 17"/>
          <p:cNvSpPr txBox="1">
            <a:spLocks noChangeArrowheads="1"/>
          </p:cNvSpPr>
          <p:nvPr/>
        </p:nvSpPr>
        <p:spPr bwMode="auto">
          <a:xfrm>
            <a:off x="6136219" y="2932585"/>
            <a:ext cx="382693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dirty="0" smtClean="0">
                <a:latin typeface="Times New Roman" panose="02020603050405020304" pitchFamily="18" charset="0"/>
                <a:cs typeface="Times New Roman" panose="02020603050405020304" pitchFamily="18" charset="0"/>
              </a:rPr>
              <a:t>Classification Strategies</a:t>
            </a:r>
            <a:endParaRPr lang="da-DK" altLang="zh-CN" sz="2667" b="1" dirty="0">
              <a:latin typeface="Times New Roman" panose="02020603050405020304" pitchFamily="18" charset="0"/>
              <a:cs typeface="Times New Roman" panose="02020603050405020304" pitchFamily="18" charset="0"/>
            </a:endParaRPr>
          </a:p>
        </p:txBody>
      </p:sp>
      <p:grpSp>
        <p:nvGrpSpPr>
          <p:cNvPr id="11269" name="组合 18"/>
          <p:cNvGrpSpPr>
            <a:grpSpLocks/>
          </p:cNvGrpSpPr>
          <p:nvPr/>
        </p:nvGrpSpPr>
        <p:grpSpPr bwMode="auto">
          <a:xfrm>
            <a:off x="5327651" y="3359151"/>
            <a:ext cx="5473700" cy="152400"/>
            <a:chOff x="3649980" y="3375660"/>
            <a:chExt cx="4663440" cy="108000"/>
          </a:xfrm>
        </p:grpSpPr>
        <p:cxnSp>
          <p:nvCxnSpPr>
            <p:cNvPr id="20" name="直接连接符 19"/>
            <p:cNvCxnSpPr/>
            <p:nvPr/>
          </p:nvCxnSpPr>
          <p:spPr>
            <a:xfrm>
              <a:off x="3732934" y="3429660"/>
              <a:ext cx="449753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a:spLocks/>
            </p:cNvSpPr>
            <p:nvPr/>
          </p:nvSpPr>
          <p:spPr>
            <a:xfrm>
              <a:off x="3649980" y="3375660"/>
              <a:ext cx="1082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椭圆 21"/>
            <p:cNvSpPr>
              <a:spLocks/>
            </p:cNvSpPr>
            <p:nvPr/>
          </p:nvSpPr>
          <p:spPr>
            <a:xfrm>
              <a:off x="8205220" y="3375660"/>
              <a:ext cx="1082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270" name="文本框 22"/>
          <p:cNvSpPr txBox="1">
            <a:spLocks noChangeArrowheads="1"/>
          </p:cNvSpPr>
          <p:nvPr/>
        </p:nvSpPr>
        <p:spPr bwMode="auto">
          <a:xfrm>
            <a:off x="1020234" y="3048000"/>
            <a:ext cx="4307417"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THREE</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2369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en-US" altLang="zh-CN" sz="2667" b="1" dirty="0" smtClean="0">
                <a:solidFill>
                  <a:srgbClr val="31859C"/>
                </a:solidFill>
                <a:latin typeface="微软雅黑" pitchFamily="34" charset="-122"/>
                <a:ea typeface="微软雅黑" pitchFamily="34" charset="-122"/>
              </a:rPr>
              <a:t>3.1 Classification Strategies-</a:t>
            </a:r>
            <a:r>
              <a:rPr kumimoji="1" lang="en-US" altLang="zh-CN" sz="2400" dirty="0"/>
              <a:t>Random </a:t>
            </a:r>
            <a:r>
              <a:rPr kumimoji="1" lang="en-US" altLang="zh-CN" sz="2400" dirty="0" smtClean="0"/>
              <a:t>Forest</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9" name="内容占位符 2"/>
          <p:cNvSpPr txBox="1">
            <a:spLocks/>
          </p:cNvSpPr>
          <p:nvPr/>
        </p:nvSpPr>
        <p:spPr>
          <a:xfrm>
            <a:off x="1295400" y="1471624"/>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Random Forest</a:t>
            </a:r>
          </a:p>
          <a:p>
            <a:pPr lvl="1">
              <a:buFont typeface="Calibri" panose="020F0502020204030204" pitchFamily="34" charset="0"/>
              <a:buChar char="−"/>
            </a:pPr>
            <a:r>
              <a:rPr kumimoji="1" lang="en-US" altLang="zh-CN" dirty="0" smtClean="0"/>
              <a:t>Based on the theory of decision tree</a:t>
            </a:r>
          </a:p>
          <a:p>
            <a:pPr lvl="1">
              <a:buFont typeface="Calibri" panose="020F0502020204030204" pitchFamily="34" charset="0"/>
              <a:buChar char="−"/>
            </a:pPr>
            <a:r>
              <a:rPr kumimoji="1" lang="en-US" altLang="zh-CN" dirty="0" smtClean="0"/>
              <a:t>Based on swarm intelligence</a:t>
            </a:r>
          </a:p>
          <a:p>
            <a:pPr lvl="1">
              <a:buFont typeface="Calibri" panose="020F0502020204030204" pitchFamily="34" charset="0"/>
              <a:buChar char="−"/>
            </a:pPr>
            <a:r>
              <a:rPr kumimoji="1" lang="en-US" altLang="zh-CN" dirty="0" smtClean="0"/>
              <a:t>Select features randomly to generate many decision trees</a:t>
            </a:r>
          </a:p>
          <a:p>
            <a:pPr lvl="1">
              <a:buFont typeface="Calibri" panose="020F0502020204030204" pitchFamily="34" charset="0"/>
              <a:buChar char="−"/>
            </a:pPr>
            <a:endParaRPr kumimoji="1" lang="en-US" altLang="zh-CN" dirty="0" smtClean="0"/>
          </a:p>
          <a:p>
            <a:r>
              <a:rPr kumimoji="1" lang="en-US" altLang="zh-CN" dirty="0" smtClean="0"/>
              <a:t>Parameter</a:t>
            </a:r>
          </a:p>
          <a:p>
            <a:pPr lvl="1"/>
            <a:r>
              <a:rPr kumimoji="1" lang="en-US" altLang="zh-CN" dirty="0" smtClean="0"/>
              <a:t>Number of tree = 500</a:t>
            </a:r>
          </a:p>
          <a:p>
            <a:pPr lvl="1"/>
            <a:endParaRPr kumimoji="1" lang="zh-CN" altLang="en-US" dirty="0"/>
          </a:p>
        </p:txBody>
      </p:sp>
      <p:pic>
        <p:nvPicPr>
          <p:cNvPr id="1026" name="Picture 2" descr="“random forest”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187" y="3734605"/>
            <a:ext cx="5013434" cy="260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469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en-US" altLang="zh-CN" sz="2667" b="1" dirty="0" smtClean="0">
                <a:solidFill>
                  <a:srgbClr val="31859C"/>
                </a:solidFill>
                <a:latin typeface="微软雅黑" pitchFamily="34" charset="-122"/>
                <a:ea typeface="微软雅黑" pitchFamily="34" charset="-122"/>
              </a:rPr>
              <a:t>3.2 Classification Strategies-</a:t>
            </a:r>
            <a:r>
              <a:rPr kumimoji="1" lang="en-US" altLang="zh-CN" sz="2400" dirty="0"/>
              <a:t>Naive Bayes </a:t>
            </a:r>
            <a:r>
              <a:rPr kumimoji="1" lang="en-US" altLang="zh-CN" sz="2400" dirty="0" smtClean="0"/>
              <a:t>Algorithm</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内容占位符 2"/>
          <p:cNvSpPr txBox="1">
            <a:spLocks/>
          </p:cNvSpPr>
          <p:nvPr/>
        </p:nvSpPr>
        <p:spPr>
          <a:xfrm>
            <a:off x="1295400" y="1452004"/>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Naive Bayes Algorithm</a:t>
            </a:r>
          </a:p>
          <a:p>
            <a:pPr lvl="1">
              <a:buFont typeface="Calibri" panose="020F0502020204030204" pitchFamily="34" charset="0"/>
              <a:buChar char="−"/>
            </a:pPr>
            <a:r>
              <a:rPr kumimoji="1" lang="en-US" altLang="zh-CN" dirty="0" smtClean="0"/>
              <a:t>Based on the theory of prior probability</a:t>
            </a:r>
          </a:p>
          <a:p>
            <a:pPr lvl="1">
              <a:buFont typeface="Calibri" panose="020F0502020204030204" pitchFamily="34" charset="0"/>
              <a:buChar char="−"/>
            </a:pPr>
            <a:r>
              <a:rPr kumimoji="1" lang="en-US" altLang="zh-CN" dirty="0" smtClean="0"/>
              <a:t>Based on the statistic information of training samples</a:t>
            </a:r>
          </a:p>
          <a:p>
            <a:pPr lvl="1">
              <a:buFont typeface="Calibri" panose="020F0502020204030204" pitchFamily="34" charset="0"/>
              <a:buChar char="−"/>
            </a:pPr>
            <a:r>
              <a:rPr kumimoji="1" lang="en-US" altLang="zh-CN" dirty="0" smtClean="0"/>
              <a:t>Predict the results with probability</a:t>
            </a:r>
          </a:p>
          <a:p>
            <a:pPr lvl="1">
              <a:buFont typeface="Calibri" panose="020F0502020204030204" pitchFamily="34" charset="0"/>
              <a:buChar char="−"/>
            </a:pPr>
            <a:endParaRPr kumimoji="1" lang="en-US" altLang="zh-CN" dirty="0" smtClean="0"/>
          </a:p>
          <a:p>
            <a:r>
              <a:rPr kumimoji="1" lang="en-US" altLang="zh-CN" dirty="0" smtClean="0"/>
              <a:t>Parameter</a:t>
            </a:r>
          </a:p>
          <a:p>
            <a:pPr lvl="1">
              <a:buFont typeface="Calibri" panose="020F0502020204030204" pitchFamily="34" charset="0"/>
              <a:buChar char="−"/>
            </a:pPr>
            <a:r>
              <a:rPr kumimoji="1" lang="en-US" altLang="zh-CN" dirty="0"/>
              <a:t>Data distribution</a:t>
            </a:r>
          </a:p>
          <a:p>
            <a:pPr marL="914400" lvl="1" indent="-457200">
              <a:buFont typeface="+mj-lt"/>
              <a:buAutoNum type="arabicPeriod"/>
            </a:pPr>
            <a:r>
              <a:rPr kumimoji="1" lang="en-US" altLang="zh-CN" sz="1800" dirty="0" smtClean="0"/>
              <a:t>‘kernel</a:t>
            </a:r>
            <a:r>
              <a:rPr kumimoji="1" lang="en-US" altLang="zh-CN" sz="1800" dirty="0"/>
              <a:t>’: </a:t>
            </a:r>
            <a:r>
              <a:rPr lang="en-US" sz="1800" dirty="0" smtClean="0"/>
              <a:t>Kernel </a:t>
            </a:r>
            <a:r>
              <a:rPr lang="en-US" sz="1800" dirty="0"/>
              <a:t>smoothing </a:t>
            </a:r>
            <a:r>
              <a:rPr lang="en-US" sz="1800" dirty="0" smtClean="0"/>
              <a:t>density</a:t>
            </a:r>
            <a:endParaRPr kumimoji="1" lang="en-US" altLang="zh-CN" sz="1800" dirty="0" smtClean="0"/>
          </a:p>
          <a:p>
            <a:pPr marL="914400" lvl="1" indent="-457200">
              <a:buFont typeface="+mj-lt"/>
              <a:buAutoNum type="arabicPeriod"/>
            </a:pPr>
            <a:r>
              <a:rPr kumimoji="1" lang="en-US" altLang="zh-CN" sz="1800" dirty="0"/>
              <a:t>‘normal’:  </a:t>
            </a:r>
            <a:r>
              <a:rPr lang="en-US" sz="1800" dirty="0"/>
              <a:t>Normal (Gaussian) distribution</a:t>
            </a:r>
            <a:endParaRPr kumimoji="1" lang="zh-CN" altLang="en-US" sz="1800" dirty="0"/>
          </a:p>
        </p:txBody>
      </p:sp>
      <p:pic>
        <p:nvPicPr>
          <p:cNvPr id="2050" name="Picture 2" descr="“Naive Bayes Algorithm”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773" y="3807849"/>
            <a:ext cx="4656082" cy="266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19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en-US" altLang="zh-CN" sz="2667" b="1" dirty="0" smtClean="0">
                <a:solidFill>
                  <a:srgbClr val="31859C"/>
                </a:solidFill>
                <a:latin typeface="微软雅黑" pitchFamily="34" charset="-122"/>
                <a:ea typeface="微软雅黑" pitchFamily="34" charset="-122"/>
              </a:rPr>
              <a:t>3.3 Classification Strategies-</a:t>
            </a:r>
            <a:r>
              <a:rPr kumimoji="1" lang="en-US" altLang="zh-CN" sz="2400" dirty="0"/>
              <a:t>Multi-Layer </a:t>
            </a:r>
            <a:r>
              <a:rPr kumimoji="1" lang="en-US" altLang="zh-CN" sz="2400" dirty="0" smtClean="0"/>
              <a:t>Perceptron</a:t>
            </a:r>
            <a:endParaRPr kumimoji="1" lang="en-US" altLang="zh-CN" sz="2400" dirty="0"/>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2" name="内容占位符 2"/>
          <p:cNvSpPr txBox="1">
            <a:spLocks/>
          </p:cNvSpPr>
          <p:nvPr/>
        </p:nvSpPr>
        <p:spPr>
          <a:xfrm>
            <a:off x="1295400" y="1443596"/>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Multi-Layer Perceptron</a:t>
            </a:r>
          </a:p>
          <a:p>
            <a:pPr lvl="1">
              <a:buFont typeface="Calibri" panose="020F0502020204030204" pitchFamily="34" charset="0"/>
              <a:buChar char="−"/>
            </a:pPr>
            <a:r>
              <a:rPr kumimoji="1" lang="en-US" altLang="zh-CN" dirty="0" smtClean="0"/>
              <a:t>Based on the theory of neural network</a:t>
            </a:r>
          </a:p>
          <a:p>
            <a:pPr lvl="1">
              <a:buFont typeface="Calibri" panose="020F0502020204030204" pitchFamily="34" charset="0"/>
              <a:buChar char="−"/>
            </a:pPr>
            <a:r>
              <a:rPr kumimoji="1" lang="en-US" altLang="zh-CN" dirty="0" smtClean="0"/>
              <a:t>Deep network with strong capability in classification</a:t>
            </a:r>
          </a:p>
          <a:p>
            <a:pPr lvl="1">
              <a:buFont typeface="Calibri" panose="020F0502020204030204" pitchFamily="34" charset="0"/>
              <a:buChar char="−"/>
            </a:pPr>
            <a:r>
              <a:rPr kumimoji="1" lang="en-US" altLang="zh-CN" dirty="0" smtClean="0"/>
              <a:t>The deeper, the more data are needed for training</a:t>
            </a:r>
          </a:p>
          <a:p>
            <a:pPr marL="457200" lvl="1" indent="0">
              <a:buNone/>
            </a:pPr>
            <a:endParaRPr kumimoji="1" lang="en-US" altLang="zh-CN" dirty="0" smtClean="0"/>
          </a:p>
          <a:p>
            <a:r>
              <a:rPr kumimoji="1" lang="en-US" altLang="zh-CN" dirty="0" smtClean="0"/>
              <a:t>Parameter</a:t>
            </a:r>
          </a:p>
          <a:p>
            <a:pPr lvl="1"/>
            <a:r>
              <a:rPr kumimoji="1" lang="en-US" altLang="zh-CN" dirty="0" smtClean="0"/>
              <a:t>Deep Brief Network (DBN)</a:t>
            </a:r>
          </a:p>
          <a:p>
            <a:pPr lvl="1"/>
            <a:r>
              <a:rPr kumimoji="1" lang="en-US" altLang="zh-CN" dirty="0" smtClean="0"/>
              <a:t>Layer  = 100</a:t>
            </a:r>
            <a:endParaRPr kumimoji="1" lang="zh-CN" altLang="en-US" dirty="0"/>
          </a:p>
        </p:txBody>
      </p:sp>
      <p:pic>
        <p:nvPicPr>
          <p:cNvPr id="3076" name="Picture 4" descr="“Multi-Layer Perceptr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2874" y="3522326"/>
            <a:ext cx="4187168" cy="322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38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en-US" altLang="zh-CN" sz="2667" b="1" dirty="0" smtClean="0">
                <a:solidFill>
                  <a:srgbClr val="31859C"/>
                </a:solidFill>
                <a:latin typeface="微软雅黑" pitchFamily="34" charset="-122"/>
                <a:ea typeface="微软雅黑" pitchFamily="34" charset="-122"/>
              </a:rPr>
              <a:t>3.4 Classification Strategies-</a:t>
            </a:r>
            <a:r>
              <a:rPr kumimoji="1" lang="en-US" altLang="zh-CN" sz="2400" dirty="0"/>
              <a:t>Multi-Layer </a:t>
            </a:r>
            <a:r>
              <a:rPr kumimoji="1" lang="en-US" altLang="zh-CN" sz="2400" dirty="0" smtClean="0"/>
              <a:t>Perceptron</a:t>
            </a:r>
            <a:endParaRPr kumimoji="1" lang="en-US" altLang="zh-CN" sz="2400" dirty="0"/>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内容占位符 2"/>
          <p:cNvSpPr txBox="1">
            <a:spLocks/>
          </p:cNvSpPr>
          <p:nvPr/>
        </p:nvSpPr>
        <p:spPr>
          <a:xfrm>
            <a:off x="1295400" y="1446749"/>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K-Nearest Neighbors</a:t>
            </a:r>
          </a:p>
          <a:p>
            <a:pPr lvl="1">
              <a:buFont typeface="Calibri" panose="020F0502020204030204" pitchFamily="34" charset="0"/>
              <a:buChar char="−"/>
            </a:pPr>
            <a:r>
              <a:rPr kumimoji="1" lang="en-US" altLang="zh-CN" dirty="0" smtClean="0"/>
              <a:t>Based on the theory of clustering</a:t>
            </a:r>
          </a:p>
          <a:p>
            <a:pPr lvl="1">
              <a:buFont typeface="Calibri" panose="020F0502020204030204" pitchFamily="34" charset="0"/>
              <a:buChar char="−"/>
            </a:pPr>
            <a:r>
              <a:rPr kumimoji="1" lang="en-US" altLang="zh-CN" dirty="0" smtClean="0"/>
              <a:t>The classification depends on the voting results of the K nearest neighbors</a:t>
            </a:r>
          </a:p>
          <a:p>
            <a:r>
              <a:rPr kumimoji="1" lang="en-US" altLang="zh-CN" dirty="0" smtClean="0"/>
              <a:t>Parameters</a:t>
            </a:r>
          </a:p>
          <a:p>
            <a:pPr marL="914400" lvl="1" indent="-457200">
              <a:buFont typeface="+mj-lt"/>
              <a:buAutoNum type="arabicPeriod"/>
            </a:pPr>
            <a:r>
              <a:rPr kumimoji="1" lang="en-US" altLang="zh-CN" dirty="0" smtClean="0"/>
              <a:t>K = 5</a:t>
            </a:r>
          </a:p>
          <a:p>
            <a:pPr marL="914400" lvl="1" indent="-457200">
              <a:buFont typeface="+mj-lt"/>
              <a:buAutoNum type="arabicPeriod"/>
            </a:pPr>
            <a:r>
              <a:rPr kumimoji="1" lang="en-US" altLang="zh-CN" dirty="0" smtClean="0"/>
              <a:t>Similarity measurement:</a:t>
            </a:r>
          </a:p>
          <a:p>
            <a:pPr lvl="2">
              <a:buFont typeface="Calibri" panose="020F0502020204030204" pitchFamily="34" charset="0"/>
              <a:buChar char="−"/>
            </a:pPr>
            <a:r>
              <a:rPr kumimoji="1" lang="en-US" altLang="zh-CN" dirty="0" err="1" smtClean="0"/>
              <a:t>Cityblock</a:t>
            </a:r>
            <a:endParaRPr kumimoji="1" lang="en-US" altLang="zh-CN" dirty="0" smtClean="0"/>
          </a:p>
          <a:p>
            <a:pPr lvl="2">
              <a:buFont typeface="Calibri" panose="020F0502020204030204" pitchFamily="34" charset="0"/>
              <a:buChar char="−"/>
            </a:pPr>
            <a:r>
              <a:rPr kumimoji="1" lang="en-US" altLang="zh-CN" dirty="0" smtClean="0"/>
              <a:t>Euclidean</a:t>
            </a:r>
            <a:endParaRPr kumimoji="1" lang="en-US" altLang="zh-CN" dirty="0" smtClean="0"/>
          </a:p>
        </p:txBody>
      </p:sp>
      <p:pic>
        <p:nvPicPr>
          <p:cNvPr id="4098" name="Picture 2" descr="“KNN”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127" y="3429000"/>
            <a:ext cx="3504659" cy="332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610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9"/>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dirty="0">
                <a:solidFill>
                  <a:srgbClr val="31859C"/>
                </a:solidFill>
                <a:latin typeface="微软雅黑" panose="020B0503020204020204" pitchFamily="34" charset="-122"/>
                <a:ea typeface="微软雅黑" panose="020B0503020204020204" pitchFamily="34" charset="-122"/>
              </a:rPr>
              <a:t>04</a:t>
            </a:r>
            <a:endParaRPr lang="zh-CN" altLang="en-US" sz="22133" b="1" dirty="0">
              <a:solidFill>
                <a:srgbClr val="31859C"/>
              </a:solidFill>
              <a:latin typeface="微软雅黑" panose="020B0503020204020204" pitchFamily="34" charset="-122"/>
              <a:ea typeface="微软雅黑" panose="020B0503020204020204" pitchFamily="34" charset="-122"/>
            </a:endParaRPr>
          </a:p>
        </p:txBody>
      </p:sp>
      <p:sp>
        <p:nvSpPr>
          <p:cNvPr id="35844" name="文本框 11"/>
          <p:cNvSpPr txBox="1">
            <a:spLocks noChangeArrowheads="1"/>
          </p:cNvSpPr>
          <p:nvPr/>
        </p:nvSpPr>
        <p:spPr bwMode="auto">
          <a:xfrm>
            <a:off x="7172765" y="2856385"/>
            <a:ext cx="139896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latin typeface="Times New Roman" panose="02020603050405020304" pitchFamily="18" charset="0"/>
                <a:cs typeface="Times New Roman" panose="02020603050405020304" pitchFamily="18" charset="0"/>
              </a:rPr>
              <a:t>Results</a:t>
            </a:r>
            <a:endParaRPr lang="da-DK" altLang="zh-CN" sz="2667" b="1" dirty="0">
              <a:latin typeface="Times New Roman" panose="02020603050405020304" pitchFamily="18" charset="0"/>
              <a:cs typeface="Times New Roman" panose="02020603050405020304" pitchFamily="18" charset="0"/>
            </a:endParaRPr>
          </a:p>
        </p:txBody>
      </p:sp>
      <p:grpSp>
        <p:nvGrpSpPr>
          <p:cNvPr id="35845" name="组合 12"/>
          <p:cNvGrpSpPr>
            <a:grpSpLocks/>
          </p:cNvGrpSpPr>
          <p:nvPr/>
        </p:nvGrpSpPr>
        <p:grpSpPr bwMode="auto">
          <a:xfrm>
            <a:off x="5327651" y="3359151"/>
            <a:ext cx="5376333" cy="152400"/>
            <a:chOff x="3649980" y="3375660"/>
            <a:chExt cx="4663440" cy="108000"/>
          </a:xfrm>
        </p:grpSpPr>
        <p:cxnSp>
          <p:nvCxnSpPr>
            <p:cNvPr id="14" name="直接连接符 13"/>
            <p:cNvCxnSpPr/>
            <p:nvPr/>
          </p:nvCxnSpPr>
          <p:spPr>
            <a:xfrm>
              <a:off x="3734436" y="3429660"/>
              <a:ext cx="449452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a:spLocks/>
            </p:cNvSpPr>
            <p:nvPr/>
          </p:nvSpPr>
          <p:spPr>
            <a:xfrm>
              <a:off x="3649980" y="3375660"/>
              <a:ext cx="108323"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椭圆 15"/>
            <p:cNvSpPr>
              <a:spLocks/>
            </p:cNvSpPr>
            <p:nvPr/>
          </p:nvSpPr>
          <p:spPr>
            <a:xfrm>
              <a:off x="8205095" y="3375660"/>
              <a:ext cx="108325"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35846" name="文本框 16"/>
          <p:cNvSpPr txBox="1">
            <a:spLocks noChangeArrowheads="1"/>
          </p:cNvSpPr>
          <p:nvPr/>
        </p:nvSpPr>
        <p:spPr bwMode="auto">
          <a:xfrm>
            <a:off x="814917" y="3048000"/>
            <a:ext cx="4307416"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FOUR</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55011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4.1 Results</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aphicFrame>
        <p:nvGraphicFramePr>
          <p:cNvPr id="7" name="表格 4"/>
          <p:cNvGraphicFramePr>
            <a:graphicFrameLocks noGrp="1"/>
          </p:cNvGraphicFramePr>
          <p:nvPr>
            <p:extLst>
              <p:ext uri="{D42A27DB-BD31-4B8C-83A1-F6EECF244321}">
                <p14:modId xmlns:p14="http://schemas.microsoft.com/office/powerpoint/2010/main" val="1898325465"/>
              </p:ext>
            </p:extLst>
          </p:nvPr>
        </p:nvGraphicFramePr>
        <p:xfrm>
          <a:off x="2173215" y="3732581"/>
          <a:ext cx="8509000" cy="2595880"/>
        </p:xfrm>
        <a:graphic>
          <a:graphicData uri="http://schemas.openxmlformats.org/drawingml/2006/table">
            <a:tbl>
              <a:tblPr firstRow="1" bandRow="1">
                <a:tableStyleId>{5C22544A-7EE6-4342-B048-85BDC9FD1C3A}</a:tableStyleId>
              </a:tblPr>
              <a:tblGrid>
                <a:gridCol w="3349625">
                  <a:extLst>
                    <a:ext uri="{9D8B030D-6E8A-4147-A177-3AD203B41FA5}">
                      <a16:colId xmlns:a16="http://schemas.microsoft.com/office/drawing/2014/main" val="20000"/>
                    </a:ext>
                  </a:extLst>
                </a:gridCol>
                <a:gridCol w="2619375">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r>
                        <a:rPr lang="en-US" altLang="zh-CN" dirty="0" smtClean="0"/>
                        <a:t>Method</a:t>
                      </a:r>
                      <a:endParaRPr lang="zh-CN" altLang="en-US" dirty="0"/>
                    </a:p>
                  </a:txBody>
                  <a:tcPr/>
                </a:tc>
                <a:tc>
                  <a:txBody>
                    <a:bodyPr/>
                    <a:lstStyle/>
                    <a:p>
                      <a:r>
                        <a:rPr lang="en-US" altLang="zh-CN" dirty="0" smtClean="0"/>
                        <a:t>Accuracy (Training Data)</a:t>
                      </a:r>
                      <a:endParaRPr lang="zh-CN" altLang="en-US" dirty="0"/>
                    </a:p>
                  </a:txBody>
                  <a:tcPr/>
                </a:tc>
                <a:tc>
                  <a:txBody>
                    <a:bodyPr/>
                    <a:lstStyle/>
                    <a:p>
                      <a:r>
                        <a:rPr lang="en-US" altLang="zh-CN" dirty="0" smtClean="0"/>
                        <a:t>Accuracy (Testing Data)</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Random Forest</a:t>
                      </a:r>
                      <a:endParaRPr lang="zh-CN" altLang="en-US" dirty="0"/>
                    </a:p>
                  </a:txBody>
                  <a:tcPr/>
                </a:tc>
                <a:tc>
                  <a:txBody>
                    <a:bodyPr/>
                    <a:lstStyle/>
                    <a:p>
                      <a:pPr algn="ctr"/>
                      <a:r>
                        <a:rPr lang="en-US" altLang="zh-CN" dirty="0" smtClean="0">
                          <a:solidFill>
                            <a:srgbClr val="FF0000"/>
                          </a:solidFill>
                        </a:rPr>
                        <a:t>0.8152</a:t>
                      </a:r>
                      <a:endParaRPr lang="zh-CN" altLang="en-US" dirty="0">
                        <a:solidFill>
                          <a:srgbClr val="FF0000"/>
                        </a:solidFill>
                      </a:endParaRPr>
                    </a:p>
                  </a:txBody>
                  <a:tcPr/>
                </a:tc>
                <a:tc>
                  <a:txBody>
                    <a:bodyPr/>
                    <a:lstStyle/>
                    <a:p>
                      <a:pPr algn="ctr"/>
                      <a:r>
                        <a:rPr lang="en-US" altLang="zh-CN" dirty="0" smtClean="0"/>
                        <a:t>0.76555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t>Naïve Bayes Algorithm (Normal)</a:t>
                      </a:r>
                      <a:endParaRPr lang="zh-CN" altLang="en-US" dirty="0"/>
                    </a:p>
                  </a:txBody>
                  <a:tcPr/>
                </a:tc>
                <a:tc>
                  <a:txBody>
                    <a:bodyPr/>
                    <a:lstStyle/>
                    <a:p>
                      <a:pPr algn="ctr"/>
                      <a:r>
                        <a:rPr lang="en-US" altLang="zh-CN" dirty="0" smtClean="0"/>
                        <a:t>0.7849</a:t>
                      </a:r>
                      <a:endParaRPr lang="zh-CN" altLang="en-US" dirty="0"/>
                    </a:p>
                  </a:txBody>
                  <a:tcPr/>
                </a:tc>
                <a:tc>
                  <a:txBody>
                    <a:bodyPr/>
                    <a:lstStyle/>
                    <a:p>
                      <a:pPr algn="ctr"/>
                      <a:r>
                        <a:rPr lang="en-US" altLang="zh-CN" dirty="0" smtClean="0"/>
                        <a:t>0.73206</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smtClean="0"/>
                        <a:t>Naïve Bayes Algorithm (Kernel)</a:t>
                      </a:r>
                      <a:endParaRPr lang="zh-CN" altLang="en-US" dirty="0"/>
                    </a:p>
                  </a:txBody>
                  <a:tcPr/>
                </a:tc>
                <a:tc>
                  <a:txBody>
                    <a:bodyPr/>
                    <a:lstStyle/>
                    <a:p>
                      <a:pPr algn="ctr"/>
                      <a:r>
                        <a:rPr lang="en-US" altLang="zh-CN" dirty="0" smtClean="0"/>
                        <a:t>0.7524</a:t>
                      </a:r>
                      <a:endParaRPr lang="zh-CN" altLang="en-US" dirty="0"/>
                    </a:p>
                  </a:txBody>
                  <a:tcPr/>
                </a:tc>
                <a:tc>
                  <a:txBody>
                    <a:bodyPr/>
                    <a:lstStyle/>
                    <a:p>
                      <a:pPr algn="ctr"/>
                      <a:r>
                        <a:rPr lang="en-US" altLang="zh-CN" dirty="0" smtClean="0"/>
                        <a:t>0.71292</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smtClean="0"/>
                        <a:t>Multi-Layer Perceptron</a:t>
                      </a:r>
                      <a:endParaRPr lang="zh-CN" altLang="en-US" dirty="0"/>
                    </a:p>
                  </a:txBody>
                  <a:tcPr/>
                </a:tc>
                <a:tc>
                  <a:txBody>
                    <a:bodyPr/>
                    <a:lstStyle/>
                    <a:p>
                      <a:pPr algn="ctr"/>
                      <a:r>
                        <a:rPr lang="en-US" altLang="zh-CN" dirty="0" smtClean="0"/>
                        <a:t>0.7785</a:t>
                      </a:r>
                      <a:endParaRPr lang="zh-CN" altLang="en-US" dirty="0"/>
                    </a:p>
                  </a:txBody>
                  <a:tcPr/>
                </a:tc>
                <a:tc>
                  <a:txBody>
                    <a:bodyPr/>
                    <a:lstStyle/>
                    <a:p>
                      <a:pPr algn="ctr"/>
                      <a:r>
                        <a:rPr lang="en-US" altLang="zh-CN" dirty="0" smtClean="0"/>
                        <a:t>0.77512</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smtClean="0"/>
                        <a:t>K-NN (</a:t>
                      </a:r>
                      <a:r>
                        <a:rPr lang="en-US" altLang="zh-CN" dirty="0" err="1" smtClean="0"/>
                        <a:t>Cityblock</a:t>
                      </a:r>
                      <a:r>
                        <a:rPr lang="en-US" altLang="zh-CN" dirty="0" smtClean="0"/>
                        <a:t>)</a:t>
                      </a:r>
                      <a:endParaRPr lang="zh-CN" altLang="en-US" dirty="0"/>
                    </a:p>
                  </a:txBody>
                  <a:tcPr/>
                </a:tc>
                <a:tc>
                  <a:txBody>
                    <a:bodyPr/>
                    <a:lstStyle/>
                    <a:p>
                      <a:pPr algn="ctr"/>
                      <a:r>
                        <a:rPr lang="en-US" altLang="zh-CN" dirty="0" smtClean="0"/>
                        <a:t>0.8066</a:t>
                      </a:r>
                      <a:endParaRPr lang="zh-CN" altLang="en-US" dirty="0"/>
                    </a:p>
                  </a:txBody>
                  <a:tcPr/>
                </a:tc>
                <a:tc>
                  <a:txBody>
                    <a:bodyPr/>
                    <a:lstStyle/>
                    <a:p>
                      <a:pPr algn="ctr"/>
                      <a:r>
                        <a:rPr lang="en-US" altLang="zh-CN" dirty="0" smtClean="0"/>
                        <a:t>0.76077</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smtClean="0"/>
                        <a:t>K-NN</a:t>
                      </a:r>
                      <a:r>
                        <a:rPr lang="en-US" altLang="zh-CN" baseline="0" dirty="0" smtClean="0"/>
                        <a:t> (Euclidean)</a:t>
                      </a:r>
                      <a:endParaRPr lang="zh-CN" altLang="en-US" dirty="0"/>
                    </a:p>
                  </a:txBody>
                  <a:tcPr/>
                </a:tc>
                <a:tc>
                  <a:txBody>
                    <a:bodyPr/>
                    <a:lstStyle/>
                    <a:p>
                      <a:pPr algn="ctr"/>
                      <a:r>
                        <a:rPr lang="en-US" altLang="zh-CN" dirty="0" smtClean="0"/>
                        <a:t>0.8045</a:t>
                      </a:r>
                      <a:endParaRPr lang="zh-CN" altLang="en-US" dirty="0"/>
                    </a:p>
                  </a:txBody>
                  <a:tcPr/>
                </a:tc>
                <a:tc>
                  <a:txBody>
                    <a:bodyPr/>
                    <a:lstStyle/>
                    <a:p>
                      <a:pPr algn="ctr"/>
                      <a:r>
                        <a:rPr lang="en-US" altLang="zh-CN" dirty="0" smtClean="0">
                          <a:solidFill>
                            <a:srgbClr val="FF0000"/>
                          </a:solidFill>
                        </a:rPr>
                        <a:t>0.78469</a:t>
                      </a:r>
                      <a:endParaRPr lang="zh-CN" altLang="en-US" dirty="0">
                        <a:solidFill>
                          <a:srgbClr val="FF0000"/>
                        </a:solidFill>
                      </a:endParaRPr>
                    </a:p>
                  </a:txBody>
                  <a:tcPr/>
                </a:tc>
                <a:extLst>
                  <a:ext uri="{0D108BD9-81ED-4DB2-BD59-A6C34878D82A}">
                    <a16:rowId xmlns:a16="http://schemas.microsoft.com/office/drawing/2014/main" val="10006"/>
                  </a:ext>
                </a:extLst>
              </a:tr>
            </a:tbl>
          </a:graphicData>
        </a:graphic>
      </p:graphicFrame>
      <p:grpSp>
        <p:nvGrpSpPr>
          <p:cNvPr id="16" name="Group 15"/>
          <p:cNvGrpSpPr/>
          <p:nvPr/>
        </p:nvGrpSpPr>
        <p:grpSpPr>
          <a:xfrm>
            <a:off x="3988512" y="890134"/>
            <a:ext cx="4214975" cy="2495184"/>
            <a:chOff x="3993604" y="886885"/>
            <a:chExt cx="4214975" cy="2495184"/>
          </a:xfrm>
        </p:grpSpPr>
        <p:sp>
          <p:nvSpPr>
            <p:cNvPr id="3" name="Flowchart: Magnetic Disk 2"/>
            <p:cNvSpPr/>
            <p:nvPr/>
          </p:nvSpPr>
          <p:spPr>
            <a:xfrm>
              <a:off x="5060731" y="886885"/>
              <a:ext cx="2070538" cy="82285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Training Data</a:t>
              </a:r>
              <a:endParaRPr lang="en-US" dirty="0"/>
            </a:p>
          </p:txBody>
        </p:sp>
        <p:sp>
          <p:nvSpPr>
            <p:cNvPr id="6" name="Can 5"/>
            <p:cNvSpPr/>
            <p:nvPr/>
          </p:nvSpPr>
          <p:spPr>
            <a:xfrm>
              <a:off x="3993604" y="2035279"/>
              <a:ext cx="1161720" cy="1346789"/>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14" name="Can 13"/>
            <p:cNvSpPr/>
            <p:nvPr/>
          </p:nvSpPr>
          <p:spPr>
            <a:xfrm>
              <a:off x="7046859" y="2035280"/>
              <a:ext cx="1161720" cy="134678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Validation</a:t>
              </a:r>
              <a:endParaRPr lang="en-US" dirty="0"/>
            </a:p>
          </p:txBody>
        </p:sp>
        <p:cxnSp>
          <p:nvCxnSpPr>
            <p:cNvPr id="10" name="Straight Arrow Connector 9"/>
            <p:cNvCxnSpPr>
              <a:stCxn id="3" idx="3"/>
            </p:cNvCxnSpPr>
            <p:nvPr/>
          </p:nvCxnSpPr>
          <p:spPr>
            <a:xfrm flipH="1">
              <a:off x="4574464" y="1709740"/>
              <a:ext cx="1521536" cy="32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14" idx="1"/>
            </p:cNvCxnSpPr>
            <p:nvPr/>
          </p:nvCxnSpPr>
          <p:spPr>
            <a:xfrm>
              <a:off x="6096000" y="1709740"/>
              <a:ext cx="1531719" cy="32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0903" y="1858271"/>
              <a:ext cx="508473" cy="369332"/>
            </a:xfrm>
            <a:prstGeom prst="rect">
              <a:avLst/>
            </a:prstGeom>
            <a:noFill/>
          </p:spPr>
          <p:txBody>
            <a:bodyPr wrap="none" rtlCol="0">
              <a:spAutoFit/>
            </a:bodyPr>
            <a:lstStyle/>
            <a:p>
              <a:r>
                <a:rPr lang="en-US" dirty="0" smtClean="0"/>
                <a:t>2/3</a:t>
              </a:r>
              <a:endParaRPr lang="en-US" dirty="0"/>
            </a:p>
          </p:txBody>
        </p:sp>
        <p:sp>
          <p:nvSpPr>
            <p:cNvPr id="21" name="TextBox 20"/>
            <p:cNvSpPr txBox="1"/>
            <p:nvPr/>
          </p:nvSpPr>
          <p:spPr>
            <a:xfrm>
              <a:off x="6432807" y="1858271"/>
              <a:ext cx="508473" cy="369332"/>
            </a:xfrm>
            <a:prstGeom prst="rect">
              <a:avLst/>
            </a:prstGeom>
            <a:noFill/>
          </p:spPr>
          <p:txBody>
            <a:bodyPr wrap="none" rtlCol="0">
              <a:spAutoFit/>
            </a:bodyPr>
            <a:lstStyle/>
            <a:p>
              <a:r>
                <a:rPr lang="en-US" dirty="0"/>
                <a:t>1</a:t>
              </a:r>
              <a:r>
                <a:rPr lang="en-US" dirty="0" smtClean="0"/>
                <a:t>/3</a:t>
              </a:r>
              <a:endParaRPr lang="en-US" dirty="0"/>
            </a:p>
          </p:txBody>
        </p:sp>
      </p:grpSp>
    </p:spTree>
    <p:custDataLst>
      <p:tags r:id="rId1"/>
    </p:custDataLst>
    <p:extLst>
      <p:ext uri="{BB962C8B-B14F-4D97-AF65-F5344CB8AC3E}">
        <p14:creationId xmlns:p14="http://schemas.microsoft.com/office/powerpoint/2010/main" val="2878635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4"/>
          <p:cNvSpPr/>
          <p:nvPr/>
        </p:nvSpPr>
        <p:spPr>
          <a:xfrm flipH="1">
            <a:off x="-35984" y="-33866"/>
            <a:ext cx="6227235" cy="7014633"/>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64251 h 6904592"/>
              <a:gd name="connsiteX1" fmla="*/ 2500231 w 4635476"/>
              <a:gd name="connsiteY1" fmla="*/ 37636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64251 h 6904592"/>
              <a:gd name="connsiteX1" fmla="*/ 2500232 w 4635476"/>
              <a:gd name="connsiteY1" fmla="*/ 25091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89342 h 6929683"/>
              <a:gd name="connsiteX1" fmla="*/ 2500233 w 4635476"/>
              <a:gd name="connsiteY1" fmla="*/ 0 h 6929683"/>
              <a:gd name="connsiteX2" fmla="*/ 4635408 w 4635476"/>
              <a:gd name="connsiteY2" fmla="*/ 25091 h 6929683"/>
              <a:gd name="connsiteX3" fmla="*/ 4613184 w 4635476"/>
              <a:gd name="connsiteY3" fmla="*/ 6929683 h 6929683"/>
              <a:gd name="connsiteX4" fmla="*/ 0 w 4635476"/>
              <a:gd name="connsiteY4" fmla="*/ 6889342 h 69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29683">
                <a:moveTo>
                  <a:pt x="0" y="6889342"/>
                </a:moveTo>
                <a:lnTo>
                  <a:pt x="2500233" y="0"/>
                </a:lnTo>
                <a:cubicBezTo>
                  <a:pt x="2975643" y="0"/>
                  <a:pt x="4159998" y="25091"/>
                  <a:pt x="4635408" y="25091"/>
                </a:cubicBezTo>
                <a:cubicBezTo>
                  <a:pt x="4636965" y="2053198"/>
                  <a:pt x="4611627" y="4901576"/>
                  <a:pt x="4613184" y="6929683"/>
                </a:cubicBezTo>
                <a:lnTo>
                  <a:pt x="0" y="6889342"/>
                </a:lnTo>
                <a:close/>
              </a:path>
            </a:pathLst>
          </a:cu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grpSp>
        <p:nvGrpSpPr>
          <p:cNvPr id="3" name="组合 2"/>
          <p:cNvGrpSpPr>
            <a:grpSpLocks/>
          </p:cNvGrpSpPr>
          <p:nvPr/>
        </p:nvGrpSpPr>
        <p:grpSpPr bwMode="auto">
          <a:xfrm>
            <a:off x="2672521" y="321114"/>
            <a:ext cx="1104900" cy="1104900"/>
            <a:chOff x="1827149" y="1625954"/>
            <a:chExt cx="828000" cy="828000"/>
          </a:xfrm>
        </p:grpSpPr>
        <p:sp>
          <p:nvSpPr>
            <p:cNvPr id="4" name="椭圆 3"/>
            <p:cNvSpPr>
              <a:spLocks noChangeAspect="1"/>
            </p:cNvSpPr>
            <p:nvPr/>
          </p:nvSpPr>
          <p:spPr>
            <a:xfrm>
              <a:off x="1827149" y="1625954"/>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 name="文本框 4"/>
            <p:cNvSpPr txBox="1"/>
            <p:nvPr/>
          </p:nvSpPr>
          <p:spPr>
            <a:xfrm>
              <a:off x="1904873" y="1782989"/>
              <a:ext cx="672552" cy="499682"/>
            </a:xfrm>
            <a:prstGeom prst="rect">
              <a:avLst/>
            </a:prstGeom>
            <a:noFill/>
            <a:ln>
              <a:noFill/>
            </a:ln>
          </p:spPr>
          <p:txBody>
            <a:bodyPr>
              <a:spAutoFit/>
            </a:bodyPr>
            <a:lstStyle/>
            <a:p>
              <a:pPr algn="ctr">
                <a:defRPr/>
              </a:pPr>
              <a:r>
                <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 name="组合 5"/>
          <p:cNvGrpSpPr>
            <a:grpSpLocks/>
          </p:cNvGrpSpPr>
          <p:nvPr/>
        </p:nvGrpSpPr>
        <p:grpSpPr bwMode="auto">
          <a:xfrm>
            <a:off x="3354645" y="1608462"/>
            <a:ext cx="1102783" cy="1102783"/>
            <a:chOff x="2405971" y="2838627"/>
            <a:chExt cx="828000" cy="828000"/>
          </a:xfrm>
        </p:grpSpPr>
        <p:sp>
          <p:nvSpPr>
            <p:cNvPr id="7" name="椭圆 6"/>
            <p:cNvSpPr>
              <a:spLocks noChangeAspect="1"/>
            </p:cNvSpPr>
            <p:nvPr/>
          </p:nvSpPr>
          <p:spPr>
            <a:xfrm>
              <a:off x="2405971" y="2838627"/>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43" name="文本框 7"/>
            <p:cNvSpPr txBox="1">
              <a:spLocks noChangeArrowheads="1"/>
            </p:cNvSpPr>
            <p:nvPr/>
          </p:nvSpPr>
          <p:spPr bwMode="auto">
            <a:xfrm>
              <a:off x="2482964" y="2991017"/>
              <a:ext cx="674014" cy="50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733" b="1">
                  <a:solidFill>
                    <a:srgbClr val="262626"/>
                  </a:solidFill>
                  <a:latin typeface="微软雅黑" panose="020B0503020204020204" pitchFamily="34" charset="-122"/>
                  <a:ea typeface="微软雅黑" panose="020B0503020204020204" pitchFamily="34" charset="-122"/>
                </a:rPr>
                <a:t>02</a:t>
              </a:r>
              <a:endParaRPr lang="zh-CN" altLang="en-US" sz="3733" b="1">
                <a:solidFill>
                  <a:srgbClr val="262626"/>
                </a:solidFill>
                <a:latin typeface="微软雅黑" panose="020B0503020204020204" pitchFamily="34" charset="-122"/>
                <a:ea typeface="微软雅黑" panose="020B0503020204020204" pitchFamily="34" charset="-122"/>
              </a:endParaRPr>
            </a:p>
          </p:txBody>
        </p:sp>
      </p:grpSp>
      <p:grpSp>
        <p:nvGrpSpPr>
          <p:cNvPr id="9" name="组合 8"/>
          <p:cNvGrpSpPr>
            <a:grpSpLocks/>
          </p:cNvGrpSpPr>
          <p:nvPr/>
        </p:nvGrpSpPr>
        <p:grpSpPr bwMode="auto">
          <a:xfrm>
            <a:off x="4647643" y="4313522"/>
            <a:ext cx="1102784" cy="1102783"/>
            <a:chOff x="2984793" y="4046659"/>
            <a:chExt cx="828000" cy="828000"/>
          </a:xfrm>
        </p:grpSpPr>
        <p:sp>
          <p:nvSpPr>
            <p:cNvPr id="10" name="椭圆 9"/>
            <p:cNvSpPr>
              <a:spLocks noChangeAspect="1"/>
            </p:cNvSpPr>
            <p:nvPr/>
          </p:nvSpPr>
          <p:spPr>
            <a:xfrm>
              <a:off x="2984793" y="4046659"/>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文本框 10"/>
            <p:cNvSpPr txBox="1"/>
            <p:nvPr/>
          </p:nvSpPr>
          <p:spPr>
            <a:xfrm>
              <a:off x="3061077" y="4199227"/>
              <a:ext cx="675432" cy="500641"/>
            </a:xfrm>
            <a:prstGeom prst="rect">
              <a:avLst/>
            </a:prstGeom>
            <a:noFill/>
            <a:ln>
              <a:noFill/>
            </a:ln>
          </p:spPr>
          <p:txBody>
            <a:bodyPr>
              <a:spAutoFit/>
            </a:bodyPr>
            <a:lstStyle/>
            <a:p>
              <a:pPr algn="ctr">
                <a:defRPr/>
              </a:pPr>
              <a:r>
                <a:rPr lang="en-US" altLang="zh-CN" sz="3733"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2" name="组合 11"/>
          <p:cNvGrpSpPr>
            <a:grpSpLocks/>
          </p:cNvGrpSpPr>
          <p:nvPr/>
        </p:nvGrpSpPr>
        <p:grpSpPr bwMode="auto">
          <a:xfrm>
            <a:off x="5281085" y="5669473"/>
            <a:ext cx="1102783" cy="1102784"/>
            <a:chOff x="3563616" y="5254690"/>
            <a:chExt cx="828000" cy="828000"/>
          </a:xfrm>
        </p:grpSpPr>
        <p:sp>
          <p:nvSpPr>
            <p:cNvPr id="13" name="椭圆 12"/>
            <p:cNvSpPr>
              <a:spLocks noChangeAspect="1"/>
            </p:cNvSpPr>
            <p:nvPr/>
          </p:nvSpPr>
          <p:spPr>
            <a:xfrm>
              <a:off x="3563616" y="5254690"/>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文本框 13"/>
            <p:cNvSpPr txBox="1"/>
            <p:nvPr/>
          </p:nvSpPr>
          <p:spPr>
            <a:xfrm>
              <a:off x="3639900" y="5407258"/>
              <a:ext cx="675432" cy="500641"/>
            </a:xfrm>
            <a:prstGeom prst="rect">
              <a:avLst/>
            </a:prstGeom>
            <a:noFill/>
            <a:ln>
              <a:noFill/>
            </a:ln>
          </p:spPr>
          <p:txBody>
            <a:bodyPr>
              <a:spAutoFit/>
            </a:bodyPr>
            <a:lstStyle/>
            <a:p>
              <a:pPr algn="ctr">
                <a:defRPr/>
              </a:pPr>
              <a:r>
                <a:rPr lang="en-US" altLang="zh-CN" sz="3733"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3879021" y="501031"/>
            <a:ext cx="7493000" cy="502766"/>
          </a:xfrm>
          <a:prstGeom prst="rect">
            <a:avLst/>
          </a:prstGeom>
          <a:noFill/>
        </p:spPr>
        <p:txBody>
          <a:bodyPr>
            <a:spAutoFit/>
          </a:bodyPr>
          <a:lstStyle/>
          <a:p>
            <a:pPr>
              <a:defRPr/>
            </a:pP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Background and problem</a:t>
            </a:r>
            <a:endPar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67494" y="1754514"/>
            <a:ext cx="6669617" cy="502766"/>
          </a:xfrm>
          <a:prstGeom prst="rect">
            <a:avLst/>
          </a:prstGeom>
          <a:noFill/>
        </p:spPr>
        <p:txBody>
          <a:bodyPr>
            <a:spAutoFit/>
          </a:bodyPr>
          <a:lstStyle/>
          <a:p>
            <a:pPr>
              <a:defRPr/>
            </a:pP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Data preprocessing</a:t>
            </a:r>
            <a:endPar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820277" y="4489203"/>
            <a:ext cx="6661151" cy="502766"/>
          </a:xfrm>
          <a:prstGeom prst="rect">
            <a:avLst/>
          </a:prstGeom>
          <a:noFill/>
        </p:spPr>
        <p:txBody>
          <a:bodyPr>
            <a:spAutoFit/>
          </a:bodyPr>
          <a:lstStyle/>
          <a:p>
            <a:pPr>
              <a:defRPr/>
            </a:pP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Results </a:t>
            </a: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and analysis</a:t>
            </a:r>
            <a:endPar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32" name="文本框 20"/>
          <p:cNvSpPr txBox="1">
            <a:spLocks noChangeArrowheads="1"/>
          </p:cNvSpPr>
          <p:nvPr/>
        </p:nvSpPr>
        <p:spPr bwMode="auto">
          <a:xfrm>
            <a:off x="740834" y="3107267"/>
            <a:ext cx="23519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800" dirty="0" smtClean="0">
                <a:solidFill>
                  <a:schemeClr val="bg1"/>
                </a:solidFill>
                <a:latin typeface="微软雅黑" panose="020B0503020204020204" pitchFamily="34" charset="-122"/>
                <a:ea typeface="微软雅黑" panose="020B0503020204020204" pitchFamily="34" charset="-122"/>
              </a:rPr>
              <a:t>Outline</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2" name="矩形 42"/>
          <p:cNvSpPr>
            <a:spLocks noChangeArrowheads="1"/>
          </p:cNvSpPr>
          <p:nvPr/>
        </p:nvSpPr>
        <p:spPr bwMode="auto">
          <a:xfrm>
            <a:off x="9158818" y="1"/>
            <a:ext cx="2698749" cy="165100"/>
          </a:xfrm>
          <a:prstGeom prst="rect">
            <a:avLst/>
          </a:prstGeom>
          <a:solidFill>
            <a:srgbClr val="31859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defRPr/>
            </a:pPr>
            <a:endParaRPr lang="zh-CN" altLang="zh-CN" sz="2400" b="1" i="1">
              <a:solidFill>
                <a:srgbClr val="FFFFFF"/>
              </a:solidFill>
              <a:latin typeface="+mn-lt"/>
              <a:ea typeface="+mn-ea"/>
              <a:cs typeface="+mn-ea"/>
              <a:sym typeface="+mn-lt"/>
            </a:endParaRPr>
          </a:p>
        </p:txBody>
      </p:sp>
      <p:grpSp>
        <p:nvGrpSpPr>
          <p:cNvPr id="27" name="组合 8"/>
          <p:cNvGrpSpPr>
            <a:grpSpLocks/>
          </p:cNvGrpSpPr>
          <p:nvPr/>
        </p:nvGrpSpPr>
        <p:grpSpPr bwMode="auto">
          <a:xfrm>
            <a:off x="3945605" y="3011882"/>
            <a:ext cx="1102784" cy="1102783"/>
            <a:chOff x="2984793" y="4046659"/>
            <a:chExt cx="828000" cy="828000"/>
          </a:xfrm>
        </p:grpSpPr>
        <p:sp>
          <p:nvSpPr>
            <p:cNvPr id="28" name="椭圆 9"/>
            <p:cNvSpPr>
              <a:spLocks noChangeAspect="1"/>
            </p:cNvSpPr>
            <p:nvPr/>
          </p:nvSpPr>
          <p:spPr>
            <a:xfrm>
              <a:off x="2984793" y="4046659"/>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文本框 10"/>
            <p:cNvSpPr txBox="1"/>
            <p:nvPr/>
          </p:nvSpPr>
          <p:spPr>
            <a:xfrm>
              <a:off x="3061077" y="4199227"/>
              <a:ext cx="675432" cy="500641"/>
            </a:xfrm>
            <a:prstGeom prst="rect">
              <a:avLst/>
            </a:prstGeom>
            <a:noFill/>
            <a:ln>
              <a:noFill/>
            </a:ln>
          </p:spPr>
          <p:txBody>
            <a:bodyPr>
              <a:spAutoFit/>
            </a:bodyPr>
            <a:lstStyle/>
            <a:p>
              <a:pPr algn="ctr">
                <a:defRPr/>
              </a:pPr>
              <a:r>
                <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0" name="文本框 16"/>
          <p:cNvSpPr txBox="1"/>
          <p:nvPr/>
        </p:nvSpPr>
        <p:spPr>
          <a:xfrm>
            <a:off x="5118239" y="3187563"/>
            <a:ext cx="6661151" cy="523220"/>
          </a:xfrm>
          <a:prstGeom prst="rect">
            <a:avLst/>
          </a:prstGeom>
          <a:noFill/>
        </p:spPr>
        <p:txBody>
          <a:bodyPr>
            <a:spAutoFit/>
          </a:bodyPr>
          <a:lstStyle/>
          <a:p>
            <a:pPr>
              <a:defRPr/>
            </a:pP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Classification</a:t>
            </a:r>
            <a:r>
              <a:rPr kumimoji="1" lang="en-US" altLang="zh-CN" sz="2800" dirty="0" smtClean="0"/>
              <a:t> </a:t>
            </a:r>
            <a:r>
              <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rPr>
              <a:t>s</a:t>
            </a: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trategies</a:t>
            </a:r>
            <a:endPar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1" name="Picture 2" descr="“cuhk”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5383" y="250718"/>
            <a:ext cx="1545618" cy="122668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16"/>
          <p:cNvSpPr txBox="1"/>
          <p:nvPr/>
        </p:nvSpPr>
        <p:spPr>
          <a:xfrm>
            <a:off x="6485469" y="5894549"/>
            <a:ext cx="2385262" cy="502766"/>
          </a:xfrm>
          <a:prstGeom prst="rect">
            <a:avLst/>
          </a:prstGeom>
          <a:noFill/>
        </p:spPr>
        <p:txBody>
          <a:bodyPr wrap="square">
            <a:spAutoFit/>
          </a:bodyPr>
          <a:lstStyle/>
          <a:p>
            <a:pPr>
              <a:defRPr/>
            </a:pPr>
            <a:r>
              <a:rPr lang="en-US" altLang="zh-CN" sz="2667" b="1" dirty="0" smtClean="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6276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 presetClass="entr" presetSubtype="2"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53" presetClass="entr" presetSubtype="16" fill="hold" nodeType="withEffect">
                                  <p:stCondLst>
                                    <p:cond delay="25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2" grpId="0" animBg="1"/>
      <p:bldP spid="30"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612490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Analysis-Feature Importance</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 name="Picture 1"/>
          <p:cNvPicPr>
            <a:picLocks noChangeAspect="1"/>
          </p:cNvPicPr>
          <p:nvPr/>
        </p:nvPicPr>
        <p:blipFill>
          <a:blip r:embed="rId4"/>
          <a:stretch>
            <a:fillRect/>
          </a:stretch>
        </p:blipFill>
        <p:spPr>
          <a:xfrm>
            <a:off x="1295401" y="1164630"/>
            <a:ext cx="4995116" cy="5104448"/>
          </a:xfrm>
          <a:prstGeom prst="rect">
            <a:avLst/>
          </a:prstGeom>
        </p:spPr>
      </p:pic>
    </p:spTree>
    <p:custDataLst>
      <p:tags r:id="rId1"/>
    </p:custDataLst>
    <p:extLst>
      <p:ext uri="{BB962C8B-B14F-4D97-AF65-F5344CB8AC3E}">
        <p14:creationId xmlns:p14="http://schemas.microsoft.com/office/powerpoint/2010/main" val="1480581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Analysis-Sex</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3" name="Picture 2"/>
          <p:cNvPicPr>
            <a:picLocks noChangeAspect="1"/>
          </p:cNvPicPr>
          <p:nvPr/>
        </p:nvPicPr>
        <p:blipFill>
          <a:blip r:embed="rId4"/>
          <a:stretch>
            <a:fillRect/>
          </a:stretch>
        </p:blipFill>
        <p:spPr>
          <a:xfrm>
            <a:off x="933452" y="1416251"/>
            <a:ext cx="9361905" cy="4971429"/>
          </a:xfrm>
          <a:prstGeom prst="rect">
            <a:avLst/>
          </a:prstGeom>
        </p:spPr>
      </p:pic>
    </p:spTree>
    <p:custDataLst>
      <p:tags r:id="rId1"/>
    </p:custDataLst>
    <p:extLst>
      <p:ext uri="{BB962C8B-B14F-4D97-AF65-F5344CB8AC3E}">
        <p14:creationId xmlns:p14="http://schemas.microsoft.com/office/powerpoint/2010/main" val="2538658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54627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Analysis-Age and Sex</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 name="Picture 1"/>
          <p:cNvPicPr>
            <a:picLocks noChangeAspect="1"/>
          </p:cNvPicPr>
          <p:nvPr/>
        </p:nvPicPr>
        <p:blipFill>
          <a:blip r:embed="rId4"/>
          <a:stretch>
            <a:fillRect/>
          </a:stretch>
        </p:blipFill>
        <p:spPr>
          <a:xfrm>
            <a:off x="1295401" y="1178295"/>
            <a:ext cx="8187558" cy="5149206"/>
          </a:xfrm>
          <a:prstGeom prst="rect">
            <a:avLst/>
          </a:prstGeom>
        </p:spPr>
      </p:pic>
    </p:spTree>
    <p:custDataLst>
      <p:tags r:id="rId1"/>
    </p:custDataLst>
    <p:extLst>
      <p:ext uri="{BB962C8B-B14F-4D97-AF65-F5344CB8AC3E}">
        <p14:creationId xmlns:p14="http://schemas.microsoft.com/office/powerpoint/2010/main" val="69701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a:t>
            </a:r>
            <a:r>
              <a:rPr lang="en-US" altLang="zh-CN" sz="2667" b="1" dirty="0" err="1" smtClean="0">
                <a:solidFill>
                  <a:srgbClr val="31859C"/>
                </a:solidFill>
                <a:latin typeface="微软雅黑" panose="020B0503020204020204" pitchFamily="34" charset="-122"/>
                <a:ea typeface="微软雅黑" panose="020B0503020204020204" pitchFamily="34" charset="-122"/>
              </a:rPr>
              <a:t>Pclass</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8" name="Picture 7"/>
          <p:cNvPicPr>
            <a:picLocks noChangeAspect="1"/>
          </p:cNvPicPr>
          <p:nvPr/>
        </p:nvPicPr>
        <p:blipFill>
          <a:blip r:embed="rId4"/>
          <a:stretch>
            <a:fillRect/>
          </a:stretch>
        </p:blipFill>
        <p:spPr>
          <a:xfrm>
            <a:off x="933452" y="1077385"/>
            <a:ext cx="6359560" cy="5664126"/>
          </a:xfrm>
          <a:prstGeom prst="rect">
            <a:avLst/>
          </a:prstGeom>
        </p:spPr>
      </p:pic>
    </p:spTree>
    <p:custDataLst>
      <p:tags r:id="rId1"/>
    </p:custDataLst>
    <p:extLst>
      <p:ext uri="{BB962C8B-B14F-4D97-AF65-F5344CB8AC3E}">
        <p14:creationId xmlns:p14="http://schemas.microsoft.com/office/powerpoint/2010/main" val="2547099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468498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Analysis-Family size</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3" name="Picture 2"/>
          <p:cNvPicPr>
            <a:picLocks noChangeAspect="1"/>
          </p:cNvPicPr>
          <p:nvPr/>
        </p:nvPicPr>
        <p:blipFill>
          <a:blip r:embed="rId4"/>
          <a:stretch>
            <a:fillRect/>
          </a:stretch>
        </p:blipFill>
        <p:spPr>
          <a:xfrm>
            <a:off x="382462" y="2102068"/>
            <a:ext cx="6201664" cy="4136587"/>
          </a:xfrm>
          <a:prstGeom prst="rect">
            <a:avLst/>
          </a:prstGeom>
        </p:spPr>
      </p:pic>
      <p:sp>
        <p:nvSpPr>
          <p:cNvPr id="4" name="TextBox 3"/>
          <p:cNvSpPr txBox="1"/>
          <p:nvPr/>
        </p:nvSpPr>
        <p:spPr>
          <a:xfrm>
            <a:off x="1295401" y="1182113"/>
            <a:ext cx="7918386" cy="369332"/>
          </a:xfrm>
          <a:prstGeom prst="rect">
            <a:avLst/>
          </a:prstGeom>
          <a:noFill/>
        </p:spPr>
        <p:txBody>
          <a:bodyPr wrap="none" rtlCol="0">
            <a:spAutoFit/>
          </a:bodyPr>
          <a:lstStyle/>
          <a:p>
            <a:r>
              <a:rPr lang="en-US" altLang="zh-CN" dirty="0" smtClean="0"/>
              <a:t>Here, “Family” results from the result of  </a:t>
            </a:r>
            <a:r>
              <a:rPr lang="en-US" altLang="zh-CN" dirty="0"/>
              <a:t>c</a:t>
            </a:r>
            <a:r>
              <a:rPr lang="en-US" altLang="zh-CN" dirty="0" smtClean="0"/>
              <a:t>ombining “</a:t>
            </a:r>
            <a:r>
              <a:rPr lang="en-US" dirty="0" err="1" smtClean="0"/>
              <a:t>SibSp</a:t>
            </a:r>
            <a:r>
              <a:rPr lang="en-US" dirty="0" smtClean="0"/>
              <a:t>” with “Parch” features. </a:t>
            </a:r>
            <a:endParaRPr lang="en-US" dirty="0"/>
          </a:p>
        </p:txBody>
      </p:sp>
      <p:pic>
        <p:nvPicPr>
          <p:cNvPr id="5" name="Picture 4"/>
          <p:cNvPicPr>
            <a:picLocks noChangeAspect="1"/>
          </p:cNvPicPr>
          <p:nvPr/>
        </p:nvPicPr>
        <p:blipFill>
          <a:blip r:embed="rId5"/>
          <a:stretch>
            <a:fillRect/>
          </a:stretch>
        </p:blipFill>
        <p:spPr>
          <a:xfrm>
            <a:off x="6584126" y="2322787"/>
            <a:ext cx="5316937" cy="3315870"/>
          </a:xfrm>
          <a:prstGeom prst="rect">
            <a:avLst/>
          </a:prstGeom>
        </p:spPr>
      </p:pic>
    </p:spTree>
    <p:custDataLst>
      <p:tags r:id="rId1"/>
    </p:custDataLst>
    <p:extLst>
      <p:ext uri="{BB962C8B-B14F-4D97-AF65-F5344CB8AC3E}">
        <p14:creationId xmlns:p14="http://schemas.microsoft.com/office/powerpoint/2010/main" val="2233780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0" y="452967"/>
            <a:ext cx="93200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667" b="1" dirty="0" smtClean="0">
                <a:solidFill>
                  <a:srgbClr val="31859C"/>
                </a:solidFill>
                <a:latin typeface="微软雅黑" panose="020B0503020204020204" pitchFamily="34" charset="-122"/>
                <a:ea typeface="微软雅黑" panose="020B0503020204020204" pitchFamily="34" charset="-122"/>
              </a:rPr>
              <a:t>4.2 Analysis-Relationship</a:t>
            </a:r>
            <a:r>
              <a:rPr lang="en-US" altLang="zh-CN" sz="2800" dirty="0" smtClean="0"/>
              <a:t> </a:t>
            </a:r>
            <a:r>
              <a:rPr lang="en-US" altLang="zh-CN" sz="2667" b="1" dirty="0">
                <a:solidFill>
                  <a:srgbClr val="31859C"/>
                </a:solidFill>
                <a:latin typeface="微软雅黑" panose="020B0503020204020204" pitchFamily="34" charset="-122"/>
                <a:ea typeface="微软雅黑" panose="020B0503020204020204" pitchFamily="34" charset="-122"/>
              </a:rPr>
              <a:t>between</a:t>
            </a:r>
            <a:r>
              <a:rPr lang="en-US" altLang="zh-CN" sz="2800" dirty="0"/>
              <a:t> </a:t>
            </a:r>
            <a:r>
              <a:rPr lang="en-US" altLang="zh-CN" sz="2667" b="1" dirty="0">
                <a:solidFill>
                  <a:srgbClr val="31859C"/>
                </a:solidFill>
                <a:latin typeface="微软雅黑" panose="020B0503020204020204" pitchFamily="34" charset="-122"/>
                <a:ea typeface="微软雅黑" panose="020B0503020204020204" pitchFamily="34" charset="-122"/>
              </a:rPr>
              <a:t>Fare</a:t>
            </a:r>
            <a:r>
              <a:rPr lang="en-US" altLang="zh-CN" sz="2800" dirty="0"/>
              <a:t> </a:t>
            </a:r>
            <a:r>
              <a:rPr lang="en-US" altLang="zh-CN" sz="2667" b="1" dirty="0">
                <a:solidFill>
                  <a:srgbClr val="31859C"/>
                </a:solidFill>
                <a:latin typeface="微软雅黑" panose="020B0503020204020204" pitchFamily="34" charset="-122"/>
                <a:ea typeface="微软雅黑" panose="020B0503020204020204" pitchFamily="34" charset="-122"/>
              </a:rPr>
              <a:t>and</a:t>
            </a:r>
            <a:r>
              <a:rPr lang="en-US" altLang="zh-CN" sz="2800" dirty="0"/>
              <a:t> </a:t>
            </a:r>
            <a:r>
              <a:rPr lang="en-US" altLang="zh-CN" sz="2667" b="1" dirty="0" smtClean="0">
                <a:solidFill>
                  <a:srgbClr val="31859C"/>
                </a:solidFill>
                <a:latin typeface="微软雅黑" panose="020B0503020204020204" pitchFamily="34" charset="-122"/>
                <a:ea typeface="微软雅黑" panose="020B0503020204020204" pitchFamily="34" charset="-122"/>
              </a:rPr>
              <a:t>Embarked</a:t>
            </a:r>
            <a:endParaRPr 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 name="Picture 1"/>
          <p:cNvPicPr>
            <a:picLocks noChangeAspect="1"/>
          </p:cNvPicPr>
          <p:nvPr/>
        </p:nvPicPr>
        <p:blipFill>
          <a:blip r:embed="rId4"/>
          <a:stretch>
            <a:fillRect/>
          </a:stretch>
        </p:blipFill>
        <p:spPr>
          <a:xfrm>
            <a:off x="1511459" y="1383697"/>
            <a:ext cx="7622030" cy="5036170"/>
          </a:xfrm>
          <a:prstGeom prst="rect">
            <a:avLst/>
          </a:prstGeom>
        </p:spPr>
      </p:pic>
    </p:spTree>
    <p:custDataLst>
      <p:tags r:id="rId1"/>
    </p:custDataLst>
    <p:extLst>
      <p:ext uri="{BB962C8B-B14F-4D97-AF65-F5344CB8AC3E}">
        <p14:creationId xmlns:p14="http://schemas.microsoft.com/office/powerpoint/2010/main" val="167364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4.2 Analysis-Fare</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 name="Picture 1"/>
          <p:cNvPicPr>
            <a:picLocks noChangeAspect="1"/>
          </p:cNvPicPr>
          <p:nvPr/>
        </p:nvPicPr>
        <p:blipFill>
          <a:blip r:embed="rId4"/>
          <a:stretch>
            <a:fillRect/>
          </a:stretch>
        </p:blipFill>
        <p:spPr>
          <a:xfrm>
            <a:off x="1295401" y="1318187"/>
            <a:ext cx="7400000" cy="4600000"/>
          </a:xfrm>
          <a:prstGeom prst="rect">
            <a:avLst/>
          </a:prstGeom>
        </p:spPr>
      </p:pic>
      <p:sp>
        <p:nvSpPr>
          <p:cNvPr id="6" name="TextBox 5"/>
          <p:cNvSpPr txBox="1"/>
          <p:nvPr/>
        </p:nvSpPr>
        <p:spPr>
          <a:xfrm>
            <a:off x="2683250" y="5548855"/>
            <a:ext cx="710451" cy="369332"/>
          </a:xfrm>
          <a:prstGeom prst="rect">
            <a:avLst/>
          </a:prstGeom>
          <a:noFill/>
        </p:spPr>
        <p:txBody>
          <a:bodyPr wrap="none" rtlCol="0">
            <a:spAutoFit/>
          </a:bodyPr>
          <a:lstStyle/>
          <a:p>
            <a:r>
              <a:rPr lang="en-US" dirty="0">
                <a:solidFill>
                  <a:srgbClr val="FF0000"/>
                </a:solidFill>
              </a:rPr>
              <a:t>$8.05</a:t>
            </a:r>
          </a:p>
        </p:txBody>
      </p:sp>
    </p:spTree>
    <p:custDataLst>
      <p:tags r:id="rId1"/>
    </p:custDataLst>
    <p:extLst>
      <p:ext uri="{BB962C8B-B14F-4D97-AF65-F5344CB8AC3E}">
        <p14:creationId xmlns:p14="http://schemas.microsoft.com/office/powerpoint/2010/main" val="906573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9"/>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dirty="0" smtClean="0">
                <a:solidFill>
                  <a:srgbClr val="31859C"/>
                </a:solidFill>
                <a:latin typeface="微软雅黑" panose="020B0503020204020204" pitchFamily="34" charset="-122"/>
                <a:ea typeface="微软雅黑" panose="020B0503020204020204" pitchFamily="34" charset="-122"/>
              </a:rPr>
              <a:t>05</a:t>
            </a:r>
            <a:endParaRPr lang="zh-CN" altLang="en-US" sz="22133" b="1" dirty="0">
              <a:solidFill>
                <a:srgbClr val="31859C"/>
              </a:solidFill>
              <a:latin typeface="微软雅黑" panose="020B0503020204020204" pitchFamily="34" charset="-122"/>
              <a:ea typeface="微软雅黑" panose="020B0503020204020204" pitchFamily="34" charset="-122"/>
            </a:endParaRPr>
          </a:p>
        </p:txBody>
      </p:sp>
      <p:sp>
        <p:nvSpPr>
          <p:cNvPr id="35844" name="文本框 11"/>
          <p:cNvSpPr txBox="1">
            <a:spLocks noChangeArrowheads="1"/>
          </p:cNvSpPr>
          <p:nvPr/>
        </p:nvSpPr>
        <p:spPr bwMode="auto">
          <a:xfrm>
            <a:off x="7111318" y="2894485"/>
            <a:ext cx="18090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dirty="0" smtClean="0">
                <a:latin typeface="Times New Roman" panose="02020603050405020304" pitchFamily="18" charset="0"/>
                <a:cs typeface="Times New Roman" panose="02020603050405020304" pitchFamily="18" charset="0"/>
              </a:rPr>
              <a:t>Conclusion</a:t>
            </a:r>
            <a:endParaRPr lang="da-DK" altLang="zh-CN" sz="2667" b="1" dirty="0">
              <a:latin typeface="Times New Roman" panose="02020603050405020304" pitchFamily="18" charset="0"/>
              <a:cs typeface="Times New Roman" panose="02020603050405020304" pitchFamily="18" charset="0"/>
            </a:endParaRPr>
          </a:p>
        </p:txBody>
      </p:sp>
      <p:grpSp>
        <p:nvGrpSpPr>
          <p:cNvPr id="35845" name="组合 12"/>
          <p:cNvGrpSpPr>
            <a:grpSpLocks/>
          </p:cNvGrpSpPr>
          <p:nvPr/>
        </p:nvGrpSpPr>
        <p:grpSpPr bwMode="auto">
          <a:xfrm>
            <a:off x="5327651" y="3359151"/>
            <a:ext cx="5376333" cy="152400"/>
            <a:chOff x="3649980" y="3375660"/>
            <a:chExt cx="4663440" cy="108000"/>
          </a:xfrm>
        </p:grpSpPr>
        <p:cxnSp>
          <p:nvCxnSpPr>
            <p:cNvPr id="14" name="直接连接符 13"/>
            <p:cNvCxnSpPr/>
            <p:nvPr/>
          </p:nvCxnSpPr>
          <p:spPr>
            <a:xfrm>
              <a:off x="3734436" y="3429660"/>
              <a:ext cx="449452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a:spLocks/>
            </p:cNvSpPr>
            <p:nvPr/>
          </p:nvSpPr>
          <p:spPr>
            <a:xfrm>
              <a:off x="3649980" y="3375660"/>
              <a:ext cx="108323"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椭圆 15"/>
            <p:cNvSpPr>
              <a:spLocks/>
            </p:cNvSpPr>
            <p:nvPr/>
          </p:nvSpPr>
          <p:spPr>
            <a:xfrm>
              <a:off x="8205095" y="3375660"/>
              <a:ext cx="108325"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35846" name="文本框 16"/>
          <p:cNvSpPr txBox="1">
            <a:spLocks noChangeArrowheads="1"/>
          </p:cNvSpPr>
          <p:nvPr/>
        </p:nvSpPr>
        <p:spPr bwMode="auto">
          <a:xfrm>
            <a:off x="814917" y="3048000"/>
            <a:ext cx="4307416"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a:solidFill>
                  <a:srgbClr val="31859C"/>
                </a:solidFill>
                <a:latin typeface="Times New Roman" panose="02020603050405020304" pitchFamily="18" charset="0"/>
                <a:cs typeface="Times New Roman" panose="02020603050405020304" pitchFamily="18" charset="0"/>
              </a:rPr>
              <a:t>PART </a:t>
            </a:r>
            <a:r>
              <a:rPr lang="en-US" altLang="zh-CN" sz="4800" b="1" dirty="0" smtClean="0">
                <a:solidFill>
                  <a:srgbClr val="31859C"/>
                </a:solidFill>
                <a:latin typeface="Times New Roman" panose="02020603050405020304" pitchFamily="18" charset="0"/>
                <a:cs typeface="Times New Roman" panose="02020603050405020304" pitchFamily="18" charset="0"/>
              </a:rPr>
              <a:t>FIVE</a:t>
            </a:r>
            <a:endParaRPr lang="zh-CN" altLang="en-US" sz="4800" b="1" dirty="0">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15107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6343651" y="1016000"/>
            <a:ext cx="0" cy="5376333"/>
          </a:xfrm>
          <a:prstGeom prst="line">
            <a:avLst/>
          </a:prstGeom>
          <a:ln/>
        </p:spPr>
        <p:style>
          <a:lnRef idx="2">
            <a:schemeClr val="accent3"/>
          </a:lnRef>
          <a:fillRef idx="0">
            <a:schemeClr val="accent3"/>
          </a:fillRef>
          <a:effectRef idx="1">
            <a:schemeClr val="accent3"/>
          </a:effectRef>
          <a:fontRef idx="minor">
            <a:schemeClr val="tx1"/>
          </a:fontRef>
        </p:style>
      </p:cxnSp>
      <p:sp>
        <p:nvSpPr>
          <p:cNvPr id="22" name="圆角矩形 21"/>
          <p:cNvSpPr/>
          <p:nvPr/>
        </p:nvSpPr>
        <p:spPr>
          <a:xfrm>
            <a:off x="7253818" y="1221318"/>
            <a:ext cx="4813300" cy="4849282"/>
          </a:xfrm>
          <a:prstGeom prst="roundRect">
            <a:avLst>
              <a:gd name="adj" fmla="val 5242"/>
            </a:avLst>
          </a:prstGeom>
          <a:solidFill>
            <a:schemeClr val="bg1"/>
          </a:solidFill>
          <a:ln>
            <a:solidFill>
              <a:srgbClr val="FF94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107951" y="1221318"/>
            <a:ext cx="5217583" cy="4927234"/>
          </a:xfrm>
          <a:prstGeom prst="roundRect">
            <a:avLst>
              <a:gd name="adj" fmla="val 5242"/>
            </a:avLst>
          </a:prstGeom>
          <a:ln>
            <a:solidFill>
              <a:srgbClr val="8CB208"/>
            </a:solidFill>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1867" dirty="0">
              <a:latin typeface="微软雅黑" panose="020B0503020204020204" pitchFamily="34" charset="-122"/>
              <a:ea typeface="微软雅黑" panose="020B0503020204020204" pitchFamily="34" charset="-122"/>
            </a:endParaRPr>
          </a:p>
        </p:txBody>
      </p:sp>
      <p:grpSp>
        <p:nvGrpSpPr>
          <p:cNvPr id="24" name="组合 23"/>
          <p:cNvGrpSpPr>
            <a:grpSpLocks/>
          </p:cNvGrpSpPr>
          <p:nvPr/>
        </p:nvGrpSpPr>
        <p:grpSpPr bwMode="auto">
          <a:xfrm>
            <a:off x="4563533" y="2216152"/>
            <a:ext cx="3536950" cy="2188633"/>
            <a:chOff x="4386639" y="3016024"/>
            <a:chExt cx="3399209" cy="2128060"/>
          </a:xfrm>
        </p:grpSpPr>
        <p:sp>
          <p:nvSpPr>
            <p:cNvPr id="36894" name="任意多边形 24"/>
            <p:cNvSpPr>
              <a:spLocks/>
            </p:cNvSpPr>
            <p:nvPr/>
          </p:nvSpPr>
          <p:spPr bwMode="auto">
            <a:xfrm>
              <a:off x="5674660" y="3244984"/>
              <a:ext cx="823166" cy="1670140"/>
            </a:xfrm>
            <a:custGeom>
              <a:avLst/>
              <a:gdLst>
                <a:gd name="T0" fmla="*/ 422865 w 823166"/>
                <a:gd name="T1" fmla="*/ 0 h 1670140"/>
                <a:gd name="T2" fmla="*/ 439028 w 823166"/>
                <a:gd name="T3" fmla="*/ 12087 h 1670140"/>
                <a:gd name="T4" fmla="*/ 823166 w 823166"/>
                <a:gd name="T5" fmla="*/ 826634 h 1670140"/>
                <a:gd name="T6" fmla="*/ 439028 w 823166"/>
                <a:gd name="T7" fmla="*/ 1641181 h 1670140"/>
                <a:gd name="T8" fmla="*/ 400302 w 823166"/>
                <a:gd name="T9" fmla="*/ 1670140 h 1670140"/>
                <a:gd name="T10" fmla="*/ 384138 w 823166"/>
                <a:gd name="T11" fmla="*/ 1658053 h 1670140"/>
                <a:gd name="T12" fmla="*/ 0 w 823166"/>
                <a:gd name="T13" fmla="*/ 843506 h 1670140"/>
                <a:gd name="T14" fmla="*/ 384138 w 823166"/>
                <a:gd name="T15" fmla="*/ 28959 h 1670140"/>
                <a:gd name="T16" fmla="*/ 422865 w 823166"/>
                <a:gd name="T17" fmla="*/ 0 h 1670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3166" h="1670140">
                  <a:moveTo>
                    <a:pt x="422865" y="0"/>
                  </a:moveTo>
                  <a:lnTo>
                    <a:pt x="439028" y="12087"/>
                  </a:lnTo>
                  <a:cubicBezTo>
                    <a:pt x="673631" y="205698"/>
                    <a:pt x="823166" y="498703"/>
                    <a:pt x="823166" y="826634"/>
                  </a:cubicBezTo>
                  <a:cubicBezTo>
                    <a:pt x="823166" y="1154565"/>
                    <a:pt x="673631" y="1447570"/>
                    <a:pt x="439028" y="1641181"/>
                  </a:cubicBezTo>
                  <a:lnTo>
                    <a:pt x="400302" y="1670140"/>
                  </a:lnTo>
                  <a:lnTo>
                    <a:pt x="384138" y="1658053"/>
                  </a:lnTo>
                  <a:cubicBezTo>
                    <a:pt x="149536" y="1464442"/>
                    <a:pt x="0" y="1171437"/>
                    <a:pt x="0" y="843506"/>
                  </a:cubicBezTo>
                  <a:cubicBezTo>
                    <a:pt x="0" y="515575"/>
                    <a:pt x="149536" y="222570"/>
                    <a:pt x="384138" y="28959"/>
                  </a:cubicBezTo>
                  <a:lnTo>
                    <a:pt x="422865" y="0"/>
                  </a:lnTo>
                  <a:close/>
                </a:path>
              </a:pathLst>
            </a:custGeom>
            <a:solidFill>
              <a:srgbClr val="806D3E"/>
            </a:solidFill>
            <a:ln w="0">
              <a:solidFill>
                <a:schemeClr val="bg1"/>
              </a:solidFill>
              <a:prstDash val="solid"/>
              <a:round/>
              <a:headEnd/>
              <a:tailEnd/>
            </a:ln>
          </p:spPr>
          <p:txBody>
            <a:bodyPr anchor="ctr"/>
            <a:lstStyle/>
            <a:p>
              <a:endParaRPr lang="zh-CN" altLang="en-US" sz="2400"/>
            </a:p>
          </p:txBody>
        </p:sp>
        <p:sp>
          <p:nvSpPr>
            <p:cNvPr id="36895" name="任意多边形 25"/>
            <p:cNvSpPr>
              <a:spLocks/>
            </p:cNvSpPr>
            <p:nvPr/>
          </p:nvSpPr>
          <p:spPr bwMode="auto">
            <a:xfrm>
              <a:off x="4386639" y="3016024"/>
              <a:ext cx="1710887" cy="2111188"/>
            </a:xfrm>
            <a:custGeom>
              <a:avLst/>
              <a:gdLst>
                <a:gd name="T0" fmla="*/ 1055594 w 1710887"/>
                <a:gd name="T1" fmla="*/ 0 h 2111188"/>
                <a:gd name="T2" fmla="*/ 1645786 w 1710887"/>
                <a:gd name="T3" fmla="*/ 180279 h 2111188"/>
                <a:gd name="T4" fmla="*/ 1710887 w 1710887"/>
                <a:gd name="T5" fmla="*/ 228960 h 2111188"/>
                <a:gd name="T6" fmla="*/ 1672160 w 1710887"/>
                <a:gd name="T7" fmla="*/ 257919 h 2111188"/>
                <a:gd name="T8" fmla="*/ 1288022 w 1710887"/>
                <a:gd name="T9" fmla="*/ 1072466 h 2111188"/>
                <a:gd name="T10" fmla="*/ 1672160 w 1710887"/>
                <a:gd name="T11" fmla="*/ 1887013 h 2111188"/>
                <a:gd name="T12" fmla="*/ 1688324 w 1710887"/>
                <a:gd name="T13" fmla="*/ 1899100 h 2111188"/>
                <a:gd name="T14" fmla="*/ 1645786 w 1710887"/>
                <a:gd name="T15" fmla="*/ 1930909 h 2111188"/>
                <a:gd name="T16" fmla="*/ 1055594 w 1710887"/>
                <a:gd name="T17" fmla="*/ 2111188 h 2111188"/>
                <a:gd name="T18" fmla="*/ 0 w 1710887"/>
                <a:gd name="T19" fmla="*/ 1055594 h 2111188"/>
                <a:gd name="T20" fmla="*/ 1055594 w 1710887"/>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0887" h="2111188">
                  <a:moveTo>
                    <a:pt x="1055594" y="0"/>
                  </a:moveTo>
                  <a:cubicBezTo>
                    <a:pt x="1274215" y="0"/>
                    <a:pt x="1477313" y="66460"/>
                    <a:pt x="1645786" y="180279"/>
                  </a:cubicBezTo>
                  <a:lnTo>
                    <a:pt x="1710887" y="228960"/>
                  </a:lnTo>
                  <a:lnTo>
                    <a:pt x="1672160" y="257919"/>
                  </a:lnTo>
                  <a:cubicBezTo>
                    <a:pt x="1437558" y="451530"/>
                    <a:pt x="1288022" y="744535"/>
                    <a:pt x="1288022" y="1072466"/>
                  </a:cubicBezTo>
                  <a:cubicBezTo>
                    <a:pt x="1288022" y="1400397"/>
                    <a:pt x="1437558" y="1693402"/>
                    <a:pt x="1672160" y="1887013"/>
                  </a:cubicBezTo>
                  <a:lnTo>
                    <a:pt x="1688324" y="1899100"/>
                  </a:lnTo>
                  <a:lnTo>
                    <a:pt x="1645786" y="1930909"/>
                  </a:lnTo>
                  <a:cubicBezTo>
                    <a:pt x="1477313" y="2044728"/>
                    <a:pt x="1274215" y="2111188"/>
                    <a:pt x="1055594" y="2111188"/>
                  </a:cubicBezTo>
                  <a:cubicBezTo>
                    <a:pt x="472606" y="2111188"/>
                    <a:pt x="0" y="1638582"/>
                    <a:pt x="0" y="1055594"/>
                  </a:cubicBezTo>
                  <a:cubicBezTo>
                    <a:pt x="0" y="472606"/>
                    <a:pt x="472606" y="0"/>
                    <a:pt x="1055594" y="0"/>
                  </a:cubicBezTo>
                  <a:close/>
                </a:path>
              </a:pathLst>
            </a:custGeom>
            <a:solidFill>
              <a:srgbClr val="8CB208"/>
            </a:solidFill>
            <a:ln w="0">
              <a:solidFill>
                <a:schemeClr val="bg1"/>
              </a:solidFill>
              <a:prstDash val="solid"/>
              <a:round/>
              <a:headEnd/>
              <a:tailEnd/>
            </a:ln>
          </p:spPr>
          <p:txBody>
            <a:bodyPr anchor="ctr"/>
            <a:lstStyle/>
            <a:p>
              <a:endParaRPr lang="zh-CN" altLang="en-US" sz="2400"/>
            </a:p>
          </p:txBody>
        </p:sp>
        <p:sp>
          <p:nvSpPr>
            <p:cNvPr id="36896" name="任意多边形 26"/>
            <p:cNvSpPr>
              <a:spLocks/>
            </p:cNvSpPr>
            <p:nvPr/>
          </p:nvSpPr>
          <p:spPr bwMode="auto">
            <a:xfrm>
              <a:off x="6074962" y="3032896"/>
              <a:ext cx="1710886" cy="2111188"/>
            </a:xfrm>
            <a:custGeom>
              <a:avLst/>
              <a:gdLst>
                <a:gd name="T0" fmla="*/ 655292 w 1710886"/>
                <a:gd name="T1" fmla="*/ 0 h 2111188"/>
                <a:gd name="T2" fmla="*/ 1710886 w 1710886"/>
                <a:gd name="T3" fmla="*/ 1055594 h 2111188"/>
                <a:gd name="T4" fmla="*/ 655292 w 1710886"/>
                <a:gd name="T5" fmla="*/ 2111188 h 2111188"/>
                <a:gd name="T6" fmla="*/ 65100 w 1710886"/>
                <a:gd name="T7" fmla="*/ 1930909 h 2111188"/>
                <a:gd name="T8" fmla="*/ 0 w 1710886"/>
                <a:gd name="T9" fmla="*/ 1882228 h 2111188"/>
                <a:gd name="T10" fmla="*/ 38726 w 1710886"/>
                <a:gd name="T11" fmla="*/ 1853269 h 2111188"/>
                <a:gd name="T12" fmla="*/ 422864 w 1710886"/>
                <a:gd name="T13" fmla="*/ 1038722 h 2111188"/>
                <a:gd name="T14" fmla="*/ 38726 w 1710886"/>
                <a:gd name="T15" fmla="*/ 224175 h 2111188"/>
                <a:gd name="T16" fmla="*/ 22563 w 1710886"/>
                <a:gd name="T17" fmla="*/ 212088 h 2111188"/>
                <a:gd name="T18" fmla="*/ 65100 w 1710886"/>
                <a:gd name="T19" fmla="*/ 180279 h 2111188"/>
                <a:gd name="T20" fmla="*/ 655292 w 1710886"/>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0886" h="2111188">
                  <a:moveTo>
                    <a:pt x="655292" y="0"/>
                  </a:moveTo>
                  <a:cubicBezTo>
                    <a:pt x="1238280" y="0"/>
                    <a:pt x="1710886" y="472606"/>
                    <a:pt x="1710886" y="1055594"/>
                  </a:cubicBezTo>
                  <a:cubicBezTo>
                    <a:pt x="1710886" y="1638582"/>
                    <a:pt x="1238280" y="2111188"/>
                    <a:pt x="655292" y="2111188"/>
                  </a:cubicBezTo>
                  <a:cubicBezTo>
                    <a:pt x="436672" y="2111188"/>
                    <a:pt x="233574" y="2044728"/>
                    <a:pt x="65100" y="1930909"/>
                  </a:cubicBezTo>
                  <a:lnTo>
                    <a:pt x="0" y="1882228"/>
                  </a:lnTo>
                  <a:lnTo>
                    <a:pt x="38726" y="1853269"/>
                  </a:lnTo>
                  <a:cubicBezTo>
                    <a:pt x="273329" y="1659658"/>
                    <a:pt x="422864" y="1366653"/>
                    <a:pt x="422864" y="1038722"/>
                  </a:cubicBezTo>
                  <a:cubicBezTo>
                    <a:pt x="422864" y="710791"/>
                    <a:pt x="273329" y="417786"/>
                    <a:pt x="38726" y="224175"/>
                  </a:cubicBezTo>
                  <a:lnTo>
                    <a:pt x="22563" y="212088"/>
                  </a:lnTo>
                  <a:lnTo>
                    <a:pt x="65100" y="180279"/>
                  </a:lnTo>
                  <a:cubicBezTo>
                    <a:pt x="233574" y="66460"/>
                    <a:pt x="436672" y="0"/>
                    <a:pt x="655292" y="0"/>
                  </a:cubicBezTo>
                  <a:close/>
                </a:path>
              </a:pathLst>
            </a:custGeom>
            <a:solidFill>
              <a:srgbClr val="FF9400"/>
            </a:solidFill>
            <a:ln w="0">
              <a:solidFill>
                <a:schemeClr val="bg1"/>
              </a:solidFill>
              <a:prstDash val="solid"/>
              <a:round/>
              <a:headEnd/>
              <a:tailEnd/>
            </a:ln>
          </p:spPr>
          <p:txBody>
            <a:bodyPr anchor="ctr"/>
            <a:lstStyle/>
            <a:p>
              <a:endParaRPr lang="zh-CN" altLang="en-US" sz="2400" dirty="0"/>
            </a:p>
          </p:txBody>
        </p:sp>
        <p:sp>
          <p:nvSpPr>
            <p:cNvPr id="36897" name="文本框 27"/>
            <p:cNvSpPr txBox="1">
              <a:spLocks noChangeArrowheads="1"/>
            </p:cNvSpPr>
            <p:nvPr/>
          </p:nvSpPr>
          <p:spPr bwMode="auto">
            <a:xfrm>
              <a:off x="4549378" y="3779574"/>
              <a:ext cx="1229688" cy="64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733" b="1" dirty="0" smtClean="0">
                  <a:solidFill>
                    <a:schemeClr val="bg1"/>
                  </a:solidFill>
                  <a:latin typeface="Tahoma" panose="020B0604030504040204" pitchFamily="34" charset="0"/>
                  <a:ea typeface="微软雅黑" panose="020B0503020204020204" pitchFamily="34" charset="-122"/>
                </a:rPr>
                <a:t>Gain</a:t>
              </a:r>
              <a:endParaRPr lang="zh-CN" altLang="en-US" sz="3733" b="1" dirty="0">
                <a:solidFill>
                  <a:schemeClr val="bg1"/>
                </a:solidFill>
                <a:latin typeface="Tahoma" panose="020B0604030504040204" pitchFamily="34" charset="0"/>
                <a:ea typeface="微软雅黑" panose="020B0503020204020204" pitchFamily="34" charset="-122"/>
              </a:endParaRPr>
            </a:p>
          </p:txBody>
        </p:sp>
        <p:sp>
          <p:nvSpPr>
            <p:cNvPr id="36898" name="文本框 28"/>
            <p:cNvSpPr txBox="1">
              <a:spLocks noChangeArrowheads="1"/>
            </p:cNvSpPr>
            <p:nvPr/>
          </p:nvSpPr>
          <p:spPr bwMode="auto">
            <a:xfrm>
              <a:off x="6510381" y="3773399"/>
              <a:ext cx="177537" cy="64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3733" b="1" dirty="0">
                <a:solidFill>
                  <a:schemeClr val="bg1"/>
                </a:solidFill>
                <a:latin typeface="Tahoma" panose="020B0604030504040204" pitchFamily="34" charset="0"/>
                <a:ea typeface="微软雅黑" panose="020B0503020204020204" pitchFamily="34" charset="-122"/>
              </a:endParaRPr>
            </a:p>
          </p:txBody>
        </p:sp>
      </p:grpSp>
      <p:sp>
        <p:nvSpPr>
          <p:cNvPr id="32" name="矩形 31"/>
          <p:cNvSpPr>
            <a:spLocks noChangeArrowheads="1"/>
          </p:cNvSpPr>
          <p:nvPr/>
        </p:nvSpPr>
        <p:spPr bwMode="auto">
          <a:xfrm>
            <a:off x="8669867" y="4707467"/>
            <a:ext cx="3693006" cy="8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en-US" altLang="zh-CN" sz="1867" b="1" dirty="0" smtClean="0">
                <a:latin typeface="微软雅黑" panose="020B0503020204020204" pitchFamily="34" charset="-122"/>
                <a:ea typeface="微软雅黑" panose="020B0503020204020204" pitchFamily="34" charset="-122"/>
              </a:rPr>
              <a:t>Accuracy needs to be improved.</a:t>
            </a:r>
            <a:endParaRPr lang="en-US" altLang="zh-CN" sz="1867" b="1" dirty="0">
              <a:latin typeface="微软雅黑" panose="020B0503020204020204" pitchFamily="34" charset="-122"/>
              <a:ea typeface="微软雅黑" panose="020B0503020204020204" pitchFamily="34" charset="-122"/>
            </a:endParaRPr>
          </a:p>
        </p:txBody>
      </p:sp>
      <p:sp>
        <p:nvSpPr>
          <p:cNvPr id="36" name="TextBox 7"/>
          <p:cNvSpPr txBox="1">
            <a:spLocks noChangeArrowheads="1"/>
          </p:cNvSpPr>
          <p:nvPr/>
        </p:nvSpPr>
        <p:spPr bwMode="auto">
          <a:xfrm>
            <a:off x="203200" y="1905289"/>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1</a:t>
            </a:r>
            <a:endParaRPr lang="zh-CN" altLang="en-US" sz="2400" dirty="0">
              <a:latin typeface="华文琥珀" panose="02010800040101010101" pitchFamily="2" charset="-122"/>
              <a:ea typeface="华文琥珀" panose="02010800040101010101" pitchFamily="2" charset="-122"/>
            </a:endParaRPr>
          </a:p>
        </p:txBody>
      </p:sp>
      <p:cxnSp>
        <p:nvCxnSpPr>
          <p:cNvPr id="37" name="直接连接符 36"/>
          <p:cNvCxnSpPr/>
          <p:nvPr/>
        </p:nvCxnSpPr>
        <p:spPr>
          <a:xfrm flipH="1">
            <a:off x="334434" y="1989955"/>
            <a:ext cx="408517" cy="541867"/>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0" name="TextBox 7"/>
          <p:cNvSpPr txBox="1">
            <a:spLocks noChangeArrowheads="1"/>
          </p:cNvSpPr>
          <p:nvPr/>
        </p:nvSpPr>
        <p:spPr bwMode="auto">
          <a:xfrm>
            <a:off x="213785" y="3178002"/>
            <a:ext cx="427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2</a:t>
            </a:r>
            <a:endParaRPr lang="zh-CN" altLang="en-US" sz="2400" dirty="0">
              <a:latin typeface="华文琥珀" panose="02010800040101010101" pitchFamily="2" charset="-122"/>
              <a:ea typeface="华文琥珀" panose="02010800040101010101" pitchFamily="2" charset="-122"/>
            </a:endParaRPr>
          </a:p>
        </p:txBody>
      </p:sp>
      <p:cxnSp>
        <p:nvCxnSpPr>
          <p:cNvPr id="41" name="直接连接符 40"/>
          <p:cNvCxnSpPr/>
          <p:nvPr/>
        </p:nvCxnSpPr>
        <p:spPr>
          <a:xfrm flipH="1">
            <a:off x="347134" y="3290185"/>
            <a:ext cx="408517" cy="539751"/>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2" name="TextBox 10"/>
          <p:cNvSpPr txBox="1">
            <a:spLocks noChangeArrowheads="1"/>
          </p:cNvSpPr>
          <p:nvPr/>
        </p:nvSpPr>
        <p:spPr bwMode="auto">
          <a:xfrm>
            <a:off x="586316" y="4542844"/>
            <a:ext cx="4269318" cy="7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2133" b="1" dirty="0" smtClean="0">
                <a:latin typeface="微软雅黑" panose="020B0503020204020204" pitchFamily="34" charset="-122"/>
                <a:ea typeface="微软雅黑" panose="020B0503020204020204" pitchFamily="34" charset="-122"/>
              </a:rPr>
              <a:t>Analyzed </a:t>
            </a:r>
            <a:r>
              <a:rPr lang="en-US" altLang="zh-CN" sz="2133" b="1" dirty="0">
                <a:latin typeface="微软雅黑" panose="020B0503020204020204" pitchFamily="34" charset="-122"/>
                <a:ea typeface="微软雅黑" panose="020B0503020204020204" pitchFamily="34" charset="-122"/>
              </a:rPr>
              <a:t>relationship among various features</a:t>
            </a:r>
            <a:r>
              <a:rPr lang="en-US" altLang="zh-CN" sz="2133" b="1" dirty="0" smtClean="0">
                <a:latin typeface="微软雅黑" panose="020B0503020204020204" pitchFamily="34" charset="-122"/>
                <a:ea typeface="微软雅黑" panose="020B0503020204020204" pitchFamily="34" charset="-122"/>
              </a:rPr>
              <a:t>.</a:t>
            </a:r>
            <a:endParaRPr lang="zh-CN" altLang="en-US" sz="2133" b="1" dirty="0">
              <a:latin typeface="微软雅黑" panose="020B0503020204020204" pitchFamily="34" charset="-122"/>
              <a:ea typeface="微软雅黑" panose="020B0503020204020204" pitchFamily="34" charset="-122"/>
            </a:endParaRPr>
          </a:p>
        </p:txBody>
      </p:sp>
      <p:sp>
        <p:nvSpPr>
          <p:cNvPr id="43" name="TextBox 10"/>
          <p:cNvSpPr txBox="1">
            <a:spLocks noChangeArrowheads="1"/>
          </p:cNvSpPr>
          <p:nvPr/>
        </p:nvSpPr>
        <p:spPr bwMode="auto">
          <a:xfrm>
            <a:off x="533401" y="2110607"/>
            <a:ext cx="4792133" cy="7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133" b="1" dirty="0" smtClean="0">
                <a:latin typeface="微软雅黑" panose="020B0503020204020204" pitchFamily="34" charset="-122"/>
                <a:ea typeface="微软雅黑" panose="020B0503020204020204" pitchFamily="34" charset="-122"/>
              </a:rPr>
              <a:t>Compared different classification methods.</a:t>
            </a:r>
            <a:endParaRPr lang="zh-CN" altLang="en-US" sz="2133" b="1" dirty="0" smtClean="0">
              <a:latin typeface="微软雅黑" panose="020B0503020204020204" pitchFamily="34" charset="-122"/>
              <a:ea typeface="微软雅黑" panose="020B0503020204020204" pitchFamily="34" charset="-122"/>
            </a:endParaRPr>
          </a:p>
        </p:txBody>
      </p:sp>
      <p:sp>
        <p:nvSpPr>
          <p:cNvPr id="44" name="TextBox 7"/>
          <p:cNvSpPr txBox="1">
            <a:spLocks noChangeArrowheads="1"/>
          </p:cNvSpPr>
          <p:nvPr/>
        </p:nvSpPr>
        <p:spPr bwMode="auto">
          <a:xfrm>
            <a:off x="262467" y="4466607"/>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3</a:t>
            </a:r>
            <a:endParaRPr lang="zh-CN" altLang="en-US" sz="2400" dirty="0">
              <a:latin typeface="华文琥珀" panose="02010800040101010101" pitchFamily="2" charset="-122"/>
              <a:ea typeface="华文琥珀" panose="02010800040101010101" pitchFamily="2" charset="-122"/>
            </a:endParaRPr>
          </a:p>
        </p:txBody>
      </p:sp>
      <p:cxnSp>
        <p:nvCxnSpPr>
          <p:cNvPr id="45" name="直接连接符 44"/>
          <p:cNvCxnSpPr/>
          <p:nvPr/>
        </p:nvCxnSpPr>
        <p:spPr>
          <a:xfrm flipH="1">
            <a:off x="393700" y="4464490"/>
            <a:ext cx="408517" cy="539749"/>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6" name="TextBox 10"/>
          <p:cNvSpPr txBox="1">
            <a:spLocks noChangeArrowheads="1"/>
          </p:cNvSpPr>
          <p:nvPr/>
        </p:nvSpPr>
        <p:spPr bwMode="auto">
          <a:xfrm>
            <a:off x="529167" y="3366384"/>
            <a:ext cx="437726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2133" b="1" dirty="0">
                <a:latin typeface="微软雅黑" panose="020B0503020204020204" pitchFamily="34" charset="-122"/>
                <a:ea typeface="微软雅黑" panose="020B0503020204020204" pitchFamily="34" charset="-122"/>
              </a:rPr>
              <a:t>Find the important </a:t>
            </a:r>
            <a:r>
              <a:rPr lang="en-US" altLang="zh-CN" sz="2133" b="1" dirty="0" smtClean="0">
                <a:latin typeface="微软雅黑" panose="020B0503020204020204" pitchFamily="34" charset="-122"/>
                <a:ea typeface="微软雅黑" panose="020B0503020204020204" pitchFamily="34" charset="-122"/>
              </a:rPr>
              <a:t>attributes.</a:t>
            </a:r>
            <a:endParaRPr lang="zh-CN" altLang="en-US" sz="2133" b="1" dirty="0" smtClean="0">
              <a:latin typeface="微软雅黑" panose="020B0503020204020204" pitchFamily="34" charset="-122"/>
              <a:ea typeface="微软雅黑" panose="020B0503020204020204" pitchFamily="34" charset="-122"/>
            </a:endParaRPr>
          </a:p>
        </p:txBody>
      </p:sp>
      <p:sp>
        <p:nvSpPr>
          <p:cNvPr id="47" name="TextBox 7"/>
          <p:cNvSpPr txBox="1">
            <a:spLocks noChangeArrowheads="1"/>
          </p:cNvSpPr>
          <p:nvPr/>
        </p:nvSpPr>
        <p:spPr bwMode="auto">
          <a:xfrm>
            <a:off x="8235952" y="1725085"/>
            <a:ext cx="42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1</a:t>
            </a:r>
            <a:endParaRPr lang="zh-CN" altLang="en-US" sz="2400">
              <a:latin typeface="华文琥珀" panose="02010800040101010101" pitchFamily="2" charset="-122"/>
              <a:ea typeface="华文琥珀" panose="02010800040101010101" pitchFamily="2" charset="-122"/>
            </a:endParaRPr>
          </a:p>
        </p:txBody>
      </p:sp>
      <p:cxnSp>
        <p:nvCxnSpPr>
          <p:cNvPr id="48" name="直接连接符 47"/>
          <p:cNvCxnSpPr/>
          <p:nvPr/>
        </p:nvCxnSpPr>
        <p:spPr>
          <a:xfrm flipH="1">
            <a:off x="8367185" y="1873251"/>
            <a:ext cx="408516" cy="541867"/>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9" name="矩形 38"/>
          <p:cNvSpPr>
            <a:spLocks noChangeArrowheads="1"/>
          </p:cNvSpPr>
          <p:nvPr/>
        </p:nvSpPr>
        <p:spPr bwMode="auto">
          <a:xfrm>
            <a:off x="8735485" y="2076451"/>
            <a:ext cx="3331633" cy="46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en-US" altLang="zh-CN" sz="1867" b="1" dirty="0" smtClean="0">
                <a:latin typeface="微软雅黑" panose="020B0503020204020204" pitchFamily="34" charset="-122"/>
                <a:ea typeface="微软雅黑" panose="020B0503020204020204" pitchFamily="34" charset="-122"/>
              </a:rPr>
              <a:t>P</a:t>
            </a:r>
            <a:r>
              <a:rPr lang="en-US" altLang="zh-CN" sz="1867" b="1" dirty="0" smtClean="0">
                <a:latin typeface="微软雅黑" panose="020B0503020204020204" pitchFamily="34" charset="-122"/>
                <a:ea typeface="微软雅黑" panose="020B0503020204020204" pitchFamily="34" charset="-122"/>
              </a:rPr>
              <a:t>reprocess is not enough.</a:t>
            </a:r>
            <a:endParaRPr lang="en-US" altLang="zh-CN" sz="1867" b="1" dirty="0">
              <a:latin typeface="微软雅黑" panose="020B0503020204020204" pitchFamily="34" charset="-122"/>
              <a:ea typeface="微软雅黑" panose="020B0503020204020204" pitchFamily="34" charset="-122"/>
            </a:endParaRPr>
          </a:p>
        </p:txBody>
      </p:sp>
      <p:sp>
        <p:nvSpPr>
          <p:cNvPr id="50" name="TextBox 7"/>
          <p:cNvSpPr txBox="1">
            <a:spLocks noChangeArrowheads="1"/>
          </p:cNvSpPr>
          <p:nvPr/>
        </p:nvSpPr>
        <p:spPr bwMode="auto">
          <a:xfrm>
            <a:off x="8286752" y="2999318"/>
            <a:ext cx="42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2</a:t>
            </a:r>
            <a:endParaRPr lang="zh-CN" altLang="en-US" sz="2400">
              <a:latin typeface="华文琥珀" panose="02010800040101010101" pitchFamily="2" charset="-122"/>
              <a:ea typeface="华文琥珀" panose="02010800040101010101" pitchFamily="2" charset="-122"/>
            </a:endParaRPr>
          </a:p>
        </p:txBody>
      </p:sp>
      <p:cxnSp>
        <p:nvCxnSpPr>
          <p:cNvPr id="51" name="直接连接符 50"/>
          <p:cNvCxnSpPr/>
          <p:nvPr/>
        </p:nvCxnSpPr>
        <p:spPr>
          <a:xfrm flipH="1">
            <a:off x="8420100" y="3147484"/>
            <a:ext cx="406400" cy="541867"/>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52" name="TextBox 7"/>
          <p:cNvSpPr txBox="1">
            <a:spLocks noChangeArrowheads="1"/>
          </p:cNvSpPr>
          <p:nvPr/>
        </p:nvSpPr>
        <p:spPr bwMode="auto">
          <a:xfrm>
            <a:off x="8369300" y="4375152"/>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3</a:t>
            </a:r>
            <a:endParaRPr lang="zh-CN" altLang="en-US" sz="2400">
              <a:latin typeface="华文琥珀" panose="02010800040101010101" pitchFamily="2" charset="-122"/>
              <a:ea typeface="华文琥珀" panose="02010800040101010101" pitchFamily="2" charset="-122"/>
            </a:endParaRPr>
          </a:p>
        </p:txBody>
      </p:sp>
      <p:cxnSp>
        <p:nvCxnSpPr>
          <p:cNvPr id="53" name="直接连接符 52"/>
          <p:cNvCxnSpPr/>
          <p:nvPr/>
        </p:nvCxnSpPr>
        <p:spPr>
          <a:xfrm flipH="1">
            <a:off x="8500534" y="4525434"/>
            <a:ext cx="408517" cy="53975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1" name="等腰三角形 30"/>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等腰三角形 3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4"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Conclusion</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35" name="组合 34"/>
          <p:cNvGrpSpPr>
            <a:grpSpLocks/>
          </p:cNvGrpSpPr>
          <p:nvPr/>
        </p:nvGrpSpPr>
        <p:grpSpPr bwMode="auto">
          <a:xfrm>
            <a:off x="215901" y="1"/>
            <a:ext cx="886884" cy="886884"/>
            <a:chOff x="611187" y="261275"/>
            <a:chExt cx="666069" cy="664458"/>
          </a:xfrm>
        </p:grpSpPr>
        <p:sp>
          <p:nvSpPr>
            <p:cNvPr id="38" name="矩形 37"/>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矩形 53"/>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57" name="文本框 27"/>
          <p:cNvSpPr txBox="1">
            <a:spLocks noChangeArrowheads="1"/>
          </p:cNvSpPr>
          <p:nvPr/>
        </p:nvSpPr>
        <p:spPr bwMode="auto">
          <a:xfrm>
            <a:off x="6792387" y="2968399"/>
            <a:ext cx="1351652"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733" b="1" dirty="0" smtClean="0">
                <a:solidFill>
                  <a:schemeClr val="bg1"/>
                </a:solidFill>
                <a:latin typeface="Tahoma" panose="020B0604030504040204" pitchFamily="34" charset="0"/>
                <a:ea typeface="微软雅黑" panose="020B0503020204020204" pitchFamily="34" charset="-122"/>
              </a:rPr>
              <a:t>Cons</a:t>
            </a:r>
            <a:endParaRPr lang="zh-CN" altLang="en-US" sz="3733" b="1" dirty="0">
              <a:solidFill>
                <a:schemeClr val="bg1"/>
              </a:solidFill>
              <a:latin typeface="Tahoma" panose="020B0604030504040204" pitchFamily="34" charset="0"/>
              <a:ea typeface="微软雅黑" panose="020B0503020204020204" pitchFamily="34" charset="-122"/>
            </a:endParaRPr>
          </a:p>
        </p:txBody>
      </p:sp>
      <p:sp>
        <p:nvSpPr>
          <p:cNvPr id="58" name="矩形 48"/>
          <p:cNvSpPr>
            <a:spLocks noChangeArrowheads="1"/>
          </p:cNvSpPr>
          <p:nvPr/>
        </p:nvSpPr>
        <p:spPr bwMode="auto">
          <a:xfrm>
            <a:off x="8669867" y="3280834"/>
            <a:ext cx="3397251" cy="42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en-US" altLang="zh-CN" sz="1867" b="1" dirty="0" smtClean="0">
                <a:latin typeface="微软雅黑" panose="020B0503020204020204" pitchFamily="34" charset="-122"/>
                <a:ea typeface="微软雅黑" panose="020B0503020204020204" pitchFamily="34" charset="-122"/>
              </a:rPr>
              <a:t>Robustness is not strong.</a:t>
            </a:r>
            <a:endParaRPr lang="en-US" altLang="zh-CN" sz="1867"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574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ppt_x"/>
                                          </p:val>
                                        </p:tav>
                                        <p:tav tm="100000">
                                          <p:val>
                                            <p:strVal val="#ppt_x"/>
                                          </p:val>
                                        </p:tav>
                                      </p:tavLst>
                                    </p:anim>
                                    <p:anim calcmode="lin" valueType="num">
                                      <p:cBhvr additive="base">
                                        <p:cTn id="72" dur="500" fill="hold"/>
                                        <p:tgtEl>
                                          <p:spTgt spid="4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 calcmode="lin" valueType="num">
                                      <p:cBhvr additive="base">
                                        <p:cTn id="99" dur="500" fill="hold"/>
                                        <p:tgtEl>
                                          <p:spTgt spid="58"/>
                                        </p:tgtEl>
                                        <p:attrNameLst>
                                          <p:attrName>ppt_x</p:attrName>
                                        </p:attrNameLst>
                                      </p:cBhvr>
                                      <p:tavLst>
                                        <p:tav tm="0">
                                          <p:val>
                                            <p:strVal val="#ppt_x"/>
                                          </p:val>
                                        </p:tav>
                                        <p:tav tm="100000">
                                          <p:val>
                                            <p:strVal val="#ppt_x"/>
                                          </p:val>
                                        </p:tav>
                                      </p:tavLst>
                                    </p:anim>
                                    <p:anim calcmode="lin" valueType="num">
                                      <p:cBhvr additive="base">
                                        <p:cTn id="10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2" grpId="0"/>
      <p:bldP spid="36" grpId="0"/>
      <p:bldP spid="40" grpId="0"/>
      <p:bldP spid="42" grpId="0"/>
      <p:bldP spid="43" grpId="0"/>
      <p:bldP spid="44" grpId="0"/>
      <p:bldP spid="46" grpId="0"/>
      <p:bldP spid="47" grpId="0"/>
      <p:bldP spid="39" grpId="0"/>
      <p:bldP spid="50" grpId="0"/>
      <p:bldP spid="52" grpId="0"/>
      <p:bldP spid="34"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solidFill>
                  <a:srgbClr val="31859C"/>
                </a:solidFill>
                <a:latin typeface="微软雅黑" panose="020B0503020204020204" pitchFamily="34" charset="-122"/>
                <a:ea typeface="微软雅黑" panose="020B0503020204020204" pitchFamily="34" charset="-122"/>
              </a:rPr>
              <a:t>Reference</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8" name="内容占位符 2"/>
          <p:cNvSpPr txBox="1">
            <a:spLocks/>
          </p:cNvSpPr>
          <p:nvPr/>
        </p:nvSpPr>
        <p:spPr>
          <a:xfrm>
            <a:off x="1295400" y="1359776"/>
            <a:ext cx="10045261" cy="4940300"/>
          </a:xfrm>
          <a:prstGeom prst="rect">
            <a:avLst/>
          </a:prstGeom>
        </p:spPr>
        <p:txBody>
          <a:bodyPr>
            <a:noAutofit/>
          </a:bodyPr>
          <a:lst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a:lstStyle>
          <a:p>
            <a:pPr marL="0" lvl="0" indent="0">
              <a:buNone/>
            </a:pPr>
            <a:r>
              <a:rPr lang="en-US" sz="1800" dirty="0" smtClean="0"/>
              <a:t>[1]</a:t>
            </a:r>
            <a:r>
              <a:rPr lang="en-US" sz="1800" dirty="0" smtClean="0">
                <a:hlinkClick r:id="rId4"/>
              </a:rPr>
              <a:t>https</a:t>
            </a:r>
            <a:r>
              <a:rPr lang="en-US" sz="1800" dirty="0">
                <a:hlinkClick r:id="rId4"/>
              </a:rPr>
              <a:t>://www.kaggle.com/c/titanic</a:t>
            </a:r>
            <a:endParaRPr lang="en-US" sz="1800" dirty="0"/>
          </a:p>
          <a:p>
            <a:pPr marL="0" lvl="0" indent="0">
              <a:buNone/>
            </a:pPr>
            <a:r>
              <a:rPr lang="en-US" sz="1800" dirty="0" smtClean="0"/>
              <a:t>[2]</a:t>
            </a:r>
            <a:r>
              <a:rPr lang="en-US" sz="1800" dirty="0" smtClean="0">
                <a:hlinkClick r:id="rId5"/>
              </a:rPr>
              <a:t>https</a:t>
            </a:r>
            <a:r>
              <a:rPr lang="en-US" sz="1800" dirty="0">
                <a:hlinkClick r:id="rId5"/>
              </a:rPr>
              <a:t>://en.wikipedia.org/wiki/Sinking_of_the_RMS_Titanic</a:t>
            </a:r>
            <a:endParaRPr lang="en-US" sz="1800" dirty="0"/>
          </a:p>
          <a:p>
            <a:pPr marL="0" lvl="0" indent="0">
              <a:buNone/>
            </a:pPr>
            <a:r>
              <a:rPr lang="en-US" sz="1800" dirty="0" smtClean="0"/>
              <a:t>[3]</a:t>
            </a:r>
            <a:r>
              <a:rPr lang="en-US" sz="1800" dirty="0" smtClean="0">
                <a:hlinkClick r:id="rId6"/>
              </a:rPr>
              <a:t>https</a:t>
            </a:r>
            <a:r>
              <a:rPr lang="en-US" sz="1800" dirty="0">
                <a:hlinkClick r:id="rId6"/>
              </a:rPr>
              <a:t>://www.kaggle.com/c/titanic/data</a:t>
            </a:r>
            <a:endParaRPr lang="en-US" sz="1800" dirty="0"/>
          </a:p>
          <a:p>
            <a:pPr marL="0" lvl="0" indent="0">
              <a:buNone/>
            </a:pPr>
            <a:r>
              <a:rPr lang="en-US" sz="1800" dirty="0" smtClean="0"/>
              <a:t>[4]</a:t>
            </a:r>
            <a:r>
              <a:rPr lang="en-US" sz="1800" dirty="0" smtClean="0">
                <a:hlinkClick r:id="rId7"/>
              </a:rPr>
              <a:t>https</a:t>
            </a:r>
            <a:r>
              <a:rPr lang="en-US" sz="1800" dirty="0">
                <a:hlinkClick r:id="rId7"/>
              </a:rPr>
              <a:t>://www.python.org/</a:t>
            </a:r>
            <a:endParaRPr lang="en-US" sz="1800" dirty="0"/>
          </a:p>
          <a:p>
            <a:pPr marL="0" lvl="0" indent="0">
              <a:buNone/>
            </a:pPr>
            <a:r>
              <a:rPr lang="en-US" sz="1800" dirty="0" smtClean="0"/>
              <a:t>[5]</a:t>
            </a:r>
            <a:r>
              <a:rPr lang="en-US" sz="1800" dirty="0" err="1" smtClean="0"/>
              <a:t>Breiman</a:t>
            </a:r>
            <a:r>
              <a:rPr lang="en-US" sz="1800" dirty="0" smtClean="0"/>
              <a:t> </a:t>
            </a:r>
            <a:r>
              <a:rPr lang="en-US" sz="1800" dirty="0"/>
              <a:t>L. Random forests[J]. Machine learning, 2001, 45(1): 5-32</a:t>
            </a:r>
            <a:r>
              <a:rPr lang="en-US" sz="1800" dirty="0" smtClean="0"/>
              <a:t>.</a:t>
            </a:r>
          </a:p>
          <a:p>
            <a:pPr marL="0" lvl="0" indent="0">
              <a:buNone/>
            </a:pPr>
            <a:r>
              <a:rPr lang="en-US" sz="1800" dirty="0" smtClean="0"/>
              <a:t>[6]</a:t>
            </a:r>
            <a:r>
              <a:rPr lang="en-US" sz="1800" dirty="0" err="1" smtClean="0"/>
              <a:t>Hornik</a:t>
            </a:r>
            <a:r>
              <a:rPr lang="en-US" sz="1800" dirty="0" smtClean="0"/>
              <a:t> </a:t>
            </a:r>
            <a:r>
              <a:rPr lang="en-US" sz="1800" dirty="0"/>
              <a:t>K, </a:t>
            </a:r>
            <a:r>
              <a:rPr lang="en-US" sz="1800" dirty="0" err="1"/>
              <a:t>Stinchcombe</a:t>
            </a:r>
            <a:r>
              <a:rPr lang="en-US" sz="1800" dirty="0"/>
              <a:t> M, White H. Multilayer feedforward networks are universal </a:t>
            </a:r>
            <a:r>
              <a:rPr lang="en-US" sz="1800" dirty="0" err="1"/>
              <a:t>approximators</a:t>
            </a:r>
            <a:r>
              <a:rPr lang="en-US" sz="1800" dirty="0"/>
              <a:t>[J]. Neural networks, 1989, 2(5): 359-366</a:t>
            </a:r>
            <a:r>
              <a:rPr lang="en-US" sz="1800" dirty="0" smtClean="0"/>
              <a:t>.</a:t>
            </a:r>
          </a:p>
          <a:p>
            <a:pPr marL="0" lvl="0" indent="0">
              <a:buNone/>
            </a:pPr>
            <a:r>
              <a:rPr lang="en-US" sz="1800" dirty="0" smtClean="0"/>
              <a:t>[7]Russell </a:t>
            </a:r>
            <a:r>
              <a:rPr lang="en-US" sz="1800" dirty="0"/>
              <a:t>S J, </a:t>
            </a:r>
            <a:r>
              <a:rPr lang="en-US" sz="1800" dirty="0" err="1"/>
              <a:t>Norvig</a:t>
            </a:r>
            <a:r>
              <a:rPr lang="en-US" sz="1800" dirty="0"/>
              <a:t> P, Canny J F, et al. Artificial intelligence: a modern approach[M]. Upper Saddle River: Prentice hall, </a:t>
            </a:r>
            <a:r>
              <a:rPr lang="en-US" sz="1800" dirty="0" smtClean="0"/>
              <a:t>2003.</a:t>
            </a:r>
          </a:p>
          <a:p>
            <a:pPr marL="0" lvl="0" indent="0">
              <a:buNone/>
            </a:pPr>
            <a:r>
              <a:rPr lang="en-US" sz="1800" dirty="0" smtClean="0"/>
              <a:t>[8]Altman </a:t>
            </a:r>
            <a:r>
              <a:rPr lang="en-US" sz="1800" dirty="0"/>
              <a:t>N S. An introduction to </a:t>
            </a:r>
            <a:r>
              <a:rPr lang="en-US" sz="1800" dirty="0"/>
              <a:t>kernel</a:t>
            </a:r>
            <a:r>
              <a:rPr lang="en-US" sz="1800" dirty="0"/>
              <a:t> and nearest-neighbor nonparametric regression[J]. The American Statistician, 1992, 46(3): 175-185.</a:t>
            </a:r>
            <a:endParaRPr lang="en-US" sz="1800" dirty="0" smtClean="0"/>
          </a:p>
          <a:p>
            <a:pPr marL="514350" lvl="0" indent="-514350">
              <a:buFont typeface="+mj-lt"/>
              <a:buAutoNum type="arabicPeriod"/>
            </a:pPr>
            <a:endParaRPr lang="en-US" sz="1800" dirty="0" smtClean="0"/>
          </a:p>
          <a:p>
            <a:pPr marL="514350" lvl="0" indent="-514350">
              <a:buFont typeface="+mj-lt"/>
              <a:buAutoNum type="arabicPeriod"/>
            </a:pPr>
            <a:endParaRPr lang="en-US" sz="1800" dirty="0"/>
          </a:p>
          <a:p>
            <a:pPr marL="514350" lvl="0" indent="-514350">
              <a:buFont typeface="+mj-lt"/>
              <a:buAutoNum type="arabicPeriod"/>
            </a:pPr>
            <a:endParaRPr lang="en-US" sz="1800" dirty="0"/>
          </a:p>
        </p:txBody>
      </p:sp>
    </p:spTree>
    <p:custDataLst>
      <p:tags r:id="rId1"/>
    </p:custDataLst>
    <p:extLst>
      <p:ext uri="{BB962C8B-B14F-4D97-AF65-F5344CB8AC3E}">
        <p14:creationId xmlns:p14="http://schemas.microsoft.com/office/powerpoint/2010/main" val="1012138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fade">
                                      <p:cBhvr>
                                        <p:cTn id="40" dur="500"/>
                                        <p:tgtEl>
                                          <p:spTgt spid="8">
                                            <p:txEl>
                                              <p:pRg st="6" end="6"/>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fade">
                                      <p:cBhvr>
                                        <p:cTn id="4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
          <p:cNvSpPr txBox="1">
            <a:spLocks noChangeArrowheads="1"/>
          </p:cNvSpPr>
          <p:nvPr/>
        </p:nvSpPr>
        <p:spPr bwMode="auto">
          <a:xfrm>
            <a:off x="46567" y="1725084"/>
            <a:ext cx="5609167"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01</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6148" name="文本框 3"/>
          <p:cNvSpPr txBox="1">
            <a:spLocks noChangeArrowheads="1"/>
          </p:cNvSpPr>
          <p:nvPr/>
        </p:nvSpPr>
        <p:spPr bwMode="auto">
          <a:xfrm>
            <a:off x="4632324" y="2856385"/>
            <a:ext cx="70548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smtClean="0">
                <a:latin typeface="Times New Roman" panose="02020603050405020304" pitchFamily="18" charset="0"/>
                <a:cs typeface="Times New Roman" panose="02020603050405020304" pitchFamily="18" charset="0"/>
              </a:rPr>
              <a:t>Research Background </a:t>
            </a:r>
            <a:r>
              <a:rPr lang="en-US" altLang="zh-CN" sz="2667" b="1" dirty="0">
                <a:latin typeface="Times New Roman" panose="02020603050405020304" pitchFamily="18" charset="0"/>
                <a:cs typeface="Times New Roman" panose="02020603050405020304" pitchFamily="18" charset="0"/>
              </a:rPr>
              <a:t>&amp; Problem Introduction</a:t>
            </a:r>
            <a:endParaRPr lang="da-DK" altLang="zh-CN" sz="2667" b="1" dirty="0">
              <a:latin typeface="Times New Roman" panose="02020603050405020304" pitchFamily="18" charset="0"/>
              <a:cs typeface="Times New Roman" panose="02020603050405020304" pitchFamily="18" charset="0"/>
            </a:endParaRPr>
          </a:p>
        </p:txBody>
      </p:sp>
      <p:grpSp>
        <p:nvGrpSpPr>
          <p:cNvPr id="6149" name="组合 4"/>
          <p:cNvGrpSpPr>
            <a:grpSpLocks/>
          </p:cNvGrpSpPr>
          <p:nvPr/>
        </p:nvGrpSpPr>
        <p:grpSpPr bwMode="auto">
          <a:xfrm>
            <a:off x="4847167" y="3359151"/>
            <a:ext cx="6625167" cy="152400"/>
            <a:chOff x="3649980" y="3375660"/>
            <a:chExt cx="4663440" cy="108000"/>
          </a:xfrm>
        </p:grpSpPr>
        <p:cxnSp>
          <p:nvCxnSpPr>
            <p:cNvPr id="6" name="直接连接符 5"/>
            <p:cNvCxnSpPr/>
            <p:nvPr/>
          </p:nvCxnSpPr>
          <p:spPr>
            <a:xfrm>
              <a:off x="3733415" y="3429660"/>
              <a:ext cx="4496569"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a:spLocks/>
            </p:cNvSpPr>
            <p:nvPr/>
          </p:nvSpPr>
          <p:spPr>
            <a:xfrm>
              <a:off x="3649980" y="3375660"/>
              <a:ext cx="107274"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 name="椭圆 7"/>
            <p:cNvSpPr>
              <a:spLocks/>
            </p:cNvSpPr>
            <p:nvPr/>
          </p:nvSpPr>
          <p:spPr>
            <a:xfrm>
              <a:off x="8206146" y="3375660"/>
              <a:ext cx="107274"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6150" name="文本框 8"/>
          <p:cNvSpPr txBox="1">
            <a:spLocks noChangeArrowheads="1"/>
          </p:cNvSpPr>
          <p:nvPr/>
        </p:nvSpPr>
        <p:spPr bwMode="auto">
          <a:xfrm>
            <a:off x="431801" y="3048000"/>
            <a:ext cx="4307417"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ONE</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162275"/>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5060952"/>
            <a:ext cx="12192000" cy="1797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矩形 9"/>
          <p:cNvSpPr/>
          <p:nvPr/>
        </p:nvSpPr>
        <p:spPr>
          <a:xfrm rot="10800000">
            <a:off x="-6350" y="-19050"/>
            <a:ext cx="12192001" cy="179493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p:cNvSpPr/>
          <p:nvPr/>
        </p:nvSpPr>
        <p:spPr>
          <a:xfrm rot="10800000">
            <a:off x="-6350" y="5088467"/>
            <a:ext cx="12192001" cy="1797051"/>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919" name="标题 3"/>
          <p:cNvSpPr txBox="1">
            <a:spLocks/>
          </p:cNvSpPr>
          <p:nvPr/>
        </p:nvSpPr>
        <p:spPr bwMode="auto">
          <a:xfrm>
            <a:off x="2635252" y="1871134"/>
            <a:ext cx="7486649" cy="196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733" dirty="0" smtClean="0">
                <a:latin typeface="Algerian" panose="04020705040A02060702" pitchFamily="82" charset="0"/>
              </a:rPr>
              <a:t>Q&amp;A</a:t>
            </a:r>
            <a:endParaRPr lang="zh-CN" altLang="en-US" sz="11733" dirty="0">
              <a:latin typeface="Algerian" panose="04020705040A02060702" pitchFamily="82" charset="0"/>
            </a:endParaRPr>
          </a:p>
        </p:txBody>
      </p:sp>
      <p:sp>
        <p:nvSpPr>
          <p:cNvPr id="38920" name="副标题 4"/>
          <p:cNvSpPr txBox="1">
            <a:spLocks/>
          </p:cNvSpPr>
          <p:nvPr/>
        </p:nvSpPr>
        <p:spPr bwMode="auto">
          <a:xfrm>
            <a:off x="3888317" y="3611033"/>
            <a:ext cx="5901267"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en-US" altLang="zh-CN" sz="8800" dirty="0">
                <a:latin typeface="Algerian" panose="04020705040A02060702" pitchFamily="82" charset="0"/>
              </a:rPr>
              <a:t>THANKS</a:t>
            </a:r>
            <a:r>
              <a:rPr lang="zh-CN" altLang="en-US" sz="8800" dirty="0">
                <a:latin typeface="Algerian" panose="04020705040A02060702" pitchFamily="82" charset="0"/>
              </a:rPr>
              <a:t>！</a:t>
            </a:r>
          </a:p>
        </p:txBody>
      </p:sp>
    </p:spTree>
    <p:extLst>
      <p:ext uri="{BB962C8B-B14F-4D97-AF65-F5344CB8AC3E}">
        <p14:creationId xmlns:p14="http://schemas.microsoft.com/office/powerpoint/2010/main" val="401333925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 name="等腰三角形 4"/>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 name="TextBox 5"/>
          <p:cNvSpPr txBox="1">
            <a:spLocks noChangeArrowheads="1"/>
          </p:cNvSpPr>
          <p:nvPr/>
        </p:nvSpPr>
        <p:spPr bwMode="auto">
          <a:xfrm>
            <a:off x="1295401" y="452967"/>
            <a:ext cx="330707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1.1  </a:t>
            </a:r>
            <a:r>
              <a:rPr lang="en-US" altLang="zh-CN" sz="2667" b="1" dirty="0" smtClean="0">
                <a:solidFill>
                  <a:srgbClr val="31859C"/>
                </a:solidFill>
                <a:latin typeface="微软雅黑" panose="020B0503020204020204" pitchFamily="34" charset="-122"/>
                <a:ea typeface="微软雅黑" panose="020B0503020204020204" pitchFamily="34" charset="-122"/>
              </a:rPr>
              <a:t>Background</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215901" y="1"/>
            <a:ext cx="886884" cy="886884"/>
            <a:chOff x="611187" y="261275"/>
            <a:chExt cx="666069" cy="664458"/>
          </a:xfrm>
        </p:grpSpPr>
        <p:sp>
          <p:nvSpPr>
            <p:cNvPr id="18" name="矩形 17"/>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050" name="Picture 2" descr="&quot;Untergang der Titanic&quot;, a painting showing a big ship sinking with survivors in the water and boa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2114302"/>
            <a:ext cx="4720919" cy="3230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02989" y="2100239"/>
            <a:ext cx="6072679" cy="1477328"/>
          </a:xfrm>
          <a:prstGeom prst="rect">
            <a:avLst/>
          </a:prstGeom>
          <a:noFill/>
        </p:spPr>
        <p:txBody>
          <a:bodyPr wrap="square" rtlCol="0">
            <a:spAutoFit/>
          </a:bodyPr>
          <a:lstStyle/>
          <a:p>
            <a:r>
              <a:rPr lang="en-US" dirty="0"/>
              <a:t>The sinking of the RMS Titanic is one of the most infamous shipwrecks in history.  </a:t>
            </a:r>
            <a:r>
              <a:rPr lang="en-US" altLang="zh-CN" dirty="0" smtClean="0"/>
              <a:t>It happened </a:t>
            </a:r>
            <a:r>
              <a:rPr lang="en-US" dirty="0"/>
              <a:t>on the night of 14</a:t>
            </a:r>
            <a:r>
              <a:rPr lang="en-US" baseline="30000" dirty="0"/>
              <a:t>th</a:t>
            </a:r>
            <a:r>
              <a:rPr lang="en-US" dirty="0"/>
              <a:t> April through to the early morning of 15</a:t>
            </a:r>
            <a:r>
              <a:rPr lang="en-US" baseline="30000" dirty="0"/>
              <a:t>th</a:t>
            </a:r>
            <a:r>
              <a:rPr lang="en-US" dirty="0"/>
              <a:t> </a:t>
            </a:r>
            <a:r>
              <a:rPr lang="en-US" dirty="0" smtClean="0"/>
              <a:t>April 1912, </a:t>
            </a:r>
            <a:r>
              <a:rPr lang="en-US" dirty="0"/>
              <a:t>during her maiden voyage, the Titanic sank after colliding with an iceberg, killing </a:t>
            </a:r>
            <a:r>
              <a:rPr lang="en-US" b="1" dirty="0">
                <a:solidFill>
                  <a:srgbClr val="FF0000"/>
                </a:solidFill>
              </a:rPr>
              <a:t>1502</a:t>
            </a:r>
            <a:r>
              <a:rPr lang="en-US" dirty="0"/>
              <a:t> out of </a:t>
            </a:r>
            <a:r>
              <a:rPr lang="en-US" b="1" dirty="0">
                <a:solidFill>
                  <a:srgbClr val="FF0000"/>
                </a:solidFill>
              </a:rPr>
              <a:t>2224</a:t>
            </a:r>
            <a:r>
              <a:rPr lang="en-US" dirty="0"/>
              <a:t> passengers and crew.</a:t>
            </a:r>
          </a:p>
        </p:txBody>
      </p:sp>
      <p:sp>
        <p:nvSpPr>
          <p:cNvPr id="26" name="TextBox 25"/>
          <p:cNvSpPr txBox="1"/>
          <p:nvPr/>
        </p:nvSpPr>
        <p:spPr>
          <a:xfrm>
            <a:off x="5702989" y="3960187"/>
            <a:ext cx="6072679" cy="1384995"/>
          </a:xfrm>
          <a:prstGeom prst="rect">
            <a:avLst/>
          </a:prstGeom>
          <a:noFill/>
        </p:spPr>
        <p:txBody>
          <a:bodyPr wrap="square" rtlCol="0">
            <a:spAutoFit/>
          </a:bodyPr>
          <a:lstStyle/>
          <a:p>
            <a:r>
              <a:rPr lang="en-US" sz="2000" i="1" dirty="0" smtClean="0"/>
              <a:t>Reasons:</a:t>
            </a:r>
          </a:p>
          <a:p>
            <a:pPr marL="285750" indent="-285750">
              <a:buFont typeface="Arial" panose="020B0604020202020204" pitchFamily="34" charset="0"/>
              <a:buChar char="•"/>
            </a:pPr>
            <a:r>
              <a:rPr lang="en-US" sz="1600" dirty="0" smtClean="0"/>
              <a:t>Misjudgment </a:t>
            </a:r>
            <a:r>
              <a:rPr lang="en-US" sz="1600" dirty="0"/>
              <a:t>and </a:t>
            </a:r>
            <a:r>
              <a:rPr lang="en-US" sz="1600" dirty="0" smtClean="0"/>
              <a:t>wrong operation</a:t>
            </a:r>
            <a:r>
              <a:rPr lang="en-US" sz="1600" dirty="0"/>
              <a:t>;</a:t>
            </a:r>
            <a:endParaRPr lang="en-US" sz="1600" dirty="0" smtClean="0"/>
          </a:p>
          <a:p>
            <a:pPr marL="285750" indent="-285750">
              <a:buFont typeface="Arial" panose="020B0604020202020204" pitchFamily="34" charset="0"/>
              <a:buChar char="•"/>
            </a:pPr>
            <a:r>
              <a:rPr lang="en-US" sz="1600" dirty="0" smtClean="0"/>
              <a:t> Warning delay;</a:t>
            </a:r>
          </a:p>
          <a:p>
            <a:pPr marL="285750" indent="-285750">
              <a:buFont typeface="Arial" panose="020B0604020202020204" pitchFamily="34" charset="0"/>
              <a:buChar char="•"/>
            </a:pPr>
            <a:r>
              <a:rPr lang="en-US" sz="1600" dirty="0" smtClean="0"/>
              <a:t>Improper material used to build hull;</a:t>
            </a:r>
          </a:p>
          <a:p>
            <a:pPr marL="285750" indent="-285750">
              <a:buFont typeface="Arial" panose="020B0604020202020204" pitchFamily="34" charset="0"/>
              <a:buChar char="•"/>
            </a:pPr>
            <a:r>
              <a:rPr lang="en-US" sz="1600" dirty="0" smtClean="0">
                <a:solidFill>
                  <a:srgbClr val="FF0000"/>
                </a:solidFill>
              </a:rPr>
              <a:t>Deficient lifeboats.</a:t>
            </a:r>
            <a:endParaRPr lang="en-US" sz="1600" dirty="0">
              <a:solidFill>
                <a:srgbClr val="FF0000"/>
              </a:solidFill>
            </a:endParaRPr>
          </a:p>
        </p:txBody>
      </p:sp>
      <p:sp>
        <p:nvSpPr>
          <p:cNvPr id="3" name="TextBox 2"/>
          <p:cNvSpPr txBox="1"/>
          <p:nvPr/>
        </p:nvSpPr>
        <p:spPr>
          <a:xfrm>
            <a:off x="574676" y="1409316"/>
            <a:ext cx="11066363" cy="400110"/>
          </a:xfrm>
          <a:prstGeom prst="rect">
            <a:avLst/>
          </a:prstGeom>
          <a:noFill/>
        </p:spPr>
        <p:txBody>
          <a:bodyPr wrap="none" rtlCol="0">
            <a:spAutoFit/>
          </a:bodyPr>
          <a:lstStyle/>
          <a:p>
            <a:r>
              <a:rPr lang="en-US" sz="2000" dirty="0" smtClean="0"/>
              <a:t>This is one of the challenge from </a:t>
            </a:r>
            <a:r>
              <a:rPr lang="en-US" sz="2000" i="1" dirty="0" err="1" smtClean="0"/>
              <a:t>Kaggle</a:t>
            </a:r>
            <a:r>
              <a:rPr lang="en-US" sz="2000" dirty="0" smtClean="0"/>
              <a:t> website, with the title </a:t>
            </a:r>
            <a:r>
              <a:rPr lang="en-US" sz="2000" dirty="0">
                <a:solidFill>
                  <a:schemeClr val="accent5"/>
                </a:solidFill>
              </a:rPr>
              <a:t>“</a:t>
            </a:r>
            <a:r>
              <a:rPr lang="en-US" sz="2000" i="1" dirty="0">
                <a:solidFill>
                  <a:schemeClr val="accent5"/>
                </a:solidFill>
              </a:rPr>
              <a:t>Titanic: Machine Learning from Disaster</a:t>
            </a:r>
            <a:r>
              <a:rPr lang="en-US" sz="2000" dirty="0">
                <a:solidFill>
                  <a:schemeClr val="accent5"/>
                </a:solidFill>
              </a:rPr>
              <a:t>”</a:t>
            </a:r>
          </a:p>
        </p:txBody>
      </p:sp>
      <p:sp>
        <p:nvSpPr>
          <p:cNvPr id="27" name="TextBox 26"/>
          <p:cNvSpPr txBox="1"/>
          <p:nvPr/>
        </p:nvSpPr>
        <p:spPr>
          <a:xfrm>
            <a:off x="5702988" y="5345182"/>
            <a:ext cx="6072679" cy="338554"/>
          </a:xfrm>
          <a:prstGeom prst="rect">
            <a:avLst/>
          </a:prstGeom>
          <a:noFill/>
        </p:spPr>
        <p:txBody>
          <a:bodyPr wrap="square" rtlCol="0">
            <a:spAutoFit/>
          </a:bodyPr>
          <a:lstStyle/>
          <a:p>
            <a:endParaRPr lang="en-US" sz="1600" dirty="0">
              <a:solidFill>
                <a:srgbClr val="FF0000"/>
              </a:solidFill>
            </a:endParaRPr>
          </a:p>
        </p:txBody>
      </p:sp>
    </p:spTree>
    <p:extLst>
      <p:ext uri="{BB962C8B-B14F-4D97-AF65-F5344CB8AC3E}">
        <p14:creationId xmlns:p14="http://schemas.microsoft.com/office/powerpoint/2010/main" val="247526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
          <p:cNvSpPr>
            <a:spLocks noChangeArrowheads="1"/>
          </p:cNvSpPr>
          <p:nvPr/>
        </p:nvSpPr>
        <p:spPr bwMode="auto">
          <a:xfrm>
            <a:off x="6001209" y="2477121"/>
            <a:ext cx="14617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80990" indent="-380990">
              <a:buFont typeface="Wingdings" pitchFamily="2" charset="2"/>
              <a:buChar char="l"/>
              <a:defRPr/>
            </a:pPr>
            <a:r>
              <a:rPr lang="en-US" altLang="zh-CN" sz="1867" b="1" dirty="0" smtClean="0">
                <a:latin typeface="微软雅黑" pitchFamily="34" charset="-122"/>
                <a:ea typeface="微软雅黑" pitchFamily="34" charset="-122"/>
              </a:rPr>
              <a:t>Age</a:t>
            </a:r>
            <a:endParaRPr lang="zh-CN" altLang="en-US" sz="1867" b="1" dirty="0">
              <a:latin typeface="微软雅黑" pitchFamily="34" charset="-122"/>
              <a:ea typeface="微软雅黑" pitchFamily="34" charset="-122"/>
            </a:endParaRPr>
          </a:p>
        </p:txBody>
      </p:sp>
      <p:grpSp>
        <p:nvGrpSpPr>
          <p:cNvPr id="8195" name="组合 35"/>
          <p:cNvGrpSpPr>
            <a:grpSpLocks/>
          </p:cNvGrpSpPr>
          <p:nvPr/>
        </p:nvGrpSpPr>
        <p:grpSpPr bwMode="auto">
          <a:xfrm>
            <a:off x="5945717" y="2937933"/>
            <a:ext cx="2148416" cy="349251"/>
            <a:chOff x="4041068" y="2302882"/>
            <a:chExt cx="1611052" cy="261610"/>
          </a:xfrm>
        </p:grpSpPr>
        <p:cxnSp>
          <p:nvCxnSpPr>
            <p:cNvPr id="16" name="直接连接符 15"/>
            <p:cNvCxnSpPr/>
            <p:nvPr/>
          </p:nvCxnSpPr>
          <p:spPr>
            <a:xfrm flipH="1" flipV="1">
              <a:off x="5220390" y="2302882"/>
              <a:ext cx="431730" cy="26161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41068" y="2302882"/>
              <a:ext cx="1179322"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8196" name="矩形 20"/>
          <p:cNvSpPr>
            <a:spLocks noChangeArrowheads="1"/>
          </p:cNvSpPr>
          <p:nvPr/>
        </p:nvSpPr>
        <p:spPr bwMode="auto">
          <a:xfrm>
            <a:off x="8069923" y="1198026"/>
            <a:ext cx="29210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l"/>
            </a:pPr>
            <a:r>
              <a:rPr lang="en-US" altLang="zh-CN" sz="1867" b="1" dirty="0" smtClean="0">
                <a:latin typeface="微软雅黑" panose="020B0503020204020204" pitchFamily="34" charset="-122"/>
                <a:ea typeface="微软雅黑" panose="020B0503020204020204" pitchFamily="34" charset="-122"/>
              </a:rPr>
              <a:t>Sex</a:t>
            </a:r>
            <a:endParaRPr lang="zh-CN" altLang="en-US" sz="1867" b="1" dirty="0">
              <a:latin typeface="微软雅黑" panose="020B0503020204020204" pitchFamily="34" charset="-122"/>
              <a:ea typeface="微软雅黑" panose="020B0503020204020204" pitchFamily="34" charset="-122"/>
            </a:endParaRPr>
          </a:p>
        </p:txBody>
      </p:sp>
      <p:grpSp>
        <p:nvGrpSpPr>
          <p:cNvPr id="8197" name="组合 6"/>
          <p:cNvGrpSpPr>
            <a:grpSpLocks/>
          </p:cNvGrpSpPr>
          <p:nvPr/>
        </p:nvGrpSpPr>
        <p:grpSpPr bwMode="auto">
          <a:xfrm>
            <a:off x="8079317" y="1570567"/>
            <a:ext cx="1253067" cy="1367367"/>
            <a:chOff x="5640523" y="1276260"/>
            <a:chExt cx="939787" cy="1026622"/>
          </a:xfrm>
        </p:grpSpPr>
        <p:cxnSp>
          <p:nvCxnSpPr>
            <p:cNvPr id="22" name="直接连接符 21"/>
            <p:cNvCxnSpPr/>
            <p:nvPr/>
          </p:nvCxnSpPr>
          <p:spPr>
            <a:xfrm flipH="1" flipV="1">
              <a:off x="6110417" y="1295330"/>
              <a:ext cx="9525" cy="1007552"/>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640523" y="1276260"/>
              <a:ext cx="939787"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grpSp>
        <p:nvGrpSpPr>
          <p:cNvPr id="8198" name="组合 7"/>
          <p:cNvGrpSpPr>
            <a:grpSpLocks/>
          </p:cNvGrpSpPr>
          <p:nvPr/>
        </p:nvGrpSpPr>
        <p:grpSpPr bwMode="auto">
          <a:xfrm>
            <a:off x="9359901" y="2961218"/>
            <a:ext cx="2188633" cy="325967"/>
            <a:chOff x="6601664" y="2319011"/>
            <a:chExt cx="1640335" cy="245481"/>
          </a:xfrm>
        </p:grpSpPr>
        <p:cxnSp>
          <p:nvCxnSpPr>
            <p:cNvPr id="28" name="直接连接符 27"/>
            <p:cNvCxnSpPr/>
            <p:nvPr/>
          </p:nvCxnSpPr>
          <p:spPr>
            <a:xfrm flipH="1">
              <a:off x="6601664" y="2319011"/>
              <a:ext cx="461642" cy="245481"/>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063306" y="2320605"/>
              <a:ext cx="1178693"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9339913" y="2188264"/>
            <a:ext cx="2427815" cy="666977"/>
          </a:xfrm>
          <a:prstGeom prst="rect">
            <a:avLst/>
          </a:prstGeom>
        </p:spPr>
        <p:txBody>
          <a:bodyPr wrap="square">
            <a:spAutoFit/>
          </a:bodyPr>
          <a:lstStyle/>
          <a:p>
            <a:pPr marL="380990" indent="-380990" algn="ctr">
              <a:buFont typeface="Wingdings" pitchFamily="2" charset="2"/>
              <a:buChar char="l"/>
              <a:defRPr/>
            </a:pPr>
            <a:r>
              <a:rPr lang="en-US" altLang="zh-CN" sz="1867" b="1" dirty="0" smtClean="0">
                <a:latin typeface="微软雅黑" pitchFamily="34" charset="-122"/>
                <a:ea typeface="微软雅黑" pitchFamily="34" charset="-122"/>
              </a:rPr>
              <a:t>Passenger Class</a:t>
            </a:r>
            <a:endParaRPr lang="zh-CN" altLang="en-US" sz="1867" b="1" dirty="0">
              <a:latin typeface="微软雅黑" pitchFamily="34" charset="-122"/>
              <a:ea typeface="微软雅黑" pitchFamily="34" charset="-122"/>
            </a:endParaRPr>
          </a:p>
        </p:txBody>
      </p:sp>
      <p:sp>
        <p:nvSpPr>
          <p:cNvPr id="8200" name="矩形 5"/>
          <p:cNvSpPr>
            <a:spLocks noChangeArrowheads="1"/>
          </p:cNvSpPr>
          <p:nvPr/>
        </p:nvSpPr>
        <p:spPr bwMode="auto">
          <a:xfrm>
            <a:off x="5615518" y="4320117"/>
            <a:ext cx="22225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Wingdings" panose="05000000000000000000" pitchFamily="2" charset="2"/>
              <a:buChar char="l"/>
            </a:pPr>
            <a:r>
              <a:rPr lang="en-US" altLang="zh-CN" sz="1867" b="1" dirty="0" smtClean="0">
                <a:latin typeface="微软雅黑" panose="020B0503020204020204" pitchFamily="34" charset="-122"/>
                <a:ea typeface="微软雅黑" panose="020B0503020204020204" pitchFamily="34" charset="-122"/>
              </a:rPr>
              <a:t>Name</a:t>
            </a:r>
            <a:endParaRPr lang="zh-CN" altLang="en-US" sz="1867" b="1" dirty="0">
              <a:latin typeface="微软雅黑" panose="020B0503020204020204" pitchFamily="34" charset="-122"/>
              <a:ea typeface="微软雅黑" panose="020B0503020204020204" pitchFamily="34" charset="-122"/>
            </a:endParaRPr>
          </a:p>
        </p:txBody>
      </p:sp>
      <p:grpSp>
        <p:nvGrpSpPr>
          <p:cNvPr id="8201" name="组合 34"/>
          <p:cNvGrpSpPr>
            <a:grpSpLocks/>
          </p:cNvGrpSpPr>
          <p:nvPr/>
        </p:nvGrpSpPr>
        <p:grpSpPr bwMode="auto">
          <a:xfrm>
            <a:off x="6043085" y="3992034"/>
            <a:ext cx="2051049" cy="353484"/>
            <a:chOff x="4113076" y="3092137"/>
            <a:chExt cx="1539044" cy="266035"/>
          </a:xfrm>
        </p:grpSpPr>
        <p:cxnSp>
          <p:nvCxnSpPr>
            <p:cNvPr id="18" name="直接连接符 17"/>
            <p:cNvCxnSpPr/>
            <p:nvPr/>
          </p:nvCxnSpPr>
          <p:spPr>
            <a:xfrm flipH="1">
              <a:off x="5291581" y="3092137"/>
              <a:ext cx="360539" cy="266035"/>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113076" y="3358172"/>
              <a:ext cx="1178505"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grpSp>
        <p:nvGrpSpPr>
          <p:cNvPr id="8202" name="组合 8"/>
          <p:cNvGrpSpPr>
            <a:grpSpLocks/>
          </p:cNvGrpSpPr>
          <p:nvPr/>
        </p:nvGrpSpPr>
        <p:grpSpPr bwMode="auto">
          <a:xfrm>
            <a:off x="9332384" y="3992034"/>
            <a:ext cx="2216149" cy="357717"/>
            <a:chOff x="6580311" y="3092137"/>
            <a:chExt cx="1661688" cy="268238"/>
          </a:xfrm>
        </p:grpSpPr>
        <p:cxnSp>
          <p:nvCxnSpPr>
            <p:cNvPr id="23" name="直接连接符 22"/>
            <p:cNvCxnSpPr/>
            <p:nvPr/>
          </p:nvCxnSpPr>
          <p:spPr>
            <a:xfrm flipH="1" flipV="1">
              <a:off x="6580311" y="3092137"/>
              <a:ext cx="482477" cy="26665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062788" y="3360375"/>
              <a:ext cx="1179211"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8203" name="矩形 9"/>
          <p:cNvSpPr>
            <a:spLocks noChangeArrowheads="1"/>
          </p:cNvSpPr>
          <p:nvPr/>
        </p:nvSpPr>
        <p:spPr bwMode="auto">
          <a:xfrm>
            <a:off x="9736668" y="4345518"/>
            <a:ext cx="21336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Wingdings" panose="05000000000000000000" pitchFamily="2" charset="2"/>
              <a:buChar char="l"/>
            </a:pPr>
            <a:r>
              <a:rPr lang="en-US" altLang="zh-CN" sz="1867" b="1" dirty="0" smtClean="0">
                <a:latin typeface="微软雅黑" panose="020B0503020204020204" pitchFamily="34" charset="-122"/>
                <a:ea typeface="微软雅黑" panose="020B0503020204020204" pitchFamily="34" charset="-122"/>
              </a:rPr>
              <a:t>Fare</a:t>
            </a:r>
            <a:endParaRPr lang="zh-CN" altLang="en-US" sz="1867" b="1" dirty="0">
              <a:latin typeface="微软雅黑" panose="020B0503020204020204" pitchFamily="34" charset="-122"/>
              <a:ea typeface="微软雅黑" panose="020B0503020204020204" pitchFamily="34" charset="-122"/>
            </a:endParaRPr>
          </a:p>
        </p:txBody>
      </p:sp>
      <p:grpSp>
        <p:nvGrpSpPr>
          <p:cNvPr id="8204" name="组合 1"/>
          <p:cNvGrpSpPr>
            <a:grpSpLocks/>
          </p:cNvGrpSpPr>
          <p:nvPr/>
        </p:nvGrpSpPr>
        <p:grpSpPr bwMode="auto">
          <a:xfrm>
            <a:off x="7766051" y="3003551"/>
            <a:ext cx="2074333" cy="1674282"/>
            <a:chOff x="5420156" y="2245168"/>
            <a:chExt cx="1224136" cy="1055290"/>
          </a:xfrm>
        </p:grpSpPr>
        <p:sp>
          <p:nvSpPr>
            <p:cNvPr id="11" name="六边形 10"/>
            <p:cNvSpPr/>
            <p:nvPr/>
          </p:nvSpPr>
          <p:spPr>
            <a:xfrm>
              <a:off x="5420156" y="2245168"/>
              <a:ext cx="1224136" cy="1055290"/>
            </a:xfrm>
            <a:prstGeom prst="hexagon">
              <a:avLst/>
            </a:prstGeom>
            <a:solidFill>
              <a:srgbClr val="31859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222" name="TextBox 11"/>
            <p:cNvSpPr txBox="1">
              <a:spLocks noChangeArrowheads="1"/>
            </p:cNvSpPr>
            <p:nvPr/>
          </p:nvSpPr>
          <p:spPr bwMode="auto">
            <a:xfrm>
              <a:off x="5580113" y="2485220"/>
              <a:ext cx="960503" cy="40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dirty="0" smtClean="0">
                  <a:solidFill>
                    <a:schemeClr val="bg1"/>
                  </a:solidFill>
                  <a:latin typeface="微软雅黑" panose="020B0503020204020204" pitchFamily="34" charset="-122"/>
                  <a:ea typeface="微软雅黑" panose="020B0503020204020204" pitchFamily="34" charset="-122"/>
                </a:rPr>
                <a:t>Passenger Information</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8205" name="组合 18"/>
          <p:cNvGrpSpPr>
            <a:grpSpLocks/>
          </p:cNvGrpSpPr>
          <p:nvPr/>
        </p:nvGrpSpPr>
        <p:grpSpPr bwMode="auto">
          <a:xfrm>
            <a:off x="8106833" y="4222751"/>
            <a:ext cx="1253067" cy="1344083"/>
            <a:chOff x="5661877" y="3266573"/>
            <a:chExt cx="939787" cy="1008112"/>
          </a:xfrm>
        </p:grpSpPr>
        <p:cxnSp>
          <p:nvCxnSpPr>
            <p:cNvPr id="26" name="直接连接符 25"/>
            <p:cNvCxnSpPr/>
            <p:nvPr/>
          </p:nvCxnSpPr>
          <p:spPr>
            <a:xfrm flipH="1" flipV="1">
              <a:off x="6111134" y="3266573"/>
              <a:ext cx="9525" cy="1008112"/>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661877" y="4265160"/>
              <a:ext cx="939787"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8316240" y="5515028"/>
            <a:ext cx="834252" cy="379656"/>
          </a:xfrm>
          <a:prstGeom prst="rect">
            <a:avLst/>
          </a:prstGeom>
        </p:spPr>
        <p:txBody>
          <a:bodyPr wrap="square">
            <a:spAutoFit/>
          </a:bodyPr>
          <a:lstStyle/>
          <a:p>
            <a:pPr>
              <a:defRPr/>
            </a:pPr>
            <a:r>
              <a:rPr lang="en-US" altLang="zh-CN" sz="1867" b="1" dirty="0" smtClean="0">
                <a:latin typeface="微软雅黑" pitchFamily="34" charset="-122"/>
                <a:ea typeface="微软雅黑" pitchFamily="34" charset="-122"/>
              </a:rPr>
              <a:t>······</a:t>
            </a:r>
            <a:endParaRPr lang="zh-CN" altLang="en-US" sz="1867" b="1" dirty="0">
              <a:latin typeface="微软雅黑" pitchFamily="34" charset="-122"/>
              <a:ea typeface="微软雅黑" pitchFamily="34" charset="-122"/>
            </a:endParaRPr>
          </a:p>
        </p:txBody>
      </p:sp>
      <p:sp>
        <p:nvSpPr>
          <p:cNvPr id="39" name="等腰三角形 3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等腰三角形 39"/>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209" name="TextBox 5"/>
          <p:cNvSpPr txBox="1">
            <a:spLocks noChangeArrowheads="1"/>
          </p:cNvSpPr>
          <p:nvPr/>
        </p:nvSpPr>
        <p:spPr bwMode="auto">
          <a:xfrm>
            <a:off x="1295401" y="452967"/>
            <a:ext cx="268816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1.2  </a:t>
            </a:r>
            <a:r>
              <a:rPr lang="en-US" altLang="zh-CN" sz="2667" b="1" dirty="0" smtClean="0">
                <a:solidFill>
                  <a:srgbClr val="31859C"/>
                </a:solidFill>
                <a:latin typeface="微软雅黑" panose="020B0503020204020204" pitchFamily="34" charset="-122"/>
                <a:ea typeface="微软雅黑" panose="020B0503020204020204" pitchFamily="34" charset="-122"/>
              </a:rPr>
              <a:t>Problem</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8210" name="组合 41"/>
          <p:cNvGrpSpPr>
            <a:grpSpLocks/>
          </p:cNvGrpSpPr>
          <p:nvPr/>
        </p:nvGrpSpPr>
        <p:grpSpPr bwMode="auto">
          <a:xfrm>
            <a:off x="215901" y="1"/>
            <a:ext cx="886884" cy="886884"/>
            <a:chOff x="611187" y="261275"/>
            <a:chExt cx="666069" cy="664458"/>
          </a:xfrm>
        </p:grpSpPr>
        <p:sp>
          <p:nvSpPr>
            <p:cNvPr id="43" name="矩形 42"/>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矩形 43"/>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4" name="左箭头 3"/>
          <p:cNvSpPr/>
          <p:nvPr/>
        </p:nvSpPr>
        <p:spPr>
          <a:xfrm>
            <a:off x="4560475" y="3469246"/>
            <a:ext cx="1300007" cy="272032"/>
          </a:xfrm>
          <a:prstGeom prst="left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42" name="组合 41"/>
          <p:cNvGrpSpPr>
            <a:grpSpLocks/>
          </p:cNvGrpSpPr>
          <p:nvPr/>
        </p:nvGrpSpPr>
        <p:grpSpPr bwMode="auto">
          <a:xfrm>
            <a:off x="700776" y="1486566"/>
            <a:ext cx="3614344" cy="2983835"/>
            <a:chOff x="401638" y="801880"/>
            <a:chExt cx="2976249" cy="3210053"/>
          </a:xfrm>
        </p:grpSpPr>
        <p:sp>
          <p:nvSpPr>
            <p:cNvPr id="45" name="TextBox 28"/>
            <p:cNvSpPr txBox="1">
              <a:spLocks noChangeArrowheads="1"/>
            </p:cNvSpPr>
            <p:nvPr/>
          </p:nvSpPr>
          <p:spPr bwMode="auto">
            <a:xfrm>
              <a:off x="426403" y="801880"/>
              <a:ext cx="2929167" cy="42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Find</a:t>
              </a:r>
              <a:r>
                <a:rPr lang="en-US" altLang="zh-CN" sz="2400" b="1" dirty="0" smtClean="0">
                  <a:latin typeface="微软雅黑" panose="020B0503020204020204" pitchFamily="34" charset="-122"/>
                  <a:ea typeface="微软雅黑" panose="020B0503020204020204" pitchFamily="34" charset="-122"/>
                </a:rPr>
                <a:t> </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effect</a:t>
              </a:r>
              <a:r>
                <a:rPr lang="en-US" altLang="zh-CN" sz="2400" b="1" dirty="0" smtClean="0">
                  <a:latin typeface="微软雅黑" panose="020B0503020204020204" pitchFamily="34" charset="-122"/>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algorithm</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矩形 45"/>
            <p:cNvSpPr/>
            <p:nvPr/>
          </p:nvSpPr>
          <p:spPr>
            <a:xfrm>
              <a:off x="404088" y="1995098"/>
              <a:ext cx="2973799" cy="2016835"/>
            </a:xfrm>
            <a:prstGeom prst="rect">
              <a:avLst/>
            </a:prstGeom>
            <a:no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sp>
          <p:nvSpPr>
            <p:cNvPr id="47" name="TextBox 33"/>
            <p:cNvSpPr txBox="1">
              <a:spLocks noChangeArrowheads="1"/>
            </p:cNvSpPr>
            <p:nvPr/>
          </p:nvSpPr>
          <p:spPr bwMode="auto">
            <a:xfrm>
              <a:off x="401638" y="1981497"/>
              <a:ext cx="2905125" cy="41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lnSpc>
                  <a:spcPct val="150000"/>
                </a:lnSpc>
              </a:pPr>
              <a:endParaRPr lang="zh-CN" altLang="en-US" sz="1400" b="1" dirty="0">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flipH="1">
              <a:off x="1848914" y="1404206"/>
              <a:ext cx="5287" cy="519430"/>
            </a:xfrm>
            <a:prstGeom prst="straightConnector1">
              <a:avLst/>
            </a:prstGeom>
            <a:ln w="76200">
              <a:solidFill>
                <a:srgbClr val="FFC000"/>
              </a:solidFill>
              <a:tailEnd type="triangle"/>
            </a:ln>
          </p:spPr>
          <p:style>
            <a:lnRef idx="3">
              <a:schemeClr val="dk1"/>
            </a:lnRef>
            <a:fillRef idx="0">
              <a:schemeClr val="dk1"/>
            </a:fillRef>
            <a:effectRef idx="2">
              <a:schemeClr val="dk1"/>
            </a:effectRef>
            <a:fontRef idx="minor">
              <a:schemeClr val="tx1"/>
            </a:fontRef>
          </p:style>
        </p:cxnSp>
      </p:grpSp>
      <p:sp>
        <p:nvSpPr>
          <p:cNvPr id="3" name="矩形 2"/>
          <p:cNvSpPr/>
          <p:nvPr/>
        </p:nvSpPr>
        <p:spPr>
          <a:xfrm>
            <a:off x="762000" y="2933442"/>
            <a:ext cx="3526019" cy="1323439"/>
          </a:xfrm>
          <a:prstGeom prst="rect">
            <a:avLst/>
          </a:prstGeom>
        </p:spPr>
        <p:txBody>
          <a:bodyPr wrap="squar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Given the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train data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regarding passenger’s information with survival labels,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predict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test data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without labels.</a:t>
            </a:r>
          </a:p>
        </p:txBody>
      </p:sp>
      <p:cxnSp>
        <p:nvCxnSpPr>
          <p:cNvPr id="49" name="直接箭头连接符 47"/>
          <p:cNvCxnSpPr/>
          <p:nvPr/>
        </p:nvCxnSpPr>
        <p:spPr bwMode="auto">
          <a:xfrm>
            <a:off x="2461553" y="4760313"/>
            <a:ext cx="3210" cy="474297"/>
          </a:xfrm>
          <a:prstGeom prst="straightConnector1">
            <a:avLst/>
          </a:prstGeom>
          <a:ln w="76200">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559550" y="5420303"/>
            <a:ext cx="7258378" cy="461665"/>
          </a:xfrm>
          <a:prstGeom prst="rect">
            <a:avLst/>
          </a:prstGeom>
          <a:noFill/>
        </p:spPr>
        <p:txBody>
          <a:bodyPr wrap="square" rtlCol="0">
            <a:spAutoFit/>
          </a:bodyPr>
          <a:lstStyle/>
          <a:p>
            <a:r>
              <a:rPr lang="en-US" sz="2400" dirty="0">
                <a:latin typeface="Times New Roman" panose="02020603050405020304" pitchFamily="18" charset="0"/>
                <a:ea typeface="微软雅黑" panose="020B0503020204020204" pitchFamily="34" charset="-122"/>
                <a:cs typeface="Times New Roman" panose="02020603050405020304" pitchFamily="18" charset="0"/>
              </a:rPr>
              <a:t>To make better </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safety regulations </a:t>
            </a:r>
            <a:r>
              <a:rPr lang="en-US" sz="2400" dirty="0">
                <a:latin typeface="Times New Roman" panose="02020603050405020304" pitchFamily="18" charset="0"/>
                <a:ea typeface="微软雅黑" panose="020B0503020204020204" pitchFamily="34" charset="-122"/>
                <a:cs typeface="Times New Roman" panose="02020603050405020304" pitchFamily="18" charset="0"/>
              </a:rPr>
              <a:t>and </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rescue strategy</a:t>
            </a:r>
            <a:r>
              <a:rPr 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072534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5"/>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02</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9220" name="文本框 9"/>
          <p:cNvSpPr txBox="1">
            <a:spLocks noChangeArrowheads="1"/>
          </p:cNvSpPr>
          <p:nvPr/>
        </p:nvSpPr>
        <p:spPr bwMode="auto">
          <a:xfrm>
            <a:off x="6350475" y="2932585"/>
            <a:ext cx="309558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dirty="0" smtClean="0">
                <a:latin typeface="Times New Roman" panose="02020603050405020304" pitchFamily="18" charset="0"/>
                <a:cs typeface="Times New Roman" panose="02020603050405020304" pitchFamily="18" charset="0"/>
              </a:rPr>
              <a:t>Data Preprocessing</a:t>
            </a:r>
            <a:endParaRPr lang="da-DK" altLang="zh-CN" sz="2667" b="1" dirty="0">
              <a:latin typeface="Times New Roman" panose="02020603050405020304" pitchFamily="18" charset="0"/>
              <a:cs typeface="Times New Roman" panose="02020603050405020304" pitchFamily="18" charset="0"/>
            </a:endParaRPr>
          </a:p>
        </p:txBody>
      </p:sp>
      <p:grpSp>
        <p:nvGrpSpPr>
          <p:cNvPr id="9221" name="组合 10"/>
          <p:cNvGrpSpPr>
            <a:grpSpLocks/>
          </p:cNvGrpSpPr>
          <p:nvPr/>
        </p:nvGrpSpPr>
        <p:grpSpPr bwMode="auto">
          <a:xfrm>
            <a:off x="5327651" y="3359151"/>
            <a:ext cx="5376333" cy="152400"/>
            <a:chOff x="3649980" y="3375660"/>
            <a:chExt cx="4663440" cy="108000"/>
          </a:xfrm>
        </p:grpSpPr>
        <p:cxnSp>
          <p:nvCxnSpPr>
            <p:cNvPr id="12" name="直接连接符 11"/>
            <p:cNvCxnSpPr/>
            <p:nvPr/>
          </p:nvCxnSpPr>
          <p:spPr>
            <a:xfrm>
              <a:off x="3734436" y="3429660"/>
              <a:ext cx="449452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323"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椭圆 13"/>
            <p:cNvSpPr>
              <a:spLocks/>
            </p:cNvSpPr>
            <p:nvPr/>
          </p:nvSpPr>
          <p:spPr>
            <a:xfrm>
              <a:off x="8205095" y="3375660"/>
              <a:ext cx="108325"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9222" name="文本框 14"/>
          <p:cNvSpPr txBox="1">
            <a:spLocks noChangeArrowheads="1"/>
          </p:cNvSpPr>
          <p:nvPr/>
        </p:nvSpPr>
        <p:spPr bwMode="auto">
          <a:xfrm>
            <a:off x="814917" y="3048000"/>
            <a:ext cx="4307416"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TWO</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57619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397584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2  </a:t>
            </a:r>
            <a:r>
              <a:rPr lang="en-US" altLang="zh-CN" sz="2667" b="1" dirty="0" smtClean="0">
                <a:solidFill>
                  <a:srgbClr val="31859C"/>
                </a:solidFill>
                <a:latin typeface="微软雅黑" panose="020B0503020204020204" pitchFamily="34" charset="-122"/>
                <a:ea typeface="微软雅黑" panose="020B0503020204020204" pitchFamily="34" charset="-122"/>
              </a:rPr>
              <a:t>Data Preprocessing</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6" name="Picture 15" descr="C:\Users\xiwang\AppData\Roaming\Tencent\Users\374790707\QQ\WinTemp\RichOle\4R~1IIHUC%4Z}IF2T)ZBU%B.png"/>
          <p:cNvPicPr/>
          <p:nvPr/>
        </p:nvPicPr>
        <p:blipFill>
          <a:blip r:embed="rId4">
            <a:extLst>
              <a:ext uri="{28A0092B-C50C-407E-A947-70E740481C1C}">
                <a14:useLocalDpi xmlns:a14="http://schemas.microsoft.com/office/drawing/2010/main" val="0"/>
              </a:ext>
            </a:extLst>
          </a:blip>
          <a:srcRect/>
          <a:stretch>
            <a:fillRect/>
          </a:stretch>
        </p:blipFill>
        <p:spPr bwMode="auto">
          <a:xfrm>
            <a:off x="1370703" y="1296050"/>
            <a:ext cx="8935124" cy="2623764"/>
          </a:xfrm>
          <a:prstGeom prst="rect">
            <a:avLst/>
          </a:prstGeom>
          <a:noFill/>
          <a:ln>
            <a:noFill/>
          </a:ln>
        </p:spPr>
      </p:pic>
      <p:sp>
        <p:nvSpPr>
          <p:cNvPr id="4" name="TextBox 3"/>
          <p:cNvSpPr txBox="1"/>
          <p:nvPr/>
        </p:nvSpPr>
        <p:spPr>
          <a:xfrm>
            <a:off x="4779481" y="926718"/>
            <a:ext cx="2117567" cy="369332"/>
          </a:xfrm>
          <a:prstGeom prst="rect">
            <a:avLst/>
          </a:prstGeom>
          <a:noFill/>
        </p:spPr>
        <p:txBody>
          <a:bodyPr wrap="none" rtlCol="0">
            <a:spAutoFit/>
          </a:bodyPr>
          <a:lstStyle/>
          <a:p>
            <a:r>
              <a:rPr lang="en-US" altLang="zh-CN" dirty="0" smtClean="0"/>
              <a:t>Table1. </a:t>
            </a:r>
            <a:r>
              <a:rPr lang="en-US" dirty="0" smtClean="0"/>
              <a:t>Training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1142564"/>
              </p:ext>
            </p:extLst>
          </p:nvPr>
        </p:nvGraphicFramePr>
        <p:xfrm>
          <a:off x="2893807" y="4452746"/>
          <a:ext cx="6508377" cy="2206237"/>
        </p:xfrm>
        <a:graphic>
          <a:graphicData uri="http://schemas.openxmlformats.org/drawingml/2006/table">
            <a:tbl>
              <a:tblPr firstRow="1" firstCol="1" bandRow="1">
                <a:tableStyleId>{5C22544A-7EE6-4342-B048-85BDC9FD1C3A}</a:tableStyleId>
              </a:tblPr>
              <a:tblGrid>
                <a:gridCol w="1103820">
                  <a:extLst>
                    <a:ext uri="{9D8B030D-6E8A-4147-A177-3AD203B41FA5}">
                      <a16:colId xmlns:a16="http://schemas.microsoft.com/office/drawing/2014/main" val="3363546102"/>
                    </a:ext>
                  </a:extLst>
                </a:gridCol>
                <a:gridCol w="5404557">
                  <a:extLst>
                    <a:ext uri="{9D8B030D-6E8A-4147-A177-3AD203B41FA5}">
                      <a16:colId xmlns:a16="http://schemas.microsoft.com/office/drawing/2014/main" val="1236754577"/>
                    </a:ext>
                  </a:extLst>
                </a:gridCol>
              </a:tblGrid>
              <a:tr h="200567">
                <a:tc>
                  <a:txBody>
                    <a:bodyPr/>
                    <a:lstStyle/>
                    <a:p>
                      <a:pPr marL="0" marR="0">
                        <a:spcBef>
                          <a:spcPts val="0"/>
                        </a:spcBef>
                        <a:spcAft>
                          <a:spcPts val="0"/>
                        </a:spcAft>
                      </a:pPr>
                      <a:r>
                        <a:rPr lang="en-US" sz="1200" kern="100">
                          <a:effectLst/>
                        </a:rPr>
                        <a:t>Survived</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dirty="0" err="1">
                          <a:effectLst/>
                        </a:rPr>
                        <a:t>Suvival</a:t>
                      </a:r>
                      <a:r>
                        <a:rPr lang="en-US" sz="1200" kern="100" dirty="0">
                          <a:effectLst/>
                        </a:rPr>
                        <a:t> (0 = No; 1 = Yes)</a:t>
                      </a:r>
                      <a:endParaRPr lang="en-US" sz="1200" kern="1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2735136203"/>
                  </a:ext>
                </a:extLst>
              </a:tr>
              <a:tr h="200567">
                <a:tc>
                  <a:txBody>
                    <a:bodyPr/>
                    <a:lstStyle/>
                    <a:p>
                      <a:pPr marL="0" marR="0">
                        <a:spcBef>
                          <a:spcPts val="0"/>
                        </a:spcBef>
                        <a:spcAft>
                          <a:spcPts val="0"/>
                        </a:spcAft>
                      </a:pPr>
                      <a:r>
                        <a:rPr lang="en-US" sz="1200" kern="100">
                          <a:effectLst/>
                        </a:rPr>
                        <a:t>Pclass</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dirty="0" err="1">
                          <a:effectLst/>
                        </a:rPr>
                        <a:t>Passerger</a:t>
                      </a:r>
                      <a:r>
                        <a:rPr lang="en-US" sz="1200" kern="100" dirty="0">
                          <a:effectLst/>
                        </a:rPr>
                        <a:t> Class (1 = 1</a:t>
                      </a:r>
                      <a:r>
                        <a:rPr lang="en-US" sz="1200" kern="100" baseline="30000" dirty="0">
                          <a:effectLst/>
                        </a:rPr>
                        <a:t>st</a:t>
                      </a:r>
                      <a:r>
                        <a:rPr lang="en-US" sz="1200" kern="100" dirty="0">
                          <a:effectLst/>
                        </a:rPr>
                        <a:t>; 2 = 2</a:t>
                      </a:r>
                      <a:r>
                        <a:rPr lang="en-US" sz="1200" kern="100" baseline="30000" dirty="0">
                          <a:effectLst/>
                        </a:rPr>
                        <a:t>nd</a:t>
                      </a:r>
                      <a:r>
                        <a:rPr lang="en-US" sz="1200" kern="100" dirty="0">
                          <a:effectLst/>
                        </a:rPr>
                        <a:t>; 3 = </a:t>
                      </a:r>
                      <a:r>
                        <a:rPr lang="en-US" sz="1200" kern="100" dirty="0" smtClean="0">
                          <a:effectLst/>
                        </a:rPr>
                        <a:t>3</a:t>
                      </a:r>
                      <a:r>
                        <a:rPr lang="en-US" sz="1200" kern="100" baseline="30000" dirty="0" smtClean="0">
                          <a:effectLst/>
                        </a:rPr>
                        <a:t>rd</a:t>
                      </a:r>
                      <a:r>
                        <a:rPr lang="en-US" sz="1200" kern="100" dirty="0" smtClean="0">
                          <a:effectLst/>
                        </a:rPr>
                        <a:t>)</a:t>
                      </a:r>
                      <a:endParaRPr lang="en-US" sz="1200" kern="1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1954994218"/>
                  </a:ext>
                </a:extLst>
              </a:tr>
              <a:tr h="200567">
                <a:tc>
                  <a:txBody>
                    <a:bodyPr/>
                    <a:lstStyle/>
                    <a:p>
                      <a:pPr marL="0" marR="0">
                        <a:spcBef>
                          <a:spcPts val="0"/>
                        </a:spcBef>
                        <a:spcAft>
                          <a:spcPts val="0"/>
                        </a:spcAft>
                      </a:pPr>
                      <a:r>
                        <a:rPr lang="en-US" sz="1200" kern="100">
                          <a:effectLst/>
                        </a:rPr>
                        <a:t>Name</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Name</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869554979"/>
                  </a:ext>
                </a:extLst>
              </a:tr>
              <a:tr h="200567">
                <a:tc>
                  <a:txBody>
                    <a:bodyPr/>
                    <a:lstStyle/>
                    <a:p>
                      <a:pPr marL="0" marR="0">
                        <a:spcBef>
                          <a:spcPts val="0"/>
                        </a:spcBef>
                        <a:spcAft>
                          <a:spcPts val="0"/>
                        </a:spcAft>
                      </a:pPr>
                      <a:r>
                        <a:rPr lang="en-US" sz="1200" kern="100">
                          <a:effectLst/>
                        </a:rPr>
                        <a:t>Sex</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Sex</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550830197"/>
                  </a:ext>
                </a:extLst>
              </a:tr>
              <a:tr h="200567">
                <a:tc>
                  <a:txBody>
                    <a:bodyPr/>
                    <a:lstStyle/>
                    <a:p>
                      <a:pPr marL="0" marR="0">
                        <a:spcBef>
                          <a:spcPts val="0"/>
                        </a:spcBef>
                        <a:spcAft>
                          <a:spcPts val="0"/>
                        </a:spcAft>
                      </a:pPr>
                      <a:r>
                        <a:rPr lang="en-US" sz="1200" kern="100">
                          <a:effectLst/>
                        </a:rPr>
                        <a:t>Age</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Age</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39448507"/>
                  </a:ext>
                </a:extLst>
              </a:tr>
              <a:tr h="200567">
                <a:tc>
                  <a:txBody>
                    <a:bodyPr/>
                    <a:lstStyle/>
                    <a:p>
                      <a:pPr marL="0" marR="0">
                        <a:spcBef>
                          <a:spcPts val="0"/>
                        </a:spcBef>
                        <a:spcAft>
                          <a:spcPts val="0"/>
                        </a:spcAft>
                      </a:pPr>
                      <a:r>
                        <a:rPr lang="en-US" sz="1200" kern="100">
                          <a:effectLst/>
                        </a:rPr>
                        <a:t>SibSp</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Number of Siblings/Spouses Aboard</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2284659624"/>
                  </a:ext>
                </a:extLst>
              </a:tr>
              <a:tr h="200567">
                <a:tc>
                  <a:txBody>
                    <a:bodyPr/>
                    <a:lstStyle/>
                    <a:p>
                      <a:pPr marL="0" marR="0">
                        <a:spcBef>
                          <a:spcPts val="0"/>
                        </a:spcBef>
                        <a:spcAft>
                          <a:spcPts val="0"/>
                        </a:spcAft>
                      </a:pPr>
                      <a:r>
                        <a:rPr lang="en-US" sz="1200" kern="100">
                          <a:effectLst/>
                        </a:rPr>
                        <a:t>Parch</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Number of Parents/Children Aboard</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2252208956"/>
                  </a:ext>
                </a:extLst>
              </a:tr>
              <a:tr h="200567">
                <a:tc>
                  <a:txBody>
                    <a:bodyPr/>
                    <a:lstStyle/>
                    <a:p>
                      <a:pPr marL="0" marR="0">
                        <a:spcBef>
                          <a:spcPts val="0"/>
                        </a:spcBef>
                        <a:spcAft>
                          <a:spcPts val="0"/>
                        </a:spcAft>
                      </a:pPr>
                      <a:r>
                        <a:rPr lang="en-US" sz="1200" kern="100">
                          <a:effectLst/>
                        </a:rPr>
                        <a:t>Ticket</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Ticket Number</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2208725360"/>
                  </a:ext>
                </a:extLst>
              </a:tr>
              <a:tr h="200567">
                <a:tc>
                  <a:txBody>
                    <a:bodyPr/>
                    <a:lstStyle/>
                    <a:p>
                      <a:pPr marL="0" marR="0">
                        <a:spcBef>
                          <a:spcPts val="0"/>
                        </a:spcBef>
                        <a:spcAft>
                          <a:spcPts val="0"/>
                        </a:spcAft>
                      </a:pPr>
                      <a:r>
                        <a:rPr lang="en-US" sz="1200" kern="100">
                          <a:effectLst/>
                        </a:rPr>
                        <a:t>Fare</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Passenger Fare</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98318273"/>
                  </a:ext>
                </a:extLst>
              </a:tr>
              <a:tr h="200567">
                <a:tc>
                  <a:txBody>
                    <a:bodyPr/>
                    <a:lstStyle/>
                    <a:p>
                      <a:pPr marL="0" marR="0">
                        <a:spcBef>
                          <a:spcPts val="0"/>
                        </a:spcBef>
                        <a:spcAft>
                          <a:spcPts val="0"/>
                        </a:spcAft>
                      </a:pPr>
                      <a:r>
                        <a:rPr lang="en-US" sz="1200" kern="100">
                          <a:effectLst/>
                        </a:rPr>
                        <a:t>Cabin</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a:effectLst/>
                        </a:rPr>
                        <a:t>Cabin</a:t>
                      </a:r>
                      <a:endParaRPr lang="en-US" sz="1200" kern="1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349443799"/>
                  </a:ext>
                </a:extLst>
              </a:tr>
              <a:tr h="200567">
                <a:tc>
                  <a:txBody>
                    <a:bodyPr/>
                    <a:lstStyle/>
                    <a:p>
                      <a:pPr marL="0" marR="0">
                        <a:spcBef>
                          <a:spcPts val="0"/>
                        </a:spcBef>
                        <a:spcAft>
                          <a:spcPts val="0"/>
                        </a:spcAft>
                      </a:pPr>
                      <a:r>
                        <a:rPr lang="en-US" sz="1200" kern="100">
                          <a:effectLst/>
                        </a:rPr>
                        <a:t>Embarked</a:t>
                      </a:r>
                      <a:endParaRPr lang="en-US" sz="12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200" kern="100" dirty="0">
                          <a:effectLst/>
                        </a:rPr>
                        <a:t>Port of Embarkation (C = Cherbourg; Q = Queenstown; S = Southampton)</a:t>
                      </a:r>
                      <a:endParaRPr lang="en-US" sz="1200" kern="1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105532537"/>
                  </a:ext>
                </a:extLst>
              </a:tr>
            </a:tbl>
          </a:graphicData>
        </a:graphic>
      </p:graphicFrame>
      <p:sp>
        <p:nvSpPr>
          <p:cNvPr id="20" name="TextBox 19"/>
          <p:cNvSpPr txBox="1"/>
          <p:nvPr/>
        </p:nvSpPr>
        <p:spPr>
          <a:xfrm>
            <a:off x="4263706" y="4072427"/>
            <a:ext cx="3387915" cy="369332"/>
          </a:xfrm>
          <a:prstGeom prst="rect">
            <a:avLst/>
          </a:prstGeom>
          <a:noFill/>
        </p:spPr>
        <p:txBody>
          <a:bodyPr wrap="none" rtlCol="0">
            <a:spAutoFit/>
          </a:bodyPr>
          <a:lstStyle/>
          <a:p>
            <a:r>
              <a:rPr lang="en-US" altLang="zh-CN" dirty="0" smtClean="0"/>
              <a:t>Table2. Description about </a:t>
            </a:r>
            <a:r>
              <a:rPr lang="en-US" dirty="0" smtClean="0"/>
              <a:t>data set</a:t>
            </a:r>
            <a:endParaRPr lang="en-US" dirty="0"/>
          </a:p>
        </p:txBody>
      </p:sp>
      <p:sp>
        <p:nvSpPr>
          <p:cNvPr id="2" name="TextBox 1"/>
          <p:cNvSpPr txBox="1"/>
          <p:nvPr/>
        </p:nvSpPr>
        <p:spPr>
          <a:xfrm>
            <a:off x="10489325" y="2333297"/>
            <a:ext cx="1387046" cy="369332"/>
          </a:xfrm>
          <a:prstGeom prst="rect">
            <a:avLst/>
          </a:prstGeom>
          <a:noFill/>
        </p:spPr>
        <p:txBody>
          <a:bodyPr wrap="none" rtlCol="0">
            <a:spAutoFit/>
          </a:bodyPr>
          <a:lstStyle/>
          <a:p>
            <a:r>
              <a:rPr lang="en-US" dirty="0" smtClean="0">
                <a:solidFill>
                  <a:srgbClr val="FF0000"/>
                </a:solidFill>
              </a:rPr>
              <a:t>11</a:t>
            </a:r>
            <a:r>
              <a:rPr lang="en-US" dirty="0" smtClean="0"/>
              <a:t> attributes</a:t>
            </a:r>
            <a:endParaRPr lang="en-US" dirty="0"/>
          </a:p>
        </p:txBody>
      </p:sp>
    </p:spTree>
    <p:custDataLst>
      <p:tags r:id="rId1"/>
    </p:custDataLst>
    <p:extLst>
      <p:ext uri="{BB962C8B-B14F-4D97-AF65-F5344CB8AC3E}">
        <p14:creationId xmlns:p14="http://schemas.microsoft.com/office/powerpoint/2010/main" val="20451031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randombar(horizontal)">
                                      <p:cBhvr>
                                        <p:cTn id="29" dur="500"/>
                                        <p:tgtEl>
                                          <p:spTgt spid="20"/>
                                        </p:tgtEl>
                                      </p:cBhvr>
                                    </p:animEffect>
                                  </p:childTnLst>
                                </p:cTn>
                              </p:par>
                              <p:par>
                                <p:cTn id="30" presetID="14"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397584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2  </a:t>
            </a:r>
            <a:r>
              <a:rPr lang="en-US" altLang="zh-CN" sz="2667" b="1" dirty="0" smtClean="0">
                <a:solidFill>
                  <a:srgbClr val="31859C"/>
                </a:solidFill>
                <a:latin typeface="微软雅黑" panose="020B0503020204020204" pitchFamily="34" charset="-122"/>
                <a:ea typeface="微软雅黑" panose="020B0503020204020204" pitchFamily="34" charset="-122"/>
              </a:rPr>
              <a:t>Data Preprocessing</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3" name="TextBox 2"/>
          <p:cNvSpPr txBox="1"/>
          <p:nvPr/>
        </p:nvSpPr>
        <p:spPr>
          <a:xfrm>
            <a:off x="1600199" y="4239524"/>
            <a:ext cx="6848140" cy="1631216"/>
          </a:xfrm>
          <a:prstGeom prst="rect">
            <a:avLst/>
          </a:prstGeom>
          <a:noFill/>
        </p:spPr>
        <p:txBody>
          <a:bodyPr wrap="square" rtlCol="0">
            <a:spAutoFit/>
          </a:bodyPr>
          <a:lstStyle/>
          <a:p>
            <a:r>
              <a:rPr lang="en-US" altLang="zh-CN" sz="2800" dirty="0" smtClean="0">
                <a:solidFill>
                  <a:srgbClr val="FF0000"/>
                </a:solidFill>
              </a:rPr>
              <a:t>Solutions:</a:t>
            </a:r>
            <a:endParaRPr lang="en-US" altLang="zh-CN" sz="2800" dirty="0" smtClean="0"/>
          </a:p>
          <a:p>
            <a:pPr marL="342900" indent="-342900">
              <a:buFont typeface="+mj-lt"/>
              <a:buAutoNum type="alphaLcParenR"/>
            </a:pPr>
            <a:r>
              <a:rPr lang="en-US" sz="2400" dirty="0" smtClean="0"/>
              <a:t>Fill in missing values</a:t>
            </a:r>
          </a:p>
          <a:p>
            <a:pPr marL="342900" indent="-342900">
              <a:buFont typeface="+mj-lt"/>
              <a:buAutoNum type="alphaLcParenR"/>
            </a:pPr>
            <a:r>
              <a:rPr lang="en-US" sz="2400" dirty="0" smtClean="0"/>
              <a:t>Combine or remove redundant fields</a:t>
            </a:r>
            <a:endParaRPr lang="en-US" sz="2400" dirty="0" smtClean="0">
              <a:solidFill>
                <a:schemeClr val="accent2"/>
              </a:solidFill>
            </a:endParaRPr>
          </a:p>
          <a:p>
            <a:pPr marL="342900" indent="-342900">
              <a:buFont typeface="+mj-lt"/>
              <a:buAutoNum type="alphaLcParenR"/>
            </a:pPr>
            <a:r>
              <a:rPr lang="en-US" sz="2400" dirty="0" smtClean="0"/>
              <a:t>Remove Irrelevant attributes</a:t>
            </a:r>
            <a:endParaRPr lang="en-US" sz="2400" dirty="0">
              <a:solidFill>
                <a:schemeClr val="accent2"/>
              </a:solidFill>
            </a:endParaRPr>
          </a:p>
        </p:txBody>
      </p:sp>
      <p:sp>
        <p:nvSpPr>
          <p:cNvPr id="11" name="TextBox 10"/>
          <p:cNvSpPr txBox="1"/>
          <p:nvPr/>
        </p:nvSpPr>
        <p:spPr>
          <a:xfrm>
            <a:off x="1447798" y="1466611"/>
            <a:ext cx="10250215" cy="1631216"/>
          </a:xfrm>
          <a:prstGeom prst="rect">
            <a:avLst/>
          </a:prstGeom>
          <a:noFill/>
        </p:spPr>
        <p:txBody>
          <a:bodyPr wrap="square" rtlCol="0">
            <a:spAutoFit/>
          </a:bodyPr>
          <a:lstStyle/>
          <a:p>
            <a:r>
              <a:rPr lang="en-US" altLang="zh-CN" sz="2800" dirty="0" smtClean="0">
                <a:solidFill>
                  <a:srgbClr val="FF0000"/>
                </a:solidFill>
              </a:rPr>
              <a:t>Problems</a:t>
            </a:r>
            <a:r>
              <a:rPr lang="en-US" altLang="zh-CN" sz="2800" dirty="0" smtClean="0"/>
              <a:t> in raw data:</a:t>
            </a:r>
          </a:p>
          <a:p>
            <a:pPr marL="342900" indent="-342900">
              <a:buFont typeface="+mj-lt"/>
              <a:buAutoNum type="alphaLcParenR"/>
            </a:pPr>
            <a:r>
              <a:rPr lang="en-US" sz="2400" dirty="0" smtClean="0"/>
              <a:t>Missing values: </a:t>
            </a:r>
            <a:r>
              <a:rPr lang="en-US" sz="2400" dirty="0" smtClean="0">
                <a:solidFill>
                  <a:schemeClr val="accent2"/>
                </a:solidFill>
              </a:rPr>
              <a:t>Age, Ticket, Cabin and Embarked</a:t>
            </a:r>
          </a:p>
          <a:p>
            <a:pPr marL="342900" indent="-342900">
              <a:buFont typeface="+mj-lt"/>
              <a:buAutoNum type="alphaLcParenR"/>
            </a:pPr>
            <a:r>
              <a:rPr lang="en-US" sz="2400" dirty="0" smtClean="0"/>
              <a:t>Redundant fields: The title in </a:t>
            </a:r>
            <a:r>
              <a:rPr lang="en-US" sz="2400" dirty="0" smtClean="0">
                <a:solidFill>
                  <a:schemeClr val="accent2"/>
                </a:solidFill>
              </a:rPr>
              <a:t>Name and </a:t>
            </a:r>
            <a:r>
              <a:rPr lang="en-US" sz="2400" dirty="0" smtClean="0">
                <a:solidFill>
                  <a:schemeClr val="accent2"/>
                </a:solidFill>
              </a:rPr>
              <a:t>Sex</a:t>
            </a:r>
            <a:r>
              <a:rPr lang="en-US" sz="2400" dirty="0" smtClean="0"/>
              <a:t> (Mr. -&gt; male and </a:t>
            </a:r>
            <a:r>
              <a:rPr lang="en-US" sz="2400" dirty="0" err="1" smtClean="0"/>
              <a:t>Mrs</a:t>
            </a:r>
            <a:r>
              <a:rPr lang="en-US" sz="2400" dirty="0" smtClean="0"/>
              <a:t> -&gt;female)</a:t>
            </a:r>
            <a:endParaRPr lang="en-US" sz="2400" dirty="0" smtClean="0"/>
          </a:p>
          <a:p>
            <a:pPr marL="342900" indent="-342900">
              <a:buFont typeface="+mj-lt"/>
              <a:buAutoNum type="alphaLcParenR"/>
            </a:pPr>
            <a:r>
              <a:rPr lang="en-US" sz="2400" dirty="0" smtClean="0"/>
              <a:t>Irrelevant attributes: </a:t>
            </a:r>
            <a:r>
              <a:rPr lang="en-US" sz="2400" dirty="0" err="1" smtClean="0">
                <a:solidFill>
                  <a:schemeClr val="accent2"/>
                </a:solidFill>
              </a:rPr>
              <a:t>PassengerId</a:t>
            </a:r>
            <a:endParaRPr lang="en-US" sz="2400" dirty="0">
              <a:solidFill>
                <a:schemeClr val="accent2"/>
              </a:solidFill>
            </a:endParaRPr>
          </a:p>
        </p:txBody>
      </p:sp>
      <p:cxnSp>
        <p:nvCxnSpPr>
          <p:cNvPr id="12" name="直接箭头连接符 47"/>
          <p:cNvCxnSpPr/>
          <p:nvPr/>
        </p:nvCxnSpPr>
        <p:spPr bwMode="auto">
          <a:xfrm flipH="1">
            <a:off x="4588734" y="3259410"/>
            <a:ext cx="8810" cy="818531"/>
          </a:xfrm>
          <a:prstGeom prst="straightConnector1">
            <a:avLst/>
          </a:prstGeom>
          <a:ln w="76200">
            <a:solidFill>
              <a:srgbClr val="FFC000"/>
            </a:solidFill>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678706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399" y="260351"/>
            <a:ext cx="791276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667" b="1" dirty="0" smtClean="0">
                <a:solidFill>
                  <a:srgbClr val="31859C"/>
                </a:solidFill>
                <a:latin typeface="微软雅黑" panose="020B0503020204020204" pitchFamily="34" charset="-122"/>
                <a:ea typeface="微软雅黑" panose="020B0503020204020204" pitchFamily="34" charset="-122"/>
              </a:rPr>
              <a:t>2.1 </a:t>
            </a:r>
            <a:r>
              <a:rPr lang="en-US" altLang="zh-CN" sz="2667" b="1" dirty="0">
                <a:solidFill>
                  <a:srgbClr val="31859C"/>
                </a:solidFill>
                <a:latin typeface="微软雅黑" panose="020B0503020204020204" pitchFamily="34" charset="-122"/>
                <a:ea typeface="微软雅黑" panose="020B0503020204020204" pitchFamily="34" charset="-122"/>
              </a:rPr>
              <a:t>Data cleaning——Fill in missing values</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 name="TextBox 10"/>
          <p:cNvSpPr txBox="1"/>
          <p:nvPr/>
        </p:nvSpPr>
        <p:spPr>
          <a:xfrm>
            <a:off x="1442512" y="1074428"/>
            <a:ext cx="10223971" cy="3354765"/>
          </a:xfrm>
          <a:prstGeom prst="rect">
            <a:avLst/>
          </a:prstGeom>
          <a:noFill/>
        </p:spPr>
        <p:txBody>
          <a:bodyPr wrap="square" rtlCol="0">
            <a:spAutoFit/>
          </a:bodyPr>
          <a:lstStyle/>
          <a:p>
            <a:r>
              <a:rPr lang="en-US" altLang="zh-CN" sz="2400" b="1" dirty="0" smtClean="0"/>
              <a:t>Embarked: </a:t>
            </a:r>
          </a:p>
          <a:p>
            <a:r>
              <a:rPr lang="en-US" altLang="zh-CN" sz="2000" dirty="0" smtClean="0"/>
              <a:t>Fill </a:t>
            </a:r>
            <a:r>
              <a:rPr lang="en-US" altLang="zh-CN" sz="2000" dirty="0" smtClean="0"/>
              <a:t>the two missing values with the </a:t>
            </a:r>
            <a:r>
              <a:rPr lang="en-US" altLang="zh-CN" sz="2000" dirty="0"/>
              <a:t>mode </a:t>
            </a:r>
            <a:r>
              <a:rPr lang="en-US" altLang="zh-CN" sz="2000" dirty="0" smtClean="0"/>
              <a:t>value “</a:t>
            </a:r>
            <a:r>
              <a:rPr lang="en-US" altLang="zh-CN" sz="2000" dirty="0"/>
              <a:t>S” </a:t>
            </a:r>
            <a:r>
              <a:rPr lang="en-US" altLang="zh-CN" sz="2000" dirty="0" smtClean="0"/>
              <a:t>which occurs most frequently in the training data.</a:t>
            </a:r>
            <a:endParaRPr lang="en-US" altLang="zh-CN" sz="2000" dirty="0" smtClean="0"/>
          </a:p>
          <a:p>
            <a:endParaRPr lang="en-US" altLang="zh-CN" sz="2000" dirty="0"/>
          </a:p>
          <a:p>
            <a:r>
              <a:rPr lang="en-US" altLang="zh-CN" sz="2400" b="1" dirty="0" smtClean="0"/>
              <a:t>Fare: </a:t>
            </a:r>
          </a:p>
          <a:p>
            <a:r>
              <a:rPr lang="en-US" altLang="zh-CN" sz="2000" dirty="0"/>
              <a:t>F</a:t>
            </a:r>
            <a:r>
              <a:rPr lang="en-US" altLang="zh-CN" sz="2000" dirty="0" smtClean="0"/>
              <a:t>ill </a:t>
            </a:r>
            <a:r>
              <a:rPr lang="en-US" altLang="zh-CN" sz="2000" dirty="0"/>
              <a:t>the </a:t>
            </a:r>
            <a:r>
              <a:rPr lang="en-US" altLang="zh-CN" sz="2000" dirty="0" smtClean="0"/>
              <a:t>one </a:t>
            </a:r>
            <a:r>
              <a:rPr lang="en-US" altLang="zh-CN" sz="2000" dirty="0"/>
              <a:t>missing </a:t>
            </a:r>
            <a:r>
              <a:rPr lang="en-US" altLang="zh-CN" sz="2000" dirty="0" smtClean="0"/>
              <a:t>value </a:t>
            </a:r>
            <a:r>
              <a:rPr lang="en-US" altLang="zh-CN" sz="2000" dirty="0"/>
              <a:t>with the </a:t>
            </a:r>
            <a:r>
              <a:rPr lang="en-US" altLang="zh-CN" sz="2000" dirty="0" smtClean="0"/>
              <a:t>mode value </a:t>
            </a:r>
            <a:r>
              <a:rPr lang="en-US" altLang="zh-CN" sz="2000" dirty="0" smtClean="0"/>
              <a:t>“</a:t>
            </a:r>
            <a:r>
              <a:rPr lang="en-US" altLang="zh-CN" sz="2000" dirty="0" smtClean="0"/>
              <a:t>8.05”</a:t>
            </a:r>
            <a:r>
              <a:rPr lang="en-US" altLang="zh-CN" sz="2000" dirty="0" smtClean="0"/>
              <a:t>.</a:t>
            </a:r>
            <a:endParaRPr lang="en-US" altLang="zh-CN" sz="2000" dirty="0" smtClean="0"/>
          </a:p>
          <a:p>
            <a:endParaRPr lang="en-US" altLang="zh-CN" sz="2000" dirty="0"/>
          </a:p>
          <a:p>
            <a:r>
              <a:rPr lang="en-US" altLang="zh-CN" sz="2400" b="1" dirty="0"/>
              <a:t>Age: </a:t>
            </a:r>
            <a:endParaRPr lang="en-US" altLang="zh-CN" sz="2400" b="1" dirty="0" smtClean="0"/>
          </a:p>
          <a:p>
            <a:r>
              <a:rPr lang="en-US" altLang="zh-CN" sz="2000" dirty="0" smtClean="0"/>
              <a:t>1) Parch=0, fill </a:t>
            </a:r>
            <a:r>
              <a:rPr lang="en-US" altLang="zh-CN" sz="2000" dirty="0"/>
              <a:t>the missing </a:t>
            </a:r>
            <a:r>
              <a:rPr lang="en-US" altLang="zh-CN" sz="2000" dirty="0" smtClean="0"/>
              <a:t>values with the average </a:t>
            </a:r>
            <a:r>
              <a:rPr lang="en-US" altLang="zh-CN" sz="2000" dirty="0" smtClean="0"/>
              <a:t>age </a:t>
            </a:r>
            <a:r>
              <a:rPr lang="en-US" altLang="zh-CN" sz="2000" dirty="0" smtClean="0"/>
              <a:t>which is based on the </a:t>
            </a:r>
            <a:r>
              <a:rPr lang="en-US" altLang="zh-CN" sz="2000" dirty="0" smtClean="0"/>
              <a:t>feature ‘Parch=0’;</a:t>
            </a:r>
            <a:endParaRPr lang="en-US" altLang="zh-CN" sz="2000" dirty="0" smtClean="0"/>
          </a:p>
          <a:p>
            <a:r>
              <a:rPr lang="en-US" altLang="zh-CN" sz="2000" dirty="0" smtClean="0"/>
              <a:t>2</a:t>
            </a:r>
            <a:r>
              <a:rPr lang="en-US" altLang="zh-CN" sz="2000" dirty="0"/>
              <a:t>) </a:t>
            </a:r>
            <a:r>
              <a:rPr lang="en-US" altLang="zh-CN" sz="2000" dirty="0" smtClean="0"/>
              <a:t>Parch&gt;0</a:t>
            </a:r>
            <a:r>
              <a:rPr lang="en-US" altLang="zh-CN" sz="2000" dirty="0"/>
              <a:t>, fill the missing values with the average </a:t>
            </a:r>
            <a:r>
              <a:rPr lang="en-US" altLang="zh-CN" sz="2000" dirty="0" smtClean="0"/>
              <a:t>age </a:t>
            </a:r>
            <a:r>
              <a:rPr lang="en-US" altLang="zh-CN" sz="2000" dirty="0"/>
              <a:t>which is based on the </a:t>
            </a:r>
            <a:r>
              <a:rPr lang="en-US" altLang="zh-CN" sz="2000" dirty="0" smtClean="0"/>
              <a:t>feature ‘Parch&gt;0’.</a:t>
            </a:r>
            <a:endParaRPr lang="en-US" altLang="zh-CN" sz="2000" dirty="0"/>
          </a:p>
        </p:txBody>
      </p:sp>
      <p:pic>
        <p:nvPicPr>
          <p:cNvPr id="2" name="图片 1"/>
          <p:cNvPicPr>
            <a:picLocks noChangeAspect="1"/>
          </p:cNvPicPr>
          <p:nvPr/>
        </p:nvPicPr>
        <p:blipFill>
          <a:blip r:embed="rId4"/>
          <a:stretch>
            <a:fillRect/>
          </a:stretch>
        </p:blipFill>
        <p:spPr>
          <a:xfrm>
            <a:off x="1442512" y="4729732"/>
            <a:ext cx="8694065" cy="976862"/>
          </a:xfrm>
          <a:prstGeom prst="rect">
            <a:avLst/>
          </a:prstGeom>
        </p:spPr>
      </p:pic>
    </p:spTree>
    <p:custDataLst>
      <p:tags r:id="rId1"/>
    </p:custDataLst>
    <p:extLst>
      <p:ext uri="{BB962C8B-B14F-4D97-AF65-F5344CB8AC3E}">
        <p14:creationId xmlns:p14="http://schemas.microsoft.com/office/powerpoint/2010/main" val="10235511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
</p:tagLst>
</file>

<file path=ppt/tags/tag10.xml><?xml version="1.0" encoding="utf-8"?>
<p:tagLst xmlns:a="http://schemas.openxmlformats.org/drawingml/2006/main" xmlns:r="http://schemas.openxmlformats.org/officeDocument/2006/relationships" xmlns:p="http://schemas.openxmlformats.org/presentationml/2006/main">
  <p:tag name="TIMING" val="|1.7"/>
</p:tagLst>
</file>

<file path=ppt/tags/tag11.xml><?xml version="1.0" encoding="utf-8"?>
<p:tagLst xmlns:a="http://schemas.openxmlformats.org/drawingml/2006/main" xmlns:r="http://schemas.openxmlformats.org/officeDocument/2006/relationships" xmlns:p="http://schemas.openxmlformats.org/presentationml/2006/main">
  <p:tag name="TIMING" val="|1.7"/>
</p:tagLst>
</file>

<file path=ppt/tags/tag12.xml><?xml version="1.0" encoding="utf-8"?>
<p:tagLst xmlns:a="http://schemas.openxmlformats.org/drawingml/2006/main" xmlns:r="http://schemas.openxmlformats.org/officeDocument/2006/relationships" xmlns:p="http://schemas.openxmlformats.org/presentationml/2006/main">
  <p:tag name="TIMING" val="|1.7"/>
</p:tagLst>
</file>

<file path=ppt/tags/tag13.xml><?xml version="1.0" encoding="utf-8"?>
<p:tagLst xmlns:a="http://schemas.openxmlformats.org/drawingml/2006/main" xmlns:r="http://schemas.openxmlformats.org/officeDocument/2006/relationships" xmlns:p="http://schemas.openxmlformats.org/presentationml/2006/main">
  <p:tag name="TIMING" val="|1.7"/>
</p:tagLst>
</file>

<file path=ppt/tags/tag14.xml><?xml version="1.0" encoding="utf-8"?>
<p:tagLst xmlns:a="http://schemas.openxmlformats.org/drawingml/2006/main" xmlns:r="http://schemas.openxmlformats.org/officeDocument/2006/relationships" xmlns:p="http://schemas.openxmlformats.org/presentationml/2006/main">
  <p:tag name="TIMING" val="|1.7"/>
</p:tagLst>
</file>

<file path=ppt/tags/tag15.xml><?xml version="1.0" encoding="utf-8"?>
<p:tagLst xmlns:a="http://schemas.openxmlformats.org/drawingml/2006/main" xmlns:r="http://schemas.openxmlformats.org/officeDocument/2006/relationships" xmlns:p="http://schemas.openxmlformats.org/presentationml/2006/main">
  <p:tag name="TIMING" val="|1.7"/>
</p:tagLst>
</file>

<file path=ppt/tags/tag16.xml><?xml version="1.0" encoding="utf-8"?>
<p:tagLst xmlns:a="http://schemas.openxmlformats.org/drawingml/2006/main" xmlns:r="http://schemas.openxmlformats.org/officeDocument/2006/relationships" xmlns:p="http://schemas.openxmlformats.org/presentationml/2006/main">
  <p:tag name="TIMING" val="|1.7"/>
</p:tagLst>
</file>

<file path=ppt/tags/tag2.xml><?xml version="1.0" encoding="utf-8"?>
<p:tagLst xmlns:a="http://schemas.openxmlformats.org/drawingml/2006/main" xmlns:r="http://schemas.openxmlformats.org/officeDocument/2006/relationships" xmlns:p="http://schemas.openxmlformats.org/presentationml/2006/main">
  <p:tag name="TIMING" val="|7.9"/>
</p:tagLst>
</file>

<file path=ppt/tags/tag3.xml><?xml version="1.0" encoding="utf-8"?>
<p:tagLst xmlns:a="http://schemas.openxmlformats.org/drawingml/2006/main" xmlns:r="http://schemas.openxmlformats.org/officeDocument/2006/relationships" xmlns:p="http://schemas.openxmlformats.org/presentationml/2006/main">
  <p:tag name="TIMING" val="|7.9"/>
</p:tagLst>
</file>

<file path=ppt/tags/tag4.xml><?xml version="1.0" encoding="utf-8"?>
<p:tagLst xmlns:a="http://schemas.openxmlformats.org/drawingml/2006/main" xmlns:r="http://schemas.openxmlformats.org/officeDocument/2006/relationships" xmlns:p="http://schemas.openxmlformats.org/presentationml/2006/main">
  <p:tag name="TIMING" val="|7.9"/>
</p:tagLst>
</file>

<file path=ppt/tags/tag5.xml><?xml version="1.0" encoding="utf-8"?>
<p:tagLst xmlns:a="http://schemas.openxmlformats.org/drawingml/2006/main" xmlns:r="http://schemas.openxmlformats.org/officeDocument/2006/relationships" xmlns:p="http://schemas.openxmlformats.org/presentationml/2006/main">
  <p:tag name="TIMING" val="|7.9"/>
</p:tagLst>
</file>

<file path=ppt/tags/tag6.xml><?xml version="1.0" encoding="utf-8"?>
<p:tagLst xmlns:a="http://schemas.openxmlformats.org/drawingml/2006/main" xmlns:r="http://schemas.openxmlformats.org/officeDocument/2006/relationships" xmlns:p="http://schemas.openxmlformats.org/presentationml/2006/main">
  <p:tag name="TIMING" val="|7.9"/>
</p:tagLst>
</file>

<file path=ppt/tags/tag7.xml><?xml version="1.0" encoding="utf-8"?>
<p:tagLst xmlns:a="http://schemas.openxmlformats.org/drawingml/2006/main" xmlns:r="http://schemas.openxmlformats.org/officeDocument/2006/relationships" xmlns:p="http://schemas.openxmlformats.org/presentationml/2006/main">
  <p:tag name="TIMING" val="|7.9"/>
</p:tagLst>
</file>

<file path=ppt/tags/tag8.xml><?xml version="1.0" encoding="utf-8"?>
<p:tagLst xmlns:a="http://schemas.openxmlformats.org/drawingml/2006/main" xmlns:r="http://schemas.openxmlformats.org/officeDocument/2006/relationships" xmlns:p="http://schemas.openxmlformats.org/presentationml/2006/main">
  <p:tag name="TIMING" val="|1.7"/>
</p:tagLst>
</file>

<file path=ppt/tags/tag9.xml><?xml version="1.0" encoding="utf-8"?>
<p:tagLst xmlns:a="http://schemas.openxmlformats.org/drawingml/2006/main" xmlns:r="http://schemas.openxmlformats.org/officeDocument/2006/relationships" xmlns:p="http://schemas.openxmlformats.org/presentationml/2006/main">
  <p:tag name="TIMING"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1506</Words>
  <Application>Microsoft Office PowerPoint</Application>
  <PresentationFormat>Widescreen</PresentationFormat>
  <Paragraphs>271</Paragraphs>
  <Slides>30</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Microsoft YaHei</vt:lpstr>
      <vt:lpstr>PMingLiU</vt:lpstr>
      <vt:lpstr>SimSun</vt:lpstr>
      <vt:lpstr>STHupo</vt:lpstr>
      <vt:lpstr>楷体</vt:lpstr>
      <vt:lpstr>Algerian</vt:lpstr>
      <vt:lpstr>Arial</vt:lpstr>
      <vt:lpstr>Calibri</vt:lpstr>
      <vt:lpstr>Calibri Light</vt:lpstr>
      <vt:lpstr>Tahoma</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Brilliant</dc:creator>
  <cp:lastModifiedBy>xiwang</cp:lastModifiedBy>
  <cp:revision>467</cp:revision>
  <dcterms:created xsi:type="dcterms:W3CDTF">2016-05-28T02:51:28Z</dcterms:created>
  <dcterms:modified xsi:type="dcterms:W3CDTF">2016-12-08T04:01:12Z</dcterms:modified>
</cp:coreProperties>
</file>