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0" r:id="rId4"/>
    <p:sldId id="271" r:id="rId5"/>
    <p:sldId id="269" r:id="rId6"/>
    <p:sldId id="272" r:id="rId7"/>
    <p:sldId id="258" r:id="rId8"/>
    <p:sldId id="267" r:id="rId9"/>
    <p:sldId id="273" r:id="rId10"/>
    <p:sldId id="274" r:id="rId11"/>
    <p:sldId id="275" r:id="rId12"/>
    <p:sldId id="276" r:id="rId13"/>
    <p:sldId id="277" r:id="rId14"/>
    <p:sldId id="259" r:id="rId15"/>
    <p:sldId id="278" r:id="rId16"/>
    <p:sldId id="266" r:id="rId17"/>
    <p:sldId id="260" r:id="rId18"/>
    <p:sldId id="279" r:id="rId19"/>
    <p:sldId id="280" r:id="rId20"/>
    <p:sldId id="261" r:id="rId21"/>
    <p:sldId id="282" r:id="rId22"/>
    <p:sldId id="283" r:id="rId23"/>
    <p:sldId id="284" r:id="rId24"/>
    <p:sldId id="285" r:id="rId25"/>
    <p:sldId id="286" r:id="rId26"/>
    <p:sldId id="287" r:id="rId27"/>
    <p:sldId id="262" r:id="rId28"/>
    <p:sldId id="288" r:id="rId29"/>
    <p:sldId id="289" r:id="rId30"/>
    <p:sldId id="290" r:id="rId31"/>
    <p:sldId id="291" r:id="rId32"/>
    <p:sldId id="263" r:id="rId33"/>
    <p:sldId id="264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68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20" autoAdjust="0"/>
  </p:normalViewPr>
  <p:slideViewPr>
    <p:cSldViewPr>
      <p:cViewPr>
        <p:scale>
          <a:sx n="66" d="100"/>
          <a:sy n="66" d="100"/>
        </p:scale>
        <p:origin x="-2298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97C2-DC6A-4DFA-ACB3-8C7B9BF72E29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CE7C-2025-404A-A7C6-1E820B84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6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 your own expert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 your own expert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9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 your own expert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 your own expert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 your own expert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 your own expert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 your own expert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 your own expert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CE7C-2025-404A-A7C6-1E820B8434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4876-55CC-48A0-A491-AE036E3203CC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B644-1ED7-4DD5-A573-6A2836B05E20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A15-16DB-49B0-B3EC-134EF65F35D5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0D9D-5E5F-42D4-9543-C5DEABBAA9B6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BFE0-87AD-40E0-87E0-2E04D847488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712F-0985-4CD6-9F05-378FE888309E}" type="datetime1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B3B0-FC53-420D-AC43-64F8B08DA91C}" type="datetime1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82F-0CDC-4799-A958-8E1EE6B8F639}" type="datetime1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60C-B42F-41D8-A5F4-6CC8E07D866E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17A6-42BD-4D4A-A53F-30252B878F79}" type="datetime1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A2C-1FF3-44FA-A509-6A61DA2197B5}" type="datetime1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A343-2A8D-47F4-94CB-85547E60C5D3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7AD6-2EE9-44AC-BDC6-B3DA3575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Car Selection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 </a:t>
            </a:r>
            <a:r>
              <a:rPr lang="en-US" dirty="0" err="1" smtClean="0"/>
              <a:t>Huangjing</a:t>
            </a:r>
            <a:r>
              <a:rPr lang="en-US" dirty="0" smtClean="0"/>
              <a:t> (1155072677)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3728" y="5606355"/>
            <a:ext cx="510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ENGG5189 Fuzzy Expert System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667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Performance Inference</a:t>
            </a:r>
            <a:endParaRPr lang="en-US" sz="24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85882" y="6145559"/>
            <a:ext cx="53872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Table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. The inference of performance (H is high; M is medium; L is low)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90687"/>
              </p:ext>
            </p:extLst>
          </p:nvPr>
        </p:nvGraphicFramePr>
        <p:xfrm>
          <a:off x="467542" y="938331"/>
          <a:ext cx="8064897" cy="5085660"/>
        </p:xfrm>
        <a:graphic>
          <a:graphicData uri="http://schemas.openxmlformats.org/drawingml/2006/table">
            <a:tbl>
              <a:tblPr firstRow="1" firstCol="1" bandRow="1"/>
              <a:tblGrid>
                <a:gridCol w="1664448"/>
                <a:gridCol w="1570234"/>
                <a:gridCol w="1491722"/>
                <a:gridCol w="235536"/>
                <a:gridCol w="1491722"/>
                <a:gridCol w="1611235"/>
              </a:tblGrid>
              <a:tr h="397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/>
                          <a:ea typeface="SimSun"/>
                          <a:cs typeface="Times New Roman"/>
                        </a:rPr>
                        <a:t>top_speed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acceleration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displacement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performace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Factor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667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Comfortable Inference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05834"/>
              </p:ext>
            </p:extLst>
          </p:nvPr>
        </p:nvGraphicFramePr>
        <p:xfrm>
          <a:off x="683569" y="1700808"/>
          <a:ext cx="7848871" cy="3600400"/>
        </p:xfrm>
        <a:graphic>
          <a:graphicData uri="http://schemas.openxmlformats.org/drawingml/2006/table">
            <a:tbl>
              <a:tblPr firstRow="1" firstCol="1" bandRow="1"/>
              <a:tblGrid>
                <a:gridCol w="1925499"/>
                <a:gridCol w="1910217"/>
                <a:gridCol w="229227"/>
                <a:gridCol w="1833808"/>
                <a:gridCol w="1950120"/>
              </a:tblGrid>
              <a:tr h="45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sound_equipment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Seat_quality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comfortable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Factor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91680" y="5445224"/>
            <a:ext cx="6480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2</a:t>
            </a:r>
            <a:r>
              <a:rPr lang="en-US" sz="1400" dirty="0"/>
              <a:t>. The inference of comfortable (H is high; M is medium; L is low)</a:t>
            </a:r>
          </a:p>
        </p:txBody>
      </p:sp>
    </p:spTree>
    <p:extLst>
      <p:ext uri="{BB962C8B-B14F-4D97-AF65-F5344CB8AC3E}">
        <p14:creationId xmlns:p14="http://schemas.microsoft.com/office/powerpoint/2010/main" val="7551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667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XXX_constraint</a:t>
            </a:r>
            <a:r>
              <a:rPr lang="en-US" sz="2400" b="1" dirty="0" smtClean="0"/>
              <a:t> Inference</a:t>
            </a:r>
            <a:endParaRPr lang="en-US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201622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XXX_constraint</a:t>
            </a:r>
            <a:r>
              <a:rPr lang="en-US" sz="2400" dirty="0" smtClean="0"/>
              <a:t> is inferred from part of internal terms and input parameters, which depends on needs. If the internal terms </a:t>
            </a:r>
            <a:r>
              <a:rPr lang="en-US" sz="2400" dirty="0" smtClean="0"/>
              <a:t>or the input parameters do not match the features of the car greatly, the corresponding </a:t>
            </a:r>
            <a:r>
              <a:rPr lang="en-US" sz="2400" dirty="0" err="1" smtClean="0"/>
              <a:t>XXX_constraint</a:t>
            </a:r>
            <a:r>
              <a:rPr lang="en-US" sz="2400" dirty="0" smtClean="0"/>
              <a:t> of this car will be set as “no” (</a:t>
            </a:r>
            <a:r>
              <a:rPr lang="en-US" sz="2400" dirty="0"/>
              <a:t>v</a:t>
            </a:r>
            <a:r>
              <a:rPr lang="en-US" sz="2400" dirty="0" smtClean="0"/>
              <a:t>ice versa). 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4213820"/>
            <a:ext cx="2232248" cy="187947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467544" y="3356992"/>
            <a:ext cx="1980221" cy="856828"/>
          </a:xfrm>
          <a:prstGeom prst="wedgeRoundRectCallout">
            <a:avLst>
              <a:gd name="adj1" fmla="val -6174"/>
              <a:gd name="adj2" fmla="val 6758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want a high performance car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67" y="3997381"/>
            <a:ext cx="1803511" cy="1352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3808" y="5363924"/>
            <a:ext cx="30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BYD-F0: Low performance car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101981" y="4278499"/>
            <a:ext cx="2574475" cy="792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BYD-F0_constraint = “no”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83768" y="4673697"/>
            <a:ext cx="828091" cy="26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19586" y="4673697"/>
            <a:ext cx="692574" cy="26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667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Car_list</a:t>
            </a:r>
            <a:r>
              <a:rPr lang="en-US" sz="2400" b="1" dirty="0" smtClean="0"/>
              <a:t> Inference</a:t>
            </a:r>
            <a:endParaRPr lang="en-US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201622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car_list</a:t>
            </a:r>
            <a:r>
              <a:rPr lang="en-US" sz="2400" dirty="0" smtClean="0"/>
              <a:t> will be inferred from </a:t>
            </a:r>
            <a:r>
              <a:rPr lang="en-US" sz="2400" b="1" dirty="0" err="1" smtClean="0"/>
              <a:t>XXX_constraint</a:t>
            </a:r>
            <a:r>
              <a:rPr lang="en-US" sz="2400" b="1" dirty="0" smtClean="0"/>
              <a:t>, performance</a:t>
            </a:r>
            <a:r>
              <a:rPr lang="en-US" sz="2400" dirty="0" smtClean="0"/>
              <a:t> and </a:t>
            </a:r>
            <a:r>
              <a:rPr lang="en-US" sz="2400" b="1" dirty="0" smtClean="0"/>
              <a:t>comfortable</a:t>
            </a:r>
            <a:r>
              <a:rPr lang="en-US" sz="2400" dirty="0" smtClean="0"/>
              <a:t>. 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67544" y="2996952"/>
            <a:ext cx="1872208" cy="576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XXX_constraint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2735796" y="2996952"/>
            <a:ext cx="1440160" cy="576064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72200" y="2996952"/>
            <a:ext cx="1872208" cy="576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Factor = 0.05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16" idx="1"/>
          </p:cNvCxnSpPr>
          <p:nvPr/>
        </p:nvCxnSpPr>
        <p:spPr>
          <a:xfrm>
            <a:off x="4175956" y="3284984"/>
            <a:ext cx="2196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9952" y="29969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57401" y="4437112"/>
            <a:ext cx="1872208" cy="576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7401" y="5183088"/>
            <a:ext cx="1872208" cy="576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Comfortable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72200" y="4797152"/>
            <a:ext cx="1872208" cy="576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Factor =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3" idx="2"/>
          </p:cNvCxnSpPr>
          <p:nvPr/>
        </p:nvCxnSpPr>
        <p:spPr>
          <a:xfrm>
            <a:off x="3455876" y="3573016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 flipV="1">
            <a:off x="3455876" y="4725144"/>
            <a:ext cx="6015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1"/>
          </p:cNvCxnSpPr>
          <p:nvPr/>
        </p:nvCxnSpPr>
        <p:spPr>
          <a:xfrm>
            <a:off x="3455876" y="5085184"/>
            <a:ext cx="601525" cy="38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24" idx="1"/>
          </p:cNvCxnSpPr>
          <p:nvPr/>
        </p:nvCxnSpPr>
        <p:spPr>
          <a:xfrm>
            <a:off x="5929609" y="4725144"/>
            <a:ext cx="44259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4" idx="1"/>
          </p:cNvCxnSpPr>
          <p:nvPr/>
        </p:nvCxnSpPr>
        <p:spPr>
          <a:xfrm flipV="1">
            <a:off x="5929609" y="5085184"/>
            <a:ext cx="442591" cy="38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55876" y="35730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" idx="3"/>
            <a:endCxn id="3" idx="1"/>
          </p:cNvCxnSpPr>
          <p:nvPr/>
        </p:nvCxnSpPr>
        <p:spPr>
          <a:xfrm>
            <a:off x="2339752" y="3284984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car information is collected by myself from a well-known auto website named ”</a:t>
            </a:r>
            <a:r>
              <a:rPr lang="en-US" dirty="0" err="1" smtClean="0"/>
              <a:t>Autohome</a:t>
            </a:r>
            <a:r>
              <a:rPr lang="en-US" dirty="0" smtClean="0"/>
              <a:t>”. </a:t>
            </a:r>
          </a:p>
          <a:p>
            <a:pPr lvl="1"/>
            <a:r>
              <a:rPr lang="en-US" dirty="0" smtClean="0"/>
              <a:t>19 sets of car information</a:t>
            </a:r>
          </a:p>
          <a:p>
            <a:pPr lvl="1"/>
            <a:r>
              <a:rPr lang="en-US" dirty="0" smtClean="0"/>
              <a:t>Diversity from economical to luxury style.</a:t>
            </a:r>
          </a:p>
          <a:p>
            <a:pPr lvl="1"/>
            <a:r>
              <a:rPr lang="en-US" dirty="0" smtClean="0"/>
              <a:t>Diversity in different usages such as business, home usage, race, SUV….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Acquisition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04013"/>
              </p:ext>
            </p:extLst>
          </p:nvPr>
        </p:nvGraphicFramePr>
        <p:xfrm>
          <a:off x="467543" y="1268760"/>
          <a:ext cx="8208915" cy="504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4343"/>
                <a:gridCol w="559396"/>
                <a:gridCol w="719224"/>
                <a:gridCol w="479482"/>
                <a:gridCol w="799137"/>
                <a:gridCol w="639310"/>
                <a:gridCol w="719224"/>
                <a:gridCol w="559396"/>
                <a:gridCol w="559396"/>
                <a:gridCol w="909240"/>
                <a:gridCol w="730767"/>
              </a:tblGrid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T-speed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Displace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Conrol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seat_N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frige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sound_eq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Seat_Q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VW-UP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11.69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HONDA-CIVIC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15.78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PEUGEOT-408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12.97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197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VW-Lavida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12.39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11.3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TOYOTA-CAROLLA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12.48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11.3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AUDI-A4L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33.29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BMW-220i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31.90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BENZ-C200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26.28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9.3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BUICK-Lacrosse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22.58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VW-Tiguan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30.28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197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HONDA-CRV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17.98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FORT-Transit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15.34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ASTON-Rapide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428.0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BENZ-S500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199.8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4.9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BENTLEY-Mulsanne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525.8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5.3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RR-Phantom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798.8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6.7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PORSCHE-Cayenne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279.8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FORT-E350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210.0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GEELY-Supra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9.84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83768" y="6381328"/>
            <a:ext cx="413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Table 3</a:t>
            </a:r>
            <a:r>
              <a:rPr lang="en-US" dirty="0"/>
              <a:t>. Knowledge Data Collecting Online</a:t>
            </a:r>
          </a:p>
        </p:txBody>
      </p:sp>
    </p:spTree>
    <p:extLst>
      <p:ext uri="{BB962C8B-B14F-4D97-AF65-F5344CB8AC3E}">
        <p14:creationId xmlns:p14="http://schemas.microsoft.com/office/powerpoint/2010/main" val="26006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Number of Objects</a:t>
            </a:r>
          </a:p>
          <a:p>
            <a:pPr lvl="1"/>
            <a:r>
              <a:rPr lang="en-US" dirty="0"/>
              <a:t>Input : </a:t>
            </a:r>
            <a:r>
              <a:rPr lang="en-US" dirty="0" smtClean="0"/>
              <a:t>11</a:t>
            </a:r>
            <a:endParaRPr lang="en-US" dirty="0"/>
          </a:p>
          <a:p>
            <a:pPr lvl="1"/>
            <a:r>
              <a:rPr lang="en-US" dirty="0"/>
              <a:t>Output : </a:t>
            </a:r>
            <a:r>
              <a:rPr lang="en-US" dirty="0" smtClean="0"/>
              <a:t>12</a:t>
            </a:r>
            <a:endParaRPr lang="en-US" dirty="0"/>
          </a:p>
          <a:p>
            <a:r>
              <a:rPr lang="en-US" dirty="0"/>
              <a:t>Number of Fuzzy types</a:t>
            </a:r>
          </a:p>
          <a:p>
            <a:pPr lvl="1"/>
            <a:r>
              <a:rPr lang="en-US" dirty="0"/>
              <a:t>8</a:t>
            </a:r>
            <a:endParaRPr lang="en-US" dirty="0"/>
          </a:p>
          <a:p>
            <a:r>
              <a:rPr lang="en-US" dirty="0"/>
              <a:t>Level of Inference</a:t>
            </a:r>
          </a:p>
          <a:p>
            <a:pPr lvl="1"/>
            <a:r>
              <a:rPr lang="en-US" dirty="0"/>
              <a:t>3</a:t>
            </a:r>
            <a:endParaRPr lang="en-US" dirty="0" smtClean="0"/>
          </a:p>
          <a:p>
            <a:r>
              <a:rPr lang="en-US" dirty="0" smtClean="0"/>
              <a:t>Number of Rule Sets</a:t>
            </a:r>
          </a:p>
          <a:p>
            <a:pPr lvl="1"/>
            <a:r>
              <a:rPr lang="en-US" dirty="0" smtClean="0"/>
              <a:t>199 </a:t>
            </a:r>
            <a:endParaRPr lang="en-US" dirty="0"/>
          </a:p>
          <a:p>
            <a:r>
              <a:rPr lang="en-US" dirty="0"/>
              <a:t>Average </a:t>
            </a:r>
            <a:r>
              <a:rPr lang="en-US" dirty="0" smtClean="0"/>
              <a:t>10.47 </a:t>
            </a:r>
            <a:r>
              <a:rPr lang="en-US" dirty="0" smtClean="0"/>
              <a:t>rules </a:t>
            </a:r>
            <a:r>
              <a:rPr lang="en-US" dirty="0"/>
              <a:t>per Output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 fuzzy sets are </a:t>
            </a:r>
            <a:r>
              <a:rPr lang="en-US" dirty="0" err="1" smtClean="0"/>
              <a:t>definded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They are listed as follow:</a:t>
            </a:r>
          </a:p>
          <a:p>
            <a:pPr lvl="1"/>
            <a:r>
              <a:rPr lang="en-US" dirty="0" err="1" smtClean="0"/>
              <a:t>Seat_number</a:t>
            </a:r>
            <a:endParaRPr lang="en-US" dirty="0" smtClean="0"/>
          </a:p>
          <a:p>
            <a:pPr lvl="1"/>
            <a:r>
              <a:rPr lang="en-US" dirty="0" err="1" smtClean="0"/>
              <a:t>Top_speed</a:t>
            </a:r>
            <a:endParaRPr lang="en-US" dirty="0" smtClean="0"/>
          </a:p>
          <a:p>
            <a:pPr lvl="1"/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Displacement</a:t>
            </a:r>
          </a:p>
          <a:p>
            <a:pPr lvl="1"/>
            <a:r>
              <a:rPr lang="en-US" dirty="0" err="1" smtClean="0"/>
              <a:t>Sound_equipment</a:t>
            </a:r>
            <a:endParaRPr lang="en-US" dirty="0" smtClean="0"/>
          </a:p>
          <a:p>
            <a:pPr lvl="1"/>
            <a:r>
              <a:rPr lang="en-US" dirty="0" err="1" smtClean="0"/>
              <a:t>Seat_quality</a:t>
            </a:r>
            <a:endParaRPr lang="en-US" dirty="0" smtClean="0"/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comfortable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49" y="1484784"/>
            <a:ext cx="671671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dirty="0" smtClean="0"/>
              <a:t>They are listed as follow:</a:t>
            </a:r>
          </a:p>
          <a:p>
            <a:pPr lvl="1"/>
            <a:r>
              <a:rPr lang="en-US" dirty="0" err="1" smtClean="0"/>
              <a:t>Seat_number</a:t>
            </a:r>
            <a:endParaRPr lang="en-US" dirty="0" smtClean="0"/>
          </a:p>
          <a:p>
            <a:pPr lvl="2"/>
            <a:r>
              <a:rPr lang="en-US" b="1" dirty="0" smtClean="0"/>
              <a:t>about_2, about_5</a:t>
            </a:r>
            <a:r>
              <a:rPr lang="en-US" dirty="0" smtClean="0"/>
              <a:t> and </a:t>
            </a:r>
            <a:r>
              <a:rPr lang="en-US" b="1" dirty="0" smtClean="0"/>
              <a:t>above_6</a:t>
            </a:r>
          </a:p>
          <a:p>
            <a:pPr lvl="1"/>
            <a:r>
              <a:rPr lang="en-US" dirty="0" err="1" smtClean="0"/>
              <a:t>Top_speed</a:t>
            </a:r>
            <a:r>
              <a:rPr lang="en-US" dirty="0" smtClean="0"/>
              <a:t>, acceleration, displacement</a:t>
            </a:r>
          </a:p>
          <a:p>
            <a:pPr lvl="2"/>
            <a:r>
              <a:rPr lang="en-US" b="1" dirty="0" smtClean="0"/>
              <a:t>Low, medium, </a:t>
            </a:r>
            <a:r>
              <a:rPr lang="en-US" dirty="0" smtClean="0"/>
              <a:t>and </a:t>
            </a:r>
            <a:r>
              <a:rPr lang="en-US" b="1" dirty="0" smtClean="0"/>
              <a:t>high</a:t>
            </a:r>
            <a:endParaRPr lang="en-US" b="1" dirty="0" smtClean="0"/>
          </a:p>
          <a:p>
            <a:pPr lvl="1"/>
            <a:r>
              <a:rPr lang="en-US" dirty="0" err="1" smtClean="0"/>
              <a:t>Sound_equipment</a:t>
            </a:r>
            <a:r>
              <a:rPr lang="en-US" dirty="0" smtClean="0"/>
              <a:t>, </a:t>
            </a:r>
            <a:r>
              <a:rPr lang="en-US" dirty="0" err="1" smtClean="0"/>
              <a:t>seat_quality</a:t>
            </a:r>
            <a:endParaRPr lang="en-US" dirty="0" smtClean="0"/>
          </a:p>
          <a:p>
            <a:pPr lvl="2"/>
            <a:r>
              <a:rPr lang="en-US" b="1" dirty="0"/>
              <a:t>Low, medium, </a:t>
            </a:r>
            <a:r>
              <a:rPr lang="en-US" dirty="0"/>
              <a:t>and </a:t>
            </a:r>
            <a:r>
              <a:rPr lang="en-US" b="1" dirty="0"/>
              <a:t>high</a:t>
            </a:r>
          </a:p>
          <a:p>
            <a:pPr lvl="1"/>
            <a:r>
              <a:rPr lang="en-US" dirty="0" smtClean="0"/>
              <a:t>Performance, comfortable</a:t>
            </a:r>
          </a:p>
          <a:p>
            <a:pPr lvl="2"/>
            <a:r>
              <a:rPr lang="en-US" b="1" dirty="0" smtClean="0"/>
              <a:t>Low, medium, </a:t>
            </a:r>
            <a:r>
              <a:rPr lang="en-US" dirty="0" smtClean="0"/>
              <a:t>and </a:t>
            </a:r>
            <a:r>
              <a:rPr lang="en-US" b="1" dirty="0" smtClean="0"/>
              <a:t>high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market is very huge in China and keep in a stable increment. </a:t>
            </a:r>
          </a:p>
          <a:p>
            <a:r>
              <a:rPr lang="en-US" dirty="0" smtClean="0"/>
              <a:t>However, car selection and marketing investigation are very time consuming task.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3645024"/>
            <a:ext cx="46291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33 objects in total. </a:t>
            </a:r>
          </a:p>
          <a:p>
            <a:pPr lvl="1"/>
            <a:r>
              <a:rPr lang="en-US" dirty="0" smtClean="0"/>
              <a:t>11 inputs objects </a:t>
            </a:r>
          </a:p>
          <a:p>
            <a:pPr lvl="1"/>
            <a:r>
              <a:rPr lang="en-US" dirty="0" smtClean="0"/>
              <a:t>22 outputs objects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inputs objects. </a:t>
            </a:r>
          </a:p>
          <a:p>
            <a:pPr lvl="1"/>
            <a:r>
              <a:rPr lang="en-US" dirty="0" smtClean="0"/>
              <a:t>Price, </a:t>
            </a:r>
            <a:r>
              <a:rPr lang="en-US" dirty="0" err="1" smtClean="0"/>
              <a:t>seat_number</a:t>
            </a:r>
            <a:r>
              <a:rPr lang="en-US" dirty="0" smtClean="0"/>
              <a:t>, purpose, </a:t>
            </a:r>
            <a:r>
              <a:rPr lang="en-US" dirty="0" err="1" smtClean="0"/>
              <a:t>top_speed</a:t>
            </a:r>
            <a:r>
              <a:rPr lang="en-US" dirty="0" smtClean="0"/>
              <a:t>, acceleration, displacement, control, </a:t>
            </a:r>
            <a:r>
              <a:rPr lang="en-US" dirty="0" err="1" smtClean="0"/>
              <a:t>need_a_fridge</a:t>
            </a:r>
            <a:r>
              <a:rPr lang="en-US" dirty="0" smtClean="0"/>
              <a:t>, </a:t>
            </a:r>
            <a:r>
              <a:rPr lang="en-US" dirty="0" err="1" smtClean="0"/>
              <a:t>sound_equipment</a:t>
            </a:r>
            <a:r>
              <a:rPr lang="en-US" dirty="0" smtClean="0"/>
              <a:t>, </a:t>
            </a:r>
            <a:r>
              <a:rPr lang="en-US" dirty="0" err="1" smtClean="0"/>
              <a:t>seat_quality</a:t>
            </a:r>
            <a:r>
              <a:rPr lang="en-US" dirty="0" smtClean="0"/>
              <a:t>, </a:t>
            </a:r>
            <a:r>
              <a:rPr lang="en-US" dirty="0" err="1" smtClean="0"/>
              <a:t>release_date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21" y="1556792"/>
            <a:ext cx="6754813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2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11 inputs objects. </a:t>
            </a:r>
          </a:p>
          <a:p>
            <a:pPr lvl="1"/>
            <a:r>
              <a:rPr lang="en-US" altLang="zh-CN" dirty="0" smtClean="0"/>
              <a:t>Numeric :</a:t>
            </a:r>
          </a:p>
          <a:p>
            <a:pPr lvl="2"/>
            <a:r>
              <a:rPr lang="en-US" dirty="0" smtClean="0"/>
              <a:t>Price (range from 10W-1000W)</a:t>
            </a:r>
          </a:p>
          <a:p>
            <a:pPr lvl="1"/>
            <a:r>
              <a:rPr lang="en-US" dirty="0" smtClean="0"/>
              <a:t>Fuzzy: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Seat_number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Top_speed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Acceleration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Displacement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Sound_equipment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eat_quality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11 inputs objects. </a:t>
            </a:r>
          </a:p>
          <a:p>
            <a:pPr lvl="1"/>
            <a:r>
              <a:rPr lang="en-US" altLang="zh-CN" dirty="0" smtClean="0"/>
              <a:t>Single :</a:t>
            </a:r>
          </a:p>
          <a:p>
            <a:pPr lvl="2"/>
            <a:r>
              <a:rPr lang="en-US" altLang="zh-CN" dirty="0" smtClean="0"/>
              <a:t>Purpose (Business, Race, SUV or Home)</a:t>
            </a:r>
          </a:p>
          <a:p>
            <a:pPr lvl="2"/>
            <a:r>
              <a:rPr lang="en-US" altLang="zh-CN" dirty="0" smtClean="0"/>
              <a:t>Control (Manual ,Automatic or </a:t>
            </a:r>
            <a:r>
              <a:rPr lang="en-US" altLang="zh-CN" dirty="0" err="1" smtClean="0"/>
              <a:t>Arbitary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Need_a_fridge</a:t>
            </a:r>
            <a:r>
              <a:rPr lang="en-US" altLang="zh-CN" dirty="0" smtClean="0"/>
              <a:t> (Yes, No or </a:t>
            </a:r>
            <a:r>
              <a:rPr lang="en-US" altLang="zh-CN" dirty="0" err="1" smtClean="0"/>
              <a:t>Arbitary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Release_date</a:t>
            </a:r>
            <a:r>
              <a:rPr lang="en-US" altLang="zh-CN" dirty="0" smtClean="0"/>
              <a:t> (early, near or latest)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22</a:t>
            </a:r>
            <a:r>
              <a:rPr lang="en-US" dirty="0" smtClean="0"/>
              <a:t> outputs objects. </a:t>
            </a:r>
          </a:p>
          <a:p>
            <a:pPr lvl="1"/>
            <a:r>
              <a:rPr lang="en-US" altLang="zh-CN" dirty="0" smtClean="0"/>
              <a:t>Yes-no:</a:t>
            </a:r>
          </a:p>
          <a:p>
            <a:pPr lvl="2"/>
            <a:r>
              <a:rPr lang="en-US" altLang="zh-CN" dirty="0" smtClean="0"/>
              <a:t>19 different car constraint (</a:t>
            </a:r>
            <a:r>
              <a:rPr lang="en-US" altLang="zh-CN" dirty="0" err="1" smtClean="0"/>
              <a:t>XXX_constraint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Multiple:</a:t>
            </a:r>
          </a:p>
          <a:p>
            <a:pPr lvl="2"/>
            <a:r>
              <a:rPr lang="en-US" altLang="zh-CN" dirty="0" err="1"/>
              <a:t>Car_list</a:t>
            </a:r>
            <a:r>
              <a:rPr lang="en-US" altLang="zh-CN" dirty="0"/>
              <a:t> (</a:t>
            </a:r>
            <a:r>
              <a:rPr lang="en-US" altLang="zh-CN" dirty="0" smtClean="0"/>
              <a:t>information </a:t>
            </a:r>
            <a:r>
              <a:rPr lang="en-US" altLang="zh-CN" dirty="0"/>
              <a:t>of 19 cars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Fuzzy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comfortable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26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69875"/>
            <a:ext cx="6678613" cy="631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0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 rules in total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15 of them are used for defining Performance</a:t>
            </a:r>
          </a:p>
          <a:p>
            <a:pPr lvl="1"/>
            <a:r>
              <a:rPr lang="en-US" dirty="0" smtClean="0"/>
              <a:t>7 of them are used for defining comfortable</a:t>
            </a:r>
          </a:p>
          <a:p>
            <a:pPr lvl="1"/>
            <a:r>
              <a:rPr lang="en-US" dirty="0" smtClean="0"/>
              <a:t>56 of them are used for inferring constraints of different cars</a:t>
            </a:r>
          </a:p>
          <a:p>
            <a:pPr lvl="1"/>
            <a:r>
              <a:rPr lang="en-US" dirty="0" smtClean="0"/>
              <a:t>121 of them are used for inferring the final results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dirty="0" smtClean="0"/>
              <a:t>Performance Rules (15 rules)</a:t>
            </a:r>
          </a:p>
          <a:p>
            <a:pPr lvl="1"/>
            <a:r>
              <a:rPr lang="en-US" dirty="0" smtClean="0"/>
              <a:t>Performance Rule 1</a:t>
            </a:r>
          </a:p>
          <a:p>
            <a:pPr lvl="1"/>
            <a:r>
              <a:rPr lang="en-US" dirty="0" smtClean="0"/>
              <a:t>Performance Rule 2</a:t>
            </a:r>
          </a:p>
          <a:p>
            <a:pPr lvl="1"/>
            <a:r>
              <a:rPr lang="en-US" dirty="0" smtClean="0"/>
              <a:t>…….</a:t>
            </a:r>
          </a:p>
          <a:p>
            <a:pPr lvl="1"/>
            <a:r>
              <a:rPr lang="en-US" altLang="zh-CN" dirty="0" smtClean="0"/>
              <a:t>Performance Rule 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5" y="4653136"/>
            <a:ext cx="785834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dirty="0" smtClean="0"/>
              <a:t>Comfortable Rules (7 rules)</a:t>
            </a:r>
          </a:p>
          <a:p>
            <a:pPr lvl="1"/>
            <a:r>
              <a:rPr lang="en-US" dirty="0" smtClean="0"/>
              <a:t>Comfortable Rule 1</a:t>
            </a:r>
          </a:p>
          <a:p>
            <a:pPr lvl="1"/>
            <a:r>
              <a:rPr lang="en-US" dirty="0"/>
              <a:t>Comfortable </a:t>
            </a:r>
            <a:r>
              <a:rPr lang="en-US" dirty="0" smtClean="0"/>
              <a:t>Rule 2</a:t>
            </a:r>
          </a:p>
          <a:p>
            <a:pPr lvl="1"/>
            <a:r>
              <a:rPr lang="en-US" dirty="0" smtClean="0"/>
              <a:t>…….</a:t>
            </a:r>
          </a:p>
          <a:p>
            <a:pPr lvl="1"/>
            <a:r>
              <a:rPr lang="en-US" dirty="0"/>
              <a:t>Comfortable </a:t>
            </a:r>
            <a:r>
              <a:rPr lang="en-US" altLang="zh-CN" dirty="0" smtClean="0"/>
              <a:t>Rule 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29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791151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3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facing car selections, customers may be at loss. </a:t>
            </a:r>
          </a:p>
          <a:p>
            <a:pPr lvl="1"/>
            <a:r>
              <a:rPr lang="en-US" dirty="0" smtClean="0"/>
              <a:t>Too many models, too many choices.</a:t>
            </a:r>
            <a:endParaRPr lang="en-US" dirty="0" smtClean="0"/>
          </a:p>
          <a:p>
            <a:pPr lvl="1"/>
            <a:r>
              <a:rPr lang="en-US" dirty="0" smtClean="0"/>
              <a:t>No idea about parameters of cars.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113076"/>
            <a:ext cx="2881697" cy="1447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1068"/>
            <a:ext cx="2372698" cy="1591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24883"/>
            <a:ext cx="2428340" cy="1623814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2624218" y="4764782"/>
            <a:ext cx="435614" cy="1763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941529" y="4725144"/>
            <a:ext cx="430671" cy="17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dirty="0" smtClean="0"/>
              <a:t>Constraint Rules (56 rules)</a:t>
            </a:r>
          </a:p>
          <a:p>
            <a:pPr lvl="1"/>
            <a:r>
              <a:rPr lang="en-US" dirty="0" smtClean="0"/>
              <a:t>VW-UP constraints Rule 1</a:t>
            </a:r>
          </a:p>
          <a:p>
            <a:pPr lvl="1"/>
            <a:r>
              <a:rPr lang="en-US" dirty="0"/>
              <a:t>VW-UP </a:t>
            </a:r>
            <a:r>
              <a:rPr lang="en-US" dirty="0" smtClean="0"/>
              <a:t>constraints Rule 2</a:t>
            </a:r>
          </a:p>
          <a:p>
            <a:pPr lvl="1"/>
            <a:r>
              <a:rPr lang="en-US" dirty="0" smtClean="0"/>
              <a:t>…….</a:t>
            </a:r>
          </a:p>
          <a:p>
            <a:pPr lvl="1"/>
            <a:r>
              <a:rPr lang="en-US" dirty="0" smtClean="0"/>
              <a:t>GELLY-Supra constraints </a:t>
            </a:r>
            <a:r>
              <a:rPr lang="en-US" altLang="zh-CN" dirty="0" smtClean="0"/>
              <a:t>Rule 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7" y="4180706"/>
            <a:ext cx="6120680" cy="126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7" y="5517231"/>
            <a:ext cx="6120680" cy="120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dirty="0" smtClean="0"/>
              <a:t>Luck Rules (121 rules)</a:t>
            </a:r>
          </a:p>
          <a:p>
            <a:pPr lvl="1"/>
            <a:r>
              <a:rPr lang="en-US" dirty="0" smtClean="0"/>
              <a:t>VW-UP Luck Rule 1</a:t>
            </a:r>
          </a:p>
          <a:p>
            <a:pPr lvl="1"/>
            <a:r>
              <a:rPr lang="en-US" dirty="0"/>
              <a:t>VW-UP </a:t>
            </a:r>
            <a:r>
              <a:rPr lang="en-US" dirty="0" smtClean="0"/>
              <a:t>Luck Rule 2</a:t>
            </a:r>
          </a:p>
          <a:p>
            <a:pPr lvl="1"/>
            <a:r>
              <a:rPr lang="en-US" dirty="0" smtClean="0"/>
              <a:t>…….</a:t>
            </a:r>
          </a:p>
          <a:p>
            <a:pPr lvl="1"/>
            <a:r>
              <a:rPr lang="en-US" dirty="0" smtClean="0"/>
              <a:t>GELLY-Supra Luck </a:t>
            </a:r>
            <a:r>
              <a:rPr lang="en-US" altLang="zh-CN" dirty="0" smtClean="0"/>
              <a:t>Rule 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665003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74543"/>
            <a:ext cx="65928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2061"/>
            <a:ext cx="6624736" cy="525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9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772400" cy="72008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3568" y="1370385"/>
            <a:ext cx="7772400" cy="205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</a:p>
          <a:p>
            <a:r>
              <a:rPr lang="en-US" dirty="0">
                <a:solidFill>
                  <a:schemeClr val="tx1"/>
                </a:solidFill>
              </a:rPr>
              <a:t>Budget = 25(W)  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seat_number</a:t>
            </a:r>
            <a:r>
              <a:rPr lang="en-US" dirty="0">
                <a:solidFill>
                  <a:schemeClr val="tx1"/>
                </a:solidFill>
              </a:rPr>
              <a:t> = about 5 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 usage (purpose = home)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top_speed</a:t>
            </a:r>
            <a:r>
              <a:rPr lang="en-US" dirty="0">
                <a:solidFill>
                  <a:schemeClr val="tx1"/>
                </a:solidFill>
              </a:rPr>
              <a:t> = medium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acceleration = medium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displacement = low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control type = Automatic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need_a_fridge</a:t>
            </a:r>
            <a:r>
              <a:rPr lang="en-US" dirty="0">
                <a:solidFill>
                  <a:schemeClr val="tx1"/>
                </a:solidFill>
              </a:rPr>
              <a:t> = No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quality of </a:t>
            </a:r>
            <a:r>
              <a:rPr lang="en-US" dirty="0" err="1">
                <a:solidFill>
                  <a:schemeClr val="tx1"/>
                </a:solidFill>
              </a:rPr>
              <a:t>sound_equipment</a:t>
            </a:r>
            <a:r>
              <a:rPr lang="en-US" dirty="0">
                <a:solidFill>
                  <a:schemeClr val="tx1"/>
                </a:solidFill>
              </a:rPr>
              <a:t> = medium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seat_quality</a:t>
            </a:r>
            <a:r>
              <a:rPr lang="en-US" dirty="0">
                <a:solidFill>
                  <a:schemeClr val="tx1"/>
                </a:solidFill>
              </a:rPr>
              <a:t> = high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release date = latest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61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772400" cy="72008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1</a:t>
            </a:r>
            <a:endParaRPr lang="en-US" sz="2400" b="1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700808"/>
            <a:ext cx="4104456" cy="489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1338914"/>
            <a:ext cx="315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(1 result recommended)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772400" cy="72008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1</a:t>
            </a:r>
            <a:endParaRPr lang="en-US" sz="2400" b="1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19673"/>
            <a:ext cx="4479925" cy="5391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1338914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772400" cy="72008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3568" y="1370385"/>
            <a:ext cx="7772400" cy="16265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</a:p>
          <a:p>
            <a:r>
              <a:rPr lang="en-US" dirty="0">
                <a:solidFill>
                  <a:schemeClr val="tx1"/>
                </a:solidFill>
              </a:rPr>
              <a:t>Budget = 800(W)  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seat_number</a:t>
            </a:r>
            <a:r>
              <a:rPr lang="en-US" dirty="0">
                <a:solidFill>
                  <a:schemeClr val="tx1"/>
                </a:solidFill>
              </a:rPr>
              <a:t> = about 5 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 usage (purpose = </a:t>
            </a:r>
            <a:r>
              <a:rPr lang="en-US" dirty="0" err="1">
                <a:solidFill>
                  <a:schemeClr val="tx1"/>
                </a:solidFill>
              </a:rPr>
              <a:t>arbitary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top_speed</a:t>
            </a:r>
            <a:r>
              <a:rPr lang="en-US" dirty="0">
                <a:solidFill>
                  <a:schemeClr val="tx1"/>
                </a:solidFill>
              </a:rPr>
              <a:t> = high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acceleration = high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displacement = high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control type = </a:t>
            </a:r>
            <a:r>
              <a:rPr lang="en-US" dirty="0" err="1">
                <a:solidFill>
                  <a:schemeClr val="tx1"/>
                </a:solidFill>
              </a:rPr>
              <a:t>arbitary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need_a_fridge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arbitary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quality of </a:t>
            </a:r>
            <a:r>
              <a:rPr lang="en-US" dirty="0" err="1">
                <a:solidFill>
                  <a:schemeClr val="tx1"/>
                </a:solidFill>
              </a:rPr>
              <a:t>sound_equipment</a:t>
            </a:r>
            <a:r>
              <a:rPr lang="en-US" dirty="0">
                <a:solidFill>
                  <a:schemeClr val="tx1"/>
                </a:solidFill>
              </a:rPr>
              <a:t> = high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seat_quality</a:t>
            </a:r>
            <a:r>
              <a:rPr lang="en-US" dirty="0">
                <a:solidFill>
                  <a:schemeClr val="tx1"/>
                </a:solidFill>
              </a:rPr>
              <a:t> = high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release date = </a:t>
            </a:r>
            <a:r>
              <a:rPr lang="en-US" dirty="0" err="1">
                <a:solidFill>
                  <a:schemeClr val="tx1"/>
                </a:solidFill>
              </a:rPr>
              <a:t>arbitary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45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772400" cy="72008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338914"/>
            <a:ext cx="32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(5 results recommended)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1" y="1708246"/>
            <a:ext cx="3809304" cy="3657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31" y="1775608"/>
            <a:ext cx="4049217" cy="35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772400" cy="72008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338914"/>
            <a:ext cx="32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(5 results recommended)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18476"/>
            <a:ext cx="3888431" cy="372674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29839"/>
            <a:ext cx="4105910" cy="37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772400" cy="72008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338914"/>
            <a:ext cx="32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(5 results recommended)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51330"/>
            <a:ext cx="3959225" cy="36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4</a:t>
            </a:fld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395536" y="1340768"/>
            <a:ext cx="3982628" cy="2570584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HORSEPOWER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1979712" y="2662098"/>
            <a:ext cx="3982628" cy="2570584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How fast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TOPSPEED </a:t>
            </a:r>
            <a:r>
              <a:rPr lang="en-US" sz="2400" dirty="0" smtClean="0">
                <a:solidFill>
                  <a:schemeClr val="tx1"/>
                </a:solidFill>
              </a:rPr>
              <a:t>is fast?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3779912" y="1238357"/>
            <a:ext cx="4608512" cy="257058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What?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DISPLACEMENT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4153205" y="3774459"/>
            <a:ext cx="4608512" cy="2570584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Acceleration</a:t>
            </a:r>
            <a:r>
              <a:rPr lang="en-US" sz="2400" dirty="0" smtClean="0">
                <a:solidFill>
                  <a:schemeClr val="tx1"/>
                </a:solidFill>
              </a:rPr>
              <a:t>? What figure represents high?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Explosion 1 8"/>
          <p:cNvSpPr/>
          <p:nvPr/>
        </p:nvSpPr>
        <p:spPr>
          <a:xfrm>
            <a:off x="827584" y="4325415"/>
            <a:ext cx="3312368" cy="1814534"/>
          </a:xfrm>
          <a:prstGeom prst="irregularSeal1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And so on…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772400" cy="72008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2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338914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Reason: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087120"/>
            <a:ext cx="4248472" cy="54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[1] Leung, </a:t>
            </a:r>
            <a:r>
              <a:rPr lang="en-US" sz="2000" dirty="0" err="1"/>
              <a:t>Kwong-Sak</a:t>
            </a:r>
            <a:r>
              <a:rPr lang="en-US" sz="2000" dirty="0"/>
              <a:t>, and W. Lam. "Fuzzy concepts in expert </a:t>
            </a:r>
            <a:r>
              <a:rPr lang="en-US" sz="2000" dirty="0" err="1"/>
              <a:t>systems."</a:t>
            </a:r>
            <a:r>
              <a:rPr lang="en-US" sz="2000" i="1" dirty="0" err="1"/>
              <a:t>Computer</a:t>
            </a:r>
            <a:r>
              <a:rPr lang="en-US" sz="2000" dirty="0"/>
              <a:t> 21.9 (1988): 43-56.</a:t>
            </a:r>
          </a:p>
          <a:p>
            <a:r>
              <a:rPr lang="en-US" sz="2000" dirty="0"/>
              <a:t>[2] Website </a:t>
            </a:r>
            <a:r>
              <a:rPr lang="en-US" sz="2000" dirty="0" err="1"/>
              <a:t>Autohome</a:t>
            </a:r>
            <a:r>
              <a:rPr lang="en-US" sz="2000" dirty="0"/>
              <a:t>—“www.autohome.com.cn”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5574" y="296733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2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factors would be faced when a person select a car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Seat number</a:t>
            </a:r>
          </a:p>
          <a:p>
            <a:pPr lvl="1"/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Inner Decoration</a:t>
            </a:r>
          </a:p>
          <a:p>
            <a:pPr marL="457200" lvl="1" indent="0">
              <a:buNone/>
            </a:pPr>
            <a:r>
              <a:rPr lang="en-US" dirty="0" smtClean="0"/>
              <a:t>......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 well-designed car selection recommendation system is very useful for customer to make their decision.</a:t>
            </a:r>
          </a:p>
          <a:p>
            <a:r>
              <a:rPr lang="en-US" dirty="0" smtClean="0"/>
              <a:t>The Theory of fuzzy query is a good solution to customers’ uncertain demands.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the procedure of car selection</a:t>
            </a:r>
          </a:p>
          <a:p>
            <a:r>
              <a:rPr lang="en-US" dirty="0" smtClean="0"/>
              <a:t>Help people who have no clear parameter idea also can select satisfactory cars easily</a:t>
            </a:r>
          </a:p>
          <a:p>
            <a:r>
              <a:rPr lang="en-US" dirty="0" smtClean="0"/>
              <a:t>Building a system based on the theory of fuzzy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dirty="0" smtClean="0"/>
              <a:t>To solve the uncertain problems above, using a fuzzy expert system is a good choice. </a:t>
            </a:r>
          </a:p>
          <a:p>
            <a:r>
              <a:rPr lang="en-US" dirty="0" smtClean="0"/>
              <a:t>In this project, I define a 3-layer inference structure to implement this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7AD6-2EE9-44AC-BDC6-B3DA357525DA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20" y="235242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829784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eat_number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1459378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urpose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2043826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Release_date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3198832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eed_a_fridge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3774896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op_speed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602" y="4350960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acceleration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602" y="4927024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602" y="2611506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602" y="5563834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Sound_equip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3602" y="6165304"/>
            <a:ext cx="165618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seat_quality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95736" y="4283144"/>
            <a:ext cx="1512168" cy="56768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95736" y="5779858"/>
            <a:ext cx="1512168" cy="56768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comfortable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3"/>
            <a:endCxn id="17" idx="1"/>
          </p:cNvCxnSpPr>
          <p:nvPr/>
        </p:nvCxnSpPr>
        <p:spPr>
          <a:xfrm>
            <a:off x="1879786" y="4566984"/>
            <a:ext cx="315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7" idx="1"/>
          </p:cNvCxnSpPr>
          <p:nvPr/>
        </p:nvCxnSpPr>
        <p:spPr>
          <a:xfrm>
            <a:off x="1907704" y="3990920"/>
            <a:ext cx="2880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7" idx="1"/>
          </p:cNvCxnSpPr>
          <p:nvPr/>
        </p:nvCxnSpPr>
        <p:spPr>
          <a:xfrm flipV="1">
            <a:off x="1879786" y="4566984"/>
            <a:ext cx="31595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8" idx="1"/>
          </p:cNvCxnSpPr>
          <p:nvPr/>
        </p:nvCxnSpPr>
        <p:spPr>
          <a:xfrm>
            <a:off x="1879786" y="5779858"/>
            <a:ext cx="315950" cy="28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1879786" y="6063698"/>
            <a:ext cx="315950" cy="317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4355976" y="1930245"/>
            <a:ext cx="2376264" cy="731342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XXX_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smtClean="0">
                <a:solidFill>
                  <a:schemeClr val="tx1"/>
                </a:solidFill>
              </a:rPr>
              <a:t>onstraint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4" idx="1"/>
          </p:cNvCxnSpPr>
          <p:nvPr/>
        </p:nvCxnSpPr>
        <p:spPr>
          <a:xfrm flipV="1">
            <a:off x="3707904" y="2295916"/>
            <a:ext cx="648072" cy="3767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24" idx="1"/>
          </p:cNvCxnSpPr>
          <p:nvPr/>
        </p:nvCxnSpPr>
        <p:spPr>
          <a:xfrm>
            <a:off x="1907704" y="451266"/>
            <a:ext cx="2448272" cy="184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4" idx="1"/>
          </p:cNvCxnSpPr>
          <p:nvPr/>
        </p:nvCxnSpPr>
        <p:spPr>
          <a:xfrm flipV="1">
            <a:off x="3707904" y="2295916"/>
            <a:ext cx="648072" cy="2271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24" idx="1"/>
          </p:cNvCxnSpPr>
          <p:nvPr/>
        </p:nvCxnSpPr>
        <p:spPr>
          <a:xfrm>
            <a:off x="1907704" y="1045808"/>
            <a:ext cx="2448272" cy="1250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24" idx="1"/>
          </p:cNvCxnSpPr>
          <p:nvPr/>
        </p:nvCxnSpPr>
        <p:spPr>
          <a:xfrm>
            <a:off x="1907704" y="1675402"/>
            <a:ext cx="2448272" cy="62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24" idx="1"/>
          </p:cNvCxnSpPr>
          <p:nvPr/>
        </p:nvCxnSpPr>
        <p:spPr>
          <a:xfrm>
            <a:off x="1907704" y="2259850"/>
            <a:ext cx="2448272" cy="36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4" idx="1"/>
          </p:cNvCxnSpPr>
          <p:nvPr/>
        </p:nvCxnSpPr>
        <p:spPr>
          <a:xfrm flipV="1">
            <a:off x="1879786" y="2295916"/>
            <a:ext cx="2476190" cy="53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24" idx="1"/>
          </p:cNvCxnSpPr>
          <p:nvPr/>
        </p:nvCxnSpPr>
        <p:spPr>
          <a:xfrm flipV="1">
            <a:off x="1907704" y="2295916"/>
            <a:ext cx="2448272" cy="1118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72200" y="4208646"/>
            <a:ext cx="2016224" cy="11521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ar_</a:t>
            </a:r>
            <a:r>
              <a:rPr lang="en-US" altLang="zh-CN" dirty="0" err="1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2760361">
            <a:off x="5303331" y="3364208"/>
            <a:ext cx="1893493" cy="13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7995">
            <a:off x="3838935" y="4498992"/>
            <a:ext cx="2406522" cy="16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568074" flipV="1">
            <a:off x="3807029" y="5565922"/>
            <a:ext cx="2658239" cy="157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131840" y="2352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Structure of Car Selection Recommendation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39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1391</Words>
  <Application>Microsoft Office PowerPoint</Application>
  <PresentationFormat>On-screen Show (4:3)</PresentationFormat>
  <Paragraphs>623</Paragraphs>
  <Slides>42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Car Selection Recommendation System</vt:lpstr>
      <vt:lpstr>Background</vt:lpstr>
      <vt:lpstr>Background</vt:lpstr>
      <vt:lpstr>Background</vt:lpstr>
      <vt:lpstr>Background</vt:lpstr>
      <vt:lpstr>Background</vt:lpstr>
      <vt:lpstr>Motivation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Acquisition</vt:lpstr>
      <vt:lpstr>Knowledge Acquisition</vt:lpstr>
      <vt:lpstr>Project Statistics</vt:lpstr>
      <vt:lpstr>Fuzzy Types</vt:lpstr>
      <vt:lpstr>Fuzzy Types</vt:lpstr>
      <vt:lpstr>Fuzzy Types</vt:lpstr>
      <vt:lpstr>Objects</vt:lpstr>
      <vt:lpstr>Objects</vt:lpstr>
      <vt:lpstr>Objects</vt:lpstr>
      <vt:lpstr>Objects</vt:lpstr>
      <vt:lpstr>Objects</vt:lpstr>
      <vt:lpstr>Objects</vt:lpstr>
      <vt:lpstr>PowerPoint Presentation</vt:lpstr>
      <vt:lpstr>Rules</vt:lpstr>
      <vt:lpstr>Rules</vt:lpstr>
      <vt:lpstr>Rules</vt:lpstr>
      <vt:lpstr>Rules</vt:lpstr>
      <vt:lpstr>Rules</vt:lpstr>
      <vt:lpstr>Inference Structure</vt:lpstr>
      <vt:lpstr>Demonstration</vt:lpstr>
      <vt:lpstr>Demonstration</vt:lpstr>
      <vt:lpstr>Demonstration</vt:lpstr>
      <vt:lpstr>Demonstration</vt:lpstr>
      <vt:lpstr>Demonstration</vt:lpstr>
      <vt:lpstr>Demonstration</vt:lpstr>
      <vt:lpstr>Demonstration</vt:lpstr>
      <vt:lpstr>Demonstration</vt:lpstr>
      <vt:lpstr>References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Wong</dc:creator>
  <cp:lastModifiedBy>Lin Huangjing</cp:lastModifiedBy>
  <cp:revision>35</cp:revision>
  <dcterms:created xsi:type="dcterms:W3CDTF">2014-02-13T06:11:34Z</dcterms:created>
  <dcterms:modified xsi:type="dcterms:W3CDTF">2016-04-06T15:02:57Z</dcterms:modified>
</cp:coreProperties>
</file>