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70" r:id="rId6"/>
    <p:sldId id="262" r:id="rId7"/>
    <p:sldId id="275" r:id="rId8"/>
    <p:sldId id="277" r:id="rId9"/>
    <p:sldId id="260" r:id="rId10"/>
    <p:sldId id="278" r:id="rId11"/>
    <p:sldId id="280" r:id="rId12"/>
    <p:sldId id="282" r:id="rId13"/>
    <p:sldId id="283" r:id="rId14"/>
    <p:sldId id="284" r:id="rId15"/>
    <p:sldId id="285" r:id="rId16"/>
    <p:sldId id="286" r:id="rId17"/>
    <p:sldId id="287" r:id="rId18"/>
    <p:sldId id="289" r:id="rId19"/>
    <p:sldId id="288" r:id="rId20"/>
    <p:sldId id="290" r:id="rId21"/>
    <p:sldId id="291" r:id="rId22"/>
    <p:sldId id="279" r:id="rId23"/>
    <p:sldId id="292" r:id="rId24"/>
    <p:sldId id="293" r:id="rId25"/>
    <p:sldId id="271" r:id="rId26"/>
    <p:sldId id="294" r:id="rId27"/>
    <p:sldId id="295" r:id="rId28"/>
    <p:sldId id="261" r:id="rId29"/>
    <p:sldId id="263" r:id="rId30"/>
    <p:sldId id="264" r:id="rId31"/>
    <p:sldId id="296" r:id="rId32"/>
    <p:sldId id="297" r:id="rId33"/>
    <p:sldId id="298" r:id="rId34"/>
    <p:sldId id="299" r:id="rId35"/>
    <p:sldId id="300" r:id="rId36"/>
    <p:sldId id="265" r:id="rId37"/>
    <p:sldId id="303" r:id="rId38"/>
    <p:sldId id="269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67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6AFA7-60A5-4F67-9604-067A6792A7D3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4CFB76-C202-46AF-899B-DB3EBF4E5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49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1.5 </a:t>
            </a:r>
            <a:r>
              <a:rPr lang="en-US" dirty="0" smtClean="0"/>
              <a:t>min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Non-overlapping regions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CFB76-C202-46AF-899B-DB3EBF4E59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68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1.5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CFB76-C202-46AF-899B-DB3EBF4E599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14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1.5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CFB76-C202-46AF-899B-DB3EBF4E599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143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1.5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CFB76-C202-46AF-899B-DB3EBF4E599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14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1.5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CFB76-C202-46AF-899B-DB3EBF4E599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143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1.5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CFB76-C202-46AF-899B-DB3EBF4E599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143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1.5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CFB76-C202-46AF-899B-DB3EBF4E599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143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1.5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CFB76-C202-46AF-899B-DB3EBF4E599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143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1.5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CFB76-C202-46AF-899B-DB3EBF4E599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143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1.5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CFB76-C202-46AF-899B-DB3EBF4E599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143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1.5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CFB76-C202-46AF-899B-DB3EBF4E599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14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0" dirty="0" smtClean="0"/>
              <a:t> </a:t>
            </a:r>
            <a:r>
              <a:rPr lang="en-US" baseline="0" dirty="0" smtClean="0"/>
              <a:t>min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CFB76-C202-46AF-899B-DB3EBF4E59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385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1.5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CFB76-C202-46AF-899B-DB3EBF4E599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143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1.5 </a:t>
            </a:r>
            <a:r>
              <a:rPr lang="en-US" dirty="0" smtClean="0"/>
              <a:t>min </a:t>
            </a:r>
          </a:p>
          <a:p>
            <a:r>
              <a:rPr lang="en-US" dirty="0" smtClean="0"/>
              <a:t>association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CFB76-C202-46AF-899B-DB3EBF4E599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143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1.5 </a:t>
            </a:r>
            <a:r>
              <a:rPr lang="en-US" dirty="0" smtClean="0"/>
              <a:t>min </a:t>
            </a:r>
          </a:p>
          <a:p>
            <a:r>
              <a:rPr lang="en-US" dirty="0" smtClean="0"/>
              <a:t>association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CFB76-C202-46AF-899B-DB3EBF4E599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143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1.5 </a:t>
            </a:r>
            <a:r>
              <a:rPr lang="en-US" dirty="0" smtClean="0"/>
              <a:t>min </a:t>
            </a:r>
          </a:p>
          <a:p>
            <a:r>
              <a:rPr lang="en-US" dirty="0" smtClean="0"/>
              <a:t>association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CFB76-C202-46AF-899B-DB3EBF4E599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143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 min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CFB76-C202-46AF-899B-DB3EBF4E599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465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 min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CFB76-C202-46AF-899B-DB3EBF4E599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465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 min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CFB76-C202-46AF-899B-DB3EBF4E599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465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CFB76-C202-46AF-899B-DB3EBF4E599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277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CFB76-C202-46AF-899B-DB3EBF4E599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492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CFB76-C202-46AF-899B-DB3EBF4E599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81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30 sec.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CFB76-C202-46AF-899B-DB3EBF4E59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177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CFB76-C202-46AF-899B-DB3EBF4E599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818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CFB76-C202-46AF-899B-DB3EBF4E599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818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CFB76-C202-46AF-899B-DB3EBF4E599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818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CFB76-C202-46AF-899B-DB3EBF4E599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818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CFB76-C202-46AF-899B-DB3EBF4E599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818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CFB76-C202-46AF-899B-DB3EBF4E599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572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CFB76-C202-46AF-899B-DB3EBF4E599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57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CFB76-C202-46AF-899B-DB3EBF4E59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63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 than 1 min</a:t>
            </a:r>
          </a:p>
          <a:p>
            <a:r>
              <a:rPr lang="en-US" dirty="0" smtClean="0"/>
              <a:t>Briefly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CFB76-C202-46AF-899B-DB3EBF4E599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52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 than 1 min</a:t>
            </a:r>
          </a:p>
          <a:p>
            <a:r>
              <a:rPr lang="en-US" dirty="0" smtClean="0"/>
              <a:t>Briefly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CFB76-C202-46AF-899B-DB3EBF4E59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52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 than 1 min</a:t>
            </a:r>
          </a:p>
          <a:p>
            <a:r>
              <a:rPr lang="en-US" dirty="0" smtClean="0"/>
              <a:t>Briefly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CFB76-C202-46AF-899B-DB3EBF4E599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52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1.5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CFB76-C202-46AF-899B-DB3EBF4E599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14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1.5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CFB76-C202-46AF-899B-DB3EBF4E599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14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689D-3E42-4858-A48D-9CDB963F37C5}" type="datetime1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CA5-F161-4197-A6CA-C93EF1DCE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00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DE45D-1CC7-4B84-83C0-D062A8608525}" type="datetime1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CA5-F161-4197-A6CA-C93EF1DCE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1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639BB-33BD-4780-9BE8-2AAAA80B816F}" type="datetime1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CA5-F161-4197-A6CA-C93EF1DCE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60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C577-121A-47D4-BE7B-37212325BAB5}" type="datetime1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CA5-F161-4197-A6CA-C93EF1DCE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8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AD12-35E6-458C-9809-F30A3D1B9F5D}" type="datetime1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CA5-F161-4197-A6CA-C93EF1DCE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37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0685-57DD-44DC-8C12-F4B47AD8CEE7}" type="datetime1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CA5-F161-4197-A6CA-C93EF1DCE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1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912E-8A97-4F05-947D-D1D7199CBA05}" type="datetime1">
              <a:rPr lang="en-US" smtClean="0"/>
              <a:t>4/19/2016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CA5-F161-4197-A6CA-C93EF1DCE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8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45187-FFA3-463F-8D62-2FF0E613ACA0}" type="datetime1">
              <a:rPr lang="en-US" smtClean="0"/>
              <a:t>4/19/2016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CA5-F161-4197-A6CA-C93EF1DCE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5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392A-F881-4FB7-8E79-A036F604AB63}" type="datetime1">
              <a:rPr lang="en-US" smtClean="0"/>
              <a:t>4/19/2016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CA5-F161-4197-A6CA-C93EF1DCE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5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8A2A-A9F8-4731-8058-290E19E6BC7D}" type="datetime1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CA5-F161-4197-A6CA-C93EF1DCE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69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09DE-A0F9-4C58-A9DD-5CBAB051924F}" type="datetime1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CA5-F161-4197-A6CA-C93EF1DCE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0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538E4-7426-44EF-B7AD-C932ED27CC7A}" type="datetime1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66CA5-F161-4197-A6CA-C93EF1DCE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42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 Evolutionary Approach for Image Segmentation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Alessia</a:t>
            </a:r>
            <a:r>
              <a:rPr lang="en-US" dirty="0" smtClean="0"/>
              <a:t> </a:t>
            </a:r>
            <a:r>
              <a:rPr lang="en-US" dirty="0" err="1" smtClean="0"/>
              <a:t>Amelio</a:t>
            </a:r>
            <a:r>
              <a:rPr lang="en-US" dirty="0" smtClean="0"/>
              <a:t> &amp; Clara </a:t>
            </a:r>
            <a:r>
              <a:rPr lang="en-US" dirty="0" err="1" smtClean="0"/>
              <a:t>Pizzuti</a:t>
            </a:r>
            <a:r>
              <a:rPr lang="en-US" dirty="0" smtClean="0"/>
              <a:t>, </a:t>
            </a:r>
          </a:p>
          <a:p>
            <a:r>
              <a:rPr lang="en-US" dirty="0" smtClean="0"/>
              <a:t>MIT Press Journals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31840" y="5507940"/>
            <a:ext cx="2739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/>
              <a:t>Lin </a:t>
            </a:r>
            <a:r>
              <a:rPr lang="en-US" altLang="zh-CN" b="1" dirty="0" err="1" smtClean="0"/>
              <a:t>Huangjing</a:t>
            </a:r>
            <a:r>
              <a:rPr lang="en-US" b="1" dirty="0" smtClean="0"/>
              <a:t>, 1155072677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904820" y="5886663"/>
            <a:ext cx="5502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ENGG5189 Evolutionary Computation Paper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CA5-F161-4197-A6CA-C93EF1DCE2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Method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8152"/>
            <a:ext cx="8229600" cy="2692896"/>
          </a:xfrm>
        </p:spPr>
        <p:txBody>
          <a:bodyPr>
            <a:normAutofit/>
          </a:bodyPr>
          <a:lstStyle/>
          <a:p>
            <a:r>
              <a:rPr lang="en-US" dirty="0" smtClean="0"/>
              <a:t>Definition of Image</a:t>
            </a:r>
          </a:p>
          <a:p>
            <a:pPr lvl="1"/>
            <a:r>
              <a:rPr lang="en-US" dirty="0" smtClean="0"/>
              <a:t>Define the image as a graph G = (V, E, W)</a:t>
            </a:r>
          </a:p>
          <a:p>
            <a:pPr lvl="2"/>
            <a:r>
              <a:rPr lang="en-US" dirty="0" smtClean="0"/>
              <a:t>V </a:t>
            </a:r>
            <a:r>
              <a:rPr lang="en-US" dirty="0" smtClean="0">
                <a:sym typeface="Wingdings" panose="05000000000000000000" pitchFamily="2" charset="2"/>
              </a:rPr>
              <a:t> the set of </a:t>
            </a:r>
            <a:r>
              <a:rPr lang="en-US" i="1" dirty="0" smtClean="0">
                <a:sym typeface="Wingdings" panose="05000000000000000000" pitchFamily="2" charset="2"/>
              </a:rPr>
              <a:t>n</a:t>
            </a:r>
            <a:r>
              <a:rPr lang="en-US" dirty="0" smtClean="0">
                <a:sym typeface="Wingdings" panose="05000000000000000000" pitchFamily="2" charset="2"/>
              </a:rPr>
              <a:t> nodes of G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E  the set of edges</a:t>
            </a:r>
          </a:p>
          <a:p>
            <a:pPr lvl="2"/>
            <a:r>
              <a:rPr lang="en-US" altLang="zh-CN" dirty="0">
                <a:sym typeface="Wingdings" panose="05000000000000000000" pitchFamily="2" charset="2"/>
              </a:rPr>
              <a:t>W</a:t>
            </a:r>
            <a:r>
              <a:rPr lang="en-US" altLang="zh-CN" dirty="0" smtClean="0">
                <a:sym typeface="Wingdings" panose="05000000000000000000" pitchFamily="2" charset="2"/>
              </a:rPr>
              <a:t>  is a set of values corresponding to edges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CA5-F161-4197-A6CA-C93EF1DCE2B4}" type="slidenum">
              <a:rPr lang="en-US" smtClean="0"/>
              <a:t>10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763" y="4437112"/>
            <a:ext cx="1584176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03648" y="6068815"/>
            <a:ext cx="218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mage ( n = 4x4 = 16 )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3336947" y="5085184"/>
            <a:ext cx="115212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65139" y="4005064"/>
            <a:ext cx="1800200" cy="3600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1, 2, 3, …… 16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61083" y="4389585"/>
            <a:ext cx="432048" cy="170371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..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65139" y="4437112"/>
            <a:ext cx="1800200" cy="16561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 is a Matrix calculated by w(</a:t>
            </a:r>
            <a:r>
              <a:rPr lang="en-US" dirty="0" err="1" smtClean="0">
                <a:solidFill>
                  <a:schemeClr val="tx1"/>
                </a:solidFill>
              </a:rPr>
              <a:t>i,j</a:t>
            </a:r>
            <a:r>
              <a:rPr lang="en-US" dirty="0" smtClean="0">
                <a:solidFill>
                  <a:schemeClr val="tx1"/>
                </a:solidFill>
              </a:rPr>
              <a:t>)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7380312" y="4742856"/>
            <a:ext cx="1584176" cy="972688"/>
          </a:xfrm>
          <a:prstGeom prst="wedgeRectCallout">
            <a:avLst>
              <a:gd name="adj1" fmla="val -74679"/>
              <a:gd name="adj2" fmla="val 23211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Represent the affinity between pixels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344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Method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8152"/>
            <a:ext cx="8229600" cy="2692896"/>
          </a:xfrm>
        </p:spPr>
        <p:txBody>
          <a:bodyPr>
            <a:normAutofit/>
          </a:bodyPr>
          <a:lstStyle/>
          <a:p>
            <a:r>
              <a:rPr lang="en-US" dirty="0" smtClean="0"/>
              <a:t>Definitions of Image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CA5-F161-4197-A6CA-C93EF1DCE2B4}" type="slidenum">
              <a:rPr lang="en-US" smtClean="0"/>
              <a:t>11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33364"/>
            <a:ext cx="6686532" cy="253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149" y="4486994"/>
            <a:ext cx="398145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65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Method Overview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68152"/>
                <a:ext cx="8229600" cy="226084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Definitions of Individuals and Genes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Individuals: Different solutions of segmentation</a:t>
                </a:r>
              </a:p>
              <a:p>
                <a:pPr lvl="1"/>
                <a:r>
                  <a:rPr lang="en-US" dirty="0" smtClean="0"/>
                  <a:t>Gene: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𝑟𝑎𝑛𝑔𝑒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{1,…,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endParaRPr lang="en-US" dirty="0" smtClean="0"/>
              </a:p>
              <a:p>
                <a:pPr lvl="2"/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68152"/>
                <a:ext cx="8229600" cy="2260848"/>
              </a:xfrm>
              <a:blipFill rotWithShape="1">
                <a:blip r:embed="rId3"/>
                <a:stretch>
                  <a:fillRect l="-1630" t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CA5-F161-4197-A6CA-C93EF1DCE2B4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03848" y="3573016"/>
            <a:ext cx="2736304" cy="223224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35896" y="4005064"/>
            <a:ext cx="432048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i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86062" y="4005064"/>
            <a:ext cx="432048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j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86062" y="4437112"/>
            <a:ext cx="432048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923928" y="4175368"/>
            <a:ext cx="355298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flipH="1">
            <a:off x="4279226" y="4346876"/>
            <a:ext cx="45719" cy="20856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3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Method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8152"/>
            <a:ext cx="8229600" cy="964704"/>
          </a:xfrm>
        </p:spPr>
        <p:txBody>
          <a:bodyPr>
            <a:normAutofit/>
          </a:bodyPr>
          <a:lstStyle/>
          <a:p>
            <a:r>
              <a:rPr lang="en-US" dirty="0" smtClean="0"/>
              <a:t>Definitions of Individuals and Genes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CA5-F161-4197-A6CA-C93EF1DCE2B4}" type="slidenum">
              <a:rPr lang="en-US" smtClean="0"/>
              <a:t>13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828" y="1772816"/>
            <a:ext cx="676858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021310"/>
            <a:ext cx="5086350" cy="170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437112"/>
            <a:ext cx="398145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Bent-Up Arrow 7"/>
          <p:cNvSpPr/>
          <p:nvPr/>
        </p:nvSpPr>
        <p:spPr>
          <a:xfrm flipH="1">
            <a:off x="4211960" y="4570065"/>
            <a:ext cx="504056" cy="947167"/>
          </a:xfrm>
          <a:prstGeom prst="bent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flipV="1">
            <a:off x="4211960" y="2636912"/>
            <a:ext cx="216110" cy="43204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788" y="2953494"/>
            <a:ext cx="17145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843808" y="364502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&amp;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1030450" y="1835532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450" y="1835532"/>
                <a:ext cx="506292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1115616" y="2132856"/>
                <a:ext cx="360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i="1" dirty="0" smtClean="0"/>
                  <a:t>j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 :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2132856"/>
                <a:ext cx="360996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3559"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957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6" grpId="0"/>
      <p:bldP spid="17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Method Overview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68152"/>
                <a:ext cx="8229600" cy="398904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Definitions of h-Neighborhood</a:t>
                </a:r>
              </a:p>
              <a:p>
                <a:pPr lvl="1"/>
                <a:r>
                  <a:rPr lang="en-US" dirty="0" smtClean="0"/>
                  <a:t>Only neighbors with h-highest weights are regarded as its neighbors</a:t>
                </a:r>
              </a:p>
              <a:p>
                <a:pPr lvl="1"/>
                <a:r>
                  <a:rPr lang="en-US" dirty="0" smtClean="0"/>
                  <a:t>The initialization and mutation,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are all randomly picked from one of its h-highest neighbor.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68152"/>
                <a:ext cx="8229600" cy="3989040"/>
              </a:xfrm>
              <a:blipFill rotWithShape="1">
                <a:blip r:embed="rId3"/>
                <a:stretch>
                  <a:fillRect l="-1630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CA5-F161-4197-A6CA-C93EF1DCE2B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4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Method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8152"/>
            <a:ext cx="8229600" cy="748680"/>
          </a:xfrm>
        </p:spPr>
        <p:txBody>
          <a:bodyPr>
            <a:normAutofit/>
          </a:bodyPr>
          <a:lstStyle/>
          <a:p>
            <a:r>
              <a:rPr lang="en-US" dirty="0" smtClean="0"/>
              <a:t>Definitions of h-Neighborhood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CA5-F161-4197-A6CA-C93EF1DCE2B4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3193"/>
            <a:ext cx="7563303" cy="3611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210147"/>
            <a:ext cx="3705225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195736" y="1700808"/>
            <a:ext cx="432048" cy="39604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48064" y="2636912"/>
            <a:ext cx="3456384" cy="2880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6588224" y="620688"/>
            <a:ext cx="2016224" cy="1080120"/>
          </a:xfrm>
          <a:prstGeom prst="wedgeRoundRectCallout">
            <a:avLst>
              <a:gd name="adj1" fmla="val -20833"/>
              <a:gd name="adj2" fmla="val 134635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h=2, only neighbors with 2-highest weights are selected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97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Method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8152"/>
            <a:ext cx="8363272" cy="3662734"/>
          </a:xfrm>
        </p:spPr>
        <p:txBody>
          <a:bodyPr>
            <a:normAutofit/>
          </a:bodyPr>
          <a:lstStyle/>
          <a:p>
            <a:r>
              <a:rPr lang="en-US" dirty="0" smtClean="0"/>
              <a:t>Definitions of Crossover</a:t>
            </a:r>
          </a:p>
          <a:p>
            <a:pPr lvl="1"/>
            <a:r>
              <a:rPr lang="en-US" dirty="0" smtClean="0"/>
              <a:t>Two parent individuals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mask</a:t>
            </a:r>
            <a:r>
              <a:rPr lang="en-US" dirty="0" smtClean="0"/>
              <a:t> is defined randomly</a:t>
            </a:r>
          </a:p>
          <a:p>
            <a:r>
              <a:rPr lang="en-US" altLang="zh-CN" dirty="0" smtClean="0"/>
              <a:t>Example: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CA5-F161-4197-A6CA-C93EF1DCE2B4}" type="slidenum">
              <a:rPr lang="en-US" smtClean="0"/>
              <a:t>16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698" y="2636911"/>
            <a:ext cx="5119198" cy="2098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698" y="4743430"/>
            <a:ext cx="5119198" cy="185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68274" y="350129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J1: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468274" y="548572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J2: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4706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Method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8152"/>
            <a:ext cx="8229600" cy="748680"/>
          </a:xfrm>
        </p:spPr>
        <p:txBody>
          <a:bodyPr>
            <a:normAutofit/>
          </a:bodyPr>
          <a:lstStyle/>
          <a:p>
            <a:r>
              <a:rPr lang="en-US" dirty="0" smtClean="0"/>
              <a:t>Definitions of Crossover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CA5-F161-4197-A6CA-C93EF1DCE2B4}" type="slidenum">
              <a:rPr lang="en-US" smtClean="0"/>
              <a:t>17</a:t>
            </a:fld>
            <a:endParaRPr lang="en-US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47259"/>
            <a:ext cx="6584131" cy="82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91480" y="230004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J1: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91480" y="413978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J2: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9576" y="3173374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Mask:</a:t>
            </a:r>
            <a:endParaRPr lang="en-US" b="1" dirty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30" y="3957514"/>
            <a:ext cx="6777485" cy="76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95" y="5157192"/>
            <a:ext cx="6785301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1619672" y="3645024"/>
            <a:ext cx="0" cy="69630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979712" y="2851888"/>
            <a:ext cx="0" cy="5771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267744" y="2851888"/>
            <a:ext cx="0" cy="5771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627784" y="2851888"/>
            <a:ext cx="0" cy="5771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15816" y="3645024"/>
            <a:ext cx="0" cy="69630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275856" y="2851888"/>
            <a:ext cx="0" cy="5771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635896" y="2851888"/>
            <a:ext cx="0" cy="5771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999028" y="3628149"/>
            <a:ext cx="0" cy="69630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355976" y="3645024"/>
            <a:ext cx="0" cy="69630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716016" y="3628149"/>
            <a:ext cx="0" cy="69630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148064" y="2851888"/>
            <a:ext cx="0" cy="5771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508104" y="2851888"/>
            <a:ext cx="0" cy="5771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5940152" y="2851888"/>
            <a:ext cx="0" cy="5771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300192" y="3645023"/>
            <a:ext cx="0" cy="69630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732240" y="3645024"/>
            <a:ext cx="0" cy="69630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7164288" y="2866960"/>
            <a:ext cx="0" cy="5771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/>
          <p:cNvSpPr/>
          <p:nvPr/>
        </p:nvSpPr>
        <p:spPr>
          <a:xfrm>
            <a:off x="7452320" y="2484710"/>
            <a:ext cx="288032" cy="1856619"/>
          </a:xfrm>
          <a:prstGeom prst="rightBrace">
            <a:avLst/>
          </a:prstGeom>
          <a:solidFill>
            <a:schemeClr val="bg1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Elbow Connector 38"/>
          <p:cNvCxnSpPr>
            <a:stCxn id="20" idx="1"/>
            <a:endCxn id="10246" idx="3"/>
          </p:cNvCxnSpPr>
          <p:nvPr/>
        </p:nvCxnSpPr>
        <p:spPr>
          <a:xfrm rot="10800000" flipV="1">
            <a:off x="7419996" y="3413020"/>
            <a:ext cx="320356" cy="2140216"/>
          </a:xfrm>
          <a:prstGeom prst="bentConnector3">
            <a:avLst>
              <a:gd name="adj1" fmla="val -151998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-14121" y="5373216"/>
            <a:ext cx="841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Result:</a:t>
            </a:r>
            <a:endParaRPr lang="en-US" b="1" dirty="0"/>
          </a:p>
        </p:txBody>
      </p:sp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95" y="2060848"/>
            <a:ext cx="6777019" cy="806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562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Method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8152"/>
            <a:ext cx="8229600" cy="748680"/>
          </a:xfrm>
        </p:spPr>
        <p:txBody>
          <a:bodyPr>
            <a:normAutofit/>
          </a:bodyPr>
          <a:lstStyle/>
          <a:p>
            <a:r>
              <a:rPr lang="en-US" dirty="0" smtClean="0"/>
              <a:t>Definitions of Crossover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CA5-F161-4197-A6CA-C93EF1DCE2B4}" type="slidenum">
              <a:rPr lang="en-US" smtClean="0"/>
              <a:t>18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77194"/>
            <a:ext cx="3816424" cy="1623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805185"/>
            <a:ext cx="3960440" cy="1623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149078"/>
            <a:ext cx="4839934" cy="2415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307344" y="2155427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+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4355976" y="3429000"/>
            <a:ext cx="432048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154381" y="3448089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J1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030319" y="342900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J2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4036757" y="6021604"/>
            <a:ext cx="107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Offspring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7728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Method Overview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68152"/>
                <a:ext cx="8229600" cy="398904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Definitions of Mutation</a:t>
                </a:r>
              </a:p>
              <a:p>
                <a:pPr lvl="1"/>
                <a:r>
                  <a:rPr lang="en-US" dirty="0" smtClean="0"/>
                  <a:t>Randomly select one of gene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Randomly select one of h-Neighborhoods as new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to mutate</a:t>
                </a:r>
              </a:p>
              <a:p>
                <a:r>
                  <a:rPr lang="en-US" dirty="0" smtClean="0"/>
                  <a:t>Example: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68152"/>
                <a:ext cx="8229600" cy="3989040"/>
              </a:xfrm>
              <a:blipFill rotWithShape="1">
                <a:blip r:embed="rId3"/>
                <a:stretch>
                  <a:fillRect l="-1630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CA5-F161-4197-A6CA-C93EF1DCE2B4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178" y="3851177"/>
            <a:ext cx="5119198" cy="2098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61754" y="471556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J1: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3552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segmentation?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CA5-F161-4197-A6CA-C93EF1DCE2B4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4547252" cy="1115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http://www.taskcity.com/files/0023/8559/brain_MR.png?140815065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562356"/>
            <a:ext cx="3888432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a2.att.hudong.com/06/89/0130054027167813753889270408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550491"/>
            <a:ext cx="3406656" cy="1956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76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Method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8152"/>
            <a:ext cx="8229600" cy="67667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Definitions of Mutation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CA5-F161-4197-A6CA-C93EF1DCE2B4}" type="slidenum">
              <a:rPr lang="en-US" smtClean="0"/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1480" y="230004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J1:</a:t>
            </a:r>
            <a:endParaRPr lang="en-US" b="1" dirty="0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95" y="2060848"/>
            <a:ext cx="6961641" cy="806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179594"/>
            <a:ext cx="6768752" cy="825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>
            <a:off x="4427984" y="2741384"/>
            <a:ext cx="0" cy="61560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211960" y="1916832"/>
            <a:ext cx="432048" cy="22322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5496" y="3419708"/>
            <a:ext cx="841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Result: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8756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Method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8152"/>
            <a:ext cx="8229600" cy="67667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Definitions of Mutation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CA5-F161-4197-A6CA-C93EF1DCE2B4}" type="slidenum">
              <a:rPr lang="en-US" smtClean="0"/>
              <a:t>21</a:t>
            </a:fld>
            <a:endParaRPr 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847485"/>
            <a:ext cx="4896544" cy="1795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952" y="3925735"/>
            <a:ext cx="4170096" cy="275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own Arrow 4"/>
          <p:cNvSpPr/>
          <p:nvPr/>
        </p:nvSpPr>
        <p:spPr>
          <a:xfrm>
            <a:off x="4283968" y="3140968"/>
            <a:ext cx="504056" cy="7847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8024" y="3284984"/>
            <a:ext cx="1059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3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Method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 Function of Method</a:t>
            </a:r>
          </a:p>
          <a:p>
            <a:pPr lvl="1"/>
            <a:r>
              <a:rPr lang="en-US" dirty="0" err="1" smtClean="0"/>
              <a:t>WNCut</a:t>
            </a:r>
            <a:r>
              <a:rPr lang="en-US" dirty="0"/>
              <a:t> </a:t>
            </a:r>
            <a:r>
              <a:rPr lang="en-US" dirty="0" smtClean="0"/>
              <a:t>function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To find the solution with minimal </a:t>
            </a:r>
            <a:r>
              <a:rPr lang="en-US" dirty="0" err="1" smtClean="0"/>
              <a:t>WNCut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CA5-F161-4197-A6CA-C93EF1DCE2B4}" type="slidenum">
              <a:rPr lang="en-US" smtClean="0"/>
              <a:t>22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499" y="2671192"/>
            <a:ext cx="5854813" cy="829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499" y="3717032"/>
            <a:ext cx="2909430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618" y="3717033"/>
            <a:ext cx="2975840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418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Method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12568"/>
          </a:xfrm>
        </p:spPr>
        <p:txBody>
          <a:bodyPr>
            <a:normAutofit/>
          </a:bodyPr>
          <a:lstStyle/>
          <a:p>
            <a:r>
              <a:rPr lang="en-US" dirty="0" smtClean="0"/>
              <a:t>Algorithm</a:t>
            </a:r>
            <a:endParaRPr lang="en-US" dirty="0" smtClean="0"/>
          </a:p>
          <a:p>
            <a:pPr lvl="1"/>
            <a:r>
              <a:rPr lang="en-US" dirty="0" smtClean="0"/>
              <a:t>Pre-processing</a:t>
            </a:r>
          </a:p>
          <a:p>
            <a:pPr lvl="2"/>
            <a:r>
              <a:rPr lang="en-US" dirty="0" err="1" smtClean="0"/>
              <a:t>Denoise</a:t>
            </a:r>
            <a:endParaRPr lang="en-US" dirty="0" smtClean="0"/>
          </a:p>
          <a:p>
            <a:pPr lvl="2"/>
            <a:r>
              <a:rPr lang="en-US" dirty="0" smtClean="0"/>
              <a:t>Resize</a:t>
            </a:r>
          </a:p>
          <a:p>
            <a:pPr lvl="1"/>
            <a:r>
              <a:rPr lang="en-US" dirty="0" smtClean="0"/>
              <a:t>Segmentation</a:t>
            </a:r>
          </a:p>
          <a:p>
            <a:pPr lvl="2"/>
            <a:r>
              <a:rPr lang="en-US" dirty="0" smtClean="0"/>
              <a:t>Converse to gray scale</a:t>
            </a:r>
          </a:p>
          <a:p>
            <a:pPr lvl="2"/>
            <a:r>
              <a:rPr lang="en-US" dirty="0" smtClean="0"/>
              <a:t>Perform </a:t>
            </a:r>
            <a:r>
              <a:rPr lang="en-US" dirty="0" err="1" smtClean="0"/>
              <a:t>GeNCut</a:t>
            </a:r>
            <a:r>
              <a:rPr lang="en-US" dirty="0" smtClean="0"/>
              <a:t> calculation</a:t>
            </a:r>
          </a:p>
          <a:p>
            <a:pPr lvl="1"/>
            <a:r>
              <a:rPr lang="en-US" dirty="0" smtClean="0"/>
              <a:t>Contour extraction</a:t>
            </a:r>
          </a:p>
          <a:p>
            <a:pPr lvl="2"/>
            <a:r>
              <a:rPr lang="en-US" dirty="0" smtClean="0"/>
              <a:t>Resize to original size</a:t>
            </a:r>
          </a:p>
          <a:p>
            <a:pPr lvl="2"/>
            <a:r>
              <a:rPr lang="en-US" dirty="0" smtClean="0"/>
              <a:t>Canny edge detection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CA5-F161-4197-A6CA-C93EF1DCE2B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8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Method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720079"/>
          </a:xfrm>
        </p:spPr>
        <p:txBody>
          <a:bodyPr>
            <a:normAutofit/>
          </a:bodyPr>
          <a:lstStyle/>
          <a:p>
            <a:r>
              <a:rPr lang="en-US" dirty="0" smtClean="0"/>
              <a:t>Algorithm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CA5-F161-4197-A6CA-C93EF1DCE2B4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15816" y="2132856"/>
            <a:ext cx="1656184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Pre-Processing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5816" y="3789040"/>
            <a:ext cx="1656184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Segmentation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15816" y="5229200"/>
            <a:ext cx="1656184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Contour Extraction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844519" y="6165304"/>
            <a:ext cx="1799489" cy="57606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Image Boundaries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844519" y="1268760"/>
            <a:ext cx="1799489" cy="57606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Input Image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3707904" y="1844824"/>
            <a:ext cx="10801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3699948" y="2711870"/>
            <a:ext cx="79964" cy="10771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3707904" y="4365105"/>
            <a:ext cx="79964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3707904" y="5791266"/>
            <a:ext cx="111635" cy="3740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31573"/>
            <a:ext cx="350520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358" y="2834645"/>
            <a:ext cx="4378821" cy="2322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9" y="5228186"/>
            <a:ext cx="3744415" cy="649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282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Derivation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Weight Definition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Edge(</a:t>
            </a:r>
            <a:r>
              <a:rPr lang="en-US" i="1" dirty="0" smtClean="0"/>
              <a:t>x</a:t>
            </a:r>
            <a:r>
              <a:rPr lang="en-US" dirty="0" smtClean="0"/>
              <a:t>) is the image edge strength at position </a:t>
            </a:r>
            <a:r>
              <a:rPr lang="en-US" i="1" dirty="0" smtClean="0"/>
              <a:t>x</a:t>
            </a:r>
          </a:p>
          <a:p>
            <a:pPr lvl="1"/>
            <a:r>
              <a:rPr lang="en-US" i="1" dirty="0"/>
              <a:t>r</a:t>
            </a:r>
            <a:r>
              <a:rPr lang="en-US" i="1" dirty="0" smtClean="0"/>
              <a:t> </a:t>
            </a:r>
            <a:r>
              <a:rPr lang="en-US" dirty="0" smtClean="0"/>
              <a:t>is the distance threshold</a:t>
            </a:r>
          </a:p>
          <a:p>
            <a:pPr lvl="1"/>
            <a:r>
              <a:rPr lang="en-US" dirty="0" smtClean="0"/>
              <a:t>line(</a:t>
            </a:r>
            <a:r>
              <a:rPr lang="en-US" i="1" dirty="0" err="1" smtClean="0"/>
              <a:t>i</a:t>
            </a:r>
            <a:r>
              <a:rPr lang="en-US" i="1" dirty="0" smtClean="0"/>
              <a:t>, j</a:t>
            </a:r>
            <a:r>
              <a:rPr lang="en-US" dirty="0" smtClean="0"/>
              <a:t>) is the straight line between </a:t>
            </a:r>
            <a:r>
              <a:rPr lang="en-US" i="1" dirty="0" err="1" smtClean="0"/>
              <a:t>i</a:t>
            </a:r>
            <a:r>
              <a:rPr lang="en-US" dirty="0" smtClean="0"/>
              <a:t> and </a:t>
            </a:r>
            <a:r>
              <a:rPr lang="en-US" i="1" dirty="0"/>
              <a:t>j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CA5-F161-4197-A6CA-C93EF1DCE2B4}" type="slidenum">
              <a:rPr lang="en-US" smtClean="0"/>
              <a:t>25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59999"/>
            <a:ext cx="7282296" cy="861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558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Derivation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dirty="0" smtClean="0"/>
              <a:t>Weight Definition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CA5-F161-4197-A6CA-C93EF1DCE2B4}" type="slidenum">
              <a:rPr lang="en-US" smtClean="0"/>
              <a:t>26</a:t>
            </a:fld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59999"/>
            <a:ext cx="7282296" cy="861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3347864" y="3645024"/>
            <a:ext cx="2592288" cy="252028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 flipH="1">
            <a:off x="4670297" y="4895449"/>
            <a:ext cx="45719" cy="45719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7" idx="0"/>
            <a:endCxn id="6" idx="1"/>
          </p:cNvCxnSpPr>
          <p:nvPr/>
        </p:nvCxnSpPr>
        <p:spPr>
          <a:xfrm flipH="1" flipV="1">
            <a:off x="3727496" y="4014110"/>
            <a:ext cx="965660" cy="8813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19152" y="435581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27984" y="479715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</a:t>
            </a:r>
            <a:endParaRPr lang="en-US" i="1" dirty="0"/>
          </a:p>
        </p:txBody>
      </p:sp>
      <p:sp>
        <p:nvSpPr>
          <p:cNvPr id="14" name="Flowchart: Connector 13"/>
          <p:cNvSpPr/>
          <p:nvPr/>
        </p:nvSpPr>
        <p:spPr>
          <a:xfrm flipH="1">
            <a:off x="5606401" y="5183481"/>
            <a:ext cx="45719" cy="45719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7233" y="5226924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j</a:t>
            </a:r>
            <a:endParaRPr lang="en-US" i="1" dirty="0"/>
          </a:p>
        </p:txBody>
      </p:sp>
      <p:cxnSp>
        <p:nvCxnSpPr>
          <p:cNvPr id="16" name="Straight Connector 15"/>
          <p:cNvCxnSpPr>
            <a:stCxn id="7" idx="1"/>
            <a:endCxn id="14" idx="6"/>
          </p:cNvCxnSpPr>
          <p:nvPr/>
        </p:nvCxnSpPr>
        <p:spPr>
          <a:xfrm>
            <a:off x="4709321" y="4902144"/>
            <a:ext cx="897080" cy="30419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367233" y="4454779"/>
            <a:ext cx="932959" cy="4863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61817" y="4078813"/>
            <a:ext cx="2198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Find the max </a:t>
            </a:r>
            <a:r>
              <a:rPr lang="en-US" altLang="zh-CN" dirty="0" smtClean="0"/>
              <a:t>Edge(x) </a:t>
            </a:r>
          </a:p>
          <a:p>
            <a:pPr algn="ctr"/>
            <a:r>
              <a:rPr lang="en-US" altLang="zh-CN" dirty="0" smtClean="0"/>
              <a:t>value on the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25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Derivation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20887"/>
          </a:xfrm>
        </p:spPr>
        <p:txBody>
          <a:bodyPr/>
          <a:lstStyle/>
          <a:p>
            <a:r>
              <a:rPr lang="en-US" dirty="0" err="1" smtClean="0"/>
              <a:t>WNCut</a:t>
            </a:r>
            <a:r>
              <a:rPr lang="en-US" dirty="0" smtClean="0"/>
              <a:t> Definition</a:t>
            </a:r>
          </a:p>
          <a:p>
            <a:pPr lvl="1"/>
            <a:r>
              <a:rPr lang="en-US" dirty="0" smtClean="0"/>
              <a:t>Improved from the </a:t>
            </a:r>
            <a:r>
              <a:rPr lang="en-US" dirty="0" err="1" smtClean="0"/>
              <a:t>Ncut</a:t>
            </a:r>
            <a:r>
              <a:rPr lang="en-US" dirty="0"/>
              <a:t> </a:t>
            </a:r>
            <a:r>
              <a:rPr lang="en-US" dirty="0" smtClean="0"/>
              <a:t>proposed by </a:t>
            </a:r>
            <a:r>
              <a:rPr lang="en-US" i="1" dirty="0" err="1" smtClean="0"/>
              <a:t>Shi&amp;Malik</a:t>
            </a:r>
            <a:endParaRPr lang="en-US" i="1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CA5-F161-4197-A6CA-C93EF1DCE2B4}" type="slidenum">
              <a:rPr lang="en-US" smtClean="0"/>
              <a:t>27</a:t>
            </a:fld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673928"/>
            <a:ext cx="3978711" cy="646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439550"/>
            <a:ext cx="2550084" cy="637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122" y="3464168"/>
            <a:ext cx="2970222" cy="612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365104"/>
            <a:ext cx="2808312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own Arrow 4"/>
          <p:cNvSpPr/>
          <p:nvPr/>
        </p:nvSpPr>
        <p:spPr>
          <a:xfrm>
            <a:off x="4385780" y="4077071"/>
            <a:ext cx="474252" cy="2880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398" y="5582878"/>
            <a:ext cx="4631015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Down Arrow 19"/>
          <p:cNvSpPr/>
          <p:nvPr/>
        </p:nvSpPr>
        <p:spPr>
          <a:xfrm>
            <a:off x="4370878" y="5229200"/>
            <a:ext cx="474252" cy="2880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9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Running Example: </a:t>
            </a:r>
            <a:r>
              <a:rPr lang="en-US" sz="3600" dirty="0" smtClean="0"/>
              <a:t>Segmentation</a:t>
            </a:r>
            <a:r>
              <a:rPr lang="en-US" sz="3600" dirty="0" smtClean="0"/>
              <a:t> Step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CA5-F161-4197-A6CA-C93EF1DCE2B4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411760" y="1484784"/>
                <a:ext cx="432048" cy="4320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484784"/>
                <a:ext cx="432048" cy="43204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2996208" y="1484784"/>
                <a:ext cx="432048" cy="4320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208" y="1484784"/>
                <a:ext cx="432048" cy="4320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4139952" y="1484784"/>
                <a:ext cx="432048" cy="4320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1484784"/>
                <a:ext cx="432048" cy="43204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551226" y="1484784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1484784"/>
            <a:ext cx="1395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Initialization: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1520" y="2636912"/>
            <a:ext cx="122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Evaluation: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2051720" y="2636912"/>
                <a:ext cx="3024336" cy="5040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𝑊𝑁𝐶𝑢𝑡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𝑊𝑁𝐶𝑢𝑡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𝑊𝑁𝐶𝑢𝑡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2636912"/>
                <a:ext cx="3024336" cy="504056"/>
              </a:xfrm>
              <a:prstGeom prst="rect">
                <a:avLst/>
              </a:prstGeom>
              <a:blipFill rotWithShape="1">
                <a:blip r:embed="rId6"/>
                <a:stretch>
                  <a:fillRect l="-3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Arrow 15"/>
          <p:cNvSpPr/>
          <p:nvPr/>
        </p:nvSpPr>
        <p:spPr>
          <a:xfrm>
            <a:off x="5292080" y="2780928"/>
            <a:ext cx="792088" cy="18466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6372200" y="2564904"/>
            <a:ext cx="1080120" cy="64807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Best Solution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3284240" y="1988840"/>
            <a:ext cx="35165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3275856" y="3212976"/>
            <a:ext cx="381214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2411760" y="4293096"/>
                <a:ext cx="432048" cy="4320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𝐽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4293096"/>
                <a:ext cx="432048" cy="432048"/>
              </a:xfrm>
              <a:prstGeom prst="rect">
                <a:avLst/>
              </a:prstGeom>
              <a:blipFill rotWithShape="1">
                <a:blip r:embed="rId7"/>
                <a:stretch>
                  <a:fillRect l="-8000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2996208" y="4293096"/>
                <a:ext cx="432048" cy="4320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𝐽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208" y="4293096"/>
                <a:ext cx="432048" cy="432048"/>
              </a:xfrm>
              <a:prstGeom prst="rect">
                <a:avLst/>
              </a:prstGeom>
              <a:blipFill rotWithShape="1">
                <a:blip r:embed="rId8"/>
                <a:stretch>
                  <a:fillRect l="-9459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4139952" y="4293096"/>
                <a:ext cx="432048" cy="4320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𝐽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4293096"/>
                <a:ext cx="432048" cy="432048"/>
              </a:xfrm>
              <a:prstGeom prst="rect">
                <a:avLst/>
              </a:prstGeom>
              <a:blipFill rotWithShape="1">
                <a:blip r:embed="rId9"/>
                <a:stretch>
                  <a:fillRect l="-9333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3551226" y="4293096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10477" y="4149080"/>
            <a:ext cx="1216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Crossover</a:t>
            </a:r>
          </a:p>
          <a:p>
            <a:r>
              <a:rPr lang="en-US" dirty="0" smtClean="0"/>
              <a:t>&amp;Mutation</a:t>
            </a:r>
          </a:p>
        </p:txBody>
      </p:sp>
      <p:sp>
        <p:nvSpPr>
          <p:cNvPr id="25" name="Flowchart: Decision 24"/>
          <p:cNvSpPr/>
          <p:nvPr/>
        </p:nvSpPr>
        <p:spPr>
          <a:xfrm>
            <a:off x="2788683" y="5085184"/>
            <a:ext cx="1295914" cy="576064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Stop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3260812" y="4725144"/>
            <a:ext cx="351656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3269642" y="5661248"/>
            <a:ext cx="351656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2896580" y="6021288"/>
            <a:ext cx="1080120" cy="64807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Result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91978" y="2441093"/>
            <a:ext cx="12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Mark Down</a:t>
            </a:r>
            <a:endParaRPr lang="en-US" dirty="0"/>
          </a:p>
        </p:txBody>
      </p:sp>
      <p:sp>
        <p:nvSpPr>
          <p:cNvPr id="30" name="Bent-Up Arrow 29"/>
          <p:cNvSpPr/>
          <p:nvPr/>
        </p:nvSpPr>
        <p:spPr>
          <a:xfrm>
            <a:off x="4283968" y="3284984"/>
            <a:ext cx="720080" cy="216024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491880" y="551723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923928" y="501317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52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0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/>
      <p:bldP spid="30" grpId="0" animBg="1"/>
      <p:bldP spid="31" grpId="0"/>
      <p:bldP spid="3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Compare with </a:t>
            </a:r>
            <a:r>
              <a:rPr lang="en-US" altLang="zh-CN" i="1" dirty="0" err="1" smtClean="0"/>
              <a:t>Ncut</a:t>
            </a:r>
            <a:r>
              <a:rPr lang="en-US" altLang="zh-CN" dirty="0" smtClean="0"/>
              <a:t> method proposed by </a:t>
            </a:r>
            <a:r>
              <a:rPr lang="en-US" altLang="zh-CN" i="1" dirty="0" err="1" smtClean="0"/>
              <a:t>Shi&amp;Malik</a:t>
            </a:r>
            <a:r>
              <a:rPr lang="en-US" altLang="zh-CN" dirty="0" smtClean="0"/>
              <a:t> </a:t>
            </a:r>
          </a:p>
          <a:p>
            <a:r>
              <a:rPr lang="en-US" dirty="0" smtClean="0"/>
              <a:t>Different types of images have been tested</a:t>
            </a:r>
          </a:p>
          <a:p>
            <a:pPr lvl="1"/>
            <a:r>
              <a:rPr lang="en-US" dirty="0" smtClean="0"/>
              <a:t>Synthetic image</a:t>
            </a:r>
          </a:p>
          <a:p>
            <a:pPr lvl="1"/>
            <a:r>
              <a:rPr lang="en-US" dirty="0" smtClean="0"/>
              <a:t>Satellite image</a:t>
            </a:r>
          </a:p>
          <a:p>
            <a:pPr lvl="1"/>
            <a:r>
              <a:rPr lang="en-US" dirty="0" smtClean="0"/>
              <a:t>Medical image</a:t>
            </a:r>
          </a:p>
          <a:p>
            <a:pPr lvl="1"/>
            <a:r>
              <a:rPr lang="en-US" dirty="0" smtClean="0"/>
              <a:t>….</a:t>
            </a:r>
          </a:p>
          <a:p>
            <a:r>
              <a:rPr lang="en-US" dirty="0" smtClean="0"/>
              <a:t>Overall evaluation based on Entropy</a:t>
            </a:r>
          </a:p>
          <a:p>
            <a:pPr lvl="1"/>
            <a:r>
              <a:rPr lang="en-US" dirty="0" smtClean="0"/>
              <a:t>5 satellite images</a:t>
            </a:r>
          </a:p>
          <a:p>
            <a:pPr lvl="1"/>
            <a:r>
              <a:rPr lang="en-US" dirty="0" smtClean="0"/>
              <a:t>10 medical images</a:t>
            </a:r>
          </a:p>
          <a:p>
            <a:pPr lvl="1"/>
            <a:r>
              <a:rPr lang="en-US" dirty="0" smtClean="0"/>
              <a:t>9 miscellaneous 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CA5-F161-4197-A6CA-C93EF1DCE2B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6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Importance </a:t>
            </a:r>
            <a:r>
              <a:rPr lang="en-US" dirty="0" smtClean="0"/>
              <a:t>of </a:t>
            </a:r>
            <a:r>
              <a:rPr lang="en-US" dirty="0" smtClean="0"/>
              <a:t>the Segmentation</a:t>
            </a:r>
          </a:p>
          <a:p>
            <a:pPr lvl="1"/>
            <a:r>
              <a:rPr lang="en-US" dirty="0" smtClean="0"/>
              <a:t>C</a:t>
            </a:r>
            <a:r>
              <a:rPr lang="en-US" dirty="0" smtClean="0"/>
              <a:t>entral Problem in Pattern Recognition</a:t>
            </a:r>
          </a:p>
          <a:p>
            <a:pPr lvl="1"/>
            <a:r>
              <a:rPr lang="en-US" dirty="0" smtClean="0"/>
              <a:t>Be widely used in medical diagnosis</a:t>
            </a:r>
          </a:p>
          <a:p>
            <a:pPr lvl="1"/>
            <a:r>
              <a:rPr lang="en-US" dirty="0" smtClean="0"/>
              <a:t>Be useful in 3-D modeling</a:t>
            </a:r>
          </a:p>
          <a:p>
            <a:pPr lvl="1"/>
            <a:r>
              <a:rPr lang="en-US" dirty="0" smtClean="0"/>
              <a:t>…..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CA5-F161-4197-A6CA-C93EF1DCE2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9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0264"/>
            <a:ext cx="8229600" cy="1143000"/>
          </a:xfrm>
        </p:spPr>
        <p:txBody>
          <a:bodyPr/>
          <a:lstStyle/>
          <a:p>
            <a:r>
              <a:rPr lang="en-US" dirty="0" smtClean="0"/>
              <a:t>Experimental Result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847253"/>
            <a:ext cx="8229600" cy="2005683"/>
          </a:xfrm>
        </p:spPr>
        <p:txBody>
          <a:bodyPr>
            <a:normAutofit/>
          </a:bodyPr>
          <a:lstStyle/>
          <a:p>
            <a:r>
              <a:rPr lang="en-US" dirty="0" smtClean="0"/>
              <a:t>Synthetic Image</a:t>
            </a:r>
          </a:p>
          <a:p>
            <a:pPr lvl="1"/>
            <a:r>
              <a:rPr lang="en-US" dirty="0" smtClean="0"/>
              <a:t>Robust validation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CA5-F161-4197-A6CA-C93EF1DCE2B4}" type="slidenum">
              <a:rPr lang="en-US" smtClean="0"/>
              <a:t>30</a:t>
            </a:fld>
            <a:endParaRPr lang="en-US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43" y="2492896"/>
            <a:ext cx="8372521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338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0264"/>
            <a:ext cx="8229600" cy="1143000"/>
          </a:xfrm>
        </p:spPr>
        <p:txBody>
          <a:bodyPr/>
          <a:lstStyle/>
          <a:p>
            <a:r>
              <a:rPr lang="en-US" dirty="0" smtClean="0"/>
              <a:t>Experimental Result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847253"/>
            <a:ext cx="8229600" cy="1285603"/>
          </a:xfrm>
        </p:spPr>
        <p:txBody>
          <a:bodyPr>
            <a:normAutofit/>
          </a:bodyPr>
          <a:lstStyle/>
          <a:p>
            <a:r>
              <a:rPr lang="en-US" dirty="0" smtClean="0"/>
              <a:t>Satellite</a:t>
            </a:r>
            <a:r>
              <a:rPr lang="en-US" dirty="0" smtClean="0"/>
              <a:t> Images</a:t>
            </a:r>
          </a:p>
          <a:p>
            <a:pPr lvl="1"/>
            <a:r>
              <a:rPr lang="en-US" dirty="0" smtClean="0"/>
              <a:t>Compare with </a:t>
            </a:r>
            <a:r>
              <a:rPr lang="en-US" dirty="0" err="1" smtClean="0"/>
              <a:t>NCut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CA5-F161-4197-A6CA-C93EF1DCE2B4}" type="slidenum">
              <a:rPr lang="en-US" smtClean="0"/>
              <a:t>31</a:t>
            </a:fld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16632"/>
            <a:ext cx="5964193" cy="666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764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0264"/>
            <a:ext cx="8229600" cy="1143000"/>
          </a:xfrm>
        </p:spPr>
        <p:txBody>
          <a:bodyPr/>
          <a:lstStyle/>
          <a:p>
            <a:r>
              <a:rPr lang="en-US" dirty="0" smtClean="0"/>
              <a:t>Experimental Result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847253"/>
            <a:ext cx="8229600" cy="1285603"/>
          </a:xfrm>
        </p:spPr>
        <p:txBody>
          <a:bodyPr>
            <a:normAutofit/>
          </a:bodyPr>
          <a:lstStyle/>
          <a:p>
            <a:r>
              <a:rPr lang="en-US" dirty="0" smtClean="0"/>
              <a:t>Medical</a:t>
            </a:r>
            <a:r>
              <a:rPr lang="en-US" dirty="0" smtClean="0"/>
              <a:t> Images</a:t>
            </a:r>
          </a:p>
          <a:p>
            <a:pPr lvl="1"/>
            <a:r>
              <a:rPr lang="en-US" dirty="0" smtClean="0"/>
              <a:t>Compare with </a:t>
            </a:r>
            <a:r>
              <a:rPr lang="en-US" dirty="0" err="1" smtClean="0"/>
              <a:t>NCut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CA5-F161-4197-A6CA-C93EF1DCE2B4}" type="slidenum">
              <a:rPr lang="en-US" smtClean="0"/>
              <a:t>32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773" y="72008"/>
            <a:ext cx="5954563" cy="6741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556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0264"/>
            <a:ext cx="8229600" cy="1143000"/>
          </a:xfrm>
        </p:spPr>
        <p:txBody>
          <a:bodyPr/>
          <a:lstStyle/>
          <a:p>
            <a:r>
              <a:rPr lang="en-US" dirty="0" smtClean="0"/>
              <a:t>Experimental Result </a:t>
            </a:r>
            <a:r>
              <a:rPr lang="en-US" dirty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847253"/>
            <a:ext cx="8229600" cy="1285603"/>
          </a:xfrm>
        </p:spPr>
        <p:txBody>
          <a:bodyPr>
            <a:normAutofit/>
          </a:bodyPr>
          <a:lstStyle/>
          <a:p>
            <a:r>
              <a:rPr lang="en-US" dirty="0" smtClean="0"/>
              <a:t>Medical</a:t>
            </a:r>
            <a:r>
              <a:rPr lang="en-US" dirty="0" smtClean="0"/>
              <a:t> Images</a:t>
            </a:r>
          </a:p>
          <a:p>
            <a:pPr lvl="1"/>
            <a:r>
              <a:rPr lang="en-US" dirty="0" smtClean="0"/>
              <a:t>Compare with </a:t>
            </a:r>
            <a:r>
              <a:rPr lang="en-US" dirty="0" err="1" smtClean="0"/>
              <a:t>NCut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CA5-F161-4197-A6CA-C93EF1DCE2B4}" type="slidenum">
              <a:rPr lang="en-US" smtClean="0"/>
              <a:t>33</a:t>
            </a:fld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183" y="73602"/>
            <a:ext cx="5455121" cy="6739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893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0264"/>
            <a:ext cx="8229600" cy="1143000"/>
          </a:xfrm>
        </p:spPr>
        <p:txBody>
          <a:bodyPr/>
          <a:lstStyle/>
          <a:p>
            <a:r>
              <a:rPr lang="en-US" dirty="0" smtClean="0"/>
              <a:t>Experimental Result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847253"/>
            <a:ext cx="8229600" cy="1285603"/>
          </a:xfrm>
        </p:spPr>
        <p:txBody>
          <a:bodyPr>
            <a:normAutofit/>
          </a:bodyPr>
          <a:lstStyle/>
          <a:p>
            <a:r>
              <a:rPr lang="en-US" dirty="0" smtClean="0"/>
              <a:t>Natural and Human</a:t>
            </a:r>
            <a:r>
              <a:rPr lang="en-US" dirty="0" smtClean="0"/>
              <a:t> Images</a:t>
            </a:r>
          </a:p>
          <a:p>
            <a:pPr lvl="1"/>
            <a:r>
              <a:rPr lang="en-US" dirty="0" smtClean="0"/>
              <a:t>Compare with </a:t>
            </a:r>
            <a:r>
              <a:rPr lang="en-US" dirty="0" err="1" smtClean="0"/>
              <a:t>NCut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CA5-F161-4197-A6CA-C93EF1DCE2B4}" type="slidenum">
              <a:rPr lang="en-US" smtClean="0"/>
              <a:t>34</a:t>
            </a:fld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6632"/>
            <a:ext cx="6382479" cy="6624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339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0264"/>
            <a:ext cx="8229600" cy="1143000"/>
          </a:xfrm>
        </p:spPr>
        <p:txBody>
          <a:bodyPr/>
          <a:lstStyle/>
          <a:p>
            <a:r>
              <a:rPr lang="en-US" dirty="0" smtClean="0"/>
              <a:t>Experimental Result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847253"/>
            <a:ext cx="8229600" cy="1285603"/>
          </a:xfrm>
        </p:spPr>
        <p:txBody>
          <a:bodyPr>
            <a:normAutofit/>
          </a:bodyPr>
          <a:lstStyle/>
          <a:p>
            <a:r>
              <a:rPr lang="en-US" dirty="0" smtClean="0"/>
              <a:t>Analyze by Entropy-Based Evaluation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CA5-F161-4197-A6CA-C93EF1DCE2B4}" type="slidenum">
              <a:rPr lang="en-US" smtClean="0"/>
              <a:t>35</a:t>
            </a:fld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727" y="1412776"/>
            <a:ext cx="5765601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535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Exquisite usage of GA Algorithm to tackle the segmentation problem</a:t>
            </a:r>
          </a:p>
          <a:p>
            <a:r>
              <a:rPr lang="en-US" dirty="0" smtClean="0"/>
              <a:t>New concept of nearest neighbor</a:t>
            </a:r>
          </a:p>
          <a:p>
            <a:pPr lvl="1"/>
            <a:r>
              <a:rPr lang="en-US" dirty="0" smtClean="0"/>
              <a:t>Consider spatial location</a:t>
            </a:r>
          </a:p>
          <a:p>
            <a:pPr lvl="1"/>
            <a:r>
              <a:rPr lang="en-US" dirty="0" smtClean="0"/>
              <a:t>Consider affinity among the pixels as well</a:t>
            </a:r>
          </a:p>
          <a:p>
            <a:r>
              <a:rPr lang="en-US" dirty="0" smtClean="0"/>
              <a:t>Strength</a:t>
            </a:r>
          </a:p>
          <a:p>
            <a:pPr lvl="1"/>
            <a:r>
              <a:rPr lang="en-US" dirty="0" smtClean="0"/>
              <a:t>Less parameters</a:t>
            </a:r>
            <a:endParaRPr lang="en-US" dirty="0"/>
          </a:p>
          <a:p>
            <a:pPr lvl="1"/>
            <a:r>
              <a:rPr lang="en-US" dirty="0" smtClean="0"/>
              <a:t>Automatically</a:t>
            </a:r>
          </a:p>
          <a:p>
            <a:pPr lvl="1"/>
            <a:r>
              <a:rPr lang="en-US" dirty="0" smtClean="0"/>
              <a:t>High accuracy</a:t>
            </a:r>
          </a:p>
          <a:p>
            <a:pPr lvl="1"/>
            <a:r>
              <a:rPr lang="en-US" dirty="0" smtClean="0"/>
              <a:t>High robust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CA5-F161-4197-A6CA-C93EF1DCE2B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8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Weakness</a:t>
            </a:r>
          </a:p>
          <a:p>
            <a:pPr lvl="1"/>
            <a:r>
              <a:rPr lang="en-US" dirty="0" smtClean="0"/>
              <a:t>High computing-time </a:t>
            </a:r>
            <a:r>
              <a:rPr lang="en-US" dirty="0" err="1" smtClean="0"/>
              <a:t>comsumption</a:t>
            </a:r>
            <a:endParaRPr lang="en-US" dirty="0" smtClean="0"/>
          </a:p>
          <a:p>
            <a:pPr lvl="2"/>
            <a:r>
              <a:rPr lang="en-US" dirty="0" smtClean="0"/>
              <a:t>CPU: Four –core Intel Core i7</a:t>
            </a:r>
          </a:p>
          <a:p>
            <a:pPr lvl="2"/>
            <a:r>
              <a:rPr lang="en-US" dirty="0" smtClean="0"/>
              <a:t>321x481 image, Population size =100, number of generations = 100 </a:t>
            </a:r>
            <a:r>
              <a:rPr lang="en-US" dirty="0" smtClean="0">
                <a:sym typeface="Wingdings" panose="05000000000000000000" pitchFamily="2" charset="2"/>
              </a:rPr>
              <a:t> 3.5min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/>
              <a:t>Potential Research Directions</a:t>
            </a:r>
          </a:p>
          <a:p>
            <a:pPr lvl="1"/>
            <a:r>
              <a:rPr lang="en-US" dirty="0" smtClean="0"/>
              <a:t>Extend to spectral-value images, not just gray-value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CA5-F161-4197-A6CA-C93EF1DCE2B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3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0040" y="2931021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Thank you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CA5-F161-4197-A6CA-C93EF1DCE2B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7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Objective: </a:t>
            </a:r>
            <a:endParaRPr lang="en-US" dirty="0" smtClean="0"/>
          </a:p>
          <a:p>
            <a:pPr lvl="1"/>
            <a:r>
              <a:rPr lang="en-US" dirty="0" smtClean="0"/>
              <a:t>Automatically</a:t>
            </a:r>
          </a:p>
          <a:p>
            <a:pPr lvl="1"/>
            <a:r>
              <a:rPr lang="en-US" dirty="0" smtClean="0"/>
              <a:t>Higher a</a:t>
            </a:r>
            <a:r>
              <a:rPr lang="en-US" dirty="0" smtClean="0"/>
              <a:t>ccurate</a:t>
            </a:r>
          </a:p>
          <a:p>
            <a:pPr lvl="1"/>
            <a:r>
              <a:rPr lang="en-US" dirty="0" smtClean="0"/>
              <a:t>More robust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CA5-F161-4197-A6CA-C93EF1DCE2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1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Segmentation</a:t>
            </a:r>
            <a:endParaRPr lang="en-US" dirty="0" smtClean="0"/>
          </a:p>
          <a:p>
            <a:pPr lvl="1"/>
            <a:r>
              <a:rPr lang="en-US" dirty="0" smtClean="0"/>
              <a:t>Non-overlapping and connected regions</a:t>
            </a:r>
          </a:p>
          <a:p>
            <a:pPr lvl="1"/>
            <a:r>
              <a:rPr lang="en-US" dirty="0" smtClean="0"/>
              <a:t>Homogeneity of clustered pixels</a:t>
            </a:r>
          </a:p>
          <a:p>
            <a:pPr lvl="2"/>
            <a:r>
              <a:rPr lang="en-US" dirty="0" smtClean="0"/>
              <a:t>Intensity</a:t>
            </a:r>
          </a:p>
          <a:p>
            <a:pPr lvl="2"/>
            <a:r>
              <a:rPr lang="en-US" dirty="0" smtClean="0"/>
              <a:t>Color</a:t>
            </a:r>
          </a:p>
          <a:p>
            <a:pPr lvl="2"/>
            <a:r>
              <a:rPr lang="en-US" dirty="0" smtClean="0"/>
              <a:t>Texture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CA5-F161-4197-A6CA-C93EF1DCE2B4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869160"/>
            <a:ext cx="4547252" cy="1115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485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Existing Approaches</a:t>
            </a:r>
          </a:p>
          <a:p>
            <a:pPr lvl="1"/>
            <a:r>
              <a:rPr lang="en-US" dirty="0" smtClean="0"/>
              <a:t>Boundary detection-based approaches</a:t>
            </a:r>
          </a:p>
          <a:p>
            <a:pPr lvl="2"/>
            <a:r>
              <a:rPr lang="en-US" dirty="0" smtClean="0"/>
              <a:t>Detect pixels that sensibly change in intensity</a:t>
            </a:r>
          </a:p>
          <a:p>
            <a:pPr lvl="2"/>
            <a:r>
              <a:rPr lang="en-US" dirty="0"/>
              <a:t>L</a:t>
            </a:r>
            <a:r>
              <a:rPr lang="en-US" dirty="0" smtClean="0"/>
              <a:t>imitation: a threshold value must be set</a:t>
            </a:r>
            <a:endParaRPr lang="en-US" dirty="0" smtClean="0"/>
          </a:p>
          <a:p>
            <a:pPr lvl="1"/>
            <a:r>
              <a:rPr lang="en-US" dirty="0" smtClean="0"/>
              <a:t>Region clustering-based approaches</a:t>
            </a:r>
          </a:p>
          <a:p>
            <a:pPr lvl="2"/>
            <a:r>
              <a:rPr lang="en-US" dirty="0" smtClean="0"/>
              <a:t>Group similar close pixels into clusters</a:t>
            </a:r>
          </a:p>
          <a:p>
            <a:pPr lvl="2"/>
            <a:r>
              <a:rPr lang="en-US" dirty="0" smtClean="0"/>
              <a:t>Fuzzy C-means or K-means</a:t>
            </a:r>
          </a:p>
          <a:p>
            <a:pPr lvl="2"/>
            <a:r>
              <a:rPr lang="en-US" dirty="0" smtClean="0"/>
              <a:t>Limitation: the number of clusters must be set</a:t>
            </a:r>
          </a:p>
          <a:p>
            <a:pPr lvl="1"/>
            <a:r>
              <a:rPr lang="en-US" dirty="0" smtClean="0"/>
              <a:t>Graph-based approaches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CA5-F161-4197-A6CA-C93EF1DCE2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7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176"/>
            <a:ext cx="8229600" cy="5473824"/>
          </a:xfrm>
        </p:spPr>
        <p:txBody>
          <a:bodyPr>
            <a:normAutofit/>
          </a:bodyPr>
          <a:lstStyle/>
          <a:p>
            <a:r>
              <a:rPr lang="en-US" dirty="0" smtClean="0"/>
              <a:t>Graph-based Approaches by </a:t>
            </a:r>
            <a:r>
              <a:rPr lang="en-US" i="1" dirty="0" smtClean="0"/>
              <a:t>Shi and Malik</a:t>
            </a:r>
          </a:p>
          <a:p>
            <a:pPr lvl="1"/>
            <a:r>
              <a:rPr lang="en-US" dirty="0" smtClean="0"/>
              <a:t>Normalized cut (</a:t>
            </a:r>
            <a:r>
              <a:rPr lang="en-US" dirty="0" err="1" smtClean="0"/>
              <a:t>Ncut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Measure the dissimilarity between groups</a:t>
            </a:r>
          </a:p>
          <a:p>
            <a:pPr lvl="1"/>
            <a:r>
              <a:rPr lang="en-US" dirty="0" smtClean="0"/>
              <a:t>K-means clustering algorithm to perform </a:t>
            </a:r>
            <a:r>
              <a:rPr lang="en-US" i="1" dirty="0" smtClean="0"/>
              <a:t>k</a:t>
            </a:r>
            <a:r>
              <a:rPr lang="en-US" dirty="0" smtClean="0"/>
              <a:t>-way partitioning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CA5-F161-4197-A6CA-C93EF1DCE2B4}" type="slidenum">
              <a:rPr lang="en-US" smtClean="0"/>
              <a:t>7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636912"/>
            <a:ext cx="4335910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010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176"/>
            <a:ext cx="8229600" cy="4925144"/>
          </a:xfrm>
        </p:spPr>
        <p:txBody>
          <a:bodyPr>
            <a:normAutofit/>
          </a:bodyPr>
          <a:lstStyle/>
          <a:p>
            <a:r>
              <a:rPr lang="en-US" dirty="0" smtClean="0"/>
              <a:t>Graph-based Approaches by </a:t>
            </a:r>
            <a:r>
              <a:rPr lang="en-US" i="1" dirty="0" smtClean="0"/>
              <a:t>Shi and Malik</a:t>
            </a:r>
          </a:p>
          <a:p>
            <a:pPr lvl="1"/>
            <a:r>
              <a:rPr lang="en-US" dirty="0"/>
              <a:t>Strength</a:t>
            </a:r>
          </a:p>
          <a:p>
            <a:pPr lvl="2"/>
            <a:r>
              <a:rPr lang="en-US" dirty="0"/>
              <a:t>Transform the problem to a minimization problem</a:t>
            </a:r>
          </a:p>
          <a:p>
            <a:pPr lvl="1"/>
            <a:r>
              <a:rPr lang="en-US" dirty="0"/>
              <a:t>Weakness</a:t>
            </a:r>
          </a:p>
          <a:p>
            <a:pPr lvl="2"/>
            <a:r>
              <a:rPr lang="en-US" dirty="0"/>
              <a:t>The number of k should be set in </a:t>
            </a:r>
            <a:r>
              <a:rPr lang="en-US" dirty="0" smtClean="0"/>
              <a:t>advance</a:t>
            </a:r>
          </a:p>
          <a:p>
            <a:pPr lvl="1"/>
            <a:r>
              <a:rPr lang="en-US" dirty="0" smtClean="0"/>
              <a:t>So sometimes this approach may be not such convenient to some degree, and the results may be not satisfactory.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CA5-F161-4197-A6CA-C93EF1DCE2B4}" type="slidenum">
              <a:rPr lang="en-US" smtClean="0"/>
              <a:t>8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636" y="4293096"/>
            <a:ext cx="6240463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888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Method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Introduce in the Genetic Algorithm (</a:t>
            </a:r>
            <a:r>
              <a:rPr lang="en-US" dirty="0" smtClean="0">
                <a:solidFill>
                  <a:srgbClr val="FF0000"/>
                </a:solidFill>
              </a:rPr>
              <a:t>GA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Propose a novel dissimilarity evaluation function “Weight Normalized Cut (</a:t>
            </a:r>
            <a:r>
              <a:rPr lang="en-US" dirty="0" err="1" smtClean="0">
                <a:solidFill>
                  <a:srgbClr val="FF0000"/>
                </a:solidFill>
              </a:rPr>
              <a:t>WNCut</a:t>
            </a:r>
            <a:r>
              <a:rPr lang="en-US" dirty="0" smtClean="0"/>
              <a:t>)” based on the previous “</a:t>
            </a:r>
            <a:r>
              <a:rPr lang="en-US" dirty="0" err="1" smtClean="0"/>
              <a:t>Ncut</a:t>
            </a:r>
            <a:r>
              <a:rPr lang="en-US" dirty="0" smtClean="0"/>
              <a:t>”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Automatically</a:t>
            </a:r>
            <a:r>
              <a:rPr lang="en-US" dirty="0" smtClean="0"/>
              <a:t> adjust the </a:t>
            </a:r>
            <a:r>
              <a:rPr lang="en-US" i="1" dirty="0" smtClean="0">
                <a:solidFill>
                  <a:srgbClr val="FF0000"/>
                </a:solidFill>
              </a:rPr>
              <a:t>k</a:t>
            </a:r>
            <a:r>
              <a:rPr lang="en-US" dirty="0" smtClean="0"/>
              <a:t> number of objects without setting in advance</a:t>
            </a:r>
          </a:p>
          <a:p>
            <a:r>
              <a:rPr lang="en-US" dirty="0" smtClean="0"/>
              <a:t>Mor</a:t>
            </a:r>
            <a:r>
              <a:rPr lang="en-US" dirty="0" smtClean="0"/>
              <a:t>e </a:t>
            </a:r>
            <a:r>
              <a:rPr lang="en-US" dirty="0" smtClean="0">
                <a:solidFill>
                  <a:srgbClr val="FF0000"/>
                </a:solidFill>
              </a:rPr>
              <a:t>better result</a:t>
            </a:r>
            <a:r>
              <a:rPr lang="en-US" dirty="0" smtClean="0"/>
              <a:t> than previous work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CA5-F161-4197-A6CA-C93EF1DCE2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2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1657</TotalTime>
  <Words>1049</Words>
  <Application>Microsoft Office PowerPoint</Application>
  <PresentationFormat>On-screen Show (4:3)</PresentationFormat>
  <Paragraphs>349</Paragraphs>
  <Slides>38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An Evolutionary Approach for Image Segmentation</vt:lpstr>
      <vt:lpstr>Background</vt:lpstr>
      <vt:lpstr>Motivation</vt:lpstr>
      <vt:lpstr>Objective</vt:lpstr>
      <vt:lpstr>Problem Definition</vt:lpstr>
      <vt:lpstr>Existing Approaches</vt:lpstr>
      <vt:lpstr>Existing Approaches</vt:lpstr>
      <vt:lpstr>Existing Approaches</vt:lpstr>
      <vt:lpstr>Proposed Method Overview</vt:lpstr>
      <vt:lpstr>Proposed Method Overview</vt:lpstr>
      <vt:lpstr>Proposed Method Overview</vt:lpstr>
      <vt:lpstr>Proposed Method Overview</vt:lpstr>
      <vt:lpstr>Proposed Method Overview</vt:lpstr>
      <vt:lpstr>Proposed Method Overview</vt:lpstr>
      <vt:lpstr>Proposed Method Overview</vt:lpstr>
      <vt:lpstr>Proposed Method Overview</vt:lpstr>
      <vt:lpstr>Proposed Method Overview</vt:lpstr>
      <vt:lpstr>Proposed Method Overview</vt:lpstr>
      <vt:lpstr>Proposed Method Overview</vt:lpstr>
      <vt:lpstr>Proposed Method Overview</vt:lpstr>
      <vt:lpstr>Proposed Method Overview</vt:lpstr>
      <vt:lpstr>Proposed Method Overview</vt:lpstr>
      <vt:lpstr>Proposed Method Overview</vt:lpstr>
      <vt:lpstr>Proposed Method Overview</vt:lpstr>
      <vt:lpstr>Mathematical Derivation</vt:lpstr>
      <vt:lpstr>Mathematical Derivation</vt:lpstr>
      <vt:lpstr>Mathematical Derivation</vt:lpstr>
      <vt:lpstr>Running Example: Segmentation Step</vt:lpstr>
      <vt:lpstr>Experiments</vt:lpstr>
      <vt:lpstr>Experimental Result 1</vt:lpstr>
      <vt:lpstr>Experimental Result 2</vt:lpstr>
      <vt:lpstr>Experimental Result 3</vt:lpstr>
      <vt:lpstr>Experimental Result 4</vt:lpstr>
      <vt:lpstr>Experimental Result 5</vt:lpstr>
      <vt:lpstr>Experimental Result 6</vt:lpstr>
      <vt:lpstr>Comments</vt:lpstr>
      <vt:lpstr>Comments</vt:lpstr>
      <vt:lpstr>Thank you</vt:lpstr>
    </vt:vector>
  </TitlesOfParts>
  <Company>CUHK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EC Paper</dc:title>
  <dc:creator>Wong</dc:creator>
  <cp:lastModifiedBy>Lin Huangjing</cp:lastModifiedBy>
  <cp:revision>47</cp:revision>
  <dcterms:created xsi:type="dcterms:W3CDTF">2014-03-27T15:29:55Z</dcterms:created>
  <dcterms:modified xsi:type="dcterms:W3CDTF">2016-04-20T17:25:14Z</dcterms:modified>
</cp:coreProperties>
</file>