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70" r:id="rId5"/>
    <p:sldId id="260" r:id="rId6"/>
    <p:sldId id="299" r:id="rId7"/>
    <p:sldId id="290" r:id="rId8"/>
    <p:sldId id="276" r:id="rId9"/>
    <p:sldId id="277" r:id="rId10"/>
    <p:sldId id="278" r:id="rId11"/>
    <p:sldId id="291" r:id="rId12"/>
    <p:sldId id="292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3" r:id="rId25"/>
    <p:sldId id="275" r:id="rId26"/>
    <p:sldId id="261" r:id="rId27"/>
    <p:sldId id="266" r:id="rId28"/>
    <p:sldId id="263" r:id="rId29"/>
    <p:sldId id="294" r:id="rId30"/>
    <p:sldId id="295" r:id="rId31"/>
    <p:sldId id="296" r:id="rId32"/>
    <p:sldId id="297" r:id="rId33"/>
    <p:sldId id="298" r:id="rId34"/>
    <p:sldId id="26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3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6AFA7-60A5-4F67-9604-067A6792A7D3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CFB76-C202-46AF-899B-DB3EBF4E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49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68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 min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46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 min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46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8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 </a:t>
            </a:r>
          </a:p>
          <a:p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27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 sec.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177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27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 min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118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92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9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9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632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92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92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 </a:t>
            </a:r>
          </a:p>
          <a:p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 </a:t>
            </a:r>
          </a:p>
          <a:p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CFB76-C202-46AF-899B-DB3EBF4E59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689D-3E42-4858-A48D-9CDB963F37C5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0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E45D-1CC7-4B84-83C0-D062A8608525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1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39BB-33BD-4780-9BE8-2AAAA80B816F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6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C577-121A-47D4-BE7B-37212325BAB5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8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AD12-35E6-458C-9809-F30A3D1B9F5D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3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0685-57DD-44DC-8C12-F4B47AD8CEE7}" type="datetime1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912E-8A97-4F05-947D-D1D7199CBA05}" type="datetime1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8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5187-FFA3-463F-8D62-2FF0E613ACA0}" type="datetime1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392A-F881-4FB7-8E79-A036F604AB63}" type="datetime1">
              <a:rPr lang="en-US" smtClean="0"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5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8A2A-A9F8-4731-8058-290E19E6BC7D}" type="datetime1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6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09DE-A0F9-4C58-A9DD-5CBAB051924F}" type="datetime1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0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38E4-7426-44EF-B7AD-C932ED27CC7A}" type="datetime1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66CA5-F161-4197-A6CA-C93EF1DC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2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Image Segmentation by Genetic 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17049" y="4869160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 </a:t>
            </a:r>
            <a:r>
              <a:rPr lang="en-US" dirty="0" err="1" smtClean="0"/>
              <a:t>Huangjing</a:t>
            </a:r>
            <a:r>
              <a:rPr lang="en-US" dirty="0" smtClean="0"/>
              <a:t> </a:t>
            </a:r>
            <a:r>
              <a:rPr lang="en-US" dirty="0" smtClean="0"/>
              <a:t>, SID: 1155072677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4820" y="5886663"/>
            <a:ext cx="5502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ENGG5189 Evolutionary Computation Paper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2692896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of Image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33364"/>
            <a:ext cx="6686532" cy="253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149" y="4486994"/>
            <a:ext cx="39814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4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 Definition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Edge(</a:t>
            </a:r>
            <a:r>
              <a:rPr lang="en-US" i="1" dirty="0" smtClean="0"/>
              <a:t>x</a:t>
            </a:r>
            <a:r>
              <a:rPr lang="en-US" dirty="0" smtClean="0"/>
              <a:t>) is the image edge strength at position </a:t>
            </a:r>
            <a:r>
              <a:rPr lang="en-US" i="1" dirty="0" smtClean="0"/>
              <a:t>x</a:t>
            </a:r>
          </a:p>
          <a:p>
            <a:pPr lvl="1"/>
            <a:r>
              <a:rPr lang="en-US" i="1" dirty="0"/>
              <a:t>r</a:t>
            </a:r>
            <a:r>
              <a:rPr lang="en-US" i="1" dirty="0" smtClean="0"/>
              <a:t> </a:t>
            </a:r>
            <a:r>
              <a:rPr lang="en-US" dirty="0" smtClean="0"/>
              <a:t>is the distance threshold</a:t>
            </a:r>
          </a:p>
          <a:p>
            <a:pPr lvl="1"/>
            <a:r>
              <a:rPr lang="en-US" dirty="0" smtClean="0"/>
              <a:t>line(</a:t>
            </a:r>
            <a:r>
              <a:rPr lang="en-US" i="1" dirty="0" err="1" smtClean="0"/>
              <a:t>i</a:t>
            </a:r>
            <a:r>
              <a:rPr lang="en-US" i="1" dirty="0" smtClean="0"/>
              <a:t>, j</a:t>
            </a:r>
            <a:r>
              <a:rPr lang="en-US" dirty="0" smtClean="0"/>
              <a:t>) is the straight line between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11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59999"/>
            <a:ext cx="7282296" cy="86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72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Weight Definition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12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59999"/>
            <a:ext cx="7282296" cy="86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347864" y="3645024"/>
            <a:ext cx="2592288" cy="252028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 flipH="1">
            <a:off x="4670297" y="4895449"/>
            <a:ext cx="45719" cy="4571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  <a:endCxn id="6" idx="1"/>
          </p:cNvCxnSpPr>
          <p:nvPr/>
        </p:nvCxnSpPr>
        <p:spPr>
          <a:xfrm flipH="1" flipV="1">
            <a:off x="3727496" y="4014110"/>
            <a:ext cx="965660" cy="881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19152" y="435581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479715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</a:t>
            </a:r>
          </a:p>
        </p:txBody>
      </p:sp>
      <p:sp>
        <p:nvSpPr>
          <p:cNvPr id="14" name="Flowchart: Connector 13"/>
          <p:cNvSpPr/>
          <p:nvPr/>
        </p:nvSpPr>
        <p:spPr>
          <a:xfrm flipH="1">
            <a:off x="5606401" y="5183481"/>
            <a:ext cx="45719" cy="4571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7233" y="522692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</a:t>
            </a:r>
            <a:endParaRPr lang="en-US" i="1" dirty="0"/>
          </a:p>
        </p:txBody>
      </p:sp>
      <p:cxnSp>
        <p:nvCxnSpPr>
          <p:cNvPr id="16" name="Straight Connector 15"/>
          <p:cNvCxnSpPr>
            <a:stCxn id="7" idx="1"/>
            <a:endCxn id="14" idx="6"/>
          </p:cNvCxnSpPr>
          <p:nvPr/>
        </p:nvCxnSpPr>
        <p:spPr>
          <a:xfrm>
            <a:off x="4709321" y="4902144"/>
            <a:ext cx="897080" cy="30419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67233" y="4454779"/>
            <a:ext cx="932959" cy="486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61817" y="4078813"/>
            <a:ext cx="2198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Find the max </a:t>
            </a:r>
            <a:r>
              <a:rPr lang="en-US" altLang="zh-CN" dirty="0" smtClean="0"/>
              <a:t>Edge(x) </a:t>
            </a:r>
          </a:p>
          <a:p>
            <a:pPr algn="ctr"/>
            <a:r>
              <a:rPr lang="en-US" altLang="zh-CN" dirty="0" smtClean="0"/>
              <a:t>value on the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6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Overview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68152"/>
                <a:ext cx="8229600" cy="226084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Definitions of Individuals and Genes</a:t>
                </a:r>
              </a:p>
              <a:p>
                <a:pPr lvl="1"/>
                <a:r>
                  <a:rPr lang="en-US" dirty="0" smtClean="0"/>
                  <a:t>Individuals: Different solutions of segmentation</a:t>
                </a:r>
              </a:p>
              <a:p>
                <a:pPr lvl="1"/>
                <a:r>
                  <a:rPr lang="en-US" dirty="0" smtClean="0"/>
                  <a:t>Gene: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𝑟𝑎𝑛𝑔𝑒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{1,…,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68152"/>
                <a:ext cx="8229600" cy="2260848"/>
              </a:xfrm>
              <a:blipFill rotWithShape="1">
                <a:blip r:embed="rId3"/>
                <a:stretch>
                  <a:fillRect l="-1630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3848" y="4437112"/>
            <a:ext cx="2736304" cy="22322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35896" y="4869160"/>
            <a:ext cx="43204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6062" y="4869160"/>
            <a:ext cx="43204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j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6062" y="5301208"/>
            <a:ext cx="43204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923928" y="5039464"/>
            <a:ext cx="355298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flipH="1">
            <a:off x="4279226" y="5210972"/>
            <a:ext cx="45719" cy="2085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442932"/>
                  </p:ext>
                </p:extLst>
              </p:nvPr>
            </p:nvGraphicFramePr>
            <p:xfrm>
              <a:off x="1276945" y="3429000"/>
              <a:ext cx="6096000" cy="7586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------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------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------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442932"/>
                  </p:ext>
                </p:extLst>
              </p:nvPr>
            </p:nvGraphicFramePr>
            <p:xfrm>
              <a:off x="1276945" y="3429000"/>
              <a:ext cx="6096000" cy="7586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</a:tblGrid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7937" r="-700800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7937" r="-600800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7937" r="-400800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0000" t="-7937" r="-200800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00000" t="-7937" r="-800" b="-12063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------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------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111475" r="-4008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0000" t="-111475" r="-2008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------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83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964704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of Individuals and Genes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28" y="1772816"/>
            <a:ext cx="676858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21310"/>
            <a:ext cx="5086350" cy="170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437112"/>
            <a:ext cx="39814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Bent-Up Arrow 7"/>
          <p:cNvSpPr/>
          <p:nvPr/>
        </p:nvSpPr>
        <p:spPr>
          <a:xfrm flipH="1">
            <a:off x="4211960" y="4570065"/>
            <a:ext cx="504056" cy="947167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flipV="1">
            <a:off x="4211960" y="2636912"/>
            <a:ext cx="216110" cy="43204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88" y="2953494"/>
            <a:ext cx="17145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843808" y="364502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&amp;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30450" y="1835532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50" y="1835532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115616" y="2132856"/>
                <a:ext cx="360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 smtClean="0"/>
                  <a:t>j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132856"/>
                <a:ext cx="36099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559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04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/>
      <p:bldP spid="17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Overview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68152"/>
                <a:ext cx="8229600" cy="398904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Definitions of h-Neighborhood</a:t>
                </a:r>
              </a:p>
              <a:p>
                <a:pPr lvl="1"/>
                <a:r>
                  <a:rPr lang="en-US" dirty="0" smtClean="0"/>
                  <a:t>Only neighbors with h-highest weights are regarded as its neighbors</a:t>
                </a:r>
              </a:p>
              <a:p>
                <a:pPr lvl="1"/>
                <a:r>
                  <a:rPr lang="en-US" dirty="0" smtClean="0"/>
                  <a:t>The initialization and mutation,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all randomly picked from one of its h-highest neighbor.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68152"/>
                <a:ext cx="8229600" cy="3989040"/>
              </a:xfrm>
              <a:blipFill rotWithShape="1">
                <a:blip r:embed="rId3"/>
                <a:stretch>
                  <a:fillRect l="-1630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748680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of h-Neighborhood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3193"/>
            <a:ext cx="7563303" cy="36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10147"/>
            <a:ext cx="37052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95736" y="1700808"/>
            <a:ext cx="432048" cy="39604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48064" y="2636912"/>
            <a:ext cx="3456384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6588224" y="620688"/>
            <a:ext cx="2016224" cy="1080120"/>
          </a:xfrm>
          <a:prstGeom prst="wedgeRoundRectCallout">
            <a:avLst>
              <a:gd name="adj1" fmla="val -20833"/>
              <a:gd name="adj2" fmla="val 13463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h=2, only neighbors with 2-highest weights are selected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1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152"/>
            <a:ext cx="8363272" cy="3662734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of Crossover</a:t>
            </a:r>
          </a:p>
          <a:p>
            <a:pPr lvl="1"/>
            <a:r>
              <a:rPr lang="en-US" dirty="0" smtClean="0"/>
              <a:t>Two parent individuals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mask</a:t>
            </a:r>
            <a:r>
              <a:rPr lang="en-US" dirty="0" smtClean="0"/>
              <a:t> is defined randomly</a:t>
            </a:r>
          </a:p>
          <a:p>
            <a:r>
              <a:rPr lang="en-US" altLang="zh-CN" dirty="0" smtClean="0"/>
              <a:t>Example: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17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698" y="2636911"/>
            <a:ext cx="5119198" cy="2098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698" y="4743430"/>
            <a:ext cx="5119198" cy="18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68274" y="350129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J1: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68274" y="548572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J2: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00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748680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of Crossover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18</a:t>
            </a:fld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47259"/>
            <a:ext cx="6584131" cy="82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1480" y="230004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J1: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1480" y="41397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J2: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576" y="317337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Mask:</a:t>
            </a:r>
            <a:endParaRPr lang="en-US" b="1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30" y="3957514"/>
            <a:ext cx="6777485" cy="76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5" y="5157192"/>
            <a:ext cx="678530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619672" y="3645024"/>
            <a:ext cx="0" cy="6963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79712" y="2851888"/>
            <a:ext cx="0" cy="577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267744" y="2851888"/>
            <a:ext cx="0" cy="577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627784" y="2851888"/>
            <a:ext cx="0" cy="577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15816" y="3645024"/>
            <a:ext cx="0" cy="6963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275856" y="2851888"/>
            <a:ext cx="0" cy="577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635896" y="2851888"/>
            <a:ext cx="0" cy="577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999028" y="3628149"/>
            <a:ext cx="0" cy="6963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55976" y="3645024"/>
            <a:ext cx="0" cy="6963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16016" y="3628149"/>
            <a:ext cx="0" cy="6963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148064" y="2851888"/>
            <a:ext cx="0" cy="577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508104" y="2851888"/>
            <a:ext cx="0" cy="577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940152" y="2851888"/>
            <a:ext cx="0" cy="577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300192" y="3645023"/>
            <a:ext cx="0" cy="6963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732240" y="3645024"/>
            <a:ext cx="0" cy="6963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164288" y="2866960"/>
            <a:ext cx="0" cy="577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7452320" y="2484710"/>
            <a:ext cx="288032" cy="1856619"/>
          </a:xfrm>
          <a:prstGeom prst="rightBrace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>
            <a:stCxn id="20" idx="1"/>
            <a:endCxn id="10246" idx="3"/>
          </p:cNvCxnSpPr>
          <p:nvPr/>
        </p:nvCxnSpPr>
        <p:spPr>
          <a:xfrm rot="10800000" flipV="1">
            <a:off x="7419996" y="3413020"/>
            <a:ext cx="320356" cy="2140216"/>
          </a:xfrm>
          <a:prstGeom prst="bentConnector3">
            <a:avLst>
              <a:gd name="adj1" fmla="val -15199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-14121" y="5373216"/>
            <a:ext cx="84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5" y="2060848"/>
            <a:ext cx="6777019" cy="80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90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748680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of Crossover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19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77194"/>
            <a:ext cx="3816424" cy="162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05185"/>
            <a:ext cx="3960440" cy="162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49078"/>
            <a:ext cx="4839934" cy="241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07344" y="2155427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355976" y="3429000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154381" y="344808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J1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030319" y="342900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J2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036757" y="6021604"/>
            <a:ext cx="107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Offspring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513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4547252" cy="111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http://www.taskcity.com/files/0023/8559/brain_MR.png?140815065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62356"/>
            <a:ext cx="3888432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a2.att.hudong.com/06/89/0130054027167813753889270408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50491"/>
            <a:ext cx="3406656" cy="195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What is segmentation?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376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Overview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68152"/>
                <a:ext cx="8229600" cy="398904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Definitions of Mutation</a:t>
                </a:r>
              </a:p>
              <a:p>
                <a:pPr lvl="1"/>
                <a:r>
                  <a:rPr lang="en-US" dirty="0" smtClean="0"/>
                  <a:t>Randomly select one of gene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Randomly select one of h-Neighborhoods as new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 mutate</a:t>
                </a:r>
              </a:p>
              <a:p>
                <a:r>
                  <a:rPr lang="en-US" dirty="0" smtClean="0"/>
                  <a:t>Example: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68152"/>
                <a:ext cx="8229600" cy="3989040"/>
              </a:xfrm>
              <a:blipFill rotWithShape="1">
                <a:blip r:embed="rId3"/>
                <a:stretch>
                  <a:fillRect l="-1630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178" y="3851177"/>
            <a:ext cx="5119198" cy="2098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1754" y="471556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J1: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547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67667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of Mutation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1480" y="230004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J1:</a:t>
            </a:r>
            <a:endParaRPr lang="en-US" b="1" dirty="0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5" y="2060848"/>
            <a:ext cx="6961641" cy="80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79594"/>
            <a:ext cx="6768752" cy="82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4427984" y="2741384"/>
            <a:ext cx="0" cy="6156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11960" y="1916832"/>
            <a:ext cx="432048" cy="2232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5496" y="3419708"/>
            <a:ext cx="84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409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67667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of Mutation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22</a:t>
            </a:fld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47485"/>
            <a:ext cx="4896544" cy="179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952" y="3925735"/>
            <a:ext cx="4170096" cy="27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283968" y="3140968"/>
            <a:ext cx="504056" cy="784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8024" y="3284984"/>
            <a:ext cx="10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7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Function of Method</a:t>
            </a:r>
          </a:p>
          <a:p>
            <a:pPr lvl="1"/>
            <a:r>
              <a:rPr lang="en-US" dirty="0" err="1" smtClean="0"/>
              <a:t>WNCut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find the solution with minimal </a:t>
            </a:r>
            <a:r>
              <a:rPr lang="en-US" dirty="0" err="1" smtClean="0"/>
              <a:t>WNCut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23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99" y="2671192"/>
            <a:ext cx="5854813" cy="82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99" y="3717032"/>
            <a:ext cx="290943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618" y="3717033"/>
            <a:ext cx="297584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8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Segmentation </a:t>
            </a:r>
            <a:r>
              <a:rPr lang="en-US" sz="3600" dirty="0" smtClean="0"/>
              <a:t>Step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11760" y="1484784"/>
                <a:ext cx="432048" cy="4320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484784"/>
                <a:ext cx="432048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96208" y="1484784"/>
                <a:ext cx="432048" cy="4320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208" y="1484784"/>
                <a:ext cx="432048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9952" y="1484784"/>
                <a:ext cx="432048" cy="4320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484784"/>
                <a:ext cx="432048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551226" y="148478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1484784"/>
            <a:ext cx="13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Initialization: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2636912"/>
            <a:ext cx="122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051720" y="2636912"/>
                <a:ext cx="3024336" cy="5040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𝑊𝑁𝐶𝑢𝑡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𝑊𝑁𝐶𝑢𝑡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𝑊𝑁𝐶𝑢𝑡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636912"/>
                <a:ext cx="3024336" cy="504056"/>
              </a:xfrm>
              <a:prstGeom prst="rect">
                <a:avLst/>
              </a:prstGeom>
              <a:blipFill rotWithShape="1">
                <a:blip r:embed="rId6"/>
                <a:stretch>
                  <a:fillRect l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5292080" y="2780928"/>
            <a:ext cx="792088" cy="1846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372200" y="2564904"/>
            <a:ext cx="1080120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Best Solution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284240" y="1988840"/>
            <a:ext cx="3516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3275856" y="3212976"/>
            <a:ext cx="38121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411760" y="4293096"/>
                <a:ext cx="432048" cy="4320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293096"/>
                <a:ext cx="432048" cy="432048"/>
              </a:xfrm>
              <a:prstGeom prst="rect">
                <a:avLst/>
              </a:prstGeom>
              <a:blipFill rotWithShape="1">
                <a:blip r:embed="rId7"/>
                <a:stretch>
                  <a:fillRect l="-800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996208" y="4293096"/>
                <a:ext cx="432048" cy="4320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208" y="4293096"/>
                <a:ext cx="432048" cy="432048"/>
              </a:xfrm>
              <a:prstGeom prst="rect">
                <a:avLst/>
              </a:prstGeom>
              <a:blipFill rotWithShape="1">
                <a:blip r:embed="rId8"/>
                <a:stretch>
                  <a:fillRect l="-9459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139952" y="4293096"/>
                <a:ext cx="432048" cy="4320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293096"/>
                <a:ext cx="432048" cy="432048"/>
              </a:xfrm>
              <a:prstGeom prst="rect">
                <a:avLst/>
              </a:prstGeom>
              <a:blipFill rotWithShape="1">
                <a:blip r:embed="rId9"/>
                <a:stretch>
                  <a:fillRect l="-9333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3551226" y="429309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0477" y="4149080"/>
            <a:ext cx="1216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Crossover</a:t>
            </a:r>
          </a:p>
          <a:p>
            <a:r>
              <a:rPr lang="en-US" dirty="0" smtClean="0"/>
              <a:t>&amp;Mutation</a:t>
            </a:r>
          </a:p>
        </p:txBody>
      </p:sp>
      <p:sp>
        <p:nvSpPr>
          <p:cNvPr id="25" name="Flowchart: Decision 24"/>
          <p:cNvSpPr/>
          <p:nvPr/>
        </p:nvSpPr>
        <p:spPr>
          <a:xfrm>
            <a:off x="2788683" y="5085184"/>
            <a:ext cx="1295914" cy="5760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3260812" y="4725144"/>
            <a:ext cx="35165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3269642" y="5661248"/>
            <a:ext cx="35165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896580" y="6021288"/>
            <a:ext cx="1080120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91978" y="2441093"/>
            <a:ext cx="12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Down</a:t>
            </a:r>
            <a:endParaRPr lang="en-US" dirty="0"/>
          </a:p>
        </p:txBody>
      </p:sp>
      <p:sp>
        <p:nvSpPr>
          <p:cNvPr id="30" name="Bent-Up Arrow 29"/>
          <p:cNvSpPr/>
          <p:nvPr/>
        </p:nvSpPr>
        <p:spPr>
          <a:xfrm>
            <a:off x="4283968" y="3284984"/>
            <a:ext cx="720080" cy="21602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491880" y="551723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23928" y="501317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6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Introduce </a:t>
            </a:r>
            <a:r>
              <a:rPr lang="en-US" dirty="0" smtClean="0">
                <a:solidFill>
                  <a:srgbClr val="FF0000"/>
                </a:solidFill>
              </a:rPr>
              <a:t>hybridism</a:t>
            </a:r>
            <a:r>
              <a:rPr lang="en-US" dirty="0" smtClean="0"/>
              <a:t> framework with a two-level GA</a:t>
            </a:r>
          </a:p>
          <a:p>
            <a:r>
              <a:rPr lang="en-US" dirty="0" smtClean="0"/>
              <a:t>Improvement the Evaluation Function by introducing double evaluation standard, combining the </a:t>
            </a:r>
            <a:r>
              <a:rPr lang="en-US" dirty="0" err="1" smtClean="0"/>
              <a:t>WNCut</a:t>
            </a:r>
            <a:r>
              <a:rPr lang="en-US" dirty="0" smtClean="0"/>
              <a:t> evaluation function with </a:t>
            </a:r>
            <a:r>
              <a:rPr lang="en-US" dirty="0" smtClean="0">
                <a:solidFill>
                  <a:srgbClr val="FF0000"/>
                </a:solidFill>
              </a:rPr>
              <a:t>distance information </a:t>
            </a:r>
            <a:r>
              <a:rPr lang="en-US" dirty="0" smtClean="0"/>
              <a:t>between each individual and best solution.</a:t>
            </a:r>
          </a:p>
          <a:p>
            <a:r>
              <a:rPr lang="en-US" dirty="0" smtClean="0"/>
              <a:t>All the design and the construction works of this project.</a:t>
            </a:r>
          </a:p>
        </p:txBody>
      </p:sp>
    </p:spTree>
    <p:extLst>
      <p:ext uri="{BB962C8B-B14F-4D97-AF65-F5344CB8AC3E}">
        <p14:creationId xmlns:p14="http://schemas.microsoft.com/office/powerpoint/2010/main" val="276609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do these improvements?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77" y="3068960"/>
            <a:ext cx="1440160" cy="143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96752"/>
            <a:ext cx="1453596" cy="1425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353" y="3074333"/>
            <a:ext cx="1440141" cy="143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170" y="3074334"/>
            <a:ext cx="1411519" cy="143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78" y="3068960"/>
            <a:ext cx="1434787" cy="143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889" y="3074334"/>
            <a:ext cx="1416535" cy="1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139952" y="2636912"/>
            <a:ext cx="64807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755865" y="1052736"/>
            <a:ext cx="1920591" cy="1440160"/>
          </a:xfrm>
          <a:prstGeom prst="wedgeRoundRectCallout">
            <a:avLst>
              <a:gd name="adj1" fmla="val -39095"/>
              <a:gd name="adj2" fmla="val 8262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Why not combine them together to find the global solution?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617" y="4941168"/>
            <a:ext cx="1447455" cy="145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Down Arrow 13"/>
          <p:cNvSpPr/>
          <p:nvPr/>
        </p:nvSpPr>
        <p:spPr>
          <a:xfrm>
            <a:off x="4139952" y="4524807"/>
            <a:ext cx="64807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8200" y="1527506"/>
            <a:ext cx="25476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hybridism</a:t>
            </a:r>
          </a:p>
        </p:txBody>
      </p:sp>
    </p:spTree>
    <p:extLst>
      <p:ext uri="{BB962C8B-B14F-4D97-AF65-F5344CB8AC3E}">
        <p14:creationId xmlns:p14="http://schemas.microsoft.com/office/powerpoint/2010/main" val="36405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1560" y="1268760"/>
            <a:ext cx="3282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distance information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77" y="2492896"/>
            <a:ext cx="1440160" cy="143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353" y="2498269"/>
            <a:ext cx="1440141" cy="143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170" y="2498270"/>
            <a:ext cx="1411519" cy="143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78" y="2492896"/>
            <a:ext cx="1434787" cy="143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889" y="2498270"/>
            <a:ext cx="1416535" cy="1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01966" y="2132856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</a:t>
            </a:r>
            <a:endParaRPr lang="en-US" dirty="0"/>
          </a:p>
        </p:txBody>
      </p:sp>
      <p:cxnSp>
        <p:nvCxnSpPr>
          <p:cNvPr id="17" name="Straight Connector 16"/>
          <p:cNvCxnSpPr>
            <a:stCxn id="8" idx="2"/>
          </p:cNvCxnSpPr>
          <p:nvPr/>
        </p:nvCxnSpPr>
        <p:spPr>
          <a:xfrm flipH="1">
            <a:off x="1283257" y="3933056"/>
            <a:ext cx="3182673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</p:cNvCxnSpPr>
          <p:nvPr/>
        </p:nvCxnSpPr>
        <p:spPr>
          <a:xfrm>
            <a:off x="2867424" y="3933056"/>
            <a:ext cx="7169" cy="69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</p:cNvCxnSpPr>
          <p:nvPr/>
        </p:nvCxnSpPr>
        <p:spPr>
          <a:xfrm flipH="1">
            <a:off x="2867423" y="3933056"/>
            <a:ext cx="1598507" cy="69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</p:cNvCxnSpPr>
          <p:nvPr/>
        </p:nvCxnSpPr>
        <p:spPr>
          <a:xfrm>
            <a:off x="4465930" y="3933056"/>
            <a:ext cx="1572541" cy="69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</p:cNvCxnSpPr>
          <p:nvPr/>
        </p:nvCxnSpPr>
        <p:spPr>
          <a:xfrm flipH="1">
            <a:off x="6038471" y="3927683"/>
            <a:ext cx="1" cy="70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</p:cNvCxnSpPr>
          <p:nvPr/>
        </p:nvCxnSpPr>
        <p:spPr>
          <a:xfrm flipH="1">
            <a:off x="7680156" y="3927683"/>
            <a:ext cx="1" cy="70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2"/>
          </p:cNvCxnSpPr>
          <p:nvPr/>
        </p:nvCxnSpPr>
        <p:spPr>
          <a:xfrm>
            <a:off x="4465930" y="3933056"/>
            <a:ext cx="3214226" cy="69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2"/>
          </p:cNvCxnSpPr>
          <p:nvPr/>
        </p:nvCxnSpPr>
        <p:spPr>
          <a:xfrm>
            <a:off x="1283257" y="3927683"/>
            <a:ext cx="0" cy="797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71500" y="47878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55666" y="47878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826714" y="47878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468399" y="47878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1907704" y="5589240"/>
                <a:ext cx="5269968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𝑠𝑢𝑟𝑣𝑖𝑣𝑎𝑙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𝛼</m:t>
                      </m:r>
                      <m:r>
                        <a:rPr lang="zh-CN" altLang="en-US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𝑑𝑖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zh-CN" altLang="en-US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𝑊𝑁𝐶𝑢𝑡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𝑊𝑁𝐶𝑢𝑡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𝑏𝑒𝑠𝑡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589240"/>
                <a:ext cx="5269968" cy="379656"/>
              </a:xfrm>
              <a:prstGeom prst="rect">
                <a:avLst/>
              </a:prstGeom>
              <a:blipFill rotWithShape="1">
                <a:blip r:embed="rId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Why to do these improvements?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en-US" dirty="0"/>
              <a:t>Synthetic </a:t>
            </a:r>
            <a:r>
              <a:rPr lang="en-US" dirty="0" smtClean="0"/>
              <a:t>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28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71762"/>
            <a:ext cx="2424113" cy="2357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871763"/>
            <a:ext cx="233268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037245"/>
            <a:ext cx="44291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66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en-US" dirty="0"/>
              <a:t>Synthetic </a:t>
            </a:r>
            <a:r>
              <a:rPr lang="en-US" dirty="0" smtClean="0"/>
              <a:t>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29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2680818" cy="225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97" y="2636912"/>
            <a:ext cx="2853195" cy="225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140968"/>
            <a:ext cx="46196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64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Importance of the Segmentation</a:t>
            </a:r>
          </a:p>
          <a:p>
            <a:pPr lvl="1"/>
            <a:r>
              <a:rPr lang="en-US" dirty="0" smtClean="0"/>
              <a:t>Central Problem in Pattern Recognition</a:t>
            </a:r>
          </a:p>
          <a:p>
            <a:pPr lvl="1"/>
            <a:r>
              <a:rPr lang="en-US" dirty="0" smtClean="0"/>
              <a:t>Be widely used in medical diagnosis</a:t>
            </a:r>
          </a:p>
          <a:p>
            <a:pPr lvl="1"/>
            <a:r>
              <a:rPr lang="en-US" dirty="0" smtClean="0"/>
              <a:t>Be useful in 3-D modeling</a:t>
            </a:r>
          </a:p>
          <a:p>
            <a:pPr lvl="1"/>
            <a:r>
              <a:rPr lang="en-US" dirty="0" smtClean="0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en-US" dirty="0" smtClean="0"/>
              <a:t>Satellite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30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31" y="2430800"/>
            <a:ext cx="3571717" cy="186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97609"/>
            <a:ext cx="3672408" cy="18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948" y="2996952"/>
            <a:ext cx="45339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93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en-US" dirty="0" smtClean="0"/>
              <a:t>Satellite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31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98" y="2239177"/>
            <a:ext cx="2954870" cy="294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777" y="2204864"/>
            <a:ext cx="2961591" cy="296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96952"/>
            <a:ext cx="46196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48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en-US" dirty="0" smtClean="0"/>
              <a:t>Biological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32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73" y="2361232"/>
            <a:ext cx="2886063" cy="250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61232"/>
            <a:ext cx="3037888" cy="250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24944"/>
            <a:ext cx="44767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05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Weakness</a:t>
            </a:r>
          </a:p>
          <a:p>
            <a:pPr lvl="1"/>
            <a:r>
              <a:rPr lang="en-US" dirty="0" smtClean="0"/>
              <a:t>High computing-time </a:t>
            </a:r>
            <a:r>
              <a:rPr lang="en-US" dirty="0" err="1" smtClean="0"/>
              <a:t>comsumption</a:t>
            </a:r>
            <a:endParaRPr lang="en-US" dirty="0" smtClean="0"/>
          </a:p>
          <a:p>
            <a:pPr lvl="1"/>
            <a:r>
              <a:rPr lang="en-US" dirty="0" smtClean="0"/>
              <a:t>Not very accurate segmentation</a:t>
            </a:r>
            <a:endParaRPr lang="en-US" dirty="0" smtClean="0"/>
          </a:p>
          <a:p>
            <a:r>
              <a:rPr lang="en-US" dirty="0" smtClean="0"/>
              <a:t>Potential </a:t>
            </a:r>
            <a:r>
              <a:rPr lang="en-US" dirty="0" smtClean="0"/>
              <a:t>Research Directions</a:t>
            </a:r>
          </a:p>
          <a:p>
            <a:pPr lvl="1"/>
            <a:r>
              <a:rPr lang="en-US" dirty="0" smtClean="0"/>
              <a:t>Avoid local optimization by further improving the evaluation function</a:t>
            </a:r>
          </a:p>
          <a:p>
            <a:pPr lvl="1"/>
            <a:r>
              <a:rPr lang="en-US" dirty="0" smtClean="0"/>
              <a:t>Speed up by parallel computing technique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(if any)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Non-overlapping and connected regions</a:t>
            </a:r>
          </a:p>
          <a:p>
            <a:pPr lvl="1"/>
            <a:r>
              <a:rPr lang="en-US" dirty="0" smtClean="0"/>
              <a:t>Homogeneity of clustered pixels</a:t>
            </a:r>
          </a:p>
          <a:p>
            <a:pPr lvl="2"/>
            <a:r>
              <a:rPr lang="en-US" dirty="0" smtClean="0"/>
              <a:t>Intensity</a:t>
            </a:r>
          </a:p>
          <a:p>
            <a:pPr lvl="2"/>
            <a:r>
              <a:rPr lang="en-US" dirty="0" smtClean="0"/>
              <a:t>Color</a:t>
            </a:r>
          </a:p>
          <a:p>
            <a:pPr lvl="2"/>
            <a:r>
              <a:rPr lang="en-US" dirty="0" smtClean="0"/>
              <a:t>Texture</a:t>
            </a:r>
          </a:p>
          <a:p>
            <a:pPr lvl="2"/>
            <a:r>
              <a:rPr lang="en-US" dirty="0" smtClean="0"/>
              <a:t>Semantic information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883" y="4941168"/>
            <a:ext cx="4547252" cy="111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85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1324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“An </a:t>
            </a:r>
            <a:r>
              <a:rPr lang="en-US" dirty="0"/>
              <a:t>Evolutionary Approach for Image </a:t>
            </a:r>
            <a:r>
              <a:rPr lang="en-US" dirty="0" smtClean="0"/>
              <a:t>Segmentation”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5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3648" y="392743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err="1" smtClean="0"/>
              <a:t>Alessia</a:t>
            </a:r>
            <a:r>
              <a:rPr lang="en-US" sz="2000" dirty="0" smtClean="0"/>
              <a:t> </a:t>
            </a:r>
            <a:r>
              <a:rPr lang="en-US" sz="2000" dirty="0" err="1" smtClean="0"/>
              <a:t>Amelio</a:t>
            </a:r>
            <a:r>
              <a:rPr lang="en-US" sz="2000" dirty="0" smtClean="0"/>
              <a:t> &amp; Clara </a:t>
            </a:r>
            <a:r>
              <a:rPr lang="en-US" sz="2000" dirty="0" err="1" smtClean="0"/>
              <a:t>Pizzuti</a:t>
            </a:r>
            <a:r>
              <a:rPr lang="en-US" sz="2000" dirty="0" smtClean="0"/>
              <a:t>, </a:t>
            </a:r>
          </a:p>
          <a:p>
            <a:pPr marL="0" indent="0" algn="ctr">
              <a:buNone/>
            </a:pPr>
            <a:r>
              <a:rPr lang="en-US" sz="2000" dirty="0" smtClean="0"/>
              <a:t>MIT Press Journals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11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 in the Genetic Algorithm (</a:t>
            </a:r>
            <a:r>
              <a:rPr lang="en-US" dirty="0">
                <a:solidFill>
                  <a:srgbClr val="FF0000"/>
                </a:solidFill>
              </a:rPr>
              <a:t>GA</a:t>
            </a:r>
            <a:r>
              <a:rPr lang="en-US" dirty="0"/>
              <a:t>)</a:t>
            </a:r>
          </a:p>
          <a:p>
            <a:r>
              <a:rPr lang="en-US" dirty="0"/>
              <a:t>Propose a novel dissimilarity evaluation function “Weight Normalized Cut (</a:t>
            </a:r>
            <a:r>
              <a:rPr lang="en-US" dirty="0" err="1">
                <a:solidFill>
                  <a:srgbClr val="FF0000"/>
                </a:solidFill>
              </a:rPr>
              <a:t>WNCut</a:t>
            </a:r>
            <a:r>
              <a:rPr lang="en-US" dirty="0"/>
              <a:t>)” based on the previous “</a:t>
            </a:r>
            <a:r>
              <a:rPr lang="en-US" dirty="0" err="1"/>
              <a:t>Ncut</a:t>
            </a:r>
            <a:r>
              <a:rPr lang="en-US" dirty="0"/>
              <a:t>”</a:t>
            </a:r>
          </a:p>
          <a:p>
            <a:r>
              <a:rPr lang="en-US" dirty="0">
                <a:solidFill>
                  <a:srgbClr val="FF0000"/>
                </a:solidFill>
              </a:rPr>
              <a:t>Automatically</a:t>
            </a:r>
            <a:r>
              <a:rPr lang="en-US" dirty="0"/>
              <a:t> adjust the </a:t>
            </a:r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dirty="0"/>
              <a:t> number of objects without setting in advance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9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Pre-processing</a:t>
            </a:r>
          </a:p>
          <a:p>
            <a:pPr lvl="2"/>
            <a:r>
              <a:rPr lang="en-US" dirty="0" err="1" smtClean="0"/>
              <a:t>Denoise</a:t>
            </a:r>
            <a:endParaRPr lang="en-US" dirty="0" smtClean="0"/>
          </a:p>
          <a:p>
            <a:pPr lvl="2"/>
            <a:r>
              <a:rPr lang="en-US" dirty="0" smtClean="0"/>
              <a:t>Resize</a:t>
            </a:r>
          </a:p>
          <a:p>
            <a:pPr lvl="1"/>
            <a:r>
              <a:rPr lang="en-US" dirty="0" smtClean="0"/>
              <a:t>Segmentation</a:t>
            </a:r>
          </a:p>
          <a:p>
            <a:pPr lvl="2"/>
            <a:r>
              <a:rPr lang="en-US" dirty="0" smtClean="0"/>
              <a:t>Converse to gray scale</a:t>
            </a:r>
          </a:p>
          <a:p>
            <a:pPr lvl="2"/>
            <a:r>
              <a:rPr lang="en-US" dirty="0" smtClean="0"/>
              <a:t>Perform </a:t>
            </a:r>
            <a:r>
              <a:rPr lang="en-US" dirty="0" err="1" smtClean="0"/>
              <a:t>GeNCut</a:t>
            </a:r>
            <a:r>
              <a:rPr lang="en-US" dirty="0" smtClean="0"/>
              <a:t> calculation</a:t>
            </a:r>
          </a:p>
          <a:p>
            <a:pPr lvl="1"/>
            <a:r>
              <a:rPr lang="en-US" dirty="0" smtClean="0"/>
              <a:t>Contour extraction</a:t>
            </a:r>
          </a:p>
          <a:p>
            <a:pPr lvl="2"/>
            <a:r>
              <a:rPr lang="en-US" dirty="0" smtClean="0"/>
              <a:t>Resize to original size</a:t>
            </a:r>
          </a:p>
          <a:p>
            <a:pPr lvl="2"/>
            <a:r>
              <a:rPr lang="en-US" dirty="0" smtClean="0"/>
              <a:t>Canny edge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20079"/>
          </a:xfrm>
        </p:spPr>
        <p:txBody>
          <a:bodyPr>
            <a:normAutofit/>
          </a:bodyPr>
          <a:lstStyle/>
          <a:p>
            <a:r>
              <a:rPr lang="en-US" dirty="0" smtClean="0"/>
              <a:t>Algorithm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15816" y="2132856"/>
            <a:ext cx="1656184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Pre-Processing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5816" y="3789040"/>
            <a:ext cx="1656184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Segmentation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15816" y="5229200"/>
            <a:ext cx="1656184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Contour Extraction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44519" y="6165304"/>
            <a:ext cx="1799489" cy="57606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Boundaries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44519" y="1268760"/>
            <a:ext cx="1799489" cy="57606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3707904" y="1844824"/>
            <a:ext cx="10801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699948" y="2711870"/>
            <a:ext cx="79964" cy="1077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707904" y="4365105"/>
            <a:ext cx="79964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3707904" y="5791266"/>
            <a:ext cx="111635" cy="374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31573"/>
            <a:ext cx="35052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358" y="2834645"/>
            <a:ext cx="4378821" cy="232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5228186"/>
            <a:ext cx="3744415" cy="64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60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2692896"/>
          </a:xfrm>
        </p:spPr>
        <p:txBody>
          <a:bodyPr>
            <a:normAutofit/>
          </a:bodyPr>
          <a:lstStyle/>
          <a:p>
            <a:r>
              <a:rPr lang="en-US" dirty="0" smtClean="0"/>
              <a:t>Definition of Image</a:t>
            </a:r>
          </a:p>
          <a:p>
            <a:pPr lvl="1"/>
            <a:r>
              <a:rPr lang="en-US" dirty="0" smtClean="0"/>
              <a:t>Define the image as a graph G = (V, E, W)</a:t>
            </a:r>
          </a:p>
          <a:p>
            <a:pPr lvl="2"/>
            <a:r>
              <a:rPr lang="en-US" dirty="0" smtClean="0"/>
              <a:t>V </a:t>
            </a:r>
            <a:r>
              <a:rPr lang="en-US" dirty="0" smtClean="0">
                <a:sym typeface="Wingdings" panose="05000000000000000000" pitchFamily="2" charset="2"/>
              </a:rPr>
              <a:t> the set of </a:t>
            </a:r>
            <a:r>
              <a:rPr lang="en-US" i="1" dirty="0" smtClean="0">
                <a:sym typeface="Wingdings" panose="05000000000000000000" pitchFamily="2" charset="2"/>
              </a:rPr>
              <a:t>n</a:t>
            </a:r>
            <a:r>
              <a:rPr lang="en-US" dirty="0" smtClean="0">
                <a:sym typeface="Wingdings" panose="05000000000000000000" pitchFamily="2" charset="2"/>
              </a:rPr>
              <a:t> nodes of G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  the set of edges</a:t>
            </a: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W</a:t>
            </a:r>
            <a:r>
              <a:rPr lang="en-US" altLang="zh-CN" dirty="0" smtClean="0">
                <a:sym typeface="Wingdings" panose="05000000000000000000" pitchFamily="2" charset="2"/>
              </a:rPr>
              <a:t>  is a set of values corresponding to edges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6CA5-F161-4197-A6CA-C93EF1DCE2B4}" type="slidenum">
              <a:rPr lang="en-US" smtClean="0"/>
              <a:t>9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763" y="4437112"/>
            <a:ext cx="158417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8" y="6068815"/>
            <a:ext cx="218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mage ( n = 4x4 = 16 )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336947" y="5085184"/>
            <a:ext cx="115212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65139" y="4005064"/>
            <a:ext cx="1800200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1, 2, 3, …… 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61083" y="4389585"/>
            <a:ext cx="432048" cy="170371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65139" y="4437112"/>
            <a:ext cx="18002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 is a Matrix calculated by w(</a:t>
            </a:r>
            <a:r>
              <a:rPr lang="en-US" dirty="0" err="1" smtClean="0">
                <a:solidFill>
                  <a:schemeClr val="tx1"/>
                </a:solidFill>
              </a:rPr>
              <a:t>i,j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7380312" y="4742856"/>
            <a:ext cx="1584176" cy="972688"/>
          </a:xfrm>
          <a:prstGeom prst="wedgeRectCallout">
            <a:avLst>
              <a:gd name="adj1" fmla="val -74679"/>
              <a:gd name="adj2" fmla="val 2321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Represent the affinity between pixels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44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910</Words>
  <Application>Microsoft Office PowerPoint</Application>
  <PresentationFormat>On-screen Show (4:3)</PresentationFormat>
  <Paragraphs>303</Paragraphs>
  <Slides>34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Image Segmentation by Genetic Algorithm</vt:lpstr>
      <vt:lpstr>Background</vt:lpstr>
      <vt:lpstr>Motivation</vt:lpstr>
      <vt:lpstr>Problem Definition</vt:lpstr>
      <vt:lpstr>Method Overview</vt:lpstr>
      <vt:lpstr>Method Overview</vt:lpstr>
      <vt:lpstr>Method Overview</vt:lpstr>
      <vt:lpstr>Method Overview</vt:lpstr>
      <vt:lpstr>Method Overview</vt:lpstr>
      <vt:lpstr>Method Overview</vt:lpstr>
      <vt:lpstr>Method Overview</vt:lpstr>
      <vt:lpstr>Method Overview</vt:lpstr>
      <vt:lpstr>Method Overview</vt:lpstr>
      <vt:lpstr>Method Overview</vt:lpstr>
      <vt:lpstr>Method Overview</vt:lpstr>
      <vt:lpstr>Method Overview</vt:lpstr>
      <vt:lpstr>Method Overview</vt:lpstr>
      <vt:lpstr>Method Overview</vt:lpstr>
      <vt:lpstr>Method Overview</vt:lpstr>
      <vt:lpstr>Method Overview</vt:lpstr>
      <vt:lpstr>Method Overview</vt:lpstr>
      <vt:lpstr>Method Overview</vt:lpstr>
      <vt:lpstr>Method Overview</vt:lpstr>
      <vt:lpstr>Segmentation Step</vt:lpstr>
      <vt:lpstr>My Contributions</vt:lpstr>
      <vt:lpstr>Why to do these improvements?</vt:lpstr>
      <vt:lpstr>Why to do these improvements?</vt:lpstr>
      <vt:lpstr>Experimental Result 1</vt:lpstr>
      <vt:lpstr>Experimental Result 2</vt:lpstr>
      <vt:lpstr>Experimental Result 2</vt:lpstr>
      <vt:lpstr>Experimental Result 2</vt:lpstr>
      <vt:lpstr>Experimental Result 2</vt:lpstr>
      <vt:lpstr>Comments</vt:lpstr>
      <vt:lpstr>Thank you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EC Paper</dc:title>
  <dc:creator>Wong</dc:creator>
  <cp:lastModifiedBy>Lin Huangjing</cp:lastModifiedBy>
  <cp:revision>35</cp:revision>
  <dcterms:created xsi:type="dcterms:W3CDTF">2014-03-27T15:29:55Z</dcterms:created>
  <dcterms:modified xsi:type="dcterms:W3CDTF">2016-05-19T12:46:09Z</dcterms:modified>
</cp:coreProperties>
</file>