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9"/>
  </p:notesMasterIdLst>
  <p:sldIdLst>
    <p:sldId id="256" r:id="rId2"/>
    <p:sldId id="274" r:id="rId3"/>
    <p:sldId id="275" r:id="rId4"/>
    <p:sldId id="267" r:id="rId5"/>
    <p:sldId id="265" r:id="rId6"/>
    <p:sldId id="257" r:id="rId7"/>
    <p:sldId id="272" r:id="rId8"/>
    <p:sldId id="266" r:id="rId9"/>
    <p:sldId id="262" r:id="rId10"/>
    <p:sldId id="270" r:id="rId11"/>
    <p:sldId id="260" r:id="rId12"/>
    <p:sldId id="261" r:id="rId13"/>
    <p:sldId id="263" r:id="rId14"/>
    <p:sldId id="278" r:id="rId15"/>
    <p:sldId id="273" r:id="rId16"/>
    <p:sldId id="276" r:id="rId17"/>
    <p:sldId id="277" r:id="rId18"/>
  </p:sldIdLst>
  <p:sldSz cx="12192000" cy="6858000"/>
  <p:notesSz cx="6858000" cy="13239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A7D"/>
    <a:srgbClr val="B25D37"/>
    <a:srgbClr val="EBB677"/>
    <a:srgbClr val="D69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E80A5-3549-4134-BAA0-B7313B2519FD}" v="2173" dt="2019-10-31T18:21:39.207"/>
    <p1510:client id="{78CF36E7-38B4-4A2E-A609-DAFE870C9BC6}" v="1998" dt="2019-10-31T21:01:28.734"/>
    <p1510:client id="{B477E80F-D786-4FD5-8336-D4E25BBA9B09}" v="242" dt="2019-10-31T21:27:30.879"/>
    <p1510:client id="{BDEB5F76-2D3B-4213-93E1-058CFE0227BE}" v="131" dt="2019-10-31T01:26:54.716"/>
    <p1510:client id="{C3014F53-10A0-4220-A83A-A42D4DBFA84B}" v="1371" dt="2019-10-31T19:52:05.564"/>
    <p1510:client id="{E366A98A-B15B-483E-8EB6-2E519C49F154}" v="4215" dt="2019-10-31T21:25:28.736"/>
    <p1510:client id="{FE9F4004-9D18-4F03-9EE8-13B0C618DC98}" v="682" dt="2019-10-31T21:22:42.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5379"/>
  </p:normalViewPr>
  <p:slideViewPr>
    <p:cSldViewPr snapToGrid="0">
      <p:cViewPr>
        <p:scale>
          <a:sx n="71" d="100"/>
          <a:sy n="71" d="100"/>
        </p:scale>
        <p:origin x="2120" y="400"/>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561E4-BAAC-5641-A42F-D25766525C21}"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B2697-A9F4-694C-BC3C-F4900B48E3D9}" type="slidenum">
              <a:rPr lang="en-US" smtClean="0"/>
              <a:t>‹#›</a:t>
            </a:fld>
            <a:endParaRPr lang="en-US"/>
          </a:p>
        </p:txBody>
      </p:sp>
    </p:spTree>
    <p:extLst>
      <p:ext uri="{BB962C8B-B14F-4D97-AF65-F5344CB8AC3E}">
        <p14:creationId xmlns:p14="http://schemas.microsoft.com/office/powerpoint/2010/main" val="168598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al.archives-ouvertes.fr/hal-00714930/document" TargetMode="External"/><Relationship Id="rId4" Type="http://schemas.openxmlformats.org/officeDocument/2006/relationships/hyperlink" Target="https://pubs.iied.org/pdfs/10653IIED.pdf"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fao.org/3/a-i6626e.pdf" TargetMode="External"/><Relationship Id="rId4" Type="http://schemas.openxmlformats.org/officeDocument/2006/relationships/hyperlink" Target="https://link.springer.com/article/10.1007/s12571-016-0570-1"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smtClean="0"/>
              <a:t>ALE</a:t>
            </a:r>
          </a:p>
          <a:p>
            <a:endParaRPr lang="pt-PT" b="1" dirty="0" smtClean="0"/>
          </a:p>
          <a:p>
            <a:endParaRPr lang="pt-PT" b="1" dirty="0" smtClean="0"/>
          </a:p>
          <a:p>
            <a:r>
              <a:rPr lang="pt-PT" b="1" dirty="0" smtClean="0"/>
              <a:t>Data</a:t>
            </a:r>
            <a:r>
              <a:rPr lang="pt-PT" b="1" dirty="0"/>
              <a:t> </a:t>
            </a:r>
            <a:r>
              <a:rPr lang="pt-PT" b="1" dirty="0" err="1"/>
              <a:t>Source</a:t>
            </a:r>
            <a:r>
              <a:rPr lang="pt-PT" b="1" dirty="0"/>
              <a:t>:  </a:t>
            </a:r>
            <a:r>
              <a:rPr lang="pt-PT" dirty="0" err="1"/>
              <a:t>WDI_Metadata.xlsx</a:t>
            </a:r>
            <a:endParaRPr lang="en-US" dirty="0"/>
          </a:p>
          <a:p>
            <a:endParaRPr lang="pt-PT" dirty="0"/>
          </a:p>
          <a:p>
            <a:r>
              <a:rPr lang="pt-PT" b="1" dirty="0" err="1"/>
              <a:t>Year</a:t>
            </a:r>
            <a:r>
              <a:rPr lang="pt-PT" dirty="0"/>
              <a:t>: 2017</a:t>
            </a:r>
          </a:p>
          <a:p>
            <a:endParaRPr lang="pt-PT" dirty="0"/>
          </a:p>
          <a:p>
            <a:r>
              <a:rPr lang="pt-PT" b="1" dirty="0" err="1"/>
              <a:t>Tools</a:t>
            </a:r>
            <a:r>
              <a:rPr lang="pt-PT" b="1" dirty="0"/>
              <a:t>: </a:t>
            </a:r>
            <a:r>
              <a:rPr lang="pt-PT" dirty="0" err="1"/>
              <a:t>Python</a:t>
            </a:r>
            <a:r>
              <a:rPr lang="pt-PT" dirty="0"/>
              <a:t>, </a:t>
            </a:r>
            <a:r>
              <a:rPr lang="pt-PT" dirty="0" err="1"/>
              <a:t>Ms</a:t>
            </a:r>
            <a:r>
              <a:rPr lang="pt-PT" dirty="0"/>
              <a:t> Excel</a:t>
            </a:r>
            <a:endParaRPr lang="en-US" dirty="0"/>
          </a:p>
        </p:txBody>
      </p:sp>
      <p:sp>
        <p:nvSpPr>
          <p:cNvPr id="4" name="Slide Number Placeholder 3"/>
          <p:cNvSpPr>
            <a:spLocks noGrp="1"/>
          </p:cNvSpPr>
          <p:nvPr>
            <p:ph type="sldNum" sz="quarter" idx="5"/>
          </p:nvPr>
        </p:nvSpPr>
        <p:spPr/>
        <p:txBody>
          <a:bodyPr/>
          <a:lstStyle/>
          <a:p>
            <a:fld id="{D22B2697-A9F4-694C-BC3C-F4900B48E3D9}" type="slidenum">
              <a:rPr lang="en-US" smtClean="0"/>
              <a:t>1</a:t>
            </a:fld>
            <a:endParaRPr lang="en-US"/>
          </a:p>
        </p:txBody>
      </p:sp>
    </p:spTree>
    <p:extLst>
      <p:ext uri="{BB962C8B-B14F-4D97-AF65-F5344CB8AC3E}">
        <p14:creationId xmlns:p14="http://schemas.microsoft.com/office/powerpoint/2010/main" val="245213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BATU</a:t>
            </a:r>
            <a:endParaRPr lang="en-US" dirty="0">
              <a:cs typeface="Calibri"/>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10</a:t>
            </a:fld>
            <a:endParaRPr lang="en-US"/>
          </a:p>
        </p:txBody>
      </p:sp>
    </p:spTree>
    <p:extLst>
      <p:ext uri="{BB962C8B-B14F-4D97-AF65-F5344CB8AC3E}">
        <p14:creationId xmlns:p14="http://schemas.microsoft.com/office/powerpoint/2010/main" val="785867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LINH</a:t>
            </a:r>
          </a:p>
          <a:p>
            <a:endParaRPr lang="en-US" dirty="0" smtClean="0">
              <a:cs typeface="Calibri"/>
            </a:endParaRPr>
          </a:p>
          <a:p>
            <a:r>
              <a:rPr lang="en-US" dirty="0" smtClean="0">
                <a:cs typeface="Calibri"/>
              </a:rPr>
              <a:t>After </a:t>
            </a:r>
            <a:r>
              <a:rPr lang="en-US" dirty="0">
                <a:cs typeface="Calibri"/>
              </a:rPr>
              <a:t>plotting both fertility rate and birth rate against the urban population of the countries in the region, we found that both had an inverse relationship. So, the higher the urban population for the country, the lower the fertility and birth rates. We found this interesting, so we did further research on it, and came across multiple sources that confirmed this correlation. </a:t>
            </a:r>
            <a:r>
              <a:rPr lang="en-US" dirty="0"/>
              <a:t>Evidence gathered indicates that fertility declines as a country's population becomes more urban, and that urban women use contraception more than rural women. </a:t>
            </a:r>
          </a:p>
          <a:p>
            <a:endParaRPr lang="en-US" dirty="0">
              <a:cs typeface="Calibri" panose="020F0502020204030204"/>
            </a:endParaRPr>
          </a:p>
          <a:p>
            <a:r>
              <a:rPr lang="en-US" dirty="0">
                <a:cs typeface="Calibri" panose="020F0502020204030204"/>
              </a:rPr>
              <a:t>Several other theories exist in literature, including </a:t>
            </a:r>
            <a:r>
              <a:rPr lang="en-US" i="1" dirty="0">
                <a:cs typeface="Calibri" panose="020F0502020204030204"/>
              </a:rPr>
              <a:t>selective migration</a:t>
            </a:r>
            <a:r>
              <a:rPr lang="en-US" dirty="0">
                <a:cs typeface="Calibri" panose="020F0502020204030204"/>
              </a:rPr>
              <a:t> which talks about how couples with childbearing intentions may decide to move to smaller places that are better to raise children while those with no plans to have children may move to more urban areas. As well, in urban areas, the desired family size is smaller and the cost of living (and thus raising a family) is generally higher. </a:t>
            </a:r>
            <a:endParaRPr lang="en-US" dirty="0" smtClean="0">
              <a:cs typeface="Calibri" panose="020F0502020204030204"/>
            </a:endParaRPr>
          </a:p>
          <a:p>
            <a:endParaRPr lang="en-US" dirty="0">
              <a:cs typeface="Calibri" panose="020F0502020204030204"/>
            </a:endParaRPr>
          </a:p>
          <a:p>
            <a:r>
              <a:rPr lang="en-US" dirty="0">
                <a:cs typeface="Calibri" panose="020F0502020204030204"/>
              </a:rPr>
              <a:t>From a traditional standpoint, fertility was high in rural, agricultural societies to provide needed </a:t>
            </a:r>
            <a:r>
              <a:rPr lang="en-US" dirty="0" err="1">
                <a:cs typeface="Calibri"/>
              </a:rPr>
              <a:t>labour</a:t>
            </a:r>
            <a:r>
              <a:rPr lang="en-US" dirty="0">
                <a:cs typeface="Calibri"/>
              </a:rPr>
              <a:t> and to offset high mortality. </a:t>
            </a:r>
            <a:endParaRPr lang="en-US" dirty="0" smtClean="0">
              <a:cs typeface="Calibri"/>
            </a:endParaRPr>
          </a:p>
          <a:p>
            <a:endParaRPr lang="en-US" dirty="0" smtClean="0">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https://hal.archives-ouvertes.fr/hal-00714930/document</a:t>
            </a:r>
            <a:endParaRPr lang="en-US" dirty="0" smtClean="0"/>
          </a:p>
          <a:p>
            <a:endParaRPr lang="en-US" dirty="0"/>
          </a:p>
          <a:p>
            <a:endParaRPr lang="en-US" dirty="0"/>
          </a:p>
          <a:p>
            <a:r>
              <a:rPr lang="en-US" dirty="0">
                <a:hlinkClick r:id="rId4"/>
              </a:rPr>
              <a:t>https://pubs.iied.org/pdfs/10653IIED.pdf</a:t>
            </a:r>
            <a:endParaRPr lang="en-US" dirty="0"/>
          </a:p>
        </p:txBody>
      </p:sp>
      <p:sp>
        <p:nvSpPr>
          <p:cNvPr id="4" name="Slide Number Placeholder 3"/>
          <p:cNvSpPr>
            <a:spLocks noGrp="1"/>
          </p:cNvSpPr>
          <p:nvPr>
            <p:ph type="sldNum" sz="quarter" idx="5"/>
          </p:nvPr>
        </p:nvSpPr>
        <p:spPr/>
        <p:txBody>
          <a:bodyPr/>
          <a:lstStyle/>
          <a:p>
            <a:fld id="{D22B2697-A9F4-694C-BC3C-F4900B48E3D9}" type="slidenum">
              <a:rPr lang="en-US" smtClean="0"/>
              <a:t>11</a:t>
            </a:fld>
            <a:endParaRPr lang="en-US"/>
          </a:p>
        </p:txBody>
      </p:sp>
    </p:spTree>
    <p:extLst>
      <p:ext uri="{BB962C8B-B14F-4D97-AF65-F5344CB8AC3E}">
        <p14:creationId xmlns:p14="http://schemas.microsoft.com/office/powerpoint/2010/main" val="426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LINH</a:t>
            </a:r>
          </a:p>
          <a:p>
            <a:endParaRPr lang="en-US" dirty="0" smtClean="0">
              <a:cs typeface="Calibri"/>
            </a:endParaRPr>
          </a:p>
          <a:p>
            <a:r>
              <a:rPr lang="en-US" dirty="0" smtClean="0">
                <a:cs typeface="Calibri"/>
              </a:rPr>
              <a:t>We </a:t>
            </a:r>
            <a:r>
              <a:rPr lang="en-US" dirty="0">
                <a:cs typeface="Calibri"/>
              </a:rPr>
              <a:t>also found a strong correlation between undernourishment and access to electricity, as can be shown by these regressions. As the access to electricity decreased, the prevalence of undernourishment increased among these countries. This made sense, but we wanted to find external sources to back up this correlation and our hypotheses as to why this was the case. </a:t>
            </a:r>
          </a:p>
          <a:p>
            <a:endParaRPr lang="en-US" dirty="0">
              <a:cs typeface="Calibri"/>
            </a:endParaRPr>
          </a:p>
          <a:p>
            <a:r>
              <a:rPr lang="en-US" dirty="0"/>
              <a:t>According to the Food and Agriculture Organization of the United Nations, in developing countries, food is lost due to infrastructural constraints including lack of access to modern energy to drive improved food processing technologies, and to optimize storing facilities. Without proper storing infrastructure or </a:t>
            </a:r>
            <a:r>
              <a:rPr lang="en-US" dirty="0" smtClean="0"/>
              <a:t>refrigeration, </a:t>
            </a:r>
            <a:r>
              <a:rPr lang="en-US" dirty="0"/>
              <a:t>livestock products, fish, fruits and vegetables can easily spoil. A large proportion of fresh products are spoiled due to the lack of cooling, drying and technologies that would enable safe storage.</a:t>
            </a:r>
            <a:endParaRPr lang="en-US" dirty="0">
              <a:cs typeface="Calibri"/>
            </a:endParaRPr>
          </a:p>
          <a:p>
            <a:endParaRPr lang="en-US" dirty="0">
              <a:cs typeface="Calibri"/>
            </a:endParaRPr>
          </a:p>
          <a:p>
            <a:r>
              <a:rPr lang="en-US" dirty="0">
                <a:cs typeface="Calibri"/>
              </a:rPr>
              <a:t>Lack of electricity can also affect</a:t>
            </a:r>
            <a:r>
              <a:rPr lang="en-US" dirty="0"/>
              <a:t> cooking practices and dietary choices according to the International Energy Agency (IEA). This can result in reduced cooking times, skipping meals, and switching to foods that are less fuel-demanding. Many of the main food crops in developing countries such as some of the ones in our region are not appetizing or fully-digestible unless cooked, and foods like beans, which are highly nutritious, are more fuel-demanding. So, protein intake can be lowered when alternative faster-cooking foods are chosen, which leads to poorer nutritional balance. </a:t>
            </a:r>
            <a:endParaRPr lang="en-US" dirty="0" smtClean="0"/>
          </a:p>
          <a:p>
            <a:endParaRPr lang="en-US" dirty="0" smtClean="0">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http://www.fao.org/3/a-i6626e.pdf</a:t>
            </a:r>
            <a:endParaRPr lang="en-US" dirty="0" smtClean="0"/>
          </a:p>
          <a:p>
            <a:endParaRPr lang="en-US" dirty="0">
              <a:cs typeface="Calibri"/>
            </a:endParaRPr>
          </a:p>
          <a:p>
            <a:endParaRPr lang="en-US" dirty="0"/>
          </a:p>
          <a:p>
            <a:r>
              <a:rPr lang="en-US" dirty="0">
                <a:hlinkClick r:id="rId4"/>
              </a:rPr>
              <a:t>https://link.springer.com/article/10.1007/s12571-016-0570-1</a:t>
            </a:r>
            <a:endParaRPr lang="en-US" dirty="0"/>
          </a:p>
        </p:txBody>
      </p:sp>
      <p:sp>
        <p:nvSpPr>
          <p:cNvPr id="4" name="Slide Number Placeholder 3"/>
          <p:cNvSpPr>
            <a:spLocks noGrp="1"/>
          </p:cNvSpPr>
          <p:nvPr>
            <p:ph type="sldNum" sz="quarter" idx="5"/>
          </p:nvPr>
        </p:nvSpPr>
        <p:spPr/>
        <p:txBody>
          <a:bodyPr/>
          <a:lstStyle/>
          <a:p>
            <a:fld id="{D22B2697-A9F4-694C-BC3C-F4900B48E3D9}" type="slidenum">
              <a:rPr lang="en-US" smtClean="0"/>
              <a:t>12</a:t>
            </a:fld>
            <a:endParaRPr lang="en-US"/>
          </a:p>
        </p:txBody>
      </p:sp>
    </p:spTree>
    <p:extLst>
      <p:ext uri="{BB962C8B-B14F-4D97-AF65-F5344CB8AC3E}">
        <p14:creationId xmlns:p14="http://schemas.microsoft.com/office/powerpoint/2010/main" val="304253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LINH</a:t>
            </a:r>
          </a:p>
          <a:p>
            <a:endParaRPr lang="en-US" dirty="0" smtClean="0"/>
          </a:p>
          <a:p>
            <a:r>
              <a:rPr lang="en-US" dirty="0" smtClean="0"/>
              <a:t>-</a:t>
            </a:r>
            <a:r>
              <a:rPr lang="en-US" dirty="0"/>
              <a:t> East Timor's population is growing, and a large proportion of this is ages 0-14 whom are highly-dependent on the working class. Due to this, improved infrastructure is needed through higher investments</a:t>
            </a:r>
          </a:p>
          <a:p>
            <a:endParaRPr lang="en-US" dirty="0">
              <a:cs typeface="Calibri"/>
            </a:endParaRPr>
          </a:p>
          <a:p>
            <a:r>
              <a:rPr lang="en-US" dirty="0"/>
              <a:t>- Meanwhile, Japan's population is getting older, and the elderly are highly-dependent on the working class. Their population is also decreasing due to the death rate outweighing the birth rate. Maybe the government should incentivize citizens to have children, for example by giving them tax deductions. As well, increase acceptance of immigrants.</a:t>
            </a:r>
          </a:p>
          <a:p>
            <a:endParaRPr lang="en-US" dirty="0">
              <a:cs typeface="Calibri" panose="020F0502020204030204"/>
            </a:endParaRPr>
          </a:p>
          <a:p>
            <a:pPr>
              <a:lnSpc>
                <a:spcPct val="90000"/>
              </a:lnSpc>
              <a:spcBef>
                <a:spcPts val="1200"/>
              </a:spcBef>
              <a:spcAft>
                <a:spcPts val="200"/>
              </a:spcAft>
            </a:pPr>
            <a:r>
              <a:rPr lang="en-US" dirty="0"/>
              <a:t>Birth rate and fertility rate: East Timor</a:t>
            </a:r>
          </a:p>
          <a:p>
            <a:pPr>
              <a:lnSpc>
                <a:spcPct val="90000"/>
              </a:lnSpc>
              <a:spcBef>
                <a:spcPts val="1200"/>
              </a:spcBef>
              <a:spcAft>
                <a:spcPts val="200"/>
              </a:spcAft>
            </a:pPr>
            <a:r>
              <a:rPr lang="en-US" dirty="0"/>
              <a:t>Death rate: Japan</a:t>
            </a:r>
          </a:p>
          <a:p>
            <a:pPr>
              <a:lnSpc>
                <a:spcPct val="90000"/>
              </a:lnSpc>
              <a:spcBef>
                <a:spcPts val="1200"/>
              </a:spcBef>
              <a:spcAft>
                <a:spcPts val="200"/>
              </a:spcAft>
            </a:pPr>
            <a:r>
              <a:rPr lang="en-US" dirty="0"/>
              <a:t>GDP growth: Highest = Macau, Lowest = East Timor (the only negative one)</a:t>
            </a:r>
          </a:p>
          <a:p>
            <a:pPr>
              <a:lnSpc>
                <a:spcPct val="90000"/>
              </a:lnSpc>
              <a:spcBef>
                <a:spcPts val="1200"/>
              </a:spcBef>
              <a:spcAft>
                <a:spcPts val="200"/>
              </a:spcAft>
            </a:pPr>
            <a:r>
              <a:rPr lang="en-US" dirty="0"/>
              <a:t>Population growth: Higher = East Timor, Lowest = Japan (the only negative one)</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13</a:t>
            </a:fld>
            <a:endParaRPr lang="en-US"/>
          </a:p>
        </p:txBody>
      </p:sp>
    </p:spTree>
    <p:extLst>
      <p:ext uri="{BB962C8B-B14F-4D97-AF65-F5344CB8AC3E}">
        <p14:creationId xmlns:p14="http://schemas.microsoft.com/office/powerpoint/2010/main" val="1442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smtClean="0"/>
              <a:t>ALE</a:t>
            </a:r>
          </a:p>
          <a:p>
            <a:endParaRPr lang="pt-PT" b="1" dirty="0" smtClean="0"/>
          </a:p>
          <a:p>
            <a:endParaRPr lang="pt-PT" b="1" dirty="0" smtClean="0"/>
          </a:p>
          <a:p>
            <a:r>
              <a:rPr lang="pt-PT" b="1" dirty="0" smtClean="0"/>
              <a:t>Data</a:t>
            </a:r>
            <a:r>
              <a:rPr lang="pt-PT" b="1" dirty="0"/>
              <a:t> </a:t>
            </a:r>
            <a:r>
              <a:rPr lang="pt-PT" b="1" dirty="0" err="1"/>
              <a:t>Source</a:t>
            </a:r>
            <a:r>
              <a:rPr lang="pt-PT" b="1" dirty="0"/>
              <a:t>:  </a:t>
            </a:r>
            <a:r>
              <a:rPr lang="pt-PT" dirty="0" err="1"/>
              <a:t>WDI_Metadata.xlsx</a:t>
            </a:r>
            <a:endParaRPr lang="en-US" dirty="0"/>
          </a:p>
          <a:p>
            <a:endParaRPr lang="pt-PT" dirty="0"/>
          </a:p>
          <a:p>
            <a:r>
              <a:rPr lang="pt-PT" b="1" dirty="0" err="1"/>
              <a:t>Year</a:t>
            </a:r>
            <a:r>
              <a:rPr lang="pt-PT" dirty="0"/>
              <a:t>: 2017</a:t>
            </a:r>
          </a:p>
          <a:p>
            <a:endParaRPr lang="pt-PT" dirty="0"/>
          </a:p>
          <a:p>
            <a:r>
              <a:rPr lang="pt-PT" b="1" dirty="0" err="1"/>
              <a:t>Tools</a:t>
            </a:r>
            <a:r>
              <a:rPr lang="pt-PT" b="1" dirty="0"/>
              <a:t>: </a:t>
            </a:r>
            <a:r>
              <a:rPr lang="pt-PT" dirty="0" err="1"/>
              <a:t>Python</a:t>
            </a:r>
            <a:r>
              <a:rPr lang="pt-PT" dirty="0"/>
              <a:t>, </a:t>
            </a:r>
            <a:r>
              <a:rPr lang="pt-PT" dirty="0" err="1"/>
              <a:t>Ms</a:t>
            </a:r>
            <a:r>
              <a:rPr lang="pt-PT" dirty="0"/>
              <a:t> Excel</a:t>
            </a:r>
            <a:endParaRPr lang="en-US" dirty="0"/>
          </a:p>
        </p:txBody>
      </p:sp>
      <p:sp>
        <p:nvSpPr>
          <p:cNvPr id="4" name="Slide Number Placeholder 3"/>
          <p:cNvSpPr>
            <a:spLocks noGrp="1"/>
          </p:cNvSpPr>
          <p:nvPr>
            <p:ph type="sldNum" sz="quarter" idx="5"/>
          </p:nvPr>
        </p:nvSpPr>
        <p:spPr/>
        <p:txBody>
          <a:bodyPr/>
          <a:lstStyle/>
          <a:p>
            <a:fld id="{D22B2697-A9F4-694C-BC3C-F4900B48E3D9}" type="slidenum">
              <a:rPr lang="en-US" smtClean="0"/>
              <a:t>14</a:t>
            </a:fld>
            <a:endParaRPr lang="en-US"/>
          </a:p>
        </p:txBody>
      </p:sp>
    </p:spTree>
    <p:extLst>
      <p:ext uri="{BB962C8B-B14F-4D97-AF65-F5344CB8AC3E}">
        <p14:creationId xmlns:p14="http://schemas.microsoft.com/office/powerpoint/2010/main" val="209778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East Timor's population is growing, and a large proportion of this is ages 0-14 whom are highly-dependent on the working class. Due to this, improved infrastructure is needed through higher investments</a:t>
            </a:r>
          </a:p>
          <a:p>
            <a:endParaRPr lang="en-US">
              <a:cs typeface="Calibri"/>
            </a:endParaRPr>
          </a:p>
          <a:p>
            <a:r>
              <a:rPr lang="en-US"/>
              <a:t>- Meanwhile, Japan's population is getting older, and the elderly are highly-dependent on the working class. Their population is also decreasing due to the death rate outweighing the birth rate. Maybe the government should incentivize citizens to have children, for example by giving them tax deductions. As well, increase acceptance of immigrants.</a:t>
            </a:r>
          </a:p>
          <a:p>
            <a:endParaRPr lang="en-US"/>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15</a:t>
            </a:fld>
            <a:endParaRPr lang="en-US"/>
          </a:p>
        </p:txBody>
      </p:sp>
    </p:spTree>
    <p:extLst>
      <p:ext uri="{BB962C8B-B14F-4D97-AF65-F5344CB8AC3E}">
        <p14:creationId xmlns:p14="http://schemas.microsoft.com/office/powerpoint/2010/main" val="87995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missing values, we divided columns with more than and less than 4 missing. We just erased the columns with more than 4 values and did accurate research on why those values where missing, for each country. For columns with less than 4 values missing, we flagged them according to the distribution. If the distribution tends to be normal, we use mean, otherwise we use median.</a:t>
            </a:r>
          </a:p>
          <a:p>
            <a:endParaRPr lang="en-US" dirty="0"/>
          </a:p>
        </p:txBody>
      </p:sp>
      <p:sp>
        <p:nvSpPr>
          <p:cNvPr id="4" name="Slide Number Placeholder 3"/>
          <p:cNvSpPr>
            <a:spLocks noGrp="1"/>
          </p:cNvSpPr>
          <p:nvPr>
            <p:ph type="sldNum" sz="quarter" idx="10"/>
          </p:nvPr>
        </p:nvSpPr>
        <p:spPr/>
        <p:txBody>
          <a:bodyPr/>
          <a:lstStyle/>
          <a:p>
            <a:fld id="{D22B2697-A9F4-694C-BC3C-F4900B48E3D9}" type="slidenum">
              <a:rPr lang="en-US" smtClean="0"/>
              <a:t>2</a:t>
            </a:fld>
            <a:endParaRPr lang="en-US"/>
          </a:p>
        </p:txBody>
      </p:sp>
    </p:spTree>
    <p:extLst>
      <p:ext uri="{BB962C8B-B14F-4D97-AF65-F5344CB8AC3E}">
        <p14:creationId xmlns:p14="http://schemas.microsoft.com/office/powerpoint/2010/main" val="205980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0" i="0" u="none" strike="noStrike" kern="1200" dirty="0" smtClean="0">
                <a:solidFill>
                  <a:schemeClr val="tx1"/>
                </a:solidFill>
                <a:effectLst/>
                <a:latin typeface="+mn-lt"/>
                <a:ea typeface="+mn-ea"/>
                <a:cs typeface="+mn-cs"/>
              </a:rPr>
              <a:t>ALE</a:t>
            </a:r>
          </a:p>
          <a:p>
            <a:pPr rtl="0" fontAlgn="base"/>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For missing values, we divided columns with more than and less than 4 missing. We just erased the columns with more than 4 values and did accurate research on why those values where missing, for each country. For columns with less than 4 values missing, we flagged them according to the distribution. If the distribution tends to be normal, we use mean, otherwise we use median.</a:t>
            </a:r>
            <a:r>
              <a:rPr lang="en-GB" sz="1200" b="0" i="0" kern="1200" dirty="0" smtClean="0">
                <a:solidFill>
                  <a:schemeClr val="tx1"/>
                </a:solidFill>
                <a:effectLst/>
                <a:latin typeface="+mn-lt"/>
                <a:ea typeface="+mn-ea"/>
                <a:cs typeface="+mn-cs"/>
              </a:rPr>
              <a:t>​</a:t>
            </a:r>
          </a:p>
          <a:p>
            <a:pPr rtl="0" fontAlgn="base"/>
            <a:r>
              <a:rPr lang="en-GB"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2B2697-A9F4-694C-BC3C-F4900B48E3D9}" type="slidenum">
              <a:rPr lang="en-US" smtClean="0"/>
              <a:t>3</a:t>
            </a:fld>
            <a:endParaRPr lang="en-US"/>
          </a:p>
        </p:txBody>
      </p:sp>
    </p:spTree>
    <p:extLst>
      <p:ext uri="{BB962C8B-B14F-4D97-AF65-F5344CB8AC3E}">
        <p14:creationId xmlns:p14="http://schemas.microsoft.com/office/powerpoint/2010/main" val="7510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a:t>
            </a:r>
            <a:endParaRPr lang="en-US" dirty="0"/>
          </a:p>
        </p:txBody>
      </p:sp>
      <p:sp>
        <p:nvSpPr>
          <p:cNvPr id="4" name="Slide Number Placeholder 3"/>
          <p:cNvSpPr>
            <a:spLocks noGrp="1"/>
          </p:cNvSpPr>
          <p:nvPr>
            <p:ph type="sldNum" sz="quarter" idx="10"/>
          </p:nvPr>
        </p:nvSpPr>
        <p:spPr/>
        <p:txBody>
          <a:bodyPr/>
          <a:lstStyle/>
          <a:p>
            <a:fld id="{D22B2697-A9F4-694C-BC3C-F4900B48E3D9}" type="slidenum">
              <a:rPr lang="en-US" smtClean="0"/>
              <a:t>4</a:t>
            </a:fld>
            <a:endParaRPr lang="en-US"/>
          </a:p>
        </p:txBody>
      </p:sp>
    </p:spTree>
    <p:extLst>
      <p:ext uri="{BB962C8B-B14F-4D97-AF65-F5344CB8AC3E}">
        <p14:creationId xmlns:p14="http://schemas.microsoft.com/office/powerpoint/2010/main" val="200053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LINH</a:t>
            </a:r>
          </a:p>
          <a:p>
            <a:endParaRPr lang="en-US" dirty="0" smtClean="0">
              <a:cs typeface="Calibri"/>
            </a:endParaRPr>
          </a:p>
          <a:p>
            <a:r>
              <a:rPr lang="en-US" dirty="0" smtClean="0">
                <a:cs typeface="Calibri"/>
              </a:rPr>
              <a:t>With </a:t>
            </a:r>
            <a:r>
              <a:rPr lang="en-US" dirty="0">
                <a:cs typeface="Calibri"/>
              </a:rPr>
              <a:t>regards to missing values, we found many for North Korea, especially related to its economic activity. This is a result of the secretive nature of the North Korean government, </a:t>
            </a:r>
            <a:r>
              <a:rPr lang="en-US" dirty="0" smtClean="0">
                <a:cs typeface="Calibri"/>
              </a:rPr>
              <a:t>being </a:t>
            </a:r>
            <a:r>
              <a:rPr lang="en-US" dirty="0">
                <a:cs typeface="Calibri"/>
              </a:rPr>
              <a:t>an isolated, communist society. </a:t>
            </a:r>
            <a:endParaRPr lang="en-US" dirty="0"/>
          </a:p>
          <a:p>
            <a:endParaRPr lang="en-US" dirty="0">
              <a:cs typeface="Calibri"/>
            </a:endParaRPr>
          </a:p>
          <a:p>
            <a:r>
              <a:rPr lang="en-US" dirty="0">
                <a:cs typeface="+mn-lt"/>
              </a:rPr>
              <a:t>Data related to Hong Kong and Macau's military personnel was also unavailable, and after further research and primary interviews, we discovered that this is because </a:t>
            </a:r>
            <a:r>
              <a:rPr lang="en-US" dirty="0"/>
              <a:t>Hong Kong and Macau’s military belong to China and are thus included in China’s military data, which is not part of our region. The Chinese government restrict these countries from having their own military. As well, previously, the Hong Kong military was part of Britain, and the Macau military was part of Portugal’s due to them being colonies of these two countries respectively.</a:t>
            </a:r>
            <a:endParaRPr lang="en-US" dirty="0">
              <a:cs typeface="Calibri" panose="020F0502020204030204"/>
            </a:endParaRPr>
          </a:p>
          <a:p>
            <a:endParaRPr lang="en-US" dirty="0">
              <a:cs typeface="Calibri" panose="020F0502020204030204"/>
            </a:endParaRPr>
          </a:p>
          <a:p>
            <a:r>
              <a:rPr lang="en-US" dirty="0">
                <a:cs typeface="Calibri" panose="020F0502020204030204"/>
              </a:rPr>
              <a:t>There were several countries also missing data on the prevalence of HIV. Although one of these countries was North Korea, which claims to be free of HIV, we found that in some of these countries, including South Korea and Brunei, there is extreme stigma, neglect, and discrimination towards those with HIV. For example, patients can be disowned by families, thrown out of hospitals, and refused non-HIV related care if they're revealed to be HIV+, causing many to fear testing. Foreigners could even be deported if they are HIV+. </a:t>
            </a:r>
          </a:p>
          <a:p>
            <a:endParaRPr lang="en-US" dirty="0">
              <a:cs typeface="Calibri" panose="020F0502020204030204"/>
            </a:endParaRPr>
          </a:p>
          <a:p>
            <a:r>
              <a:rPr lang="en-US" dirty="0">
                <a:cs typeface="Calibri" panose="020F0502020204030204"/>
              </a:rPr>
              <a:t>Although data about the </a:t>
            </a:r>
            <a:r>
              <a:rPr lang="en-US" dirty="0" smtClean="0">
                <a:cs typeface="Calibri" panose="020F0502020204030204"/>
              </a:rPr>
              <a:t>education</a:t>
            </a:r>
            <a:r>
              <a:rPr lang="en-US" baseline="0" dirty="0" smtClean="0">
                <a:cs typeface="Calibri" panose="020F0502020204030204"/>
              </a:rPr>
              <a:t> </a:t>
            </a:r>
            <a:r>
              <a:rPr lang="en-US" dirty="0" smtClean="0">
                <a:cs typeface="Calibri" panose="020F0502020204030204"/>
              </a:rPr>
              <a:t>in </a:t>
            </a:r>
            <a:r>
              <a:rPr lang="en-US" dirty="0">
                <a:cs typeface="Calibri" panose="020F0502020204030204"/>
              </a:rPr>
              <a:t>the different countries would have been very valuable, UNESCO states a lack of data that vary and that are inconsistent. </a:t>
            </a:r>
            <a:endParaRPr lang="en-US" dirty="0"/>
          </a:p>
          <a:p>
            <a:r>
              <a:rPr lang="en-US" dirty="0"/>
              <a:t>As well, complete enrolment information hasn’t been collected in some countries often due to poor statistical information systems, or emergencies such as armed conflict or natural disasters. When the the Global Monitoring Report tried to increase the country coverage and bridge the data gap, it identified 35 countries or territories with insufficient or no data for core indicators and to measure progress. Among these countries in our region are: North Korea, Macao, the Philippines, and Singapore.</a:t>
            </a:r>
            <a:r>
              <a:rPr lang="en-US" dirty="0">
                <a:cs typeface="+mn-lt"/>
              </a:rPr>
              <a:t/>
            </a:r>
            <a:br>
              <a:rPr lang="en-US" dirty="0">
                <a:cs typeface="+mn-lt"/>
              </a:rPr>
            </a:br>
            <a:endParaRPr lang="en-US" dirty="0">
              <a:cs typeface="Calibri"/>
            </a:endParaRPr>
          </a:p>
          <a:p>
            <a:r>
              <a:rPr lang="en-US" dirty="0">
                <a:cs typeface="Calibri"/>
              </a:rPr>
              <a:t>For other columns of missing data, for example </a:t>
            </a:r>
            <a:r>
              <a:rPr lang="en-US" dirty="0" err="1">
                <a:cs typeface="Calibri"/>
              </a:rPr>
              <a:t>porverty</a:t>
            </a:r>
            <a:r>
              <a:rPr lang="en-US" dirty="0">
                <a:cs typeface="Calibri"/>
              </a:rPr>
              <a:t> headcount ratios, we did find the data on World Bank and other sources, but the years were inconsistent, ranging as much as 17 years. These measures could therefore not be compared because it doesn't accurately represent the full picture, and would make for poor-quality, inaccurate data and analysis. As well, many countries may not report on these data indicators consistently; there could also be lost data during the data processing and merging, due to the techniques used.</a:t>
            </a:r>
            <a:r>
              <a:rPr lang="en-US" dirty="0">
                <a:cs typeface="+mn-lt"/>
              </a:rPr>
              <a:t/>
            </a:r>
            <a:br>
              <a:rPr lang="en-US" dirty="0">
                <a:cs typeface="+mn-lt"/>
              </a:rPr>
            </a:br>
            <a:endParaRPr lang="en-US" dirty="0">
              <a:cs typeface="Calibri"/>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5</a:t>
            </a:fld>
            <a:endParaRPr lang="en-US"/>
          </a:p>
        </p:txBody>
      </p:sp>
    </p:spTree>
    <p:extLst>
      <p:ext uri="{BB962C8B-B14F-4D97-AF65-F5344CB8AC3E}">
        <p14:creationId xmlns:p14="http://schemas.microsoft.com/office/powerpoint/2010/main" val="237683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cs typeface="Calibri"/>
              </a:rPr>
              <a:t>LUCIANA</a:t>
            </a:r>
          </a:p>
          <a:p>
            <a:pPr algn="just"/>
            <a:endParaRPr lang="en-US" dirty="0" smtClean="0">
              <a:cs typeface="Calibri"/>
            </a:endParaRPr>
          </a:p>
          <a:p>
            <a:pPr algn="just"/>
            <a:r>
              <a:rPr lang="en-US" dirty="0" smtClean="0">
                <a:cs typeface="Calibri"/>
              </a:rPr>
              <a:t>EAST </a:t>
            </a:r>
            <a:r>
              <a:rPr lang="en-US" dirty="0">
                <a:cs typeface="Calibri"/>
              </a:rPr>
              <a:t>TIMOR: </a:t>
            </a:r>
            <a:r>
              <a:rPr lang="en-US" b="1" dirty="0"/>
              <a:t>GDP growth (annual %) x Population ages 0-14 (% of total population): </a:t>
            </a:r>
            <a:r>
              <a:rPr lang="en-US" dirty="0"/>
              <a:t>The </a:t>
            </a:r>
            <a:r>
              <a:rPr lang="en-US" dirty="0" smtClean="0"/>
              <a:t>GDP </a:t>
            </a:r>
            <a:r>
              <a:rPr lang="en-US" dirty="0"/>
              <a:t>growth (which is negative 9.15) is probably due to the percentage of children in the population (38.3%). They cannot work, at least legally, and if they do work taxes are not collected and that would reflect on the </a:t>
            </a:r>
            <a:r>
              <a:rPr lang="en-US" dirty="0" smtClean="0"/>
              <a:t>GDP </a:t>
            </a:r>
            <a:r>
              <a:rPr lang="en-US" dirty="0"/>
              <a:t>as well. Also “Oil production is ceasing, leaving a fiscal deficit and a depleting sovereign wealth fund”.</a:t>
            </a:r>
            <a:endParaRPr lang="en-US" dirty="0">
              <a:cs typeface="Calibri"/>
            </a:endParaRPr>
          </a:p>
          <a:p>
            <a:pPr algn="just"/>
            <a:endParaRPr lang="en-US" dirty="0">
              <a:cs typeface="Calibri"/>
            </a:endParaRPr>
          </a:p>
          <a:p>
            <a:pPr algn="just"/>
            <a:r>
              <a:rPr lang="en-US" b="1" dirty="0"/>
              <a:t>Hong Kong: Industry (including construction), value added (% of GDP) x Merchandise trade (% of GDP): </a:t>
            </a:r>
            <a:r>
              <a:rPr lang="en-US" dirty="0"/>
              <a:t>Merchandise from China mainland is coming to Hong Kong and being exported to the rest of the world, that’s why the Merchandise Trade is 333.73% of the GDP.</a:t>
            </a:r>
          </a:p>
          <a:p>
            <a:pPr algn="just"/>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6</a:t>
            </a:fld>
            <a:endParaRPr lang="en-US"/>
          </a:p>
        </p:txBody>
      </p:sp>
    </p:spTree>
    <p:extLst>
      <p:ext uri="{BB962C8B-B14F-4D97-AF65-F5344CB8AC3E}">
        <p14:creationId xmlns:p14="http://schemas.microsoft.com/office/powerpoint/2010/main" val="1924325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dirty="0" smtClean="0">
                <a:cs typeface="Calibri"/>
              </a:rPr>
              <a:t>LUCIANA</a:t>
            </a:r>
          </a:p>
          <a:p>
            <a:pPr algn="just"/>
            <a:endParaRPr lang="en-US" b="1" dirty="0" smtClean="0">
              <a:cs typeface="Calibri"/>
            </a:endParaRPr>
          </a:p>
          <a:p>
            <a:pPr algn="just"/>
            <a:r>
              <a:rPr lang="en-US" b="1" dirty="0" smtClean="0">
                <a:cs typeface="Calibri"/>
              </a:rPr>
              <a:t>LAOS</a:t>
            </a:r>
            <a:r>
              <a:rPr lang="en-US" dirty="0">
                <a:cs typeface="Calibri"/>
              </a:rPr>
              <a:t>: while employment in agriculture is around 70%, agriculture, forestry and fishing compose around 17% of the GDP, which probably shows that the country is not focusing in quality products, only in quantity. They should explore and use more technology in agricultural to lower costs and make agriculture, </a:t>
            </a:r>
            <a:r>
              <a:rPr lang="en-US" dirty="0" err="1">
                <a:cs typeface="Calibri"/>
              </a:rPr>
              <a:t>etc</a:t>
            </a:r>
            <a:r>
              <a:rPr lang="en-US" dirty="0">
                <a:cs typeface="Calibri"/>
              </a:rPr>
              <a:t> more profitable.</a:t>
            </a:r>
          </a:p>
          <a:p>
            <a:pPr algn="just"/>
            <a:endParaRPr lang="en-US" b="1" dirty="0">
              <a:cs typeface="Calibri"/>
            </a:endParaRPr>
          </a:p>
          <a:p>
            <a:pPr algn="just"/>
            <a:r>
              <a:rPr lang="en-US" b="1" dirty="0"/>
              <a:t>Japan: </a:t>
            </a:r>
            <a:r>
              <a:rPr lang="en-US" dirty="0"/>
              <a:t>Birth rate is very low and </a:t>
            </a:r>
            <a:r>
              <a:rPr lang="en-US" dirty="0" err="1"/>
              <a:t>Japonese</a:t>
            </a:r>
            <a:r>
              <a:rPr lang="en-US" dirty="0"/>
              <a:t> are having less kids, which shows by the negative population growth. That is a big problem since the population's life expectancy is high, with 84 years old. Who will sustain the oldest if there's no kids that will be the future workforce?</a:t>
            </a:r>
            <a:endParaRPr lang="en-US" dirty="0">
              <a:cs typeface="Calibri" panose="020F0502020204030204"/>
            </a:endParaRPr>
          </a:p>
          <a:p>
            <a:pPr algn="just"/>
            <a:r>
              <a:rPr lang="en-US" dirty="0"/>
              <a:t>Birth Rate = 7.6 (per 1.000 people)</a:t>
            </a:r>
          </a:p>
          <a:p>
            <a:pPr algn="just"/>
            <a:r>
              <a:rPr lang="en-US" dirty="0">
                <a:cs typeface="Calibri"/>
              </a:rPr>
              <a:t>Population growth = -0.16% (Annual)</a:t>
            </a:r>
          </a:p>
          <a:p>
            <a:pPr algn="just"/>
            <a:r>
              <a:rPr lang="en-US" dirty="0"/>
              <a:t>Life expectancy at birth, total  = 84.1 (years)</a:t>
            </a:r>
          </a:p>
          <a:p>
            <a:pPr algn="just"/>
            <a:r>
              <a:rPr lang="en-US" dirty="0"/>
              <a:t/>
            </a:r>
            <a:br>
              <a:rPr lang="en-US" dirty="0"/>
            </a:br>
            <a:endParaRPr lang="en-US" dirty="0"/>
          </a:p>
          <a:p>
            <a:pPr algn="just"/>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22B2697-A9F4-694C-BC3C-F4900B48E3D9}" type="slidenum">
              <a:rPr lang="en-US" smtClean="0"/>
              <a:t>7</a:t>
            </a:fld>
            <a:endParaRPr lang="en-US"/>
          </a:p>
        </p:txBody>
      </p:sp>
    </p:spTree>
    <p:extLst>
      <p:ext uri="{BB962C8B-B14F-4D97-AF65-F5344CB8AC3E}">
        <p14:creationId xmlns:p14="http://schemas.microsoft.com/office/powerpoint/2010/main" val="2553856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LUCIANA</a:t>
            </a:r>
          </a:p>
          <a:p>
            <a:endParaRPr lang="en-US" dirty="0" smtClean="0">
              <a:cs typeface="Calibri"/>
            </a:endParaRPr>
          </a:p>
          <a:p>
            <a:r>
              <a:rPr lang="en-US" dirty="0" smtClean="0">
                <a:cs typeface="Calibri"/>
              </a:rPr>
              <a:t>On </a:t>
            </a:r>
            <a:r>
              <a:rPr lang="en-US" dirty="0">
                <a:cs typeface="Calibri"/>
              </a:rPr>
              <a:t>this slide we're going to talk a little about North Korea, which had a lot of outliers.</a:t>
            </a:r>
          </a:p>
          <a:p>
            <a:r>
              <a:rPr lang="en-US" dirty="0">
                <a:cs typeface="Calibri"/>
              </a:rPr>
              <a:t>For example, only 43, 9% of the population from North Korea has no access to electricity. The few sources of electricity are mostly used for military and industry use.</a:t>
            </a:r>
            <a:endParaRPr lang="en-US" dirty="0"/>
          </a:p>
          <a:p>
            <a:r>
              <a:rPr lang="en-US" dirty="0">
                <a:cs typeface="Calibri"/>
              </a:rPr>
              <a:t>As we can see also, around 9% of the population is part of the armed forces and around 60% are employed by agriculture.</a:t>
            </a:r>
          </a:p>
          <a:p>
            <a:r>
              <a:rPr lang="en-US" dirty="0">
                <a:cs typeface="Calibri"/>
              </a:rPr>
              <a:t>Unfortunately we see that around 48% of the population is undernourished. </a:t>
            </a:r>
          </a:p>
        </p:txBody>
      </p:sp>
      <p:sp>
        <p:nvSpPr>
          <p:cNvPr id="4" name="Slide Number Placeholder 3"/>
          <p:cNvSpPr>
            <a:spLocks noGrp="1"/>
          </p:cNvSpPr>
          <p:nvPr>
            <p:ph type="sldNum" sz="quarter" idx="5"/>
          </p:nvPr>
        </p:nvSpPr>
        <p:spPr/>
        <p:txBody>
          <a:bodyPr/>
          <a:lstStyle/>
          <a:p>
            <a:fld id="{D22B2697-A9F4-694C-BC3C-F4900B48E3D9}" type="slidenum">
              <a:rPr lang="en-US" smtClean="0"/>
              <a:t>8</a:t>
            </a:fld>
            <a:endParaRPr lang="en-US"/>
          </a:p>
        </p:txBody>
      </p:sp>
    </p:spTree>
    <p:extLst>
      <p:ext uri="{BB962C8B-B14F-4D97-AF65-F5344CB8AC3E}">
        <p14:creationId xmlns:p14="http://schemas.microsoft.com/office/powerpoint/2010/main" val="77420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BATU</a:t>
            </a:r>
            <a:endParaRPr lang="en-US" dirty="0"/>
          </a:p>
        </p:txBody>
      </p:sp>
      <p:sp>
        <p:nvSpPr>
          <p:cNvPr id="4" name="Slide Number Placeholder 3"/>
          <p:cNvSpPr>
            <a:spLocks noGrp="1"/>
          </p:cNvSpPr>
          <p:nvPr>
            <p:ph type="sldNum" sz="quarter" idx="10"/>
          </p:nvPr>
        </p:nvSpPr>
        <p:spPr/>
        <p:txBody>
          <a:bodyPr/>
          <a:lstStyle/>
          <a:p>
            <a:fld id="{D22B2697-A9F4-694C-BC3C-F4900B48E3D9}" type="slidenum">
              <a:rPr lang="en-US" smtClean="0"/>
              <a:t>9</a:t>
            </a:fld>
            <a:endParaRPr lang="en-US"/>
          </a:p>
        </p:txBody>
      </p:sp>
    </p:spTree>
    <p:extLst>
      <p:ext uri="{BB962C8B-B14F-4D97-AF65-F5344CB8AC3E}">
        <p14:creationId xmlns:p14="http://schemas.microsoft.com/office/powerpoint/2010/main" val="119229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4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6935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3847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75770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28191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8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6466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10/31/19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5245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10/31/19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0274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10/31/19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3465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10/31/19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3564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6781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10/31/19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6171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wc.com/gx/en/tax/corporate-tax/worldwide-tax-summaries/pwc-worldwide-tax-summaries-corporate-taxes-2017-18.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encemag.org/news/2019/06/exclusive-north-korea-claimed-be-free-hiv-infections-appear-be-sur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76D919A-FC3E-4B4E-BAF0-ED6CFB8DC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28482" y="5719354"/>
            <a:ext cx="10058400" cy="822960"/>
          </a:xfrm>
        </p:spPr>
        <p:txBody>
          <a:bodyPr>
            <a:normAutofit/>
          </a:bodyPr>
          <a:lstStyle/>
          <a:p>
            <a:pPr algn="ctr">
              <a:spcBef>
                <a:spcPts val="0"/>
              </a:spcBef>
            </a:pPr>
            <a:r>
              <a:rPr lang="en-US" sz="2000">
                <a:solidFill>
                  <a:srgbClr val="FFFFFF"/>
                </a:solidFill>
                <a:latin typeface="Calibri"/>
                <a:cs typeface="Calibri"/>
              </a:rPr>
              <a:t>Team 9:</a:t>
            </a:r>
            <a:r>
              <a:rPr lang="en-US" sz="2000">
                <a:latin typeface="Calibri"/>
              </a:rPr>
              <a:t/>
            </a:r>
            <a:br>
              <a:rPr lang="en-US" sz="2000">
                <a:latin typeface="Calibri"/>
              </a:rPr>
            </a:br>
            <a:r>
              <a:rPr lang="en-US" sz="2000">
                <a:solidFill>
                  <a:srgbClr val="FFFFFF"/>
                </a:solidFill>
                <a:latin typeface="Calibri"/>
                <a:cs typeface="Calibri Light"/>
              </a:rPr>
              <a:t>Alessandro, Baturalp, Honglin, Javed, Linh, Luciana</a:t>
            </a:r>
            <a:endParaRPr lang="en-US" sz="2000">
              <a:latin typeface="Calibri"/>
              <a:cs typeface="Calibri Light"/>
            </a:endParaRPr>
          </a:p>
        </p:txBody>
      </p:sp>
      <p:sp>
        <p:nvSpPr>
          <p:cNvPr id="3" name="Subtitle 2"/>
          <p:cNvSpPr>
            <a:spLocks noGrp="1"/>
          </p:cNvSpPr>
          <p:nvPr>
            <p:ph type="subTitle" idx="1"/>
          </p:nvPr>
        </p:nvSpPr>
        <p:spPr>
          <a:xfrm>
            <a:off x="821127" y="5005658"/>
            <a:ext cx="11455399" cy="851939"/>
          </a:xfrm>
        </p:spPr>
        <p:txBody>
          <a:bodyPr vert="horz" lIns="91440" tIns="45720" rIns="91440" bIns="45720" rtlCol="0" anchor="t">
            <a:noAutofit/>
          </a:bodyPr>
          <a:lstStyle/>
          <a:p>
            <a:r>
              <a:rPr lang="en-US" sz="5000">
                <a:solidFill>
                  <a:srgbClr val="FFFFFF"/>
                </a:solidFill>
                <a:ea typeface="+mj-lt"/>
                <a:cs typeface="+mj-lt"/>
              </a:rPr>
              <a:t>Data Analysis: East/Southeast Asia</a:t>
            </a:r>
            <a:endParaRPr lang="en-US" sz="5000" b="1" u="sng">
              <a:solidFill>
                <a:srgbClr val="FFFFFF"/>
              </a:solidFill>
              <a:cs typeface="Calibri Light"/>
            </a:endParaRPr>
          </a:p>
        </p:txBody>
      </p:sp>
      <p:sp>
        <p:nvSpPr>
          <p:cNvPr id="11" name="Rectangle 10">
            <a:extLst>
              <a:ext uri="{FF2B5EF4-FFF2-40B4-BE49-F238E27FC236}">
                <a16:creationId xmlns:a16="http://schemas.microsoft.com/office/drawing/2014/main" xmlns="" id="{8F66ACBD-1C82-4782-AA7C-05504DD7DE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Arrow Connector 7">
            <a:extLst>
              <a:ext uri="{FF2B5EF4-FFF2-40B4-BE49-F238E27FC236}">
                <a16:creationId xmlns:a16="http://schemas.microsoft.com/office/drawing/2014/main" xmlns="" id="{3030F228-7E14-4216-B568-D6E9F766A11F}"/>
              </a:ext>
            </a:extLst>
          </p:cNvPr>
          <p:cNvCxnSpPr/>
          <p:nvPr/>
        </p:nvCxnSpPr>
        <p:spPr>
          <a:xfrm flipV="1">
            <a:off x="672193" y="5761266"/>
            <a:ext cx="11166928" cy="27213"/>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10" name="Picture 11" descr="A close up of a map&#10;&#10;Description generated with high confidence">
            <a:extLst>
              <a:ext uri="{FF2B5EF4-FFF2-40B4-BE49-F238E27FC236}">
                <a16:creationId xmlns:a16="http://schemas.microsoft.com/office/drawing/2014/main" xmlns="" id="{98F0F95B-9851-4FC0-BA32-400AA488E1CF}"/>
              </a:ext>
            </a:extLst>
          </p:cNvPr>
          <p:cNvPicPr>
            <a:picLocks noChangeAspect="1"/>
          </p:cNvPicPr>
          <p:nvPr/>
        </p:nvPicPr>
        <p:blipFill>
          <a:blip r:embed="rId3"/>
          <a:stretch>
            <a:fillRect/>
          </a:stretch>
        </p:blipFill>
        <p:spPr>
          <a:xfrm>
            <a:off x="-1181" y="2363"/>
            <a:ext cx="12194361" cy="4903972"/>
          </a:xfrm>
          <a:prstGeom prst="rect">
            <a:avLst/>
          </a:prstGeom>
        </p:spPr>
      </p:pic>
    </p:spTree>
    <p:extLst>
      <p:ext uri="{BB962C8B-B14F-4D97-AF65-F5344CB8AC3E}">
        <p14:creationId xmlns:p14="http://schemas.microsoft.com/office/powerpoint/2010/main" val="512047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5C8D2C1-DA83-420D-9635-D52CE066B5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434F74C9-6A0B-409E-AD1C-45B58BE91B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xmlns="" id="{F5486A9D-1265-4B57-91E6-68E666B978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C08E0D70-D207-421C-B8AB-72D1EF62D187}"/>
              </a:ext>
            </a:extLst>
          </p:cNvPr>
          <p:cNvSpPr>
            <a:spLocks noGrp="1"/>
          </p:cNvSpPr>
          <p:nvPr>
            <p:ph type="title"/>
          </p:nvPr>
        </p:nvSpPr>
        <p:spPr>
          <a:xfrm>
            <a:off x="6588754" y="4777613"/>
            <a:ext cx="4813072" cy="1192197"/>
          </a:xfrm>
        </p:spPr>
        <p:txBody>
          <a:bodyPr vert="horz" lIns="91440" tIns="45720" rIns="91440" bIns="45720" rtlCol="0" anchor="b">
            <a:noAutofit/>
          </a:bodyPr>
          <a:lstStyle/>
          <a:p>
            <a:pPr>
              <a:lnSpc>
                <a:spcPct val="100000"/>
              </a:lnSpc>
              <a:spcBef>
                <a:spcPts val="0"/>
              </a:spcBef>
            </a:pPr>
            <a:r>
              <a:rPr lang="en-US" sz="3000">
                <a:solidFill>
                  <a:srgbClr val="00B050"/>
                </a:solidFill>
                <a:ea typeface="+mj-lt"/>
                <a:cs typeface="+mj-lt"/>
              </a:rPr>
              <a:t>Green</a:t>
            </a:r>
            <a:r>
              <a:rPr lang="en-US" sz="3000">
                <a:ea typeface="+mj-lt"/>
                <a:cs typeface="+mj-lt"/>
              </a:rPr>
              <a:t> = Services economy</a:t>
            </a:r>
          </a:p>
          <a:p>
            <a:pPr>
              <a:lnSpc>
                <a:spcPct val="100000"/>
              </a:lnSpc>
              <a:spcBef>
                <a:spcPts val="0"/>
              </a:spcBef>
            </a:pPr>
            <a:r>
              <a:rPr lang="en-US" sz="3000">
                <a:solidFill>
                  <a:schemeClr val="accent1"/>
                </a:solidFill>
                <a:ea typeface="+mj-lt"/>
                <a:cs typeface="+mj-lt"/>
              </a:rPr>
              <a:t>Orange</a:t>
            </a:r>
            <a:r>
              <a:rPr lang="en-US" sz="3000">
                <a:ea typeface="+mj-lt"/>
                <a:cs typeface="+mj-lt"/>
              </a:rPr>
              <a:t> = Agriculture economy</a:t>
            </a:r>
            <a:endParaRPr lang="en-US" sz="3000">
              <a:cs typeface="Calibri Light"/>
            </a:endParaRPr>
          </a:p>
        </p:txBody>
      </p:sp>
      <p:pic>
        <p:nvPicPr>
          <p:cNvPr id="4" name="Resim 4" descr="metin, harita içeren bir resim&#10;&#10;Çok yüksek güvenilirlikle oluşturulmuş açıklama">
            <a:extLst>
              <a:ext uri="{FF2B5EF4-FFF2-40B4-BE49-F238E27FC236}">
                <a16:creationId xmlns:a16="http://schemas.microsoft.com/office/drawing/2014/main" xmlns="" id="{F00CEFB7-DBB6-4D0D-9EA1-CE48CA66F1FB}"/>
              </a:ext>
            </a:extLst>
          </p:cNvPr>
          <p:cNvPicPr>
            <a:picLocks noGrp="1" noChangeAspect="1"/>
          </p:cNvPicPr>
          <p:nvPr>
            <p:ph idx="1"/>
          </p:nvPr>
        </p:nvPicPr>
        <p:blipFill rotWithShape="1">
          <a:blip r:embed="rId3"/>
          <a:srcRect r="2" b="3815"/>
          <a:stretch/>
        </p:blipFill>
        <p:spPr>
          <a:xfrm>
            <a:off x="1" y="10"/>
            <a:ext cx="6096000" cy="6857990"/>
          </a:xfrm>
          <a:prstGeom prst="rect">
            <a:avLst/>
          </a:prstGeom>
        </p:spPr>
      </p:pic>
      <p:cxnSp>
        <p:nvCxnSpPr>
          <p:cNvPr id="17" name="Straight Connector 16">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xmlns="" id="{6D9B6842-1D9E-4C08-AA29-AFAA3BE1A4F1}"/>
              </a:ext>
            </a:extLst>
          </p:cNvPr>
          <p:cNvSpPr txBox="1">
            <a:spLocks/>
          </p:cNvSpPr>
          <p:nvPr/>
        </p:nvSpPr>
        <p:spPr>
          <a:xfrm>
            <a:off x="6587658" y="2465790"/>
            <a:ext cx="5111858" cy="145075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t>Breakdown of economies within region</a:t>
            </a:r>
            <a:endParaRPr lang="en-US" sz="4000">
              <a:cs typeface="Calibri Light"/>
            </a:endParaRPr>
          </a:p>
        </p:txBody>
      </p:sp>
    </p:spTree>
    <p:extLst>
      <p:ext uri="{BB962C8B-B14F-4D97-AF65-F5344CB8AC3E}">
        <p14:creationId xmlns:p14="http://schemas.microsoft.com/office/powerpoint/2010/main" val="2352615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450" y="296924"/>
            <a:ext cx="7729728" cy="1188720"/>
          </a:xfrm>
        </p:spPr>
        <p:txBody>
          <a:bodyPr>
            <a:normAutofit/>
          </a:bodyPr>
          <a:lstStyle/>
          <a:p>
            <a:r>
              <a:rPr lang="en-US" sz="4000"/>
              <a:t>Correlation analysis</a:t>
            </a:r>
            <a:endParaRPr lang="en-US" sz="4000">
              <a:cs typeface="Calibri Light"/>
            </a:endParaRPr>
          </a:p>
        </p:txBody>
      </p:sp>
      <p:sp>
        <p:nvSpPr>
          <p:cNvPr id="4" name="Slide Number Placeholder 3"/>
          <p:cNvSpPr>
            <a:spLocks noGrp="1"/>
          </p:cNvSpPr>
          <p:nvPr>
            <p:ph type="sldNum" sz="quarter" idx="12"/>
          </p:nvPr>
        </p:nvSpPr>
        <p:spPr/>
        <p:txBody>
          <a:bodyPr/>
          <a:lstStyle/>
          <a:p>
            <a:fld id="{43A73354-C48B-3C41-8C89-9F0FCD4E15B8}" type="slidenum">
              <a:rPr lang="en-US" smtClean="0"/>
              <a:t>11</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71" y="1826253"/>
            <a:ext cx="4272284" cy="4277846"/>
          </a:xfrm>
          <a:prstGeom prst="rect">
            <a:avLst/>
          </a:prstGeom>
        </p:spPr>
      </p:pic>
      <p:pic>
        <p:nvPicPr>
          <p:cNvPr id="13" name="Picture 13" descr="A close up of a map&#10;&#10;Description generated with very high confidence">
            <a:extLst>
              <a:ext uri="{FF2B5EF4-FFF2-40B4-BE49-F238E27FC236}">
                <a16:creationId xmlns:a16="http://schemas.microsoft.com/office/drawing/2014/main" xmlns="" id="{BFD82BC3-C79A-410E-A377-81258BA7468C}"/>
              </a:ext>
            </a:extLst>
          </p:cNvPr>
          <p:cNvPicPr>
            <a:picLocks noChangeAspect="1"/>
          </p:cNvPicPr>
          <p:nvPr/>
        </p:nvPicPr>
        <p:blipFill>
          <a:blip r:embed="rId4"/>
          <a:stretch>
            <a:fillRect/>
          </a:stretch>
        </p:blipFill>
        <p:spPr>
          <a:xfrm>
            <a:off x="6739493" y="1823709"/>
            <a:ext cx="4292626" cy="4284811"/>
          </a:xfrm>
          <a:prstGeom prst="rect">
            <a:avLst/>
          </a:prstGeom>
        </p:spPr>
      </p:pic>
    </p:spTree>
    <p:extLst>
      <p:ext uri="{BB962C8B-B14F-4D97-AF65-F5344CB8AC3E}">
        <p14:creationId xmlns:p14="http://schemas.microsoft.com/office/powerpoint/2010/main" val="185817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close up of a map&#10;&#10;Description generated with very high confidence">
            <a:extLst>
              <a:ext uri="{FF2B5EF4-FFF2-40B4-BE49-F238E27FC236}">
                <a16:creationId xmlns:a16="http://schemas.microsoft.com/office/drawing/2014/main" xmlns="" id="{7498FFA8-93A8-4961-A5E5-B957E299B0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23681" y="1943245"/>
            <a:ext cx="4319775" cy="4319775"/>
          </a:xfrm>
        </p:spPr>
      </p:pic>
      <p:sp>
        <p:nvSpPr>
          <p:cNvPr id="4" name="Slide Number Placeholder 3"/>
          <p:cNvSpPr>
            <a:spLocks noGrp="1"/>
          </p:cNvSpPr>
          <p:nvPr>
            <p:ph type="sldNum" sz="quarter" idx="12"/>
          </p:nvPr>
        </p:nvSpPr>
        <p:spPr/>
        <p:txBody>
          <a:bodyPr/>
          <a:lstStyle/>
          <a:p>
            <a:fld id="{43A73354-C48B-3C41-8C89-9F0FCD4E15B8}" type="slidenum">
              <a:rPr lang="en-US" smtClean="0"/>
              <a:t>12</a:t>
            </a:fld>
            <a:endParaRPr lang="en-US"/>
          </a:p>
        </p:txBody>
      </p:sp>
      <p:pic>
        <p:nvPicPr>
          <p:cNvPr id="8" name="Picture 7" descr="A close up of a map&#10;&#10;Description generated with very high confidence">
            <a:extLst>
              <a:ext uri="{FF2B5EF4-FFF2-40B4-BE49-F238E27FC236}">
                <a16:creationId xmlns:a16="http://schemas.microsoft.com/office/drawing/2014/main" xmlns="" id="{D2DF06E2-520B-403F-B7F4-B46A23A5D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433" y="1970012"/>
            <a:ext cx="4263619" cy="4263619"/>
          </a:xfrm>
          <a:prstGeom prst="rect">
            <a:avLst/>
          </a:prstGeom>
        </p:spPr>
      </p:pic>
      <p:sp>
        <p:nvSpPr>
          <p:cNvPr id="2" name="Title 1">
            <a:extLst>
              <a:ext uri="{FF2B5EF4-FFF2-40B4-BE49-F238E27FC236}">
                <a16:creationId xmlns:a16="http://schemas.microsoft.com/office/drawing/2014/main" xmlns="" id="{84B9DB5C-19EF-410F-AF95-E618440C2CA3}"/>
              </a:ext>
            </a:extLst>
          </p:cNvPr>
          <p:cNvSpPr>
            <a:spLocks noGrp="1"/>
          </p:cNvSpPr>
          <p:nvPr>
            <p:ph type="title"/>
          </p:nvPr>
        </p:nvSpPr>
        <p:spPr>
          <a:xfrm>
            <a:off x="1153450" y="296924"/>
            <a:ext cx="7729728" cy="1188720"/>
          </a:xfrm>
        </p:spPr>
        <p:txBody>
          <a:bodyPr>
            <a:normAutofit/>
          </a:bodyPr>
          <a:lstStyle/>
          <a:p>
            <a:r>
              <a:rPr lang="en-US" sz="4000"/>
              <a:t>Correlation analysis</a:t>
            </a:r>
            <a:endParaRPr lang="en-US" sz="4000">
              <a:cs typeface="Calibri Light"/>
            </a:endParaRPr>
          </a:p>
        </p:txBody>
      </p:sp>
    </p:spTree>
    <p:extLst>
      <p:ext uri="{BB962C8B-B14F-4D97-AF65-F5344CB8AC3E}">
        <p14:creationId xmlns:p14="http://schemas.microsoft.com/office/powerpoint/2010/main" val="163157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530" y="175478"/>
            <a:ext cx="10058400" cy="1450757"/>
          </a:xfrm>
        </p:spPr>
        <p:txBody>
          <a:bodyPr/>
          <a:lstStyle/>
          <a:p>
            <a:r>
              <a:rPr lang="en-US"/>
              <a:t>Conclusion - Insights</a:t>
            </a:r>
          </a:p>
        </p:txBody>
      </p:sp>
      <p:sp>
        <p:nvSpPr>
          <p:cNvPr id="3" name="Content Placeholder 2"/>
          <p:cNvSpPr>
            <a:spLocks noGrp="1"/>
          </p:cNvSpPr>
          <p:nvPr>
            <p:ph idx="1"/>
          </p:nvPr>
        </p:nvSpPr>
        <p:spPr>
          <a:xfrm>
            <a:off x="3137045" y="5134602"/>
            <a:ext cx="6830786" cy="960110"/>
          </a:xfrm>
        </p:spPr>
        <p:txBody>
          <a:bodyPr vert="horz" lIns="0" tIns="45720" rIns="0" bIns="45720" rtlCol="0" anchor="t">
            <a:noAutofit/>
          </a:bodyPr>
          <a:lstStyle/>
          <a:p>
            <a:pPr marL="0" indent="0" algn="ctr">
              <a:lnSpc>
                <a:spcPct val="100000"/>
              </a:lnSpc>
              <a:spcBef>
                <a:spcPts val="0"/>
              </a:spcBef>
              <a:spcAft>
                <a:spcPts val="0"/>
              </a:spcAft>
              <a:buNone/>
            </a:pPr>
            <a:r>
              <a:rPr lang="en-US" sz="2500">
                <a:ea typeface="+mn-lt"/>
                <a:cs typeface="+mn-lt"/>
              </a:rPr>
              <a:t>Incentivize citizens to have children to  stimulate population growth and even out population</a:t>
            </a:r>
          </a:p>
          <a:p>
            <a:pPr marL="0" indent="0">
              <a:lnSpc>
                <a:spcPct val="100000"/>
              </a:lnSpc>
              <a:spcBef>
                <a:spcPts val="0"/>
              </a:spcBef>
              <a:spcAft>
                <a:spcPts val="0"/>
              </a:spcAft>
              <a:buNone/>
            </a:pPr>
            <a:endParaRPr lang="en-US" sz="2500">
              <a:cs typeface="Calibri" panose="020F0502020204030204"/>
            </a:endParaRPr>
          </a:p>
        </p:txBody>
      </p:sp>
      <p:sp>
        <p:nvSpPr>
          <p:cNvPr id="4" name="Slide Number Placeholder 3"/>
          <p:cNvSpPr>
            <a:spLocks noGrp="1"/>
          </p:cNvSpPr>
          <p:nvPr>
            <p:ph type="sldNum" sz="quarter" idx="12"/>
          </p:nvPr>
        </p:nvSpPr>
        <p:spPr>
          <a:xfrm>
            <a:off x="9900458" y="6459785"/>
            <a:ext cx="1312025" cy="365125"/>
          </a:xfrm>
        </p:spPr>
        <p:txBody>
          <a:bodyPr/>
          <a:lstStyle/>
          <a:p>
            <a:fld id="{43A73354-C48B-3C41-8C89-9F0FCD4E15B8}" type="slidenum">
              <a:rPr lang="en-US" smtClean="0"/>
              <a:t>13</a:t>
            </a:fld>
            <a:endParaRPr lang="en-US"/>
          </a:p>
        </p:txBody>
      </p:sp>
      <p:pic>
        <p:nvPicPr>
          <p:cNvPr id="11" name="Picture 11" descr="A picture containing game&#10;&#10;Description generated with very high confidence">
            <a:extLst>
              <a:ext uri="{FF2B5EF4-FFF2-40B4-BE49-F238E27FC236}">
                <a16:creationId xmlns:a16="http://schemas.microsoft.com/office/drawing/2014/main" xmlns="" id="{C551D6D9-D16C-4E10-AB77-151988F55267}"/>
              </a:ext>
            </a:extLst>
          </p:cNvPr>
          <p:cNvPicPr>
            <a:picLocks noChangeAspect="1"/>
          </p:cNvPicPr>
          <p:nvPr/>
        </p:nvPicPr>
        <p:blipFill rotWithShape="1">
          <a:blip r:embed="rId3"/>
          <a:srcRect l="11294" t="22118" r="11059" b="22511"/>
          <a:stretch/>
        </p:blipFill>
        <p:spPr>
          <a:xfrm>
            <a:off x="698586" y="4518578"/>
            <a:ext cx="2237644" cy="1581315"/>
          </a:xfrm>
          <a:prstGeom prst="rect">
            <a:avLst/>
          </a:prstGeom>
        </p:spPr>
      </p:pic>
      <p:pic>
        <p:nvPicPr>
          <p:cNvPr id="13" name="Picture 13" descr="A close up of a logo&#10;&#10;Description generated with very high confidence">
            <a:extLst>
              <a:ext uri="{FF2B5EF4-FFF2-40B4-BE49-F238E27FC236}">
                <a16:creationId xmlns:a16="http://schemas.microsoft.com/office/drawing/2014/main" xmlns="" id="{DCCA304F-5538-4830-96A0-FDCCF529F6E8}"/>
              </a:ext>
            </a:extLst>
          </p:cNvPr>
          <p:cNvPicPr>
            <a:picLocks noChangeAspect="1"/>
          </p:cNvPicPr>
          <p:nvPr/>
        </p:nvPicPr>
        <p:blipFill rotWithShape="1">
          <a:blip r:embed="rId4"/>
          <a:srcRect t="10938" r="3914" b="8000"/>
          <a:stretch/>
        </p:blipFill>
        <p:spPr>
          <a:xfrm>
            <a:off x="701660" y="2150588"/>
            <a:ext cx="2147705" cy="1448460"/>
          </a:xfrm>
          <a:prstGeom prst="rect">
            <a:avLst/>
          </a:prstGeom>
        </p:spPr>
      </p:pic>
      <p:pic>
        <p:nvPicPr>
          <p:cNvPr id="15" name="Picture 15" descr="A close up of a logo&#10;&#10;Description generated with very high confidence">
            <a:extLst>
              <a:ext uri="{FF2B5EF4-FFF2-40B4-BE49-F238E27FC236}">
                <a16:creationId xmlns:a16="http://schemas.microsoft.com/office/drawing/2014/main" xmlns="" id="{8ED60197-3776-45C6-8D41-43A15A71BB1E}"/>
              </a:ext>
            </a:extLst>
          </p:cNvPr>
          <p:cNvPicPr>
            <a:picLocks noChangeAspect="1"/>
          </p:cNvPicPr>
          <p:nvPr/>
        </p:nvPicPr>
        <p:blipFill>
          <a:blip r:embed="rId5"/>
          <a:stretch>
            <a:fillRect/>
          </a:stretch>
        </p:blipFill>
        <p:spPr>
          <a:xfrm>
            <a:off x="10167130" y="4520952"/>
            <a:ext cx="1364344" cy="1378858"/>
          </a:xfrm>
          <a:prstGeom prst="rect">
            <a:avLst/>
          </a:prstGeom>
        </p:spPr>
      </p:pic>
      <p:pic>
        <p:nvPicPr>
          <p:cNvPr id="5" name="Picture 5" descr="A close up of a logo&#10;&#10;Description generated with very high confidence">
            <a:extLst>
              <a:ext uri="{FF2B5EF4-FFF2-40B4-BE49-F238E27FC236}">
                <a16:creationId xmlns:a16="http://schemas.microsoft.com/office/drawing/2014/main" xmlns="" id="{594A7C38-AA98-48B9-A1E7-B802599C1D52}"/>
              </a:ext>
            </a:extLst>
          </p:cNvPr>
          <p:cNvPicPr>
            <a:picLocks noChangeAspect="1"/>
          </p:cNvPicPr>
          <p:nvPr/>
        </p:nvPicPr>
        <p:blipFill>
          <a:blip r:embed="rId6"/>
          <a:stretch>
            <a:fillRect/>
          </a:stretch>
        </p:blipFill>
        <p:spPr>
          <a:xfrm>
            <a:off x="10137722" y="2091927"/>
            <a:ext cx="1422401" cy="1429658"/>
          </a:xfrm>
          <a:prstGeom prst="rect">
            <a:avLst/>
          </a:prstGeom>
        </p:spPr>
      </p:pic>
      <p:sp>
        <p:nvSpPr>
          <p:cNvPr id="21" name="TextBox 20">
            <a:extLst>
              <a:ext uri="{FF2B5EF4-FFF2-40B4-BE49-F238E27FC236}">
                <a16:creationId xmlns:a16="http://schemas.microsoft.com/office/drawing/2014/main" xmlns="" id="{2A9133A0-350A-437E-9F5D-3FD16CCF1F20}"/>
              </a:ext>
            </a:extLst>
          </p:cNvPr>
          <p:cNvSpPr txBox="1"/>
          <p:nvPr/>
        </p:nvSpPr>
        <p:spPr>
          <a:xfrm>
            <a:off x="3439466" y="2652848"/>
            <a:ext cx="606107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a:solidFill>
                  <a:srgbClr val="404040"/>
                </a:solidFill>
              </a:rPr>
              <a:t>Improved infrastructure to sustain population growth and support families</a:t>
            </a:r>
            <a:endParaRPr lang="en-US" sz="2500">
              <a:cs typeface="Calibri"/>
            </a:endParaRPr>
          </a:p>
        </p:txBody>
      </p:sp>
      <p:pic>
        <p:nvPicPr>
          <p:cNvPr id="25" name="Picture 7">
            <a:extLst>
              <a:ext uri="{FF2B5EF4-FFF2-40B4-BE49-F238E27FC236}">
                <a16:creationId xmlns:a16="http://schemas.microsoft.com/office/drawing/2014/main" xmlns="" id="{A638DD98-5158-4A01-A18D-997B29E27289}"/>
              </a:ext>
            </a:extLst>
          </p:cNvPr>
          <p:cNvPicPr>
            <a:picLocks noChangeAspect="1"/>
          </p:cNvPicPr>
          <p:nvPr/>
        </p:nvPicPr>
        <p:blipFill>
          <a:blip r:embed="rId7"/>
          <a:stretch>
            <a:fillRect/>
          </a:stretch>
        </p:blipFill>
        <p:spPr>
          <a:xfrm rot="-5400000">
            <a:off x="6454602" y="2246377"/>
            <a:ext cx="187841" cy="3578889"/>
          </a:xfrm>
          <a:prstGeom prst="rect">
            <a:avLst/>
          </a:prstGeom>
        </p:spPr>
      </p:pic>
      <p:sp>
        <p:nvSpPr>
          <p:cNvPr id="28" name="TextBox 27">
            <a:extLst>
              <a:ext uri="{FF2B5EF4-FFF2-40B4-BE49-F238E27FC236}">
                <a16:creationId xmlns:a16="http://schemas.microsoft.com/office/drawing/2014/main" xmlns="" id="{6EC7A16E-758C-40C4-B23F-18A8F4488BFD}"/>
              </a:ext>
            </a:extLst>
          </p:cNvPr>
          <p:cNvSpPr txBox="1"/>
          <p:nvPr/>
        </p:nvSpPr>
        <p:spPr>
          <a:xfrm>
            <a:off x="5589588" y="2097088"/>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solidFill>
                  <a:srgbClr val="404040"/>
                </a:solidFill>
              </a:rPr>
              <a:t>East Timor </a:t>
            </a:r>
            <a:endParaRPr lang="en-US" sz="3000" b="1">
              <a:cs typeface="Calibri"/>
            </a:endParaRPr>
          </a:p>
        </p:txBody>
      </p:sp>
      <p:sp>
        <p:nvSpPr>
          <p:cNvPr id="29" name="TextBox 28">
            <a:extLst>
              <a:ext uri="{FF2B5EF4-FFF2-40B4-BE49-F238E27FC236}">
                <a16:creationId xmlns:a16="http://schemas.microsoft.com/office/drawing/2014/main" xmlns="" id="{C64E3078-F70F-409B-83F2-051BFBFB55F5}"/>
              </a:ext>
            </a:extLst>
          </p:cNvPr>
          <p:cNvSpPr txBox="1"/>
          <p:nvPr/>
        </p:nvSpPr>
        <p:spPr>
          <a:xfrm>
            <a:off x="5978525" y="4518025"/>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solidFill>
                  <a:srgbClr val="404040"/>
                </a:solidFill>
              </a:rPr>
              <a:t>Japan</a:t>
            </a:r>
            <a:endParaRPr lang="en-US" sz="3000">
              <a:cs typeface="Calibri"/>
            </a:endParaRPr>
          </a:p>
        </p:txBody>
      </p:sp>
    </p:spTree>
    <p:extLst>
      <p:ext uri="{BB962C8B-B14F-4D97-AF65-F5344CB8AC3E}">
        <p14:creationId xmlns:p14="http://schemas.microsoft.com/office/powerpoint/2010/main" val="102965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1127" y="5005658"/>
            <a:ext cx="11455399" cy="851939"/>
          </a:xfrm>
        </p:spPr>
        <p:txBody>
          <a:bodyPr vert="horz" lIns="91440" tIns="45720" rIns="91440" bIns="45720" rtlCol="0" anchor="t">
            <a:noAutofit/>
          </a:bodyPr>
          <a:lstStyle/>
          <a:p>
            <a:r>
              <a:rPr lang="en-US" sz="5000">
                <a:solidFill>
                  <a:srgbClr val="FFFFFF"/>
                </a:solidFill>
                <a:ea typeface="+mj-lt"/>
                <a:cs typeface="+mj-lt"/>
              </a:rPr>
              <a:t>Data Analysis: East/Southeast Asia</a:t>
            </a:r>
            <a:endParaRPr lang="en-US" sz="5000" b="1" u="sng">
              <a:solidFill>
                <a:srgbClr val="FFFFFF"/>
              </a:solidFill>
              <a:cs typeface="Calibri Light"/>
            </a:endParaRPr>
          </a:p>
        </p:txBody>
      </p:sp>
      <p:cxnSp>
        <p:nvCxnSpPr>
          <p:cNvPr id="8" name="Straight Arrow Connector 7">
            <a:extLst>
              <a:ext uri="{FF2B5EF4-FFF2-40B4-BE49-F238E27FC236}">
                <a16:creationId xmlns:a16="http://schemas.microsoft.com/office/drawing/2014/main" xmlns="" id="{3030F228-7E14-4216-B568-D6E9F766A11F}"/>
              </a:ext>
            </a:extLst>
          </p:cNvPr>
          <p:cNvCxnSpPr/>
          <p:nvPr/>
        </p:nvCxnSpPr>
        <p:spPr>
          <a:xfrm flipV="1">
            <a:off x="672193" y="5761266"/>
            <a:ext cx="11166928" cy="27213"/>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10" name="Picture 11" descr="A close up of a map&#10;&#10;Description generated with high confidence">
            <a:extLst>
              <a:ext uri="{FF2B5EF4-FFF2-40B4-BE49-F238E27FC236}">
                <a16:creationId xmlns:a16="http://schemas.microsoft.com/office/drawing/2014/main" xmlns="" id="{98F0F95B-9851-4FC0-BA32-400AA488E1CF}"/>
              </a:ext>
            </a:extLst>
          </p:cNvPr>
          <p:cNvPicPr>
            <a:picLocks noChangeAspect="1"/>
          </p:cNvPicPr>
          <p:nvPr/>
        </p:nvPicPr>
        <p:blipFill>
          <a:blip r:embed="rId3"/>
          <a:stretch>
            <a:fillRect/>
          </a:stretch>
        </p:blipFill>
        <p:spPr>
          <a:xfrm>
            <a:off x="-1181" y="2363"/>
            <a:ext cx="12194361" cy="4903972"/>
          </a:xfrm>
          <a:prstGeom prst="rect">
            <a:avLst/>
          </a:prstGeom>
        </p:spPr>
      </p:pic>
      <p:sp>
        <p:nvSpPr>
          <p:cNvPr id="4" name="Title 3"/>
          <p:cNvSpPr>
            <a:spLocks noGrp="1"/>
          </p:cNvSpPr>
          <p:nvPr>
            <p:ph type="ctrTitle"/>
          </p:nvPr>
        </p:nvSpPr>
        <p:spPr>
          <a:xfrm>
            <a:off x="3697605" y="2630614"/>
            <a:ext cx="6303645" cy="3566160"/>
          </a:xfrm>
        </p:spPr>
        <p:txBody>
          <a:bodyPr/>
          <a:lstStyle/>
          <a:p>
            <a:r>
              <a:rPr lang="en-US" smtClean="0"/>
              <a:t>Thank you!</a:t>
            </a:r>
            <a:endParaRPr lang="en-US"/>
          </a:p>
        </p:txBody>
      </p:sp>
    </p:spTree>
    <p:extLst>
      <p:ext uri="{BB962C8B-B14F-4D97-AF65-F5344CB8AC3E}">
        <p14:creationId xmlns:p14="http://schemas.microsoft.com/office/powerpoint/2010/main" val="105412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4563"/>
            <a:ext cx="10058400" cy="1450757"/>
          </a:xfrm>
        </p:spPr>
        <p:txBody>
          <a:bodyPr/>
          <a:lstStyle/>
          <a:p>
            <a:r>
              <a:rPr lang="en-US" dirty="0" smtClean="0">
                <a:cs typeface="Calibri Light"/>
              </a:rPr>
              <a:t>Appendix: for loop</a:t>
            </a:r>
            <a:endParaRPr lang="en-US" dirty="0">
              <a:cs typeface="Calibri Light"/>
            </a:endParaRPr>
          </a:p>
        </p:txBody>
      </p:sp>
      <p:sp>
        <p:nvSpPr>
          <p:cNvPr id="3" name="Content Placeholder 2"/>
          <p:cNvSpPr>
            <a:spLocks noGrp="1"/>
          </p:cNvSpPr>
          <p:nvPr>
            <p:ph idx="1"/>
          </p:nvPr>
        </p:nvSpPr>
        <p:spPr>
          <a:xfrm>
            <a:off x="1097280" y="2480733"/>
            <a:ext cx="10058400" cy="3388361"/>
          </a:xfrm>
        </p:spPr>
        <p:txBody>
          <a:bodyPr vert="horz" lIns="0" tIns="45720" rIns="0" bIns="45720" rtlCol="0" anchor="t">
            <a:normAutofit/>
          </a:bodyPr>
          <a:lstStyle/>
          <a:p>
            <a:pPr>
              <a:lnSpc>
                <a:spcPct val="100000"/>
              </a:lnSpc>
              <a:spcBef>
                <a:spcPts val="0"/>
              </a:spcBef>
              <a:spcAft>
                <a:spcPts val="0"/>
              </a:spcAft>
            </a:pPr>
            <a:endParaRPr lang="en-US">
              <a:ea typeface="+mn-lt"/>
              <a:cs typeface="+mn-lt"/>
            </a:endParaRPr>
          </a:p>
          <a:p>
            <a:pPr>
              <a:lnSpc>
                <a:spcPct val="100000"/>
              </a:lnSpc>
              <a:spcBef>
                <a:spcPts val="0"/>
              </a:spcBef>
              <a:spcAft>
                <a:spcPts val="0"/>
              </a:spcAft>
            </a:pPr>
            <a:endParaRPr lang="en-US">
              <a:cs typeface="Calibri" panose="020F0502020204030204"/>
            </a:endParaRPr>
          </a:p>
          <a:p>
            <a:pPr>
              <a:lnSpc>
                <a:spcPct val="100000"/>
              </a:lnSpc>
              <a:spcBef>
                <a:spcPts val="0"/>
              </a:spcBef>
              <a:spcAft>
                <a:spcPts val="0"/>
              </a:spcAft>
            </a:pPr>
            <a:endParaRPr lang="en-US">
              <a:cs typeface="Calibri" panose="020F0502020204030204"/>
            </a:endParaRPr>
          </a:p>
          <a:p>
            <a:pPr>
              <a:lnSpc>
                <a:spcPct val="100000"/>
              </a:lnSpc>
              <a:spcBef>
                <a:spcPts val="0"/>
              </a:spcBef>
              <a:spcAft>
                <a:spcPts val="0"/>
              </a:spcAft>
            </a:pPr>
            <a:endParaRPr lang="en-US">
              <a:cs typeface="Calibri" panose="020F0502020204030204"/>
            </a:endParaRPr>
          </a:p>
        </p:txBody>
      </p:sp>
      <p:sp>
        <p:nvSpPr>
          <p:cNvPr id="4" name="Slide Number Placeholder 3"/>
          <p:cNvSpPr>
            <a:spLocks noGrp="1"/>
          </p:cNvSpPr>
          <p:nvPr>
            <p:ph type="sldNum" sz="quarter" idx="12"/>
          </p:nvPr>
        </p:nvSpPr>
        <p:spPr/>
        <p:txBody>
          <a:bodyPr/>
          <a:lstStyle/>
          <a:p>
            <a:fld id="{43A73354-C48B-3C41-8C89-9F0FCD4E15B8}" type="slidenum">
              <a:rPr lang="en-US" smtClean="0"/>
              <a:t>15</a:t>
            </a:fld>
            <a:endParaRPr lang="en-US"/>
          </a:p>
        </p:txBody>
      </p:sp>
      <p:pic>
        <p:nvPicPr>
          <p:cNvPr id="5" name="Resim 5" descr="kuş içeren bir resim&#10;&#10;Çok yüksek güvenilirlikle oluşturulmuş açıklama">
            <a:extLst>
              <a:ext uri="{FF2B5EF4-FFF2-40B4-BE49-F238E27FC236}">
                <a16:creationId xmlns:a16="http://schemas.microsoft.com/office/drawing/2014/main" xmlns="" id="{D903A226-BBEB-48C9-BC25-40A0BC618AF3}"/>
              </a:ext>
            </a:extLst>
          </p:cNvPr>
          <p:cNvPicPr>
            <a:picLocks noChangeAspect="1"/>
          </p:cNvPicPr>
          <p:nvPr/>
        </p:nvPicPr>
        <p:blipFill>
          <a:blip r:embed="rId3"/>
          <a:stretch>
            <a:fillRect/>
          </a:stretch>
        </p:blipFill>
        <p:spPr>
          <a:xfrm>
            <a:off x="1142124" y="2840802"/>
            <a:ext cx="9969062" cy="1935732"/>
          </a:xfrm>
          <a:prstGeom prst="rect">
            <a:avLst/>
          </a:prstGeom>
        </p:spPr>
      </p:pic>
      <p:sp>
        <p:nvSpPr>
          <p:cNvPr id="6" name="TextBox 5">
            <a:extLst>
              <a:ext uri="{FF2B5EF4-FFF2-40B4-BE49-F238E27FC236}">
                <a16:creationId xmlns:a16="http://schemas.microsoft.com/office/drawing/2014/main" xmlns="" id="{36412AEF-ABC8-42FB-B2FD-A1A677979DF3}"/>
              </a:ext>
            </a:extLst>
          </p:cNvPr>
          <p:cNvSpPr txBox="1"/>
          <p:nvPr/>
        </p:nvSpPr>
        <p:spPr>
          <a:xfrm>
            <a:off x="1097280" y="2203430"/>
            <a:ext cx="38696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For loop used to handle missing values</a:t>
            </a:r>
            <a:endParaRPr lang="en-US" dirty="0"/>
          </a:p>
        </p:txBody>
      </p:sp>
    </p:spTree>
    <p:extLst>
      <p:ext uri="{BB962C8B-B14F-4D97-AF65-F5344CB8AC3E}">
        <p14:creationId xmlns:p14="http://schemas.microsoft.com/office/powerpoint/2010/main" val="22798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9306"/>
            <a:ext cx="10058400" cy="1450757"/>
          </a:xfrm>
        </p:spPr>
        <p:txBody>
          <a:bodyPr>
            <a:normAutofit/>
          </a:bodyPr>
          <a:lstStyle/>
          <a:p>
            <a:r>
              <a:rPr lang="en-US" sz="4000" dirty="0" smtClean="0"/>
              <a:t>References</a:t>
            </a:r>
            <a:endParaRPr lang="en-US" sz="4000" dirty="0"/>
          </a:p>
        </p:txBody>
      </p:sp>
      <p:sp>
        <p:nvSpPr>
          <p:cNvPr id="3" name="Content Placeholder 2"/>
          <p:cNvSpPr>
            <a:spLocks noGrp="1"/>
          </p:cNvSpPr>
          <p:nvPr>
            <p:ph idx="1"/>
          </p:nvPr>
        </p:nvSpPr>
        <p:spPr>
          <a:xfrm>
            <a:off x="891063" y="1874308"/>
            <a:ext cx="9981724" cy="4023360"/>
          </a:xfrm>
        </p:spPr>
        <p:txBody>
          <a:bodyPr>
            <a:noAutofit/>
          </a:bodyPr>
          <a:lstStyle/>
          <a:p>
            <a:pPr lvl="0">
              <a:lnSpc>
                <a:spcPct val="100000"/>
              </a:lnSpc>
              <a:spcBef>
                <a:spcPts val="0"/>
              </a:spcBef>
              <a:spcAft>
                <a:spcPts val="0"/>
              </a:spcAft>
              <a:buFont typeface="Arial" charset="0"/>
              <a:buChar char="•"/>
            </a:pPr>
            <a:r>
              <a:rPr lang="en-US" sz="1100" dirty="0" smtClean="0"/>
              <a:t>https</a:t>
            </a:r>
            <a:r>
              <a:rPr lang="en-US" sz="1100" dirty="0"/>
              <a:t>://</a:t>
            </a:r>
            <a:r>
              <a:rPr lang="en-US" sz="1100" dirty="0" err="1"/>
              <a:t>pubs.iied.org</a:t>
            </a:r>
            <a:r>
              <a:rPr lang="en-US" sz="1100" dirty="0"/>
              <a:t>/pdfs/10653IIED.pdf</a:t>
            </a:r>
          </a:p>
          <a:p>
            <a:pPr lvl="0">
              <a:lnSpc>
                <a:spcPct val="100000"/>
              </a:lnSpc>
              <a:spcBef>
                <a:spcPts val="0"/>
              </a:spcBef>
              <a:spcAft>
                <a:spcPts val="0"/>
              </a:spcAft>
              <a:buFont typeface="Arial" charset="0"/>
              <a:buChar char="•"/>
            </a:pPr>
            <a:r>
              <a:rPr lang="en-US" sz="1100" dirty="0"/>
              <a:t>https://</a:t>
            </a:r>
            <a:r>
              <a:rPr lang="en-US" sz="1100" dirty="0" err="1"/>
              <a:t>www.ncbi.nlm.nih.gov</a:t>
            </a:r>
            <a:r>
              <a:rPr lang="en-US" sz="1100" dirty="0"/>
              <a:t>/</a:t>
            </a:r>
            <a:r>
              <a:rPr lang="en-US" sz="1100" dirty="0" err="1"/>
              <a:t>pubmed</a:t>
            </a:r>
            <a:r>
              <a:rPr lang="en-US" sz="1100" dirty="0"/>
              <a:t>/12339316</a:t>
            </a:r>
          </a:p>
          <a:p>
            <a:pPr lvl="0">
              <a:lnSpc>
                <a:spcPct val="100000"/>
              </a:lnSpc>
              <a:spcBef>
                <a:spcPts val="0"/>
              </a:spcBef>
              <a:spcAft>
                <a:spcPts val="0"/>
              </a:spcAft>
              <a:buFont typeface="Arial" charset="0"/>
              <a:buChar char="•"/>
            </a:pPr>
            <a:r>
              <a:rPr lang="en-US" sz="1100" dirty="0"/>
              <a:t>https://</a:t>
            </a:r>
            <a:r>
              <a:rPr lang="en-US" sz="1100" dirty="0" err="1"/>
              <a:t>www.worldbank.org</a:t>
            </a:r>
            <a:r>
              <a:rPr lang="en-US" sz="1100" dirty="0"/>
              <a:t>/</a:t>
            </a:r>
            <a:r>
              <a:rPr lang="en-US" sz="1100" dirty="0" err="1"/>
              <a:t>en</a:t>
            </a:r>
            <a:r>
              <a:rPr lang="en-US" sz="1100" dirty="0"/>
              <a:t>/country/</a:t>
            </a:r>
            <a:r>
              <a:rPr lang="en-US" sz="1100" dirty="0" err="1"/>
              <a:t>timor-leste</a:t>
            </a:r>
            <a:r>
              <a:rPr lang="en-US" sz="1100" dirty="0"/>
              <a:t>/publication/april-2017-timor-leste-economic-update</a:t>
            </a:r>
          </a:p>
          <a:p>
            <a:pPr lvl="0">
              <a:lnSpc>
                <a:spcPct val="100000"/>
              </a:lnSpc>
              <a:spcBef>
                <a:spcPts val="0"/>
              </a:spcBef>
              <a:spcAft>
                <a:spcPts val="0"/>
              </a:spcAft>
              <a:buFont typeface="Arial" charset="0"/>
              <a:buChar char="•"/>
            </a:pPr>
            <a:r>
              <a:rPr lang="en-US" sz="1100" dirty="0"/>
              <a:t>https://news.fx168.com/opinion/column/</a:t>
            </a:r>
            <a:r>
              <a:rPr lang="en-US" sz="1100" dirty="0" err="1"/>
              <a:t>hujiajun</a:t>
            </a:r>
            <a:r>
              <a:rPr lang="en-US" sz="1100" dirty="0"/>
              <a:t>/1908/3278887.shtml</a:t>
            </a:r>
          </a:p>
          <a:p>
            <a:pPr lvl="0">
              <a:lnSpc>
                <a:spcPct val="100000"/>
              </a:lnSpc>
              <a:spcBef>
                <a:spcPts val="0"/>
              </a:spcBef>
              <a:spcAft>
                <a:spcPts val="0"/>
              </a:spcAft>
              <a:buFont typeface="Arial" charset="0"/>
              <a:buChar char="•"/>
            </a:pPr>
            <a:r>
              <a:rPr lang="en-US" sz="1100" dirty="0"/>
              <a:t>https://</a:t>
            </a:r>
            <a:r>
              <a:rPr lang="en-US" sz="1100" dirty="0" err="1"/>
              <a:t>www.nationalreview.com</a:t>
            </a:r>
            <a:r>
              <a:rPr lang="en-US" sz="1100" dirty="0"/>
              <a:t>/2018/06/north-</a:t>
            </a:r>
            <a:r>
              <a:rPr lang="en-US" sz="1100" dirty="0" err="1"/>
              <a:t>korean</a:t>
            </a:r>
            <a:r>
              <a:rPr lang="en-US" sz="1100" dirty="0"/>
              <a:t>-regime-limits-access-to-electricity-to-keep-power/</a:t>
            </a:r>
          </a:p>
          <a:p>
            <a:pPr lvl="0">
              <a:lnSpc>
                <a:spcPct val="100000"/>
              </a:lnSpc>
              <a:spcBef>
                <a:spcPts val="0"/>
              </a:spcBef>
              <a:spcAft>
                <a:spcPts val="0"/>
              </a:spcAft>
              <a:buFont typeface="Arial" charset="0"/>
              <a:buChar char="•"/>
            </a:pPr>
            <a:r>
              <a:rPr lang="en-US" sz="1100" dirty="0"/>
              <a:t>https://</a:t>
            </a:r>
            <a:r>
              <a:rPr lang="en-US" sz="1100" dirty="0" err="1"/>
              <a:t>www.cnbc.com</a:t>
            </a:r>
            <a:r>
              <a:rPr lang="en-US" sz="1100" dirty="0"/>
              <a:t>/2019/04/11/kim-jong-un-pursues-this-energy-strategy-to-keep-north-korea-afloat.html</a:t>
            </a:r>
          </a:p>
          <a:p>
            <a:pPr lvl="0">
              <a:lnSpc>
                <a:spcPct val="100000"/>
              </a:lnSpc>
              <a:spcBef>
                <a:spcPts val="0"/>
              </a:spcBef>
              <a:spcAft>
                <a:spcPts val="0"/>
              </a:spcAft>
              <a:buFont typeface="Arial" charset="0"/>
              <a:buChar char="•"/>
            </a:pPr>
            <a:r>
              <a:rPr lang="en-US" sz="1100" dirty="0"/>
              <a:t>https://</a:t>
            </a:r>
            <a:r>
              <a:rPr lang="en-US" sz="1100" dirty="0" err="1"/>
              <a:t>tradingeconomics.com</a:t>
            </a:r>
            <a:r>
              <a:rPr lang="en-US" sz="1100" dirty="0"/>
              <a:t>/</a:t>
            </a:r>
            <a:r>
              <a:rPr lang="en-US" sz="1100" dirty="0" err="1"/>
              <a:t>brunei</a:t>
            </a:r>
            <a:r>
              <a:rPr lang="en-US" sz="1100" dirty="0"/>
              <a:t>/urban-population-percent-of-total-</a:t>
            </a:r>
            <a:r>
              <a:rPr lang="en-US" sz="1100" dirty="0" err="1"/>
              <a:t>wb</a:t>
            </a:r>
            <a:r>
              <a:rPr lang="en-US" sz="1100" dirty="0"/>
              <a:t>-</a:t>
            </a:r>
            <a:r>
              <a:rPr lang="en-US" sz="1100" dirty="0" err="1"/>
              <a:t>data.html</a:t>
            </a:r>
            <a:endParaRPr lang="en-US" sz="1100" dirty="0"/>
          </a:p>
          <a:p>
            <a:pPr lvl="0">
              <a:lnSpc>
                <a:spcPct val="100000"/>
              </a:lnSpc>
              <a:spcBef>
                <a:spcPts val="0"/>
              </a:spcBef>
              <a:spcAft>
                <a:spcPts val="0"/>
              </a:spcAft>
              <a:buFont typeface="Arial" charset="0"/>
              <a:buChar char="•"/>
            </a:pPr>
            <a:r>
              <a:rPr lang="en-US" sz="1100" dirty="0"/>
              <a:t>https://</a:t>
            </a:r>
            <a:r>
              <a:rPr lang="en-US" sz="1100" dirty="0" err="1"/>
              <a:t>www.worldometers.info</a:t>
            </a:r>
            <a:r>
              <a:rPr lang="en-US" sz="1100" dirty="0"/>
              <a:t>/world-population/</a:t>
            </a:r>
            <a:r>
              <a:rPr lang="en-US" sz="1100" dirty="0" err="1"/>
              <a:t>timor-leste</a:t>
            </a:r>
            <a:r>
              <a:rPr lang="en-US" sz="1100" dirty="0"/>
              <a:t>-population/</a:t>
            </a:r>
          </a:p>
          <a:p>
            <a:pPr lvl="0">
              <a:lnSpc>
                <a:spcPct val="100000"/>
              </a:lnSpc>
              <a:spcBef>
                <a:spcPts val="0"/>
              </a:spcBef>
              <a:spcAft>
                <a:spcPts val="0"/>
              </a:spcAft>
              <a:buFont typeface="Arial" charset="0"/>
              <a:buChar char="•"/>
            </a:pPr>
            <a:r>
              <a:rPr lang="en-US" sz="1100" dirty="0"/>
              <a:t>https://</a:t>
            </a:r>
            <a:r>
              <a:rPr lang="en-US" sz="1100" dirty="0" err="1"/>
              <a:t>www.un.org</a:t>
            </a:r>
            <a:r>
              <a:rPr lang="en-US" sz="1100" dirty="0"/>
              <a:t>/development/</a:t>
            </a:r>
            <a:r>
              <a:rPr lang="en-US" sz="1100" dirty="0" err="1"/>
              <a:t>desa</a:t>
            </a:r>
            <a:r>
              <a:rPr lang="en-US" sz="1100" dirty="0"/>
              <a:t>/</a:t>
            </a:r>
            <a:r>
              <a:rPr lang="en-US" sz="1100" dirty="0" err="1"/>
              <a:t>dpad</a:t>
            </a:r>
            <a:r>
              <a:rPr lang="en-US" sz="1100" dirty="0"/>
              <a:t>/</a:t>
            </a:r>
            <a:r>
              <a:rPr lang="en-US" sz="1100" dirty="0" err="1"/>
              <a:t>wp</a:t>
            </a:r>
            <a:r>
              <a:rPr lang="en-US" sz="1100" dirty="0"/>
              <a:t>-content/uploads/sites/45/CDP-PL-2018-6f.pdf</a:t>
            </a:r>
          </a:p>
          <a:p>
            <a:pPr lvl="0">
              <a:lnSpc>
                <a:spcPct val="100000"/>
              </a:lnSpc>
              <a:spcBef>
                <a:spcPts val="0"/>
              </a:spcBef>
              <a:spcAft>
                <a:spcPts val="0"/>
              </a:spcAft>
              <a:buFont typeface="Arial" charset="0"/>
              <a:buChar char="•"/>
            </a:pPr>
            <a:r>
              <a:rPr lang="en-US" sz="1100" dirty="0"/>
              <a:t>https://</a:t>
            </a:r>
            <a:r>
              <a:rPr lang="en-US" sz="1100" dirty="0" err="1"/>
              <a:t>ourworldindata.org</a:t>
            </a:r>
            <a:r>
              <a:rPr lang="en-US" sz="1100" dirty="0"/>
              <a:t>/financing-education</a:t>
            </a:r>
          </a:p>
          <a:p>
            <a:pPr lvl="0">
              <a:lnSpc>
                <a:spcPct val="100000"/>
              </a:lnSpc>
              <a:spcBef>
                <a:spcPts val="0"/>
              </a:spcBef>
              <a:spcAft>
                <a:spcPts val="0"/>
              </a:spcAft>
              <a:buFont typeface="Arial" charset="0"/>
              <a:buChar char="•"/>
            </a:pPr>
            <a:r>
              <a:rPr lang="en-US" sz="1100" dirty="0"/>
              <a:t>https://</a:t>
            </a:r>
            <a:r>
              <a:rPr lang="en-US" sz="1100" dirty="0" err="1"/>
              <a:t>www.worldometers.info</a:t>
            </a:r>
            <a:r>
              <a:rPr lang="en-US" sz="1100" dirty="0"/>
              <a:t>/world-population/</a:t>
            </a:r>
            <a:r>
              <a:rPr lang="en-US" sz="1100" dirty="0" err="1"/>
              <a:t>brunei</a:t>
            </a:r>
            <a:r>
              <a:rPr lang="en-US" sz="1100" dirty="0"/>
              <a:t>-</a:t>
            </a:r>
            <a:r>
              <a:rPr lang="en-US" sz="1100" dirty="0" err="1"/>
              <a:t>darussalam</a:t>
            </a:r>
            <a:r>
              <a:rPr lang="en-US" sz="1100" dirty="0"/>
              <a:t>-population/</a:t>
            </a:r>
          </a:p>
          <a:p>
            <a:pPr lvl="0">
              <a:lnSpc>
                <a:spcPct val="100000"/>
              </a:lnSpc>
              <a:spcBef>
                <a:spcPts val="0"/>
              </a:spcBef>
              <a:spcAft>
                <a:spcPts val="0"/>
              </a:spcAft>
              <a:buFont typeface="Arial" charset="0"/>
              <a:buChar char="•"/>
            </a:pPr>
            <a:r>
              <a:rPr lang="en-US" sz="1100" dirty="0"/>
              <a:t>https://</a:t>
            </a:r>
            <a:r>
              <a:rPr lang="en-US" sz="1100" dirty="0" err="1"/>
              <a:t>www.indexmundi.com</a:t>
            </a:r>
            <a:r>
              <a:rPr lang="en-US" sz="1100" dirty="0"/>
              <a:t>/facts/</a:t>
            </a:r>
            <a:r>
              <a:rPr lang="en-US" sz="1100" dirty="0" err="1"/>
              <a:t>lao-pdr</a:t>
            </a:r>
            <a:r>
              <a:rPr lang="en-US" sz="1100" dirty="0"/>
              <a:t>/indicator/MS.MIL.XPND.GD.ZS</a:t>
            </a:r>
          </a:p>
          <a:p>
            <a:pPr lvl="0">
              <a:lnSpc>
                <a:spcPct val="100000"/>
              </a:lnSpc>
              <a:spcBef>
                <a:spcPts val="0"/>
              </a:spcBef>
              <a:spcAft>
                <a:spcPts val="0"/>
              </a:spcAft>
              <a:buFont typeface="Arial" charset="0"/>
              <a:buChar char="•"/>
            </a:pPr>
            <a:r>
              <a:rPr lang="en-US" sz="1100" dirty="0"/>
              <a:t>https://</a:t>
            </a:r>
            <a:r>
              <a:rPr lang="en-US" sz="1100" dirty="0" err="1"/>
              <a:t>tradingeconomics.com</a:t>
            </a:r>
            <a:r>
              <a:rPr lang="en-US" sz="1100" dirty="0"/>
              <a:t>/</a:t>
            </a:r>
            <a:r>
              <a:rPr lang="en-US" sz="1100" dirty="0" err="1"/>
              <a:t>laos</a:t>
            </a:r>
            <a:r>
              <a:rPr lang="en-US" sz="1100" dirty="0"/>
              <a:t>/military-expenditure</a:t>
            </a:r>
          </a:p>
          <a:p>
            <a:pPr lvl="0">
              <a:lnSpc>
                <a:spcPct val="100000"/>
              </a:lnSpc>
              <a:spcBef>
                <a:spcPts val="0"/>
              </a:spcBef>
              <a:spcAft>
                <a:spcPts val="0"/>
              </a:spcAft>
              <a:buFont typeface="Arial" charset="0"/>
              <a:buChar char="•"/>
            </a:pPr>
            <a:r>
              <a:rPr lang="en-US" sz="1100" dirty="0"/>
              <a:t>https://</a:t>
            </a:r>
            <a:r>
              <a:rPr lang="en-US" sz="1100" dirty="0" err="1"/>
              <a:t>www.thejakartapost.com</a:t>
            </a:r>
            <a:r>
              <a:rPr lang="en-US" sz="1100" dirty="0"/>
              <a:t>/news/2018/01/04/govt-to-strive-for-poverty-rate-below-10-percent.html</a:t>
            </a:r>
          </a:p>
          <a:p>
            <a:pPr lvl="0">
              <a:lnSpc>
                <a:spcPct val="100000"/>
              </a:lnSpc>
              <a:spcBef>
                <a:spcPts val="0"/>
              </a:spcBef>
              <a:spcAft>
                <a:spcPts val="0"/>
              </a:spcAft>
              <a:buFont typeface="Arial" charset="0"/>
              <a:buChar char="•"/>
            </a:pPr>
            <a:r>
              <a:rPr lang="en-US" sz="1100" dirty="0"/>
              <a:t>https://</a:t>
            </a:r>
            <a:r>
              <a:rPr lang="en-US" sz="1100" dirty="0" err="1"/>
              <a:t>opinion.inquirer.net</a:t>
            </a:r>
            <a:r>
              <a:rPr lang="en-US" sz="1100" dirty="0"/>
              <a:t>/110407/poverty-rose-slightly-2017#ixzz63sP8EfWF</a:t>
            </a:r>
          </a:p>
          <a:p>
            <a:pPr lvl="0">
              <a:lnSpc>
                <a:spcPct val="100000"/>
              </a:lnSpc>
              <a:spcBef>
                <a:spcPts val="0"/>
              </a:spcBef>
              <a:spcAft>
                <a:spcPts val="0"/>
              </a:spcAft>
              <a:buFont typeface="Arial" charset="0"/>
              <a:buChar char="•"/>
            </a:pPr>
            <a:r>
              <a:rPr lang="en-US" sz="1100" dirty="0"/>
              <a:t>https://</a:t>
            </a:r>
            <a:r>
              <a:rPr lang="en-US" sz="1100" dirty="0" err="1"/>
              <a:t>e.vnexpress.net</a:t>
            </a:r>
            <a:r>
              <a:rPr lang="en-US" sz="1100" dirty="0"/>
              <a:t>/news/news/9-million-vietnamese-people-still-living-in-extreme-poverty-report-3733087.html </a:t>
            </a:r>
          </a:p>
          <a:p>
            <a:pPr lvl="0">
              <a:lnSpc>
                <a:spcPct val="100000"/>
              </a:lnSpc>
              <a:spcBef>
                <a:spcPts val="0"/>
              </a:spcBef>
              <a:spcAft>
                <a:spcPts val="0"/>
              </a:spcAft>
              <a:buFont typeface="Arial" charset="0"/>
              <a:buChar char="•"/>
            </a:pPr>
            <a:r>
              <a:rPr lang="en-US" sz="1100" dirty="0"/>
              <a:t>https://</a:t>
            </a:r>
            <a:r>
              <a:rPr lang="en-US" sz="1100" dirty="0" err="1"/>
              <a:t>www.indexmundi.com</a:t>
            </a:r>
            <a:r>
              <a:rPr lang="en-US" sz="1100" dirty="0"/>
              <a:t>/facts/indicators/SI.DST.04TH.20/rankings</a:t>
            </a:r>
          </a:p>
          <a:p>
            <a:pPr lvl="0">
              <a:lnSpc>
                <a:spcPct val="100000"/>
              </a:lnSpc>
              <a:spcBef>
                <a:spcPts val="0"/>
              </a:spcBef>
              <a:spcAft>
                <a:spcPts val="0"/>
              </a:spcAft>
              <a:buFont typeface="Arial" charset="0"/>
              <a:buChar char="•"/>
            </a:pPr>
            <a:r>
              <a:rPr lang="en-US" sz="1100" dirty="0"/>
              <a:t>https://</a:t>
            </a:r>
            <a:r>
              <a:rPr lang="en-US" sz="1100" dirty="0" err="1"/>
              <a:t>www.investopedia.com</a:t>
            </a:r>
            <a:r>
              <a:rPr lang="en-US" sz="1100" dirty="0"/>
              <a:t>/articles/investing/013015/how-north-</a:t>
            </a:r>
            <a:r>
              <a:rPr lang="en-US" sz="1100" dirty="0" err="1"/>
              <a:t>korea</a:t>
            </a:r>
            <a:r>
              <a:rPr lang="en-US" sz="1100" dirty="0"/>
              <a:t>-economy-</a:t>
            </a:r>
            <a:r>
              <a:rPr lang="en-US" sz="1100" dirty="0" err="1"/>
              <a:t>works.asp</a:t>
            </a:r>
            <a:endParaRPr lang="en-US" sz="1100" dirty="0"/>
          </a:p>
          <a:p>
            <a:pPr lvl="0">
              <a:lnSpc>
                <a:spcPct val="100000"/>
              </a:lnSpc>
              <a:spcBef>
                <a:spcPts val="0"/>
              </a:spcBef>
              <a:spcAft>
                <a:spcPts val="0"/>
              </a:spcAft>
              <a:buFont typeface="Arial" charset="0"/>
              <a:buChar char="•"/>
            </a:pPr>
            <a:r>
              <a:rPr lang="en-US" sz="1100" dirty="0"/>
              <a:t>https://</a:t>
            </a:r>
            <a:r>
              <a:rPr lang="en-US" sz="1100" dirty="0" err="1"/>
              <a:t>www.japantimes.co.jp</a:t>
            </a:r>
            <a:r>
              <a:rPr lang="en-US" sz="1100" dirty="0"/>
              <a:t>/news/2019/02/22/</a:t>
            </a:r>
            <a:r>
              <a:rPr lang="en-US" sz="1100" dirty="0" err="1"/>
              <a:t>asia</a:t>
            </a:r>
            <a:r>
              <a:rPr lang="en-US" sz="1100" dirty="0"/>
              <a:t>-pacific/even-help-spies-satellites-analyzing-north-koreas-economy-isnt-easy/#.Xbi2GEVKiTc</a:t>
            </a:r>
          </a:p>
          <a:p>
            <a:pPr lvl="0">
              <a:lnSpc>
                <a:spcPct val="100000"/>
              </a:lnSpc>
              <a:spcBef>
                <a:spcPts val="0"/>
              </a:spcBef>
              <a:spcAft>
                <a:spcPts val="0"/>
              </a:spcAft>
              <a:buFont typeface="Arial" charset="0"/>
              <a:buChar char="•"/>
            </a:pPr>
            <a:r>
              <a:rPr lang="en-US" sz="1100" dirty="0"/>
              <a:t>https://</a:t>
            </a:r>
            <a:r>
              <a:rPr lang="en-US" sz="1100" dirty="0" err="1"/>
              <a:t>www.ceicdata.com</a:t>
            </a:r>
            <a:r>
              <a:rPr lang="en-US" sz="1100" dirty="0"/>
              <a:t>/</a:t>
            </a:r>
            <a:r>
              <a:rPr lang="en-US" sz="1100" dirty="0" err="1"/>
              <a:t>en</a:t>
            </a:r>
            <a:r>
              <a:rPr lang="en-US" sz="1100" dirty="0"/>
              <a:t>/indicator/</a:t>
            </a:r>
            <a:r>
              <a:rPr lang="en-US" sz="1100" dirty="0" err="1"/>
              <a:t>brunei</a:t>
            </a:r>
            <a:r>
              <a:rPr lang="en-US" sz="1100" dirty="0"/>
              <a:t>/tax-revenue</a:t>
            </a:r>
          </a:p>
          <a:p>
            <a:pPr lvl="0">
              <a:lnSpc>
                <a:spcPct val="100000"/>
              </a:lnSpc>
              <a:spcBef>
                <a:spcPts val="0"/>
              </a:spcBef>
              <a:spcAft>
                <a:spcPts val="0"/>
              </a:spcAft>
              <a:buFont typeface="Arial" charset="0"/>
              <a:buChar char="•"/>
            </a:pPr>
            <a:r>
              <a:rPr lang="en-US" sz="1100" dirty="0"/>
              <a:t>https://</a:t>
            </a:r>
            <a:r>
              <a:rPr lang="en-US" sz="1100" dirty="0" err="1"/>
              <a:t>www.pwc.com</a:t>
            </a:r>
            <a:r>
              <a:rPr lang="en-US" sz="1100" dirty="0"/>
              <a:t>/</a:t>
            </a:r>
            <a:r>
              <a:rPr lang="en-US" sz="1100" dirty="0" err="1"/>
              <a:t>gx</a:t>
            </a:r>
            <a:r>
              <a:rPr lang="en-US" sz="1100" dirty="0"/>
              <a:t>/</a:t>
            </a:r>
            <a:r>
              <a:rPr lang="en-US" sz="1100" dirty="0" err="1"/>
              <a:t>en</a:t>
            </a:r>
            <a:r>
              <a:rPr lang="en-US" sz="1100" dirty="0"/>
              <a:t>/tax/corporate-tax/worldwide-tax-summaries/pwc-worldwide-tax-summaries-corporate-taxes-2017-18.pdf</a:t>
            </a:r>
          </a:p>
          <a:p>
            <a:pPr lvl="0">
              <a:lnSpc>
                <a:spcPct val="100000"/>
              </a:lnSpc>
              <a:spcBef>
                <a:spcPts val="0"/>
              </a:spcBef>
              <a:spcAft>
                <a:spcPts val="0"/>
              </a:spcAft>
              <a:buFont typeface="Arial" charset="0"/>
              <a:buChar char="•"/>
            </a:pPr>
            <a:r>
              <a:rPr lang="en-US" sz="1100" dirty="0">
                <a:hlinkClick r:id="rId2"/>
              </a:rPr>
              <a:t>https://www.pwc.com/gx/en/tax/corporate-tax/worldwide-tax-summaries/pwc-worldwide-tax-summaries-corporate-taxes-2017-18.pdf</a:t>
            </a:r>
            <a:r>
              <a:rPr lang="en-US" sz="1100" dirty="0" smtClean="0">
                <a:hlinkClick r:id="rId2"/>
              </a:rPr>
              <a:t>)</a:t>
            </a:r>
            <a:endParaRPr lang="en-US" sz="1100" dirty="0" smtClean="0"/>
          </a:p>
          <a:p>
            <a:pPr lvl="0">
              <a:lnSpc>
                <a:spcPct val="100000"/>
              </a:lnSpc>
              <a:spcBef>
                <a:spcPts val="0"/>
              </a:spcBef>
              <a:spcAft>
                <a:spcPts val="0"/>
              </a:spcAft>
              <a:buFont typeface="Arial" charset="0"/>
              <a:buChar char="•"/>
            </a:pPr>
            <a:r>
              <a:rPr lang="en-US" sz="1100" dirty="0"/>
              <a:t>https://</a:t>
            </a:r>
            <a:r>
              <a:rPr lang="en-US" sz="1100" dirty="0" err="1"/>
              <a:t>books.google.com</a:t>
            </a:r>
            <a:r>
              <a:rPr lang="en-US" sz="1100" dirty="0"/>
              <a:t>/</a:t>
            </a:r>
            <a:r>
              <a:rPr lang="en-US" sz="1100" dirty="0" err="1"/>
              <a:t>books?id</a:t>
            </a:r>
            <a:r>
              <a:rPr lang="en-US" sz="1100" dirty="0"/>
              <a:t>=1F6BAgAAQBAJ&amp;pg=PA214&amp;lpg=PA214&amp;dq=</a:t>
            </a:r>
            <a:r>
              <a:rPr lang="en-US" sz="1100" dirty="0" err="1"/>
              <a:t>why+is+there+no+data+on+undernourishment+in+singapore&amp;source</a:t>
            </a:r>
            <a:r>
              <a:rPr lang="en-US" sz="1100" dirty="0"/>
              <a:t>=</a:t>
            </a:r>
            <a:r>
              <a:rPr lang="en-US" sz="1100" dirty="0" err="1"/>
              <a:t>bl&amp;ots</a:t>
            </a:r>
            <a:r>
              <a:rPr lang="en-US" sz="1100" dirty="0"/>
              <a:t>=</a:t>
            </a:r>
            <a:r>
              <a:rPr lang="en-US" sz="1100" dirty="0" err="1"/>
              <a:t>PswIOvqICG&amp;sig</a:t>
            </a:r>
            <a:r>
              <a:rPr lang="en-US" sz="1100" dirty="0"/>
              <a:t>=ACfU3U0AYBj_xgRxkZc3pKbKSKzDC5XtGw&amp;hl=</a:t>
            </a:r>
            <a:r>
              <a:rPr lang="en-US" sz="1100" dirty="0" err="1"/>
              <a:t>en&amp;sa</a:t>
            </a:r>
            <a:r>
              <a:rPr lang="en-US" sz="1100" dirty="0"/>
              <a:t>=</a:t>
            </a:r>
            <a:r>
              <a:rPr lang="en-US" sz="1100" dirty="0" err="1"/>
              <a:t>X&amp;ved</a:t>
            </a:r>
            <a:r>
              <a:rPr lang="en-US" sz="1100" dirty="0"/>
              <a:t>=2ahUKEwjZsKfg5L_lAhXO854KHXt-B5AQ6AEwEXoECAgQAQ</a:t>
            </a:r>
          </a:p>
          <a:p>
            <a:pPr lvl="0">
              <a:lnSpc>
                <a:spcPct val="100000"/>
              </a:lnSpc>
              <a:spcBef>
                <a:spcPts val="0"/>
              </a:spcBef>
              <a:spcAft>
                <a:spcPts val="0"/>
              </a:spcAft>
              <a:buFont typeface="Arial" charset="0"/>
              <a:buChar char="•"/>
            </a:pPr>
            <a:r>
              <a:rPr lang="en-US" sz="1100" dirty="0"/>
              <a:t>https://</a:t>
            </a:r>
            <a:r>
              <a:rPr lang="en-US" sz="1100" dirty="0" err="1"/>
              <a:t>www.indexmundi.com</a:t>
            </a:r>
            <a:r>
              <a:rPr lang="en-US" sz="1100" dirty="0"/>
              <a:t>/facts/indicators/</a:t>
            </a:r>
            <a:r>
              <a:rPr lang="en-US" sz="1100" dirty="0" err="1"/>
              <a:t>nv.agr.totl.zs</a:t>
            </a:r>
            <a:r>
              <a:rPr lang="en-US" sz="1100" dirty="0"/>
              <a:t>/map/</a:t>
            </a:r>
            <a:r>
              <a:rPr lang="en-US" sz="1100" dirty="0" err="1"/>
              <a:t>asia</a:t>
            </a:r>
            <a:endParaRPr lang="en-US" sz="1100" dirty="0"/>
          </a:p>
          <a:p>
            <a:pPr lvl="0">
              <a:lnSpc>
                <a:spcPct val="100000"/>
              </a:lnSpc>
              <a:spcBef>
                <a:spcPts val="0"/>
              </a:spcBef>
              <a:spcAft>
                <a:spcPts val="0"/>
              </a:spcAft>
              <a:buFont typeface="Arial" charset="0"/>
              <a:buChar char="•"/>
            </a:pPr>
            <a:endParaRPr lang="en-US" sz="1100" dirty="0"/>
          </a:p>
          <a:p>
            <a:pPr>
              <a:lnSpc>
                <a:spcPct val="100000"/>
              </a:lnSpc>
              <a:spcBef>
                <a:spcPts val="0"/>
              </a:spcBef>
              <a:spcAft>
                <a:spcPts val="0"/>
              </a:spcAft>
              <a:buFont typeface="Arial" charset="0"/>
              <a:buChar char="•"/>
            </a:pPr>
            <a:endParaRPr lang="en-US" sz="1100" dirty="0"/>
          </a:p>
        </p:txBody>
      </p:sp>
    </p:spTree>
    <p:extLst>
      <p:ext uri="{BB962C8B-B14F-4D97-AF65-F5344CB8AC3E}">
        <p14:creationId xmlns:p14="http://schemas.microsoft.com/office/powerpoint/2010/main" val="31959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8028"/>
            <a:ext cx="10058400" cy="1450757"/>
          </a:xfrm>
        </p:spPr>
        <p:txBody>
          <a:bodyPr>
            <a:normAutofit/>
          </a:bodyPr>
          <a:lstStyle/>
          <a:p>
            <a:r>
              <a:rPr lang="en-US" sz="4000" dirty="0" smtClean="0"/>
              <a:t>References </a:t>
            </a:r>
            <a:r>
              <a:rPr lang="en-US" sz="4000" dirty="0" err="1" smtClean="0"/>
              <a:t>cnt’d</a:t>
            </a:r>
            <a:endParaRPr lang="en-US" sz="4000" dirty="0"/>
          </a:p>
        </p:txBody>
      </p:sp>
      <p:sp>
        <p:nvSpPr>
          <p:cNvPr id="3" name="Content Placeholder 2"/>
          <p:cNvSpPr>
            <a:spLocks noGrp="1"/>
          </p:cNvSpPr>
          <p:nvPr>
            <p:ph idx="1"/>
          </p:nvPr>
        </p:nvSpPr>
        <p:spPr>
          <a:xfrm>
            <a:off x="785812" y="1708785"/>
            <a:ext cx="10369868" cy="4023360"/>
          </a:xfrm>
        </p:spPr>
        <p:txBody>
          <a:bodyPr>
            <a:noAutofit/>
          </a:bodyPr>
          <a:lstStyle/>
          <a:p>
            <a:pPr lvl="0">
              <a:lnSpc>
                <a:spcPct val="100000"/>
              </a:lnSpc>
              <a:spcBef>
                <a:spcPts val="0"/>
              </a:spcBef>
              <a:spcAft>
                <a:spcPts val="0"/>
              </a:spcAft>
              <a:buFont typeface="Arial" charset="0"/>
              <a:buChar char="•"/>
            </a:pPr>
            <a:r>
              <a:rPr lang="en-US" sz="1100" dirty="0"/>
              <a:t>http://</a:t>
            </a:r>
            <a:r>
              <a:rPr lang="en-US" sz="1100" dirty="0" err="1"/>
              <a:t>www.nsitaxlaw.com</a:t>
            </a:r>
            <a:r>
              <a:rPr lang="en-US" sz="1100" dirty="0"/>
              <a:t>/files/</a:t>
            </a:r>
            <a:r>
              <a:rPr lang="en-US" sz="1100" dirty="0" err="1"/>
              <a:t>AseanTax-Brunei.pdf</a:t>
            </a:r>
            <a:endParaRPr lang="en-US" sz="1100" dirty="0"/>
          </a:p>
          <a:p>
            <a:pPr lvl="0">
              <a:lnSpc>
                <a:spcPct val="100000"/>
              </a:lnSpc>
              <a:spcBef>
                <a:spcPts val="0"/>
              </a:spcBef>
              <a:spcAft>
                <a:spcPts val="0"/>
              </a:spcAft>
              <a:buFont typeface="Arial" charset="0"/>
              <a:buChar char="•"/>
            </a:pPr>
            <a:r>
              <a:rPr lang="en-US" sz="1100" dirty="0"/>
              <a:t>https://www2.deloitte.com/content/dam/Deloitte/</a:t>
            </a:r>
            <a:r>
              <a:rPr lang="en-US" sz="1100" dirty="0" err="1"/>
              <a:t>cn</a:t>
            </a:r>
            <a:r>
              <a:rPr lang="en-US" sz="1100" dirty="0"/>
              <a:t>/Documents/international-business-support/deloitte-cn-ibs-brunei-int-tax-en-2017.pdf</a:t>
            </a:r>
          </a:p>
          <a:p>
            <a:pPr lvl="0">
              <a:lnSpc>
                <a:spcPct val="100000"/>
              </a:lnSpc>
              <a:spcBef>
                <a:spcPts val="0"/>
              </a:spcBef>
              <a:spcAft>
                <a:spcPts val="0"/>
              </a:spcAft>
              <a:buFont typeface="Arial" charset="0"/>
              <a:buChar char="•"/>
            </a:pPr>
            <a:r>
              <a:rPr lang="en-US" sz="1100" dirty="0"/>
              <a:t>https://</a:t>
            </a:r>
            <a:r>
              <a:rPr lang="en-US" sz="1100" dirty="0" err="1"/>
              <a:t>www.scmp.com</a:t>
            </a:r>
            <a:r>
              <a:rPr lang="en-US" sz="1100" dirty="0"/>
              <a:t>/news/</a:t>
            </a:r>
            <a:r>
              <a:rPr lang="en-US" sz="1100" dirty="0" err="1"/>
              <a:t>hong-kong</a:t>
            </a:r>
            <a:r>
              <a:rPr lang="en-US" sz="1100" dirty="0"/>
              <a:t>/</a:t>
            </a:r>
            <a:r>
              <a:rPr lang="en-US" sz="1100" dirty="0" err="1"/>
              <a:t>hong</a:t>
            </a:r>
            <a:r>
              <a:rPr lang="en-US" sz="1100" dirty="0"/>
              <a:t>-</a:t>
            </a:r>
            <a:r>
              <a:rPr lang="en-US" sz="1100" dirty="0" err="1"/>
              <a:t>kong</a:t>
            </a:r>
            <a:r>
              <a:rPr lang="en-US" sz="1100" dirty="0"/>
              <a:t>-economy/article/3008601/record-hk3414-billion-tax-revenue-hong-kong-tops</a:t>
            </a:r>
          </a:p>
          <a:p>
            <a:pPr lvl="0">
              <a:lnSpc>
                <a:spcPct val="100000"/>
              </a:lnSpc>
              <a:spcBef>
                <a:spcPts val="0"/>
              </a:spcBef>
              <a:spcAft>
                <a:spcPts val="0"/>
              </a:spcAft>
              <a:buFont typeface="Arial" charset="0"/>
              <a:buChar char="•"/>
            </a:pPr>
            <a:r>
              <a:rPr lang="en-US" sz="1100" dirty="0"/>
              <a:t>https://</a:t>
            </a:r>
            <a:r>
              <a:rPr lang="en-US" sz="1100" dirty="0" err="1"/>
              <a:t>www.ird.gov.hk</a:t>
            </a:r>
            <a:r>
              <a:rPr lang="en-US" sz="1100" dirty="0"/>
              <a:t>/</a:t>
            </a:r>
            <a:r>
              <a:rPr lang="en-US" sz="1100" dirty="0" err="1"/>
              <a:t>eng</a:t>
            </a:r>
            <a:r>
              <a:rPr lang="en-US" sz="1100" dirty="0"/>
              <a:t>/abo/</a:t>
            </a:r>
            <a:r>
              <a:rPr lang="en-US" sz="1100" dirty="0" err="1"/>
              <a:t>rev.htm</a:t>
            </a:r>
            <a:endParaRPr lang="en-US" sz="1100" dirty="0"/>
          </a:p>
          <a:p>
            <a:pPr lvl="0">
              <a:lnSpc>
                <a:spcPct val="100000"/>
              </a:lnSpc>
              <a:spcBef>
                <a:spcPts val="0"/>
              </a:spcBef>
              <a:spcAft>
                <a:spcPts val="0"/>
              </a:spcAft>
              <a:buFont typeface="Arial" charset="0"/>
              <a:buChar char="•"/>
            </a:pPr>
            <a:r>
              <a:rPr lang="en-US" sz="1100" dirty="0"/>
              <a:t>https://</a:t>
            </a:r>
            <a:r>
              <a:rPr lang="en-US" sz="1100" dirty="0" err="1"/>
              <a:t>www.ceicdata.com</a:t>
            </a:r>
            <a:r>
              <a:rPr lang="en-US" sz="1100" dirty="0"/>
              <a:t>/</a:t>
            </a:r>
            <a:r>
              <a:rPr lang="en-US" sz="1100" dirty="0" err="1"/>
              <a:t>en</a:t>
            </a:r>
            <a:r>
              <a:rPr lang="en-US" sz="1100" dirty="0"/>
              <a:t>/indicator/</a:t>
            </a:r>
            <a:r>
              <a:rPr lang="en-US" sz="1100" dirty="0" err="1"/>
              <a:t>hong-kong</a:t>
            </a:r>
            <a:r>
              <a:rPr lang="en-US" sz="1100" dirty="0"/>
              <a:t>/tax-revenue</a:t>
            </a:r>
          </a:p>
          <a:p>
            <a:pPr lvl="0">
              <a:lnSpc>
                <a:spcPct val="100000"/>
              </a:lnSpc>
              <a:spcBef>
                <a:spcPts val="0"/>
              </a:spcBef>
              <a:spcAft>
                <a:spcPts val="0"/>
              </a:spcAft>
              <a:buFont typeface="Arial" charset="0"/>
              <a:buChar char="•"/>
            </a:pPr>
            <a:r>
              <a:rPr lang="en-US" sz="1100" dirty="0"/>
              <a:t>https://</a:t>
            </a:r>
            <a:r>
              <a:rPr lang="en-US" sz="1100" dirty="0" err="1"/>
              <a:t>tradingeconomics.com</a:t>
            </a:r>
            <a:r>
              <a:rPr lang="en-US" sz="1100" dirty="0"/>
              <a:t>/</a:t>
            </a:r>
            <a:r>
              <a:rPr lang="en-US" sz="1100" dirty="0" err="1"/>
              <a:t>laos</a:t>
            </a:r>
            <a:r>
              <a:rPr lang="en-US" sz="1100" dirty="0"/>
              <a:t>/tax-revenue-percent-of-</a:t>
            </a:r>
            <a:r>
              <a:rPr lang="en-US" sz="1100" dirty="0" err="1"/>
              <a:t>gdp</a:t>
            </a:r>
            <a:r>
              <a:rPr lang="en-US" sz="1100" dirty="0"/>
              <a:t>-</a:t>
            </a:r>
            <a:r>
              <a:rPr lang="en-US" sz="1100" dirty="0" err="1"/>
              <a:t>wb-data.html</a:t>
            </a:r>
            <a:endParaRPr lang="en-US" sz="1100" dirty="0"/>
          </a:p>
          <a:p>
            <a:pPr lvl="0">
              <a:lnSpc>
                <a:spcPct val="100000"/>
              </a:lnSpc>
              <a:spcBef>
                <a:spcPts val="0"/>
              </a:spcBef>
              <a:spcAft>
                <a:spcPts val="0"/>
              </a:spcAft>
              <a:buFont typeface="Arial" charset="0"/>
              <a:buChar char="•"/>
            </a:pPr>
            <a:r>
              <a:rPr lang="en-US" sz="1100" dirty="0"/>
              <a:t>https://</a:t>
            </a:r>
            <a:r>
              <a:rPr lang="en-US" sz="1100" dirty="0" err="1"/>
              <a:t>en.unesco.org</a:t>
            </a:r>
            <a:r>
              <a:rPr lang="en-US" sz="1100" dirty="0"/>
              <a:t>/gem-report/sites/gem-report/files/Countries%20with%20incomplete%20or%20missing%20data.pdf</a:t>
            </a:r>
          </a:p>
          <a:p>
            <a:pPr lvl="0">
              <a:lnSpc>
                <a:spcPct val="100000"/>
              </a:lnSpc>
              <a:spcBef>
                <a:spcPts val="0"/>
              </a:spcBef>
              <a:spcAft>
                <a:spcPts val="0"/>
              </a:spcAft>
              <a:buFont typeface="Arial" charset="0"/>
              <a:buChar char="•"/>
            </a:pPr>
            <a:r>
              <a:rPr lang="en-US" sz="1100" dirty="0"/>
              <a:t>https://</a:t>
            </a:r>
            <a:r>
              <a:rPr lang="en-US" sz="1100" dirty="0" err="1"/>
              <a:t>www.thirdway.org</a:t>
            </a:r>
            <a:r>
              <a:rPr lang="en-US" sz="1100" dirty="0"/>
              <a:t>/report/how-higher-education-data-reporting-is-both-burdensome-and-inadequate</a:t>
            </a:r>
          </a:p>
          <a:p>
            <a:pPr lvl="0">
              <a:lnSpc>
                <a:spcPct val="100000"/>
              </a:lnSpc>
              <a:spcBef>
                <a:spcPts val="0"/>
              </a:spcBef>
              <a:spcAft>
                <a:spcPts val="0"/>
              </a:spcAft>
              <a:buFont typeface="Arial" charset="0"/>
              <a:buChar char="•"/>
            </a:pPr>
            <a:r>
              <a:rPr lang="en-US" sz="1100" dirty="0"/>
              <a:t>https://</a:t>
            </a:r>
            <a:r>
              <a:rPr lang="en-US" sz="1100" dirty="0" err="1"/>
              <a:t>www.chronicle.com</a:t>
            </a:r>
            <a:r>
              <a:rPr lang="en-US" sz="1100" dirty="0"/>
              <a:t>/blogs/data/2015/05/04/attainment-completion-and-the-trouble-in-measuring-them-both/</a:t>
            </a:r>
          </a:p>
          <a:p>
            <a:pPr lvl="0">
              <a:lnSpc>
                <a:spcPct val="100000"/>
              </a:lnSpc>
              <a:spcBef>
                <a:spcPts val="0"/>
              </a:spcBef>
              <a:spcAft>
                <a:spcPts val="0"/>
              </a:spcAft>
              <a:buFont typeface="Arial" charset="0"/>
              <a:buChar char="•"/>
            </a:pPr>
            <a:r>
              <a:rPr lang="en-US" sz="1100" dirty="0"/>
              <a:t>https://</a:t>
            </a:r>
            <a:r>
              <a:rPr lang="en-US" sz="1100" dirty="0" err="1"/>
              <a:t>www.basiclaw.gov.hk</a:t>
            </a:r>
            <a:r>
              <a:rPr lang="en-US" sz="1100" dirty="0"/>
              <a:t>/</a:t>
            </a:r>
            <a:r>
              <a:rPr lang="en-US" sz="1100" dirty="0" err="1"/>
              <a:t>tc</a:t>
            </a:r>
            <a:r>
              <a:rPr lang="en-US" sz="1100" dirty="0"/>
              <a:t>/</a:t>
            </a:r>
            <a:r>
              <a:rPr lang="en-US" sz="1100" dirty="0" err="1"/>
              <a:t>basiclawtext</a:t>
            </a:r>
            <a:r>
              <a:rPr lang="en-US" sz="1100" dirty="0"/>
              <a:t>/</a:t>
            </a:r>
            <a:r>
              <a:rPr lang="en-US" sz="1100" dirty="0" err="1"/>
              <a:t>index.html</a:t>
            </a:r>
            <a:r>
              <a:rPr lang="en-US" sz="1100" dirty="0"/>
              <a:t>  </a:t>
            </a:r>
          </a:p>
          <a:p>
            <a:pPr lvl="0">
              <a:lnSpc>
                <a:spcPct val="100000"/>
              </a:lnSpc>
              <a:spcBef>
                <a:spcPts val="0"/>
              </a:spcBef>
              <a:spcAft>
                <a:spcPts val="0"/>
              </a:spcAft>
              <a:buFont typeface="Arial" charset="0"/>
              <a:buChar char="•"/>
            </a:pPr>
            <a:r>
              <a:rPr lang="en-US" sz="1100" dirty="0"/>
              <a:t>https://</a:t>
            </a:r>
            <a:r>
              <a:rPr lang="en-US" sz="1100" dirty="0" err="1"/>
              <a:t>www.forbes.com</a:t>
            </a:r>
            <a:r>
              <a:rPr lang="en-US" sz="1100" dirty="0"/>
              <a:t>/sites/</a:t>
            </a:r>
            <a:r>
              <a:rPr lang="en-US" sz="1100" dirty="0" err="1"/>
              <a:t>kellyphillipserb</a:t>
            </a:r>
            <a:r>
              <a:rPr lang="en-US" sz="1100" dirty="0"/>
              <a:t>/2018/06/12/a-quick-look-at-north-</a:t>
            </a:r>
            <a:r>
              <a:rPr lang="en-US" sz="1100" dirty="0" err="1"/>
              <a:t>korea</a:t>
            </a:r>
            <a:r>
              <a:rPr lang="en-US" sz="1100" dirty="0"/>
              <a:t>-from-history-to-taxes/#6a37b9e744c5)</a:t>
            </a:r>
          </a:p>
          <a:p>
            <a:pPr lvl="0">
              <a:lnSpc>
                <a:spcPct val="100000"/>
              </a:lnSpc>
              <a:spcBef>
                <a:spcPts val="0"/>
              </a:spcBef>
              <a:spcAft>
                <a:spcPts val="0"/>
              </a:spcAft>
              <a:buFont typeface="Arial" charset="0"/>
              <a:buChar char="•"/>
            </a:pPr>
            <a:r>
              <a:rPr lang="en-US" sz="1100" dirty="0"/>
              <a:t>https://</a:t>
            </a:r>
            <a:r>
              <a:rPr lang="en-US" sz="1100" dirty="0" err="1"/>
              <a:t>books.google.com</a:t>
            </a:r>
            <a:r>
              <a:rPr lang="en-US" sz="1100" dirty="0"/>
              <a:t>/</a:t>
            </a:r>
            <a:r>
              <a:rPr lang="en-US" sz="1100" dirty="0" err="1"/>
              <a:t>books?id</a:t>
            </a:r>
            <a:r>
              <a:rPr lang="en-US" sz="1100" dirty="0"/>
              <a:t>=1F6BAgAAQBAJ&amp;pg=PA214&amp;lpg=PA214&amp;dq=</a:t>
            </a:r>
            <a:r>
              <a:rPr lang="en-US" sz="1100" dirty="0" err="1"/>
              <a:t>why+is+there+no+data+on+undernourishment+in+singapore&amp;source</a:t>
            </a:r>
            <a:r>
              <a:rPr lang="en-US" sz="1100" dirty="0"/>
              <a:t>=</a:t>
            </a:r>
            <a:r>
              <a:rPr lang="en-US" sz="1100" dirty="0" err="1"/>
              <a:t>bl&amp;ots</a:t>
            </a:r>
            <a:r>
              <a:rPr lang="en-US" sz="1100" dirty="0"/>
              <a:t>=</a:t>
            </a:r>
            <a:r>
              <a:rPr lang="en-US" sz="1100" dirty="0" err="1"/>
              <a:t>PswIOvqICG&amp;sig</a:t>
            </a:r>
            <a:r>
              <a:rPr lang="en-US" sz="1100" dirty="0"/>
              <a:t>=ACfU3U0AYBj_xgRxkZc3pKbKSKzDC5XtGw&amp;hl=</a:t>
            </a:r>
            <a:r>
              <a:rPr lang="en-US" sz="1100" dirty="0" err="1"/>
              <a:t>en&amp;sa</a:t>
            </a:r>
            <a:r>
              <a:rPr lang="en-US" sz="1100" dirty="0"/>
              <a:t>=</a:t>
            </a:r>
            <a:r>
              <a:rPr lang="en-US" sz="1100" dirty="0" err="1"/>
              <a:t>X&amp;ved</a:t>
            </a:r>
            <a:r>
              <a:rPr lang="en-US" sz="1100" dirty="0"/>
              <a:t>=2ahUKEwjZsKfg5L_lAhXO854KHXt-B5AQ6AEwEXoECAgQAQ</a:t>
            </a:r>
          </a:p>
          <a:p>
            <a:pPr lvl="0">
              <a:lnSpc>
                <a:spcPct val="100000"/>
              </a:lnSpc>
              <a:spcBef>
                <a:spcPts val="0"/>
              </a:spcBef>
              <a:spcAft>
                <a:spcPts val="0"/>
              </a:spcAft>
              <a:buFont typeface="Arial" charset="0"/>
              <a:buChar char="•"/>
            </a:pPr>
            <a:r>
              <a:rPr lang="en-US" sz="1100" dirty="0"/>
              <a:t>http://</a:t>
            </a:r>
            <a:r>
              <a:rPr lang="en-US" sz="1100" dirty="0" err="1"/>
              <a:t>www.fao.org</a:t>
            </a:r>
            <a:r>
              <a:rPr lang="en-US" sz="1100" dirty="0"/>
              <a:t>/3/a-at702e.pdf</a:t>
            </a:r>
          </a:p>
          <a:p>
            <a:pPr lvl="0">
              <a:lnSpc>
                <a:spcPct val="100000"/>
              </a:lnSpc>
              <a:spcBef>
                <a:spcPts val="0"/>
              </a:spcBef>
              <a:spcAft>
                <a:spcPts val="0"/>
              </a:spcAft>
              <a:buFont typeface="Arial" charset="0"/>
              <a:buChar char="•"/>
            </a:pPr>
            <a:r>
              <a:rPr lang="en-US" sz="1100" dirty="0"/>
              <a:t>https://</a:t>
            </a:r>
            <a:r>
              <a:rPr lang="en-US" sz="1100" dirty="0" err="1"/>
              <a:t>www.straitstimes.com</a:t>
            </a:r>
            <a:r>
              <a:rPr lang="en-US" sz="1100" dirty="0"/>
              <a:t>/</a:t>
            </a:r>
            <a:r>
              <a:rPr lang="en-US" sz="1100" dirty="0" err="1"/>
              <a:t>singapore</a:t>
            </a:r>
            <a:r>
              <a:rPr lang="en-US" sz="1100" dirty="0"/>
              <a:t>/new-centre-in-singapore-to-conduct-asias-largest-study-on-undernutrition-among-the-elderly</a:t>
            </a:r>
          </a:p>
          <a:p>
            <a:pPr lvl="0">
              <a:lnSpc>
                <a:spcPct val="100000"/>
              </a:lnSpc>
              <a:spcBef>
                <a:spcPts val="0"/>
              </a:spcBef>
              <a:spcAft>
                <a:spcPts val="0"/>
              </a:spcAft>
              <a:buFont typeface="Arial" charset="0"/>
              <a:buChar char="•"/>
            </a:pPr>
            <a:r>
              <a:rPr lang="en-US" sz="1100" dirty="0"/>
              <a:t>https://</a:t>
            </a:r>
            <a:r>
              <a:rPr lang="en-US" sz="1100" dirty="0" err="1"/>
              <a:t>www.aids.gov.hk</a:t>
            </a:r>
            <a:r>
              <a:rPr lang="en-US" sz="1100" dirty="0"/>
              <a:t>/</a:t>
            </a:r>
            <a:r>
              <a:rPr lang="en-US" sz="1100" dirty="0" err="1"/>
              <a:t>english</a:t>
            </a:r>
            <a:r>
              <a:rPr lang="en-US" sz="1100" dirty="0"/>
              <a:t>/surveillance/</a:t>
            </a:r>
            <a:r>
              <a:rPr lang="en-US" sz="1100" dirty="0" err="1"/>
              <a:t>sur_report</a:t>
            </a:r>
            <a:r>
              <a:rPr lang="en-US" sz="1100" dirty="0"/>
              <a:t>/hiv_fc2017e.pdf</a:t>
            </a:r>
          </a:p>
          <a:p>
            <a:pPr lvl="0">
              <a:lnSpc>
                <a:spcPct val="100000"/>
              </a:lnSpc>
              <a:spcBef>
                <a:spcPts val="0"/>
              </a:spcBef>
              <a:spcAft>
                <a:spcPts val="0"/>
              </a:spcAft>
              <a:buFont typeface="Arial" charset="0"/>
              <a:buChar char="•"/>
            </a:pPr>
            <a:r>
              <a:rPr lang="en-US" sz="1100" dirty="0"/>
              <a:t>https://</a:t>
            </a:r>
            <a:r>
              <a:rPr lang="en-US" sz="1100" dirty="0" err="1"/>
              <a:t>www.unaids.org</a:t>
            </a:r>
            <a:r>
              <a:rPr lang="en-US" sz="1100" dirty="0"/>
              <a:t>/</a:t>
            </a:r>
            <a:r>
              <a:rPr lang="en-US" sz="1100" dirty="0" err="1"/>
              <a:t>en</a:t>
            </a:r>
            <a:r>
              <a:rPr lang="en-US" sz="1100" dirty="0"/>
              <a:t>/</a:t>
            </a:r>
            <a:r>
              <a:rPr lang="en-US" sz="1100" dirty="0" err="1"/>
              <a:t>regionscountries</a:t>
            </a:r>
            <a:r>
              <a:rPr lang="en-US" sz="1100" dirty="0"/>
              <a:t>/countries/</a:t>
            </a:r>
            <a:r>
              <a:rPr lang="en-US" sz="1100" dirty="0" err="1"/>
              <a:t>bruneidarussalam</a:t>
            </a:r>
            <a:endParaRPr lang="en-US" sz="1100" dirty="0"/>
          </a:p>
          <a:p>
            <a:pPr lvl="0">
              <a:lnSpc>
                <a:spcPct val="100000"/>
              </a:lnSpc>
              <a:spcBef>
                <a:spcPts val="0"/>
              </a:spcBef>
              <a:spcAft>
                <a:spcPts val="0"/>
              </a:spcAft>
              <a:buFont typeface="Arial" charset="0"/>
              <a:buChar char="•"/>
            </a:pPr>
            <a:r>
              <a:rPr lang="en-US" sz="1100" dirty="0"/>
              <a:t>https://</a:t>
            </a:r>
            <a:r>
              <a:rPr lang="en-US" sz="1100" dirty="0" err="1"/>
              <a:t>www.aidsdatahub.org</a:t>
            </a:r>
            <a:r>
              <a:rPr lang="en-US" sz="1100" dirty="0"/>
              <a:t>/old/Country-Profiles/Brunei-Darussalam</a:t>
            </a:r>
          </a:p>
          <a:p>
            <a:pPr lvl="0">
              <a:lnSpc>
                <a:spcPct val="100000"/>
              </a:lnSpc>
              <a:spcBef>
                <a:spcPts val="0"/>
              </a:spcBef>
              <a:spcAft>
                <a:spcPts val="0"/>
              </a:spcAft>
              <a:buFont typeface="Arial" charset="0"/>
              <a:buChar char="•"/>
            </a:pPr>
            <a:r>
              <a:rPr lang="en-US" sz="1100" dirty="0"/>
              <a:t>http://</a:t>
            </a:r>
            <a:r>
              <a:rPr lang="en-US" sz="1100" dirty="0" err="1"/>
              <a:t>hivtravel.org</a:t>
            </a:r>
            <a:r>
              <a:rPr lang="en-US" sz="1100" dirty="0"/>
              <a:t>/</a:t>
            </a:r>
            <a:r>
              <a:rPr lang="en-US" sz="1100" dirty="0" err="1"/>
              <a:t>Default.aspx?PageId</a:t>
            </a:r>
            <a:r>
              <a:rPr lang="en-US" sz="1100" dirty="0"/>
              <a:t>=143&amp;CountryId=4</a:t>
            </a:r>
          </a:p>
          <a:p>
            <a:pPr lvl="0">
              <a:lnSpc>
                <a:spcPct val="100000"/>
              </a:lnSpc>
              <a:spcBef>
                <a:spcPts val="0"/>
              </a:spcBef>
              <a:spcAft>
                <a:spcPts val="0"/>
              </a:spcAft>
              <a:buFont typeface="Arial" charset="0"/>
              <a:buChar char="•"/>
            </a:pPr>
            <a:r>
              <a:rPr lang="en-US" sz="1100" dirty="0"/>
              <a:t>https://</a:t>
            </a:r>
            <a:r>
              <a:rPr lang="en-US" sz="1100" dirty="0" err="1"/>
              <a:t>thescoop.co</a:t>
            </a:r>
            <a:r>
              <a:rPr lang="en-US" sz="1100" dirty="0"/>
              <a:t>/2018/12/03/increasing-rate-of-</a:t>
            </a:r>
            <a:r>
              <a:rPr lang="en-US" sz="1100" dirty="0" err="1"/>
              <a:t>hiv</a:t>
            </a:r>
            <a:r>
              <a:rPr lang="en-US" sz="1100" dirty="0"/>
              <a:t>-contraction-in-</a:t>
            </a:r>
            <a:r>
              <a:rPr lang="en-US" sz="1100" dirty="0" err="1"/>
              <a:t>brunei</a:t>
            </a:r>
            <a:r>
              <a:rPr lang="en-US" sz="1100" dirty="0"/>
              <a:t>/</a:t>
            </a:r>
          </a:p>
          <a:p>
            <a:pPr lvl="0">
              <a:lnSpc>
                <a:spcPct val="100000"/>
              </a:lnSpc>
              <a:spcBef>
                <a:spcPts val="0"/>
              </a:spcBef>
              <a:spcAft>
                <a:spcPts val="0"/>
              </a:spcAft>
              <a:buFont typeface="Arial" charset="0"/>
              <a:buChar char="•"/>
            </a:pPr>
            <a:r>
              <a:rPr lang="en-US" sz="1100" dirty="0"/>
              <a:t>http://</a:t>
            </a:r>
            <a:r>
              <a:rPr lang="en-US" sz="1100" dirty="0" err="1"/>
              <a:t>hivtravel.org</a:t>
            </a:r>
            <a:r>
              <a:rPr lang="en-US" sz="1100" dirty="0"/>
              <a:t>/</a:t>
            </a:r>
            <a:r>
              <a:rPr lang="en-US" sz="1100" dirty="0" err="1"/>
              <a:t>Default.aspx?PageId</a:t>
            </a:r>
            <a:r>
              <a:rPr lang="en-US" sz="1100" dirty="0"/>
              <a:t>=143&amp;CountryId=4</a:t>
            </a:r>
          </a:p>
          <a:p>
            <a:pPr lvl="0">
              <a:lnSpc>
                <a:spcPct val="100000"/>
              </a:lnSpc>
              <a:spcBef>
                <a:spcPts val="0"/>
              </a:spcBef>
              <a:spcAft>
                <a:spcPts val="0"/>
              </a:spcAft>
              <a:buFont typeface="Arial" charset="0"/>
              <a:buChar char="•"/>
            </a:pPr>
            <a:r>
              <a:rPr lang="en-US" sz="1100" dirty="0"/>
              <a:t>http://</a:t>
            </a:r>
            <a:r>
              <a:rPr lang="en-US" sz="1100" dirty="0" err="1"/>
              <a:t>www.hivpolicy.org</a:t>
            </a:r>
            <a:r>
              <a:rPr lang="en-US" sz="1100" dirty="0"/>
              <a:t>/Library/HPP000476.pdf</a:t>
            </a:r>
          </a:p>
          <a:p>
            <a:pPr lvl="0">
              <a:lnSpc>
                <a:spcPct val="100000"/>
              </a:lnSpc>
              <a:spcBef>
                <a:spcPts val="0"/>
              </a:spcBef>
              <a:spcAft>
                <a:spcPts val="0"/>
              </a:spcAft>
              <a:buFont typeface="Arial" charset="0"/>
              <a:buChar char="•"/>
            </a:pPr>
            <a:r>
              <a:rPr lang="en-US" sz="1100" dirty="0"/>
              <a:t>https://</a:t>
            </a:r>
            <a:r>
              <a:rPr lang="en-US" sz="1100" dirty="0" err="1"/>
              <a:t>www.scmp.com</a:t>
            </a:r>
            <a:r>
              <a:rPr lang="en-US" sz="1100" dirty="0"/>
              <a:t>/news/</a:t>
            </a:r>
            <a:r>
              <a:rPr lang="en-US" sz="1100" dirty="0" err="1"/>
              <a:t>hong-kong</a:t>
            </a:r>
            <a:r>
              <a:rPr lang="en-US" sz="1100" dirty="0"/>
              <a:t>/health-environment/article/2095006/</a:t>
            </a:r>
            <a:r>
              <a:rPr lang="en-US" sz="1100" dirty="0" err="1"/>
              <a:t>hiv</a:t>
            </a:r>
            <a:r>
              <a:rPr lang="en-US" sz="1100" dirty="0"/>
              <a:t>-cases-</a:t>
            </a:r>
            <a:r>
              <a:rPr lang="en-US" sz="1100" dirty="0" err="1"/>
              <a:t>hong</a:t>
            </a:r>
            <a:r>
              <a:rPr lang="en-US" sz="1100" dirty="0"/>
              <a:t>-</a:t>
            </a:r>
            <a:r>
              <a:rPr lang="en-US" sz="1100" dirty="0" err="1"/>
              <a:t>kong</a:t>
            </a:r>
            <a:r>
              <a:rPr lang="en-US" sz="1100" dirty="0"/>
              <a:t>-hit-record-high-more-younger</a:t>
            </a:r>
          </a:p>
          <a:p>
            <a:pPr lvl="0">
              <a:lnSpc>
                <a:spcPct val="100000"/>
              </a:lnSpc>
              <a:spcBef>
                <a:spcPts val="0"/>
              </a:spcBef>
              <a:spcAft>
                <a:spcPts val="0"/>
              </a:spcAft>
              <a:buFont typeface="Arial" charset="0"/>
              <a:buChar char="•"/>
            </a:pPr>
            <a:r>
              <a:rPr lang="en-US" sz="1100" dirty="0">
                <a:hlinkClick r:id="rId2"/>
              </a:rPr>
              <a:t>https://</a:t>
            </a:r>
            <a:r>
              <a:rPr lang="en-US" sz="1100" dirty="0" smtClean="0">
                <a:hlinkClick r:id="rId2"/>
              </a:rPr>
              <a:t>www.sciencemag.org/news/2019/06/exclusive-north-korea-claimed-be-free-hiv-infections-appear-be-surging</a:t>
            </a:r>
            <a:endParaRPr lang="en-US" sz="1100" dirty="0" smtClean="0"/>
          </a:p>
          <a:p>
            <a:pPr lvl="0">
              <a:lnSpc>
                <a:spcPct val="100000"/>
              </a:lnSpc>
              <a:spcBef>
                <a:spcPts val="0"/>
              </a:spcBef>
              <a:spcAft>
                <a:spcPts val="0"/>
              </a:spcAft>
              <a:buFont typeface="Arial" charset="0"/>
              <a:buChar char="•"/>
            </a:pPr>
            <a:r>
              <a:rPr lang="en-US" sz="1100" dirty="0"/>
              <a:t>https://</a:t>
            </a:r>
            <a:r>
              <a:rPr lang="en-US" sz="1100" dirty="0" err="1"/>
              <a:t>link.springer.com</a:t>
            </a:r>
            <a:r>
              <a:rPr lang="en-US" sz="1100" dirty="0"/>
              <a:t>/article/10.1007/s12571-016-0570-1</a:t>
            </a:r>
          </a:p>
          <a:p>
            <a:pPr lvl="0">
              <a:lnSpc>
                <a:spcPct val="100000"/>
              </a:lnSpc>
              <a:spcBef>
                <a:spcPts val="0"/>
              </a:spcBef>
              <a:spcAft>
                <a:spcPts val="0"/>
              </a:spcAft>
              <a:buFont typeface="Arial" charset="0"/>
              <a:buChar char="•"/>
            </a:pPr>
            <a:r>
              <a:rPr lang="en-US" sz="1100" dirty="0"/>
              <a:t>http://</a:t>
            </a:r>
            <a:r>
              <a:rPr lang="en-US" sz="1100" dirty="0" err="1"/>
              <a:t>www.fao.org</a:t>
            </a:r>
            <a:r>
              <a:rPr lang="en-US" sz="1100" dirty="0"/>
              <a:t>/3/a-i6626e.pdf</a:t>
            </a:r>
          </a:p>
          <a:p>
            <a:pPr lvl="0">
              <a:lnSpc>
                <a:spcPct val="100000"/>
              </a:lnSpc>
              <a:spcBef>
                <a:spcPts val="0"/>
              </a:spcBef>
              <a:spcAft>
                <a:spcPts val="0"/>
              </a:spcAft>
              <a:buFont typeface="Arial" charset="0"/>
              <a:buChar char="•"/>
            </a:pPr>
            <a:r>
              <a:rPr lang="en-US" sz="1100" dirty="0"/>
              <a:t>https://</a:t>
            </a:r>
            <a:r>
              <a:rPr lang="en-US" sz="1100" dirty="0" err="1"/>
              <a:t>uwaterloo.ca</a:t>
            </a:r>
            <a:r>
              <a:rPr lang="en-US" sz="1100" dirty="0"/>
              <a:t>/waterloo-research-institute-in-insurance-securities-and-quantitative-finance/sites/ca.waterloo-research-institute-in-insurance-securities-and-quantitative-finance/files/uploads/files/03-02.pdf</a:t>
            </a:r>
          </a:p>
          <a:p>
            <a:pPr lvl="0">
              <a:lnSpc>
                <a:spcPct val="100000"/>
              </a:lnSpc>
              <a:spcBef>
                <a:spcPts val="0"/>
              </a:spcBef>
              <a:spcAft>
                <a:spcPts val="0"/>
              </a:spcAft>
              <a:buFont typeface="Arial" charset="0"/>
              <a:buChar char="•"/>
            </a:pPr>
            <a:endParaRPr lang="en-US" sz="1100" dirty="0" smtClean="0"/>
          </a:p>
          <a:p>
            <a:pPr lvl="0">
              <a:lnSpc>
                <a:spcPct val="100000"/>
              </a:lnSpc>
              <a:spcBef>
                <a:spcPts val="0"/>
              </a:spcBef>
              <a:spcAft>
                <a:spcPts val="0"/>
              </a:spcAft>
              <a:buFont typeface="Arial" charset="0"/>
              <a:buChar char="•"/>
            </a:pPr>
            <a:endParaRPr lang="en-US" sz="1100" dirty="0"/>
          </a:p>
        </p:txBody>
      </p:sp>
    </p:spTree>
    <p:extLst>
      <p:ext uri="{BB962C8B-B14F-4D97-AF65-F5344CB8AC3E}">
        <p14:creationId xmlns:p14="http://schemas.microsoft.com/office/powerpoint/2010/main" val="141753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18" y="181472"/>
            <a:ext cx="10058400" cy="1450757"/>
          </a:xfrm>
        </p:spPr>
        <p:txBody>
          <a:bodyPr/>
          <a:lstStyle/>
          <a:p>
            <a:r>
              <a:rPr lang="en-US" dirty="0" smtClean="0"/>
              <a:t>Methodology</a:t>
            </a:r>
            <a:endParaRPr lang="en-US" dirty="0"/>
          </a:p>
        </p:txBody>
      </p:sp>
      <p:sp>
        <p:nvSpPr>
          <p:cNvPr id="3" name="Rectangle 2"/>
          <p:cNvSpPr/>
          <p:nvPr/>
        </p:nvSpPr>
        <p:spPr>
          <a:xfrm>
            <a:off x="1097280" y="3138323"/>
            <a:ext cx="2279810" cy="2836808"/>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182880" rIns="182880" bIns="182880" numCol="1" spcCol="1270" anchor="t" anchorCtr="0">
            <a:noAutofit/>
          </a:bodyPr>
          <a:lstStyle/>
          <a:p>
            <a:pPr defTabSz="666734">
              <a:lnSpc>
                <a:spcPct val="90000"/>
              </a:lnSpc>
              <a:spcBef>
                <a:spcPct val="0"/>
              </a:spcBef>
              <a:spcAft>
                <a:spcPts val="200"/>
              </a:spcAft>
            </a:pPr>
            <a:endParaRPr lang="en-US" sz="1050" dirty="0">
              <a:solidFill>
                <a:schemeClr val="tx1"/>
              </a:solidFill>
            </a:endParaRPr>
          </a:p>
        </p:txBody>
      </p:sp>
      <p:sp>
        <p:nvSpPr>
          <p:cNvPr id="4" name="Rectangle 3"/>
          <p:cNvSpPr/>
          <p:nvPr/>
        </p:nvSpPr>
        <p:spPr>
          <a:xfrm>
            <a:off x="3690143" y="3138323"/>
            <a:ext cx="2279810" cy="2836808"/>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182880" rIns="182880" bIns="182880" numCol="1" spcCol="1270" anchor="t" anchorCtr="0">
            <a:noAutofit/>
          </a:bodyPr>
          <a:lstStyle/>
          <a:p>
            <a:pPr defTabSz="666734">
              <a:lnSpc>
                <a:spcPct val="90000"/>
              </a:lnSpc>
              <a:spcBef>
                <a:spcPct val="0"/>
              </a:spcBef>
              <a:spcAft>
                <a:spcPts val="200"/>
              </a:spcAft>
            </a:pPr>
            <a:endParaRPr lang="en-US" sz="1050" dirty="0">
              <a:solidFill>
                <a:schemeClr val="tx1"/>
              </a:solidFill>
            </a:endParaRPr>
          </a:p>
        </p:txBody>
      </p:sp>
      <p:sp>
        <p:nvSpPr>
          <p:cNvPr id="5" name="Rectangle 4"/>
          <p:cNvSpPr/>
          <p:nvPr/>
        </p:nvSpPr>
        <p:spPr>
          <a:xfrm>
            <a:off x="6283006" y="3138323"/>
            <a:ext cx="2279810" cy="2836808"/>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182880" rIns="182880" bIns="182880" numCol="1" spcCol="1270" anchor="t" anchorCtr="0">
            <a:noAutofit/>
          </a:bodyPr>
          <a:lstStyle/>
          <a:p>
            <a:pPr defTabSz="666734">
              <a:lnSpc>
                <a:spcPct val="90000"/>
              </a:lnSpc>
              <a:spcBef>
                <a:spcPct val="0"/>
              </a:spcBef>
              <a:spcAft>
                <a:spcPts val="200"/>
              </a:spcAft>
            </a:pPr>
            <a:endParaRPr lang="en-US" sz="1050" dirty="0">
              <a:solidFill>
                <a:schemeClr val="tx1"/>
              </a:solidFill>
            </a:endParaRPr>
          </a:p>
        </p:txBody>
      </p:sp>
      <p:sp>
        <p:nvSpPr>
          <p:cNvPr id="6" name="Rectangle 5"/>
          <p:cNvSpPr/>
          <p:nvPr/>
        </p:nvSpPr>
        <p:spPr>
          <a:xfrm>
            <a:off x="8875870" y="3138323"/>
            <a:ext cx="2279810" cy="2836808"/>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182880" rIns="182880" bIns="182880" numCol="1" spcCol="1270" anchor="t" anchorCtr="0">
            <a:noAutofit/>
          </a:bodyPr>
          <a:lstStyle/>
          <a:p>
            <a:pPr defTabSz="666734">
              <a:lnSpc>
                <a:spcPct val="90000"/>
              </a:lnSpc>
              <a:spcBef>
                <a:spcPct val="0"/>
              </a:spcBef>
              <a:spcAft>
                <a:spcPts val="200"/>
              </a:spcAft>
            </a:pPr>
            <a:endParaRPr lang="en-US" sz="1050" dirty="0">
              <a:solidFill>
                <a:schemeClr val="tx1"/>
              </a:solidFill>
            </a:endParaRPr>
          </a:p>
        </p:txBody>
      </p:sp>
      <p:sp>
        <p:nvSpPr>
          <p:cNvPr id="7" name="Rectangle 6"/>
          <p:cNvSpPr/>
          <p:nvPr/>
        </p:nvSpPr>
        <p:spPr>
          <a:xfrm>
            <a:off x="1097280" y="1949670"/>
            <a:ext cx="2279810" cy="1184590"/>
          </a:xfrm>
          <a:prstGeom prst="rect">
            <a:avLst/>
          </a:prstGeom>
          <a:solidFill>
            <a:schemeClr val="accent2"/>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91440" rIns="182880" bIns="182880" numCol="1" spcCol="1270" anchor="t" anchorCtr="0">
            <a:spAutoFit/>
          </a:bodyPr>
          <a:lstStyle/>
          <a:p>
            <a:pPr algn="r" defTabSz="666734">
              <a:lnSpc>
                <a:spcPct val="90000"/>
              </a:lnSpc>
              <a:spcBef>
                <a:spcPct val="0"/>
              </a:spcBef>
              <a:spcAft>
                <a:spcPts val="200"/>
              </a:spcAft>
            </a:pPr>
            <a:r>
              <a:rPr lang="en-US" sz="4800" dirty="0" smtClean="0">
                <a:solidFill>
                  <a:srgbClr val="FFFFFF"/>
                </a:solidFill>
              </a:rPr>
              <a:t>01</a:t>
            </a:r>
            <a:endParaRPr lang="en-US" sz="4800" dirty="0">
              <a:solidFill>
                <a:srgbClr val="FFFFFF"/>
              </a:solidFill>
            </a:endParaRPr>
          </a:p>
        </p:txBody>
      </p:sp>
      <p:sp>
        <p:nvSpPr>
          <p:cNvPr id="8" name="Rectangle 7"/>
          <p:cNvSpPr/>
          <p:nvPr/>
        </p:nvSpPr>
        <p:spPr>
          <a:xfrm>
            <a:off x="3690143" y="1949670"/>
            <a:ext cx="2279810" cy="1184590"/>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91440" rIns="182880" bIns="182880" numCol="1" spcCol="1270" anchor="t" anchorCtr="0">
            <a:spAutoFit/>
          </a:bodyPr>
          <a:lstStyle/>
          <a:p>
            <a:pPr algn="r" defTabSz="666734">
              <a:lnSpc>
                <a:spcPct val="90000"/>
              </a:lnSpc>
              <a:spcBef>
                <a:spcPct val="0"/>
              </a:spcBef>
              <a:spcAft>
                <a:spcPts val="200"/>
              </a:spcAft>
            </a:pPr>
            <a:r>
              <a:rPr lang="en-US" sz="4800" dirty="0">
                <a:solidFill>
                  <a:srgbClr val="FFFFFF"/>
                </a:solidFill>
              </a:rPr>
              <a:t>02</a:t>
            </a:r>
          </a:p>
        </p:txBody>
      </p:sp>
      <p:sp>
        <p:nvSpPr>
          <p:cNvPr id="9" name="Rectangle 8"/>
          <p:cNvSpPr/>
          <p:nvPr/>
        </p:nvSpPr>
        <p:spPr>
          <a:xfrm>
            <a:off x="6283006" y="1949670"/>
            <a:ext cx="2279810" cy="1184590"/>
          </a:xfrm>
          <a:prstGeom prst="rect">
            <a:avLst/>
          </a:prstGeom>
          <a:solidFill>
            <a:schemeClr val="accent1">
              <a:lumMod val="60000"/>
              <a:lumOff val="4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91440" rIns="182880" bIns="182880" numCol="1" spcCol="1270" anchor="t" anchorCtr="0">
            <a:spAutoFit/>
          </a:bodyPr>
          <a:lstStyle/>
          <a:p>
            <a:pPr algn="r" defTabSz="666734">
              <a:lnSpc>
                <a:spcPct val="90000"/>
              </a:lnSpc>
              <a:spcBef>
                <a:spcPct val="0"/>
              </a:spcBef>
              <a:spcAft>
                <a:spcPts val="200"/>
              </a:spcAft>
            </a:pPr>
            <a:r>
              <a:rPr lang="en-US" sz="4800" dirty="0">
                <a:solidFill>
                  <a:srgbClr val="FFFFFF"/>
                </a:solidFill>
              </a:rPr>
              <a:t>03</a:t>
            </a:r>
          </a:p>
        </p:txBody>
      </p:sp>
      <p:sp>
        <p:nvSpPr>
          <p:cNvPr id="10" name="Rectangle 9"/>
          <p:cNvSpPr/>
          <p:nvPr/>
        </p:nvSpPr>
        <p:spPr>
          <a:xfrm>
            <a:off x="8875870" y="1949670"/>
            <a:ext cx="2279810" cy="1184590"/>
          </a:xfrm>
          <a:prstGeom prst="rect">
            <a:avLst/>
          </a:prstGeom>
          <a:solidFill>
            <a:schemeClr val="accent2">
              <a:lumMod val="60000"/>
              <a:lumOff val="4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91440" rIns="182880" bIns="182880" numCol="1" spcCol="1270" anchor="t" anchorCtr="0">
            <a:spAutoFit/>
          </a:bodyPr>
          <a:lstStyle/>
          <a:p>
            <a:pPr algn="r" defTabSz="666734">
              <a:lnSpc>
                <a:spcPct val="90000"/>
              </a:lnSpc>
              <a:spcBef>
                <a:spcPct val="0"/>
              </a:spcBef>
              <a:spcAft>
                <a:spcPts val="200"/>
              </a:spcAft>
            </a:pPr>
            <a:r>
              <a:rPr lang="en-US" sz="4800" dirty="0">
                <a:solidFill>
                  <a:srgbClr val="FFFFFF"/>
                </a:solidFill>
              </a:rPr>
              <a:t>04</a:t>
            </a:r>
          </a:p>
        </p:txBody>
      </p:sp>
      <p:grpSp>
        <p:nvGrpSpPr>
          <p:cNvPr id="24" name="Group 23"/>
          <p:cNvGrpSpPr/>
          <p:nvPr/>
        </p:nvGrpSpPr>
        <p:grpSpPr>
          <a:xfrm>
            <a:off x="9008408" y="2689156"/>
            <a:ext cx="330264" cy="320993"/>
            <a:chOff x="6564979" y="4358506"/>
            <a:chExt cx="674638" cy="674638"/>
          </a:xfrm>
        </p:grpSpPr>
        <p:sp>
          <p:nvSpPr>
            <p:cNvPr id="23" name="Oval 22"/>
            <p:cNvSpPr/>
            <p:nvPr/>
          </p:nvSpPr>
          <p:spPr>
            <a:xfrm>
              <a:off x="6564979" y="4358506"/>
              <a:ext cx="674638" cy="674638"/>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13"/>
            <p:cNvSpPr>
              <a:spLocks/>
            </p:cNvSpPr>
            <p:nvPr/>
          </p:nvSpPr>
          <p:spPr bwMode="auto">
            <a:xfrm>
              <a:off x="6709217" y="4527690"/>
              <a:ext cx="386162" cy="336270"/>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415543" y="2689156"/>
            <a:ext cx="330264" cy="320993"/>
            <a:chOff x="6564979" y="4358506"/>
            <a:chExt cx="674638" cy="674638"/>
          </a:xfrm>
        </p:grpSpPr>
        <p:sp>
          <p:nvSpPr>
            <p:cNvPr id="26" name="Oval 25"/>
            <p:cNvSpPr/>
            <p:nvPr/>
          </p:nvSpPr>
          <p:spPr>
            <a:xfrm>
              <a:off x="6564979" y="4358506"/>
              <a:ext cx="674638" cy="674638"/>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13"/>
            <p:cNvSpPr>
              <a:spLocks/>
            </p:cNvSpPr>
            <p:nvPr/>
          </p:nvSpPr>
          <p:spPr bwMode="auto">
            <a:xfrm>
              <a:off x="6709217" y="4527690"/>
              <a:ext cx="386162" cy="336270"/>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3822680" y="2689156"/>
            <a:ext cx="330264" cy="320993"/>
            <a:chOff x="6564979" y="4358506"/>
            <a:chExt cx="674638" cy="674638"/>
          </a:xfrm>
        </p:grpSpPr>
        <p:sp>
          <p:nvSpPr>
            <p:cNvPr id="29" name="Oval 28"/>
            <p:cNvSpPr/>
            <p:nvPr/>
          </p:nvSpPr>
          <p:spPr>
            <a:xfrm>
              <a:off x="6564979" y="4358506"/>
              <a:ext cx="674638" cy="674638"/>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13"/>
            <p:cNvSpPr>
              <a:spLocks/>
            </p:cNvSpPr>
            <p:nvPr/>
          </p:nvSpPr>
          <p:spPr bwMode="auto">
            <a:xfrm>
              <a:off x="6709217" y="4527690"/>
              <a:ext cx="386162" cy="336270"/>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p:cNvGrpSpPr/>
          <p:nvPr/>
        </p:nvGrpSpPr>
        <p:grpSpPr>
          <a:xfrm>
            <a:off x="1229817" y="2689156"/>
            <a:ext cx="330264" cy="320993"/>
            <a:chOff x="6564979" y="4358506"/>
            <a:chExt cx="674638" cy="674638"/>
          </a:xfrm>
        </p:grpSpPr>
        <p:sp>
          <p:nvSpPr>
            <p:cNvPr id="32" name="Oval 31"/>
            <p:cNvSpPr/>
            <p:nvPr/>
          </p:nvSpPr>
          <p:spPr>
            <a:xfrm>
              <a:off x="6564979" y="4358506"/>
              <a:ext cx="674638" cy="674638"/>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Freeform 13"/>
            <p:cNvSpPr>
              <a:spLocks/>
            </p:cNvSpPr>
            <p:nvPr/>
          </p:nvSpPr>
          <p:spPr bwMode="auto">
            <a:xfrm>
              <a:off x="6709217" y="4527690"/>
              <a:ext cx="386162" cy="336270"/>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a:hlinkClick r:id="" action="ppaction://noaction"/>
          </p:cNvPr>
          <p:cNvSpPr/>
          <p:nvPr/>
        </p:nvSpPr>
        <p:spPr>
          <a:xfrm>
            <a:off x="1097280" y="5589778"/>
            <a:ext cx="2279810" cy="350865"/>
          </a:xfrm>
          <a:prstGeom prst="rect">
            <a:avLst/>
          </a:prstGeom>
          <a:solidFill>
            <a:schemeClr val="tx1">
              <a:lumMod val="75000"/>
              <a:alpha val="2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440" tIns="91440" rIns="91440" bIns="91440" numCol="1" spcCol="1270" anchor="t" anchorCtr="0">
            <a:spAutoFit/>
          </a:bodyPr>
          <a:lstStyle/>
          <a:p>
            <a:pPr algn="r" defTabSz="666734">
              <a:lnSpc>
                <a:spcPct val="90000"/>
              </a:lnSpc>
              <a:spcBef>
                <a:spcPct val="0"/>
              </a:spcBef>
              <a:spcAft>
                <a:spcPts val="200"/>
              </a:spcAft>
            </a:pPr>
            <a:endParaRPr lang="en-US" sz="1200" dirty="0">
              <a:solidFill>
                <a:schemeClr val="tx1"/>
              </a:solidFill>
            </a:endParaRPr>
          </a:p>
        </p:txBody>
      </p:sp>
      <p:sp>
        <p:nvSpPr>
          <p:cNvPr id="38" name="Rectangle 37"/>
          <p:cNvSpPr/>
          <p:nvPr/>
        </p:nvSpPr>
        <p:spPr>
          <a:xfrm>
            <a:off x="3690143" y="5589778"/>
            <a:ext cx="2279810" cy="350865"/>
          </a:xfrm>
          <a:prstGeom prst="rect">
            <a:avLst/>
          </a:prstGeom>
          <a:solidFill>
            <a:schemeClr val="tx1">
              <a:lumMod val="75000"/>
              <a:alpha val="2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440" tIns="91440" rIns="91440" bIns="91440" numCol="1" spcCol="1270" anchor="t" anchorCtr="0">
            <a:spAutoFit/>
          </a:bodyPr>
          <a:lstStyle/>
          <a:p>
            <a:pPr algn="r" defTabSz="666734">
              <a:lnSpc>
                <a:spcPct val="90000"/>
              </a:lnSpc>
              <a:spcBef>
                <a:spcPct val="0"/>
              </a:spcBef>
              <a:spcAft>
                <a:spcPts val="200"/>
              </a:spcAft>
            </a:pPr>
            <a:endParaRPr lang="en-US" sz="1200" dirty="0">
              <a:solidFill>
                <a:schemeClr val="tx1"/>
              </a:solidFill>
            </a:endParaRPr>
          </a:p>
        </p:txBody>
      </p:sp>
      <p:sp>
        <p:nvSpPr>
          <p:cNvPr id="39" name="Rectangle 38"/>
          <p:cNvSpPr/>
          <p:nvPr/>
        </p:nvSpPr>
        <p:spPr>
          <a:xfrm>
            <a:off x="6283006" y="5589777"/>
            <a:ext cx="2279810" cy="350865"/>
          </a:xfrm>
          <a:prstGeom prst="rect">
            <a:avLst/>
          </a:prstGeom>
          <a:solidFill>
            <a:schemeClr val="tx1">
              <a:lumMod val="75000"/>
              <a:alpha val="2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440" tIns="91440" rIns="91440" bIns="91440" numCol="1" spcCol="1270" anchor="t" anchorCtr="0">
            <a:spAutoFit/>
          </a:bodyPr>
          <a:lstStyle/>
          <a:p>
            <a:pPr algn="r" defTabSz="666734">
              <a:lnSpc>
                <a:spcPct val="90000"/>
              </a:lnSpc>
              <a:spcBef>
                <a:spcPct val="0"/>
              </a:spcBef>
              <a:spcAft>
                <a:spcPts val="200"/>
              </a:spcAft>
            </a:pPr>
            <a:endParaRPr lang="en-US" sz="1200" dirty="0">
              <a:solidFill>
                <a:schemeClr val="tx1"/>
              </a:solidFill>
            </a:endParaRPr>
          </a:p>
        </p:txBody>
      </p:sp>
      <p:sp>
        <p:nvSpPr>
          <p:cNvPr id="40" name="Rectangle 39"/>
          <p:cNvSpPr/>
          <p:nvPr/>
        </p:nvSpPr>
        <p:spPr>
          <a:xfrm>
            <a:off x="8875869" y="5589778"/>
            <a:ext cx="2279810" cy="350865"/>
          </a:xfrm>
          <a:prstGeom prst="rect">
            <a:avLst/>
          </a:prstGeom>
          <a:solidFill>
            <a:schemeClr val="tx1">
              <a:lumMod val="75000"/>
              <a:alpha val="2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1440" tIns="91440" rIns="91440" bIns="91440" numCol="1" spcCol="1270" anchor="t" anchorCtr="0">
            <a:spAutoFit/>
          </a:bodyPr>
          <a:lstStyle/>
          <a:p>
            <a:pPr algn="r" defTabSz="666734">
              <a:lnSpc>
                <a:spcPct val="90000"/>
              </a:lnSpc>
              <a:spcBef>
                <a:spcPct val="0"/>
              </a:spcBef>
              <a:spcAft>
                <a:spcPts val="200"/>
              </a:spcAft>
            </a:pPr>
            <a:endParaRPr lang="en-US" sz="1200" dirty="0">
              <a:solidFill>
                <a:schemeClr val="tx1"/>
              </a:solidFill>
            </a:endParaRPr>
          </a:p>
        </p:txBody>
      </p:sp>
      <p:sp>
        <p:nvSpPr>
          <p:cNvPr id="44" name="Freeform 17"/>
          <p:cNvSpPr>
            <a:spLocks/>
          </p:cNvSpPr>
          <p:nvPr/>
        </p:nvSpPr>
        <p:spPr bwMode="auto">
          <a:xfrm>
            <a:off x="3814125" y="5640565"/>
            <a:ext cx="234429" cy="227848"/>
          </a:xfrm>
          <a:custGeom>
            <a:avLst/>
            <a:gdLst>
              <a:gd name="T0" fmla="*/ 8 w 691"/>
              <a:gd name="T1" fmla="*/ 364 h 691"/>
              <a:gd name="T2" fmla="*/ 0 w 691"/>
              <a:gd name="T3" fmla="*/ 345 h 691"/>
              <a:gd name="T4" fmla="*/ 27 w 691"/>
              <a:gd name="T5" fmla="*/ 318 h 691"/>
              <a:gd name="T6" fmla="*/ 319 w 691"/>
              <a:gd name="T7" fmla="*/ 318 h 691"/>
              <a:gd name="T8" fmla="*/ 319 w 691"/>
              <a:gd name="T9" fmla="*/ 27 h 691"/>
              <a:gd name="T10" fmla="*/ 346 w 691"/>
              <a:gd name="T11" fmla="*/ 0 h 691"/>
              <a:gd name="T12" fmla="*/ 365 w 691"/>
              <a:gd name="T13" fmla="*/ 8 h 691"/>
              <a:gd name="T14" fmla="*/ 373 w 691"/>
              <a:gd name="T15" fmla="*/ 27 h 691"/>
              <a:gd name="T16" fmla="*/ 373 w 691"/>
              <a:gd name="T17" fmla="*/ 318 h 691"/>
              <a:gd name="T18" fmla="*/ 665 w 691"/>
              <a:gd name="T19" fmla="*/ 318 h 691"/>
              <a:gd name="T20" fmla="*/ 684 w 691"/>
              <a:gd name="T21" fmla="*/ 326 h 691"/>
              <a:gd name="T22" fmla="*/ 691 w 691"/>
              <a:gd name="T23" fmla="*/ 345 h 691"/>
              <a:gd name="T24" fmla="*/ 665 w 691"/>
              <a:gd name="T25" fmla="*/ 372 h 691"/>
              <a:gd name="T26" fmla="*/ 373 w 691"/>
              <a:gd name="T27" fmla="*/ 372 h 691"/>
              <a:gd name="T28" fmla="*/ 373 w 691"/>
              <a:gd name="T29" fmla="*/ 664 h 691"/>
              <a:gd name="T30" fmla="*/ 346 w 691"/>
              <a:gd name="T31" fmla="*/ 691 h 691"/>
              <a:gd name="T32" fmla="*/ 327 w 691"/>
              <a:gd name="T33" fmla="*/ 683 h 691"/>
              <a:gd name="T34" fmla="*/ 319 w 691"/>
              <a:gd name="T35" fmla="*/ 664 h 691"/>
              <a:gd name="T36" fmla="*/ 319 w 691"/>
              <a:gd name="T37" fmla="*/ 372 h 691"/>
              <a:gd name="T38" fmla="*/ 27 w 691"/>
              <a:gd name="T39" fmla="*/ 372 h 691"/>
              <a:gd name="T40" fmla="*/ 8 w 691"/>
              <a:gd name="T41" fmla="*/ 36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1" h="691">
                <a:moveTo>
                  <a:pt x="8" y="364"/>
                </a:moveTo>
                <a:cubicBezTo>
                  <a:pt x="3" y="359"/>
                  <a:pt x="0" y="352"/>
                  <a:pt x="0" y="345"/>
                </a:cubicBezTo>
                <a:cubicBezTo>
                  <a:pt x="0" y="330"/>
                  <a:pt x="12" y="318"/>
                  <a:pt x="27" y="318"/>
                </a:cubicBezTo>
                <a:cubicBezTo>
                  <a:pt x="319" y="318"/>
                  <a:pt x="319" y="318"/>
                  <a:pt x="319" y="318"/>
                </a:cubicBezTo>
                <a:cubicBezTo>
                  <a:pt x="319" y="27"/>
                  <a:pt x="319" y="27"/>
                  <a:pt x="319" y="27"/>
                </a:cubicBezTo>
                <a:cubicBezTo>
                  <a:pt x="319" y="12"/>
                  <a:pt x="331" y="0"/>
                  <a:pt x="346" y="0"/>
                </a:cubicBezTo>
                <a:cubicBezTo>
                  <a:pt x="353" y="0"/>
                  <a:pt x="360" y="2"/>
                  <a:pt x="365" y="8"/>
                </a:cubicBezTo>
                <a:cubicBezTo>
                  <a:pt x="370" y="13"/>
                  <a:pt x="373" y="19"/>
                  <a:pt x="373" y="27"/>
                </a:cubicBezTo>
                <a:cubicBezTo>
                  <a:pt x="373" y="318"/>
                  <a:pt x="373" y="318"/>
                  <a:pt x="373" y="318"/>
                </a:cubicBezTo>
                <a:cubicBezTo>
                  <a:pt x="665" y="318"/>
                  <a:pt x="665" y="318"/>
                  <a:pt x="665" y="318"/>
                </a:cubicBezTo>
                <a:cubicBezTo>
                  <a:pt x="672" y="318"/>
                  <a:pt x="678" y="321"/>
                  <a:pt x="684" y="326"/>
                </a:cubicBezTo>
                <a:cubicBezTo>
                  <a:pt x="689" y="331"/>
                  <a:pt x="691" y="338"/>
                  <a:pt x="691" y="345"/>
                </a:cubicBezTo>
                <a:cubicBezTo>
                  <a:pt x="691" y="360"/>
                  <a:pt x="679" y="372"/>
                  <a:pt x="665" y="372"/>
                </a:cubicBezTo>
                <a:cubicBezTo>
                  <a:pt x="373" y="372"/>
                  <a:pt x="373" y="372"/>
                  <a:pt x="373" y="372"/>
                </a:cubicBezTo>
                <a:cubicBezTo>
                  <a:pt x="373" y="664"/>
                  <a:pt x="373" y="664"/>
                  <a:pt x="373" y="664"/>
                </a:cubicBezTo>
                <a:cubicBezTo>
                  <a:pt x="373" y="679"/>
                  <a:pt x="361" y="691"/>
                  <a:pt x="346" y="691"/>
                </a:cubicBezTo>
                <a:cubicBezTo>
                  <a:pt x="339" y="691"/>
                  <a:pt x="332" y="688"/>
                  <a:pt x="327" y="683"/>
                </a:cubicBezTo>
                <a:cubicBezTo>
                  <a:pt x="322" y="678"/>
                  <a:pt x="319" y="671"/>
                  <a:pt x="319" y="664"/>
                </a:cubicBezTo>
                <a:cubicBezTo>
                  <a:pt x="319" y="372"/>
                  <a:pt x="319" y="372"/>
                  <a:pt x="319" y="372"/>
                </a:cubicBezTo>
                <a:cubicBezTo>
                  <a:pt x="27" y="372"/>
                  <a:pt x="27" y="372"/>
                  <a:pt x="27" y="372"/>
                </a:cubicBezTo>
                <a:cubicBezTo>
                  <a:pt x="20" y="372"/>
                  <a:pt x="13" y="369"/>
                  <a:pt x="8" y="3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7"/>
          <p:cNvSpPr>
            <a:spLocks/>
          </p:cNvSpPr>
          <p:nvPr/>
        </p:nvSpPr>
        <p:spPr bwMode="auto">
          <a:xfrm>
            <a:off x="1220968" y="5640565"/>
            <a:ext cx="234429" cy="227848"/>
          </a:xfrm>
          <a:custGeom>
            <a:avLst/>
            <a:gdLst>
              <a:gd name="T0" fmla="*/ 8 w 691"/>
              <a:gd name="T1" fmla="*/ 364 h 691"/>
              <a:gd name="T2" fmla="*/ 0 w 691"/>
              <a:gd name="T3" fmla="*/ 345 h 691"/>
              <a:gd name="T4" fmla="*/ 27 w 691"/>
              <a:gd name="T5" fmla="*/ 318 h 691"/>
              <a:gd name="T6" fmla="*/ 319 w 691"/>
              <a:gd name="T7" fmla="*/ 318 h 691"/>
              <a:gd name="T8" fmla="*/ 319 w 691"/>
              <a:gd name="T9" fmla="*/ 27 h 691"/>
              <a:gd name="T10" fmla="*/ 346 w 691"/>
              <a:gd name="T11" fmla="*/ 0 h 691"/>
              <a:gd name="T12" fmla="*/ 365 w 691"/>
              <a:gd name="T13" fmla="*/ 8 h 691"/>
              <a:gd name="T14" fmla="*/ 373 w 691"/>
              <a:gd name="T15" fmla="*/ 27 h 691"/>
              <a:gd name="T16" fmla="*/ 373 w 691"/>
              <a:gd name="T17" fmla="*/ 318 h 691"/>
              <a:gd name="T18" fmla="*/ 665 w 691"/>
              <a:gd name="T19" fmla="*/ 318 h 691"/>
              <a:gd name="T20" fmla="*/ 684 w 691"/>
              <a:gd name="T21" fmla="*/ 326 h 691"/>
              <a:gd name="T22" fmla="*/ 691 w 691"/>
              <a:gd name="T23" fmla="*/ 345 h 691"/>
              <a:gd name="T24" fmla="*/ 665 w 691"/>
              <a:gd name="T25" fmla="*/ 372 h 691"/>
              <a:gd name="T26" fmla="*/ 373 w 691"/>
              <a:gd name="T27" fmla="*/ 372 h 691"/>
              <a:gd name="T28" fmla="*/ 373 w 691"/>
              <a:gd name="T29" fmla="*/ 664 h 691"/>
              <a:gd name="T30" fmla="*/ 346 w 691"/>
              <a:gd name="T31" fmla="*/ 691 h 691"/>
              <a:gd name="T32" fmla="*/ 327 w 691"/>
              <a:gd name="T33" fmla="*/ 683 h 691"/>
              <a:gd name="T34" fmla="*/ 319 w 691"/>
              <a:gd name="T35" fmla="*/ 664 h 691"/>
              <a:gd name="T36" fmla="*/ 319 w 691"/>
              <a:gd name="T37" fmla="*/ 372 h 691"/>
              <a:gd name="T38" fmla="*/ 27 w 691"/>
              <a:gd name="T39" fmla="*/ 372 h 691"/>
              <a:gd name="T40" fmla="*/ 8 w 691"/>
              <a:gd name="T41" fmla="*/ 36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1" h="691">
                <a:moveTo>
                  <a:pt x="8" y="364"/>
                </a:moveTo>
                <a:cubicBezTo>
                  <a:pt x="3" y="359"/>
                  <a:pt x="0" y="352"/>
                  <a:pt x="0" y="345"/>
                </a:cubicBezTo>
                <a:cubicBezTo>
                  <a:pt x="0" y="330"/>
                  <a:pt x="12" y="318"/>
                  <a:pt x="27" y="318"/>
                </a:cubicBezTo>
                <a:cubicBezTo>
                  <a:pt x="319" y="318"/>
                  <a:pt x="319" y="318"/>
                  <a:pt x="319" y="318"/>
                </a:cubicBezTo>
                <a:cubicBezTo>
                  <a:pt x="319" y="27"/>
                  <a:pt x="319" y="27"/>
                  <a:pt x="319" y="27"/>
                </a:cubicBezTo>
                <a:cubicBezTo>
                  <a:pt x="319" y="12"/>
                  <a:pt x="331" y="0"/>
                  <a:pt x="346" y="0"/>
                </a:cubicBezTo>
                <a:cubicBezTo>
                  <a:pt x="353" y="0"/>
                  <a:pt x="360" y="2"/>
                  <a:pt x="365" y="8"/>
                </a:cubicBezTo>
                <a:cubicBezTo>
                  <a:pt x="370" y="13"/>
                  <a:pt x="373" y="19"/>
                  <a:pt x="373" y="27"/>
                </a:cubicBezTo>
                <a:cubicBezTo>
                  <a:pt x="373" y="318"/>
                  <a:pt x="373" y="318"/>
                  <a:pt x="373" y="318"/>
                </a:cubicBezTo>
                <a:cubicBezTo>
                  <a:pt x="665" y="318"/>
                  <a:pt x="665" y="318"/>
                  <a:pt x="665" y="318"/>
                </a:cubicBezTo>
                <a:cubicBezTo>
                  <a:pt x="672" y="318"/>
                  <a:pt x="678" y="321"/>
                  <a:pt x="684" y="326"/>
                </a:cubicBezTo>
                <a:cubicBezTo>
                  <a:pt x="689" y="331"/>
                  <a:pt x="691" y="338"/>
                  <a:pt x="691" y="345"/>
                </a:cubicBezTo>
                <a:cubicBezTo>
                  <a:pt x="691" y="360"/>
                  <a:pt x="679" y="372"/>
                  <a:pt x="665" y="372"/>
                </a:cubicBezTo>
                <a:cubicBezTo>
                  <a:pt x="373" y="372"/>
                  <a:pt x="373" y="372"/>
                  <a:pt x="373" y="372"/>
                </a:cubicBezTo>
                <a:cubicBezTo>
                  <a:pt x="373" y="664"/>
                  <a:pt x="373" y="664"/>
                  <a:pt x="373" y="664"/>
                </a:cubicBezTo>
                <a:cubicBezTo>
                  <a:pt x="373" y="679"/>
                  <a:pt x="361" y="691"/>
                  <a:pt x="346" y="691"/>
                </a:cubicBezTo>
                <a:cubicBezTo>
                  <a:pt x="339" y="691"/>
                  <a:pt x="332" y="688"/>
                  <a:pt x="327" y="683"/>
                </a:cubicBezTo>
                <a:cubicBezTo>
                  <a:pt x="322" y="678"/>
                  <a:pt x="319" y="671"/>
                  <a:pt x="319" y="664"/>
                </a:cubicBezTo>
                <a:cubicBezTo>
                  <a:pt x="319" y="372"/>
                  <a:pt x="319" y="372"/>
                  <a:pt x="319" y="372"/>
                </a:cubicBezTo>
                <a:cubicBezTo>
                  <a:pt x="27" y="372"/>
                  <a:pt x="27" y="372"/>
                  <a:pt x="27" y="372"/>
                </a:cubicBezTo>
                <a:cubicBezTo>
                  <a:pt x="20" y="372"/>
                  <a:pt x="13" y="369"/>
                  <a:pt x="8" y="3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7"/>
          <p:cNvSpPr>
            <a:spLocks/>
          </p:cNvSpPr>
          <p:nvPr/>
        </p:nvSpPr>
        <p:spPr bwMode="auto">
          <a:xfrm>
            <a:off x="6402093" y="5640565"/>
            <a:ext cx="234429" cy="227848"/>
          </a:xfrm>
          <a:custGeom>
            <a:avLst/>
            <a:gdLst>
              <a:gd name="T0" fmla="*/ 8 w 691"/>
              <a:gd name="T1" fmla="*/ 364 h 691"/>
              <a:gd name="T2" fmla="*/ 0 w 691"/>
              <a:gd name="T3" fmla="*/ 345 h 691"/>
              <a:gd name="T4" fmla="*/ 27 w 691"/>
              <a:gd name="T5" fmla="*/ 318 h 691"/>
              <a:gd name="T6" fmla="*/ 319 w 691"/>
              <a:gd name="T7" fmla="*/ 318 h 691"/>
              <a:gd name="T8" fmla="*/ 319 w 691"/>
              <a:gd name="T9" fmla="*/ 27 h 691"/>
              <a:gd name="T10" fmla="*/ 346 w 691"/>
              <a:gd name="T11" fmla="*/ 0 h 691"/>
              <a:gd name="T12" fmla="*/ 365 w 691"/>
              <a:gd name="T13" fmla="*/ 8 h 691"/>
              <a:gd name="T14" fmla="*/ 373 w 691"/>
              <a:gd name="T15" fmla="*/ 27 h 691"/>
              <a:gd name="T16" fmla="*/ 373 w 691"/>
              <a:gd name="T17" fmla="*/ 318 h 691"/>
              <a:gd name="T18" fmla="*/ 665 w 691"/>
              <a:gd name="T19" fmla="*/ 318 h 691"/>
              <a:gd name="T20" fmla="*/ 684 w 691"/>
              <a:gd name="T21" fmla="*/ 326 h 691"/>
              <a:gd name="T22" fmla="*/ 691 w 691"/>
              <a:gd name="T23" fmla="*/ 345 h 691"/>
              <a:gd name="T24" fmla="*/ 665 w 691"/>
              <a:gd name="T25" fmla="*/ 372 h 691"/>
              <a:gd name="T26" fmla="*/ 373 w 691"/>
              <a:gd name="T27" fmla="*/ 372 h 691"/>
              <a:gd name="T28" fmla="*/ 373 w 691"/>
              <a:gd name="T29" fmla="*/ 664 h 691"/>
              <a:gd name="T30" fmla="*/ 346 w 691"/>
              <a:gd name="T31" fmla="*/ 691 h 691"/>
              <a:gd name="T32" fmla="*/ 327 w 691"/>
              <a:gd name="T33" fmla="*/ 683 h 691"/>
              <a:gd name="T34" fmla="*/ 319 w 691"/>
              <a:gd name="T35" fmla="*/ 664 h 691"/>
              <a:gd name="T36" fmla="*/ 319 w 691"/>
              <a:gd name="T37" fmla="*/ 372 h 691"/>
              <a:gd name="T38" fmla="*/ 27 w 691"/>
              <a:gd name="T39" fmla="*/ 372 h 691"/>
              <a:gd name="T40" fmla="*/ 8 w 691"/>
              <a:gd name="T41" fmla="*/ 36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1" h="691">
                <a:moveTo>
                  <a:pt x="8" y="364"/>
                </a:moveTo>
                <a:cubicBezTo>
                  <a:pt x="3" y="359"/>
                  <a:pt x="0" y="352"/>
                  <a:pt x="0" y="345"/>
                </a:cubicBezTo>
                <a:cubicBezTo>
                  <a:pt x="0" y="330"/>
                  <a:pt x="12" y="318"/>
                  <a:pt x="27" y="318"/>
                </a:cubicBezTo>
                <a:cubicBezTo>
                  <a:pt x="319" y="318"/>
                  <a:pt x="319" y="318"/>
                  <a:pt x="319" y="318"/>
                </a:cubicBezTo>
                <a:cubicBezTo>
                  <a:pt x="319" y="27"/>
                  <a:pt x="319" y="27"/>
                  <a:pt x="319" y="27"/>
                </a:cubicBezTo>
                <a:cubicBezTo>
                  <a:pt x="319" y="12"/>
                  <a:pt x="331" y="0"/>
                  <a:pt x="346" y="0"/>
                </a:cubicBezTo>
                <a:cubicBezTo>
                  <a:pt x="353" y="0"/>
                  <a:pt x="360" y="2"/>
                  <a:pt x="365" y="8"/>
                </a:cubicBezTo>
                <a:cubicBezTo>
                  <a:pt x="370" y="13"/>
                  <a:pt x="373" y="19"/>
                  <a:pt x="373" y="27"/>
                </a:cubicBezTo>
                <a:cubicBezTo>
                  <a:pt x="373" y="318"/>
                  <a:pt x="373" y="318"/>
                  <a:pt x="373" y="318"/>
                </a:cubicBezTo>
                <a:cubicBezTo>
                  <a:pt x="665" y="318"/>
                  <a:pt x="665" y="318"/>
                  <a:pt x="665" y="318"/>
                </a:cubicBezTo>
                <a:cubicBezTo>
                  <a:pt x="672" y="318"/>
                  <a:pt x="678" y="321"/>
                  <a:pt x="684" y="326"/>
                </a:cubicBezTo>
                <a:cubicBezTo>
                  <a:pt x="689" y="331"/>
                  <a:pt x="691" y="338"/>
                  <a:pt x="691" y="345"/>
                </a:cubicBezTo>
                <a:cubicBezTo>
                  <a:pt x="691" y="360"/>
                  <a:pt x="679" y="372"/>
                  <a:pt x="665" y="372"/>
                </a:cubicBezTo>
                <a:cubicBezTo>
                  <a:pt x="373" y="372"/>
                  <a:pt x="373" y="372"/>
                  <a:pt x="373" y="372"/>
                </a:cubicBezTo>
                <a:cubicBezTo>
                  <a:pt x="373" y="664"/>
                  <a:pt x="373" y="664"/>
                  <a:pt x="373" y="664"/>
                </a:cubicBezTo>
                <a:cubicBezTo>
                  <a:pt x="373" y="679"/>
                  <a:pt x="361" y="691"/>
                  <a:pt x="346" y="691"/>
                </a:cubicBezTo>
                <a:cubicBezTo>
                  <a:pt x="339" y="691"/>
                  <a:pt x="332" y="688"/>
                  <a:pt x="327" y="683"/>
                </a:cubicBezTo>
                <a:cubicBezTo>
                  <a:pt x="322" y="678"/>
                  <a:pt x="319" y="671"/>
                  <a:pt x="319" y="664"/>
                </a:cubicBezTo>
                <a:cubicBezTo>
                  <a:pt x="319" y="372"/>
                  <a:pt x="319" y="372"/>
                  <a:pt x="319" y="372"/>
                </a:cubicBezTo>
                <a:cubicBezTo>
                  <a:pt x="27" y="372"/>
                  <a:pt x="27" y="372"/>
                  <a:pt x="27" y="372"/>
                </a:cubicBezTo>
                <a:cubicBezTo>
                  <a:pt x="20" y="372"/>
                  <a:pt x="13" y="369"/>
                  <a:pt x="8" y="3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9034886" y="5640565"/>
            <a:ext cx="234429" cy="227848"/>
          </a:xfrm>
          <a:custGeom>
            <a:avLst/>
            <a:gdLst>
              <a:gd name="T0" fmla="*/ 8 w 691"/>
              <a:gd name="T1" fmla="*/ 364 h 691"/>
              <a:gd name="T2" fmla="*/ 0 w 691"/>
              <a:gd name="T3" fmla="*/ 345 h 691"/>
              <a:gd name="T4" fmla="*/ 27 w 691"/>
              <a:gd name="T5" fmla="*/ 318 h 691"/>
              <a:gd name="T6" fmla="*/ 319 w 691"/>
              <a:gd name="T7" fmla="*/ 318 h 691"/>
              <a:gd name="T8" fmla="*/ 319 w 691"/>
              <a:gd name="T9" fmla="*/ 27 h 691"/>
              <a:gd name="T10" fmla="*/ 346 w 691"/>
              <a:gd name="T11" fmla="*/ 0 h 691"/>
              <a:gd name="T12" fmla="*/ 365 w 691"/>
              <a:gd name="T13" fmla="*/ 8 h 691"/>
              <a:gd name="T14" fmla="*/ 373 w 691"/>
              <a:gd name="T15" fmla="*/ 27 h 691"/>
              <a:gd name="T16" fmla="*/ 373 w 691"/>
              <a:gd name="T17" fmla="*/ 318 h 691"/>
              <a:gd name="T18" fmla="*/ 665 w 691"/>
              <a:gd name="T19" fmla="*/ 318 h 691"/>
              <a:gd name="T20" fmla="*/ 684 w 691"/>
              <a:gd name="T21" fmla="*/ 326 h 691"/>
              <a:gd name="T22" fmla="*/ 691 w 691"/>
              <a:gd name="T23" fmla="*/ 345 h 691"/>
              <a:gd name="T24" fmla="*/ 665 w 691"/>
              <a:gd name="T25" fmla="*/ 372 h 691"/>
              <a:gd name="T26" fmla="*/ 373 w 691"/>
              <a:gd name="T27" fmla="*/ 372 h 691"/>
              <a:gd name="T28" fmla="*/ 373 w 691"/>
              <a:gd name="T29" fmla="*/ 664 h 691"/>
              <a:gd name="T30" fmla="*/ 346 w 691"/>
              <a:gd name="T31" fmla="*/ 691 h 691"/>
              <a:gd name="T32" fmla="*/ 327 w 691"/>
              <a:gd name="T33" fmla="*/ 683 h 691"/>
              <a:gd name="T34" fmla="*/ 319 w 691"/>
              <a:gd name="T35" fmla="*/ 664 h 691"/>
              <a:gd name="T36" fmla="*/ 319 w 691"/>
              <a:gd name="T37" fmla="*/ 372 h 691"/>
              <a:gd name="T38" fmla="*/ 27 w 691"/>
              <a:gd name="T39" fmla="*/ 372 h 691"/>
              <a:gd name="T40" fmla="*/ 8 w 691"/>
              <a:gd name="T41" fmla="*/ 36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1" h="691">
                <a:moveTo>
                  <a:pt x="8" y="364"/>
                </a:moveTo>
                <a:cubicBezTo>
                  <a:pt x="3" y="359"/>
                  <a:pt x="0" y="352"/>
                  <a:pt x="0" y="345"/>
                </a:cubicBezTo>
                <a:cubicBezTo>
                  <a:pt x="0" y="330"/>
                  <a:pt x="12" y="318"/>
                  <a:pt x="27" y="318"/>
                </a:cubicBezTo>
                <a:cubicBezTo>
                  <a:pt x="319" y="318"/>
                  <a:pt x="319" y="318"/>
                  <a:pt x="319" y="318"/>
                </a:cubicBezTo>
                <a:cubicBezTo>
                  <a:pt x="319" y="27"/>
                  <a:pt x="319" y="27"/>
                  <a:pt x="319" y="27"/>
                </a:cubicBezTo>
                <a:cubicBezTo>
                  <a:pt x="319" y="12"/>
                  <a:pt x="331" y="0"/>
                  <a:pt x="346" y="0"/>
                </a:cubicBezTo>
                <a:cubicBezTo>
                  <a:pt x="353" y="0"/>
                  <a:pt x="360" y="2"/>
                  <a:pt x="365" y="8"/>
                </a:cubicBezTo>
                <a:cubicBezTo>
                  <a:pt x="370" y="13"/>
                  <a:pt x="373" y="19"/>
                  <a:pt x="373" y="27"/>
                </a:cubicBezTo>
                <a:cubicBezTo>
                  <a:pt x="373" y="318"/>
                  <a:pt x="373" y="318"/>
                  <a:pt x="373" y="318"/>
                </a:cubicBezTo>
                <a:cubicBezTo>
                  <a:pt x="665" y="318"/>
                  <a:pt x="665" y="318"/>
                  <a:pt x="665" y="318"/>
                </a:cubicBezTo>
                <a:cubicBezTo>
                  <a:pt x="672" y="318"/>
                  <a:pt x="678" y="321"/>
                  <a:pt x="684" y="326"/>
                </a:cubicBezTo>
                <a:cubicBezTo>
                  <a:pt x="689" y="331"/>
                  <a:pt x="691" y="338"/>
                  <a:pt x="691" y="345"/>
                </a:cubicBezTo>
                <a:cubicBezTo>
                  <a:pt x="691" y="360"/>
                  <a:pt x="679" y="372"/>
                  <a:pt x="665" y="372"/>
                </a:cubicBezTo>
                <a:cubicBezTo>
                  <a:pt x="373" y="372"/>
                  <a:pt x="373" y="372"/>
                  <a:pt x="373" y="372"/>
                </a:cubicBezTo>
                <a:cubicBezTo>
                  <a:pt x="373" y="664"/>
                  <a:pt x="373" y="664"/>
                  <a:pt x="373" y="664"/>
                </a:cubicBezTo>
                <a:cubicBezTo>
                  <a:pt x="373" y="679"/>
                  <a:pt x="361" y="691"/>
                  <a:pt x="346" y="691"/>
                </a:cubicBezTo>
                <a:cubicBezTo>
                  <a:pt x="339" y="691"/>
                  <a:pt x="332" y="688"/>
                  <a:pt x="327" y="683"/>
                </a:cubicBezTo>
                <a:cubicBezTo>
                  <a:pt x="322" y="678"/>
                  <a:pt x="319" y="671"/>
                  <a:pt x="319" y="664"/>
                </a:cubicBezTo>
                <a:cubicBezTo>
                  <a:pt x="319" y="372"/>
                  <a:pt x="319" y="372"/>
                  <a:pt x="319" y="372"/>
                </a:cubicBezTo>
                <a:cubicBezTo>
                  <a:pt x="27" y="372"/>
                  <a:pt x="27" y="372"/>
                  <a:pt x="27" y="372"/>
                </a:cubicBezTo>
                <a:cubicBezTo>
                  <a:pt x="20" y="372"/>
                  <a:pt x="13" y="369"/>
                  <a:pt x="8" y="3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755345" y="3214758"/>
            <a:ext cx="2636186" cy="2246769"/>
          </a:xfrm>
          <a:prstGeom prst="rect">
            <a:avLst/>
          </a:prstGeom>
        </p:spPr>
        <p:txBody>
          <a:bodyPr wrap="square">
            <a:spAutoFit/>
          </a:bodyPr>
          <a:lstStyle/>
          <a:p>
            <a:pPr marL="669290" lvl="1" indent="-285750">
              <a:buFont typeface="Arial" charset="0"/>
              <a:buChar char="•"/>
            </a:pPr>
            <a:r>
              <a:rPr lang="en-US" sz="2000" dirty="0" smtClean="0">
                <a:ea typeface="+mn-lt"/>
                <a:cs typeface="+mn-lt"/>
              </a:rPr>
              <a:t>Researched for missing data</a:t>
            </a:r>
          </a:p>
          <a:p>
            <a:pPr marL="669290" lvl="1" indent="-285750">
              <a:buFont typeface="Arial" charset="0"/>
              <a:buChar char="•"/>
            </a:pPr>
            <a:endParaRPr lang="en-US" sz="2000" dirty="0" smtClean="0">
              <a:ea typeface="+mn-lt"/>
              <a:cs typeface="+mn-lt"/>
            </a:endParaRPr>
          </a:p>
          <a:p>
            <a:pPr marL="669290" lvl="1" indent="-285750">
              <a:buFont typeface="Arial" charset="0"/>
              <a:buChar char="•"/>
            </a:pPr>
            <a:r>
              <a:rPr lang="en-US" sz="2000" dirty="0" smtClean="0">
                <a:ea typeface="+mn-lt"/>
                <a:cs typeface="+mn-lt"/>
              </a:rPr>
              <a:t>Handled missing data</a:t>
            </a:r>
          </a:p>
          <a:p>
            <a:pPr marL="669290" lvl="1" indent="-285750">
              <a:buFont typeface="Arial" charset="0"/>
              <a:buChar char="•"/>
            </a:pPr>
            <a:endParaRPr lang="en-US" sz="2000" dirty="0" smtClean="0">
              <a:ea typeface="+mn-lt"/>
              <a:cs typeface="+mn-lt"/>
            </a:endParaRPr>
          </a:p>
          <a:p>
            <a:pPr marL="669290" lvl="1" indent="-285750">
              <a:buFont typeface="Arial" charset="0"/>
              <a:buChar char="•"/>
            </a:pPr>
            <a:r>
              <a:rPr lang="en-US" sz="2000" dirty="0" smtClean="0">
                <a:ea typeface="+mn-lt"/>
                <a:cs typeface="+mn-lt"/>
              </a:rPr>
              <a:t>Defined outliers</a:t>
            </a:r>
            <a:endParaRPr lang="en-US" sz="2000" dirty="0">
              <a:ea typeface="+mn-lt"/>
              <a:cs typeface="+mn-lt"/>
            </a:endParaRPr>
          </a:p>
        </p:txBody>
      </p:sp>
      <p:sp>
        <p:nvSpPr>
          <p:cNvPr id="14" name="Rectangle 13"/>
          <p:cNvSpPr/>
          <p:nvPr/>
        </p:nvSpPr>
        <p:spPr>
          <a:xfrm>
            <a:off x="3296937" y="3350133"/>
            <a:ext cx="2701898" cy="1631216"/>
          </a:xfrm>
          <a:prstGeom prst="rect">
            <a:avLst/>
          </a:prstGeom>
        </p:spPr>
        <p:txBody>
          <a:bodyPr wrap="square">
            <a:spAutoFit/>
          </a:bodyPr>
          <a:lstStyle/>
          <a:p>
            <a:pPr marL="669290" lvl="1" indent="-285750">
              <a:buFont typeface="Arial" charset="0"/>
              <a:buChar char="•"/>
            </a:pPr>
            <a:r>
              <a:rPr lang="en-US" sz="2000" dirty="0" smtClean="0">
                <a:ea typeface="+mn-lt"/>
                <a:cs typeface="+mn-lt"/>
              </a:rPr>
              <a:t>Analyzed outliers</a:t>
            </a:r>
          </a:p>
          <a:p>
            <a:pPr marL="669290" lvl="1" indent="-285750">
              <a:buFont typeface="Arial" charset="0"/>
              <a:buChar char="•"/>
            </a:pPr>
            <a:endParaRPr lang="en-US" sz="2000" dirty="0" smtClean="0">
              <a:ea typeface="+mn-lt"/>
              <a:cs typeface="+mn-lt"/>
            </a:endParaRPr>
          </a:p>
          <a:p>
            <a:pPr marL="669290" lvl="1" indent="-285750">
              <a:buFont typeface="Arial" charset="0"/>
              <a:buChar char="•"/>
            </a:pPr>
            <a:r>
              <a:rPr lang="en-US" sz="2000" dirty="0" smtClean="0">
                <a:ea typeface="+mn-lt"/>
                <a:cs typeface="+mn-lt"/>
              </a:rPr>
              <a:t>Conducted exploratory data analysis</a:t>
            </a:r>
            <a:endParaRPr lang="en-US" sz="2000" dirty="0">
              <a:ea typeface="+mn-lt"/>
              <a:cs typeface="+mn-lt"/>
            </a:endParaRPr>
          </a:p>
        </p:txBody>
      </p:sp>
      <p:sp>
        <p:nvSpPr>
          <p:cNvPr id="15" name="Rectangle 14"/>
          <p:cNvSpPr/>
          <p:nvPr/>
        </p:nvSpPr>
        <p:spPr>
          <a:xfrm>
            <a:off x="5998835" y="3400921"/>
            <a:ext cx="2513451" cy="1631216"/>
          </a:xfrm>
          <a:prstGeom prst="rect">
            <a:avLst/>
          </a:prstGeom>
        </p:spPr>
        <p:txBody>
          <a:bodyPr wrap="square">
            <a:spAutoFit/>
          </a:bodyPr>
          <a:lstStyle/>
          <a:p>
            <a:pPr marL="669290" lvl="1" indent="-285750">
              <a:buFont typeface="Arial" charset="0"/>
              <a:buChar char="•"/>
            </a:pPr>
            <a:r>
              <a:rPr lang="en-US" sz="2000" dirty="0" smtClean="0">
                <a:ea typeface="+mn-lt"/>
                <a:cs typeface="+mn-lt"/>
              </a:rPr>
              <a:t>Correlation</a:t>
            </a:r>
          </a:p>
          <a:p>
            <a:pPr marL="669290" lvl="1" indent="-285750">
              <a:buFont typeface="Arial" charset="0"/>
              <a:buChar char="•"/>
            </a:pPr>
            <a:endParaRPr lang="en-US" sz="2000" dirty="0">
              <a:ea typeface="+mn-lt"/>
              <a:cs typeface="+mn-lt"/>
            </a:endParaRPr>
          </a:p>
          <a:p>
            <a:pPr marL="669290" lvl="1" indent="-285750">
              <a:buFont typeface="Arial" charset="0"/>
              <a:buChar char="•"/>
            </a:pPr>
            <a:r>
              <a:rPr lang="en-US" sz="2000" dirty="0" smtClean="0">
                <a:ea typeface="+mn-lt"/>
                <a:cs typeface="+mn-lt"/>
              </a:rPr>
              <a:t>Extensive secondary research</a:t>
            </a:r>
            <a:endParaRPr lang="en-US" sz="2000" dirty="0">
              <a:ea typeface="+mn-lt"/>
              <a:cs typeface="+mn-lt"/>
            </a:endParaRPr>
          </a:p>
        </p:txBody>
      </p:sp>
      <p:sp>
        <p:nvSpPr>
          <p:cNvPr id="16" name="Rectangle 15"/>
          <p:cNvSpPr/>
          <p:nvPr/>
        </p:nvSpPr>
        <p:spPr>
          <a:xfrm>
            <a:off x="8591155" y="3657909"/>
            <a:ext cx="2564524" cy="1015663"/>
          </a:xfrm>
          <a:prstGeom prst="rect">
            <a:avLst/>
          </a:prstGeom>
        </p:spPr>
        <p:txBody>
          <a:bodyPr wrap="square">
            <a:spAutoFit/>
          </a:bodyPr>
          <a:lstStyle/>
          <a:p>
            <a:pPr marL="669290" lvl="1" indent="-285750">
              <a:buFont typeface="Arial" charset="0"/>
              <a:buChar char="•"/>
            </a:pPr>
            <a:r>
              <a:rPr lang="en-US" sz="2000" dirty="0" smtClean="0">
                <a:ea typeface="+mn-lt"/>
                <a:cs typeface="+mn-lt"/>
              </a:rPr>
              <a:t>Insights</a:t>
            </a:r>
          </a:p>
          <a:p>
            <a:pPr marL="669290" lvl="1" indent="-285750">
              <a:buFont typeface="Arial" charset="0"/>
              <a:buChar char="•"/>
            </a:pPr>
            <a:endParaRPr lang="en-US" sz="2000" dirty="0" smtClean="0">
              <a:ea typeface="+mn-lt"/>
              <a:cs typeface="+mn-lt"/>
            </a:endParaRPr>
          </a:p>
          <a:p>
            <a:pPr marL="669290" lvl="1" indent="-285750">
              <a:buFont typeface="Arial" charset="0"/>
              <a:buChar char="•"/>
            </a:pPr>
            <a:r>
              <a:rPr lang="en-US" sz="2000" dirty="0" smtClean="0">
                <a:ea typeface="+mn-lt"/>
                <a:cs typeface="+mn-lt"/>
              </a:rPr>
              <a:t>Conclusion</a:t>
            </a:r>
            <a:endParaRPr lang="en-US" sz="2000" dirty="0">
              <a:ea typeface="+mn-lt"/>
              <a:cs typeface="+mn-lt"/>
            </a:endParaRPr>
          </a:p>
        </p:txBody>
      </p:sp>
    </p:spTree>
    <p:extLst>
      <p:ext uri="{BB962C8B-B14F-4D97-AF65-F5344CB8AC3E}">
        <p14:creationId xmlns:p14="http://schemas.microsoft.com/office/powerpoint/2010/main" val="141094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22995"/>
            <a:ext cx="10058400" cy="1450757"/>
          </a:xfrm>
        </p:spPr>
        <p:txBody>
          <a:bodyPr/>
          <a:lstStyle/>
          <a:p>
            <a:r>
              <a:rPr lang="en-US" dirty="0" smtClean="0"/>
              <a:t>Methodology </a:t>
            </a:r>
            <a:r>
              <a:rPr lang="mr-IN" dirty="0" smtClean="0"/>
              <a:t>–</a:t>
            </a:r>
            <a:r>
              <a:rPr lang="en-US" dirty="0" smtClean="0"/>
              <a:t> Missing values</a:t>
            </a:r>
            <a:endParaRPr lang="en-US" dirty="0"/>
          </a:p>
        </p:txBody>
      </p:sp>
      <p:sp>
        <p:nvSpPr>
          <p:cNvPr id="4" name="Oval 3"/>
          <p:cNvSpPr/>
          <p:nvPr/>
        </p:nvSpPr>
        <p:spPr>
          <a:xfrm>
            <a:off x="737728" y="1986697"/>
            <a:ext cx="2635252" cy="2711004"/>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Arc 4"/>
          <p:cNvSpPr/>
          <p:nvPr/>
        </p:nvSpPr>
        <p:spPr>
          <a:xfrm>
            <a:off x="739104" y="1988113"/>
            <a:ext cx="2632500" cy="2708173"/>
          </a:xfrm>
          <a:prstGeom prst="arc">
            <a:avLst>
              <a:gd name="adj1" fmla="val 10766207"/>
              <a:gd name="adj2" fmla="val 0"/>
            </a:avLst>
          </a:prstGeom>
          <a:ln w="698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3372979" y="1986697"/>
            <a:ext cx="2635252" cy="2711004"/>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Arc 6"/>
          <p:cNvSpPr/>
          <p:nvPr/>
        </p:nvSpPr>
        <p:spPr>
          <a:xfrm rot="10800000">
            <a:off x="3374355" y="1988113"/>
            <a:ext cx="2632500" cy="2708173"/>
          </a:xfrm>
          <a:prstGeom prst="arc">
            <a:avLst>
              <a:gd name="adj1" fmla="val 10766207"/>
              <a:gd name="adj2" fmla="val 0"/>
            </a:avLst>
          </a:prstGeom>
          <a:ln w="69850" cap="rnd">
            <a:solidFill>
              <a:srgbClr val="EBB67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6007096" y="1986697"/>
            <a:ext cx="2635252" cy="2711004"/>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c 8"/>
          <p:cNvSpPr/>
          <p:nvPr/>
        </p:nvSpPr>
        <p:spPr>
          <a:xfrm>
            <a:off x="6008472" y="1988113"/>
            <a:ext cx="2632500" cy="2708173"/>
          </a:xfrm>
          <a:prstGeom prst="arc">
            <a:avLst>
              <a:gd name="adj1" fmla="val 10766207"/>
              <a:gd name="adj2" fmla="val 0"/>
            </a:avLst>
          </a:prstGeom>
          <a:ln w="69850" cap="rnd">
            <a:solidFill>
              <a:srgbClr val="B25D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8642348" y="1986697"/>
            <a:ext cx="2635252" cy="2711004"/>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c 10"/>
          <p:cNvSpPr/>
          <p:nvPr/>
        </p:nvSpPr>
        <p:spPr>
          <a:xfrm rot="10800000">
            <a:off x="8643724" y="1988113"/>
            <a:ext cx="2632500" cy="2708173"/>
          </a:xfrm>
          <a:prstGeom prst="arc">
            <a:avLst>
              <a:gd name="adj1" fmla="val 10766207"/>
              <a:gd name="adj2" fmla="val 0"/>
            </a:avLst>
          </a:prstGeom>
          <a:ln w="69850" cap="rnd">
            <a:solidFill>
              <a:srgbClr val="D79A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9"/>
          <p:cNvSpPr>
            <a:spLocks noChangeArrowheads="1"/>
          </p:cNvSpPr>
          <p:nvPr/>
        </p:nvSpPr>
        <p:spPr bwMode="auto">
          <a:xfrm>
            <a:off x="3760854" y="2427084"/>
            <a:ext cx="1854000" cy="1854000"/>
          </a:xfrm>
          <a:prstGeom prst="ellipse">
            <a:avLst/>
          </a:prstGeom>
          <a:solidFill>
            <a:srgbClr val="EBB677"/>
          </a:solidFill>
          <a:ln>
            <a:noFill/>
          </a:ln>
        </p:spPr>
        <p:txBody>
          <a:bodyPr vert="horz" wrap="square" lIns="68580" tIns="34290" rIns="68580" bIns="34290" numCol="1" anchor="t" anchorCtr="0" compatLnSpc="1">
            <a:prstTxWarp prst="textNoShape">
              <a:avLst/>
            </a:prstTxWarp>
          </a:bodyPr>
          <a:lstStyle/>
          <a:p>
            <a:endParaRPr lang="en-US"/>
          </a:p>
        </p:txBody>
      </p:sp>
      <p:sp>
        <p:nvSpPr>
          <p:cNvPr id="17" name="Oval 20"/>
          <p:cNvSpPr>
            <a:spLocks noChangeArrowheads="1"/>
          </p:cNvSpPr>
          <p:nvPr/>
        </p:nvSpPr>
        <p:spPr bwMode="auto">
          <a:xfrm>
            <a:off x="6388891" y="2415199"/>
            <a:ext cx="1854000" cy="1854000"/>
          </a:xfrm>
          <a:prstGeom prst="ellipse">
            <a:avLst/>
          </a:prstGeom>
          <a:solidFill>
            <a:srgbClr val="B25D37"/>
          </a:solidFill>
          <a:ln>
            <a:noFill/>
          </a:ln>
        </p:spPr>
        <p:txBody>
          <a:bodyPr vert="horz" wrap="square" lIns="68580" tIns="34290" rIns="68580" bIns="34290" numCol="1" anchor="t" anchorCtr="0" compatLnSpc="1">
            <a:prstTxWarp prst="textNoShape">
              <a:avLst/>
            </a:prstTxWarp>
          </a:bodyPr>
          <a:lstStyle/>
          <a:p>
            <a:endParaRPr lang="en-US"/>
          </a:p>
        </p:txBody>
      </p:sp>
      <p:sp>
        <p:nvSpPr>
          <p:cNvPr id="20" name="Oval 18"/>
          <p:cNvSpPr>
            <a:spLocks noChangeArrowheads="1"/>
          </p:cNvSpPr>
          <p:nvPr/>
        </p:nvSpPr>
        <p:spPr bwMode="auto">
          <a:xfrm>
            <a:off x="9032974" y="2414090"/>
            <a:ext cx="1854000" cy="1854000"/>
          </a:xfrm>
          <a:prstGeom prst="ellipse">
            <a:avLst/>
          </a:prstGeom>
          <a:solidFill>
            <a:srgbClr val="D79A7D"/>
          </a:solidFill>
          <a:ln>
            <a:noFill/>
          </a:ln>
        </p:spPr>
        <p:txBody>
          <a:bodyPr vert="horz" wrap="square" lIns="68580" tIns="34290" rIns="68580" bIns="34290" numCol="1" anchor="t" anchorCtr="0" compatLnSpc="1">
            <a:prstTxWarp prst="textNoShape">
              <a:avLst/>
            </a:prstTxWarp>
          </a:bodyPr>
          <a:lstStyle/>
          <a:p>
            <a:endParaRPr lang="en-US"/>
          </a:p>
        </p:txBody>
      </p:sp>
      <p:sp>
        <p:nvSpPr>
          <p:cNvPr id="23" name="Oval 15"/>
          <p:cNvSpPr>
            <a:spLocks noChangeArrowheads="1"/>
          </p:cNvSpPr>
          <p:nvPr/>
        </p:nvSpPr>
        <p:spPr bwMode="auto">
          <a:xfrm>
            <a:off x="1136951" y="2415199"/>
            <a:ext cx="1853999" cy="185400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sp>
        <p:nvSpPr>
          <p:cNvPr id="12" name="Rectangle 11"/>
          <p:cNvSpPr/>
          <p:nvPr/>
        </p:nvSpPr>
        <p:spPr>
          <a:xfrm>
            <a:off x="974852" y="4924298"/>
            <a:ext cx="2161001" cy="1477328"/>
          </a:xfrm>
          <a:prstGeom prst="rect">
            <a:avLst/>
          </a:prstGeom>
        </p:spPr>
        <p:txBody>
          <a:bodyPr wrap="square">
            <a:spAutoFit/>
          </a:bodyPr>
          <a:lstStyle/>
          <a:p>
            <a:pPr algn="ctr" fontAlgn="base"/>
            <a:r>
              <a:rPr lang="en-GB" dirty="0" smtClean="0">
                <a:solidFill>
                  <a:srgbClr val="000000"/>
                </a:solidFill>
                <a:latin typeface="Calibri" charset="0"/>
              </a:rPr>
              <a:t>Coded loop </a:t>
            </a:r>
            <a:r>
              <a:rPr lang="en-GB" dirty="0">
                <a:solidFill>
                  <a:srgbClr val="000000"/>
                </a:solidFill>
                <a:latin typeface="Calibri" charset="0"/>
              </a:rPr>
              <a:t>to check for the percentage of missing values in each column </a:t>
            </a:r>
            <a:r>
              <a:rPr lang="en-US" dirty="0">
                <a:solidFill>
                  <a:srgbClr val="000000"/>
                </a:solidFill>
                <a:latin typeface="Calibri" charset="0"/>
              </a:rPr>
              <a:t>​</a:t>
            </a:r>
            <a:endParaRPr lang="en-US" dirty="0">
              <a:solidFill>
                <a:srgbClr val="000000"/>
              </a:solidFill>
              <a:latin typeface="Segoe UI" charset="0"/>
            </a:endParaRPr>
          </a:p>
          <a:p>
            <a:pPr algn="ctr" fontAlgn="base"/>
            <a:r>
              <a:rPr lang="en-US" dirty="0">
                <a:solidFill>
                  <a:srgbClr val="000000"/>
                </a:solidFill>
                <a:latin typeface="Calibri" charset="0"/>
              </a:rPr>
              <a:t>​</a:t>
            </a:r>
            <a:endParaRPr lang="en-US" dirty="0">
              <a:solidFill>
                <a:srgbClr val="000000"/>
              </a:solidFill>
              <a:latin typeface="Segoe UI" charset="0"/>
            </a:endParaRPr>
          </a:p>
        </p:txBody>
      </p:sp>
      <p:sp>
        <p:nvSpPr>
          <p:cNvPr id="35" name="Rectangle 34"/>
          <p:cNvSpPr/>
          <p:nvPr/>
        </p:nvSpPr>
        <p:spPr>
          <a:xfrm>
            <a:off x="3540143" y="4896015"/>
            <a:ext cx="2299072" cy="1200329"/>
          </a:xfrm>
          <a:prstGeom prst="rect">
            <a:avLst/>
          </a:prstGeom>
        </p:spPr>
        <p:txBody>
          <a:bodyPr wrap="square">
            <a:spAutoFit/>
          </a:bodyPr>
          <a:lstStyle/>
          <a:p>
            <a:pPr algn="ctr"/>
            <a:r>
              <a:rPr lang="en-GB" dirty="0">
                <a:solidFill>
                  <a:srgbClr val="000000"/>
                </a:solidFill>
                <a:latin typeface="Calibri" charset="0"/>
              </a:rPr>
              <a:t>Condition to add values or erase the column if % is lower or higher than 40%​</a:t>
            </a:r>
            <a:endParaRPr lang="en-US" dirty="0"/>
          </a:p>
        </p:txBody>
      </p:sp>
      <p:sp>
        <p:nvSpPr>
          <p:cNvPr id="39" name="Rectangle 38"/>
          <p:cNvSpPr/>
          <p:nvPr/>
        </p:nvSpPr>
        <p:spPr>
          <a:xfrm>
            <a:off x="6243505" y="5010646"/>
            <a:ext cx="2382901" cy="923330"/>
          </a:xfrm>
          <a:prstGeom prst="rect">
            <a:avLst/>
          </a:prstGeom>
        </p:spPr>
        <p:txBody>
          <a:bodyPr wrap="square">
            <a:spAutoFit/>
          </a:bodyPr>
          <a:lstStyle/>
          <a:p>
            <a:pPr algn="ctr"/>
            <a:r>
              <a:rPr lang="en-GB" dirty="0">
                <a:solidFill>
                  <a:srgbClr val="000000"/>
                </a:solidFill>
                <a:latin typeface="Calibri" charset="0"/>
              </a:rPr>
              <a:t>Manually checked and compared any eventual added value </a:t>
            </a:r>
            <a:endParaRPr lang="en-US" dirty="0"/>
          </a:p>
        </p:txBody>
      </p:sp>
      <p:sp>
        <p:nvSpPr>
          <p:cNvPr id="40" name="Rectangle 39"/>
          <p:cNvSpPr/>
          <p:nvPr/>
        </p:nvSpPr>
        <p:spPr>
          <a:xfrm>
            <a:off x="8960791" y="4872146"/>
            <a:ext cx="1998364" cy="1200329"/>
          </a:xfrm>
          <a:prstGeom prst="rect">
            <a:avLst/>
          </a:prstGeom>
        </p:spPr>
        <p:txBody>
          <a:bodyPr wrap="square">
            <a:spAutoFit/>
          </a:bodyPr>
          <a:lstStyle/>
          <a:p>
            <a:pPr algn="ctr" fontAlgn="base"/>
            <a:r>
              <a:rPr lang="en-GB" dirty="0">
                <a:solidFill>
                  <a:srgbClr val="000000"/>
                </a:solidFill>
                <a:latin typeface="Calibri" charset="0"/>
              </a:rPr>
              <a:t>Eventually replaced the value whether we could find it in a reliable source</a:t>
            </a:r>
            <a:r>
              <a:rPr lang="en-US" dirty="0">
                <a:solidFill>
                  <a:srgbClr val="000000"/>
                </a:solidFill>
                <a:latin typeface="Calibri" charset="0"/>
              </a:rPr>
              <a:t>​</a:t>
            </a:r>
            <a:endParaRPr lang="en-US" dirty="0">
              <a:solidFill>
                <a:srgbClr val="000000"/>
              </a:solidFill>
              <a:latin typeface="Segoe UI" charset="0"/>
            </a:endParaRPr>
          </a:p>
        </p:txBody>
      </p:sp>
      <p:sp>
        <p:nvSpPr>
          <p:cNvPr id="42" name="AutoShape 2" descr="data:image/png;base64,%20iVBORw0KGgoAAAANSUhEUgAAALsAAADBCAYAAACXKcHNAAAAAXNSR0IArs4c6QAAAARnQU1BAACxjwv8YQUAAAAJcEhZcwAADsMAAA7DAcdvqGQAADmzSURBVHhe7Z0HfJRF+sffbMnuppDeAyEFEgKhIwlFQKqAgIgdQT3L6QkqtlM5kPM8z3rnXz0PG5Y79TjvFBS9U8RO74EAoQRCCDVA6m6y5f3/nnfffdl3991syQZT5vvJk3feeeedecszM8/MzjvDMRgMBoPBYDAYDAaDwWAwGAwGg8FgMBgMBoPBYDAYDAajfRMibi8WlB6JysmttO9JCNd9OteBsz/hcHvaEp7chOs+oeTnINBjbQW6RrXd+csTGRnJzZ07N+Tll1+uDAkJqRG9A6bFL2DChAmxu3fvvvrs2bNFRqMxCl4UpyNeenDkdlZmVzfhquyE874nf8LV34Gru7ljzjR3zIEnfwfejrdV6LrbjLKrVCouKipKpVarj2PvK70+9B8VFRUHxMMXj8LCQkN0dPTduJAjyHU8CbyZMGkVgeKTjtXr9foX09PT0+B3ccjKykrU6XTvMQVncrGFdA6KvwMl/kDsty75+fnJWq12DZyKF8OEycUQKHwZbPoiuH3GL9vy+aVL4//0+OOvnzlz5krRSwYyQU1CQsJpmDZmm423ErguG8HbEbYXdnnhwvGPt//HhuNsFBfC0IaOCyCo4OFAPNcVwddmQ7KAqj7aihHSf1eU4rhYhOA5OTeunZHeC0oyYUuPBk5f35cjHN2fc1ySm56f834zeA1DtrUrnuKmZAWH02HFgDhOL7PRZLI1NTX1gU+M/cAFkG5xamrq5bDjj4lezeL1RpwZWlT0zNbNWx42m5tEHzuhoaHVERERL+D+3po4caIRVQzX0NDAk4jHhW1VVRVthH1kGMGNDKKocBTm5ElyCf88onR+ZWWlsMWDELbCnujXlqDrM5vNIXQPtBW9f0GSxC1xkktKct73DJSx1a794MGD1pMnT+ZDsZcinUFCaeaERqN5w2Kx3CHuBoeCgoKYLl26HISTUpMEDYaqnJycK+BmMFqNYcOGpULXVsEp0z/UjqdhTQyDO3igQdodJbcsIeS2hsTExBvoOIPR2mRmZiahxt8Jp0wPYbs/hW1QocaALBHktP9JNhiDcRGIjY2dJ7bFJElJSSmdNWtWAh1vDk8NJCUyxa0ANUrS0tK2iqV9s8TExEQZDF0G46xbsHsPqp6JqCmy8vPzQ+0hfGPQoEFanJeJ86di9wHIr2DvDsCWfszyl1jYe5dgexdkAeK8LCwsLBluf54J4yKTm5tbgpJc3mjkuB5op3UR3UHhXoiUmyh3oVq5hw40A5X6VyDsWmylcwUJCamH/8eoHXyyt6CIg6CQHyBz1WJXFhf8NiCua+HWQLwRibDzcc4uuGXxQI7D/ymklQI3ow0yePDgPng/5XBK702rDeXRnsym48FiAURKgEp0VB+304FmoNK3DiKd5ypQvBMRERFXwe2R6OjoqQhXAadiHKIYcU1PN2dWUQ1DGQxO6ptUikMQxLMuPDy8N9yMNkb37t1zUZvTkAHX9xZUZX8YIkVOyg776VY6oASU6iZsTBDnC1IUxFVlMBhg5rgDBe2DuKj/UfFcF7EhLGVKJTRI501slc5zEzzQDRkZGdFwM9oQCQkJOTA/98EpvSvSRWyDquwLIbIEoqKiyAZXIhnH92ArhXcIlNHNT/T/FFs3yHTBRim8mx8J0i2HXZ8DtwzEMx6bRohreI9xoeV/H7aMNgQpO95lQMruT2PM58YkSsUJMCfyxF2BhMRE7tHHHuPeff99bs7Nc91+dUP4Qthi/cVdAZg3veDvZtNfc+213DvvvcctXrKEGsmirx2E72q1WieKuxI2m20GNrJ7yM/vzf35Ly9xr/1tKTfy0ktF3wuYzeapOTk5OnGX0Yl4GiLLTZ5KdlQzS7GRhf3LSy9BD+2Ympr4666/XjouigUZQNZnjxw8FefKTKHJU6bwNXV1Ykw8/9bby/hQ+6+okuCcd7B1hhqu6yBSmMTERH7tuvViLDy//8ABHi19WTyQUkgPCKONgIZoDvREVrJTzYzaPKglu1sJR2NcRKcMi8VCXXgSNAh/7NhxnBWhG80WTqfVchMmuhW+asQn6wVBCR0HPZSlO3bsWC4yPFyIh+IbPXo0FxsXJx61g3NcuyK1kFy70063jAyuqHCoEE+Txcp17dadu2RooXjUDjINLlXLSvYOgj/KTgrjEyjZz4tOAaPRyJXsKeHUIcgxWnvv4Nat24StM8ihZ0WnA9onO1ti585izoI8RvFQfPtK93G1tdQbeQEoqdzDPhZMdk1nTp/mDh4qE+IJ1ai5utoabk9JiXhUwoq47KPKGG0dxYI3UNxME5TYN9MBV9Cwk/XJk+T06MH/44MP+Y2bt/BP/+kZ3mAwyI4jvtPwox95JBBPHvzL4JTCISPxv1u0iN+waTP/8b//w/cpKJDFQ4JMQ12eztAIww+xlYUbP2Ei//U3a/if1q7jb5ozR3ZMlJ8ggfxgxWgllMwYvFsyY7LoeLB4CyIl0Jyyw78njlOpLIUnIdsqLDxc5ucQhP928eLFbjUN/P+JjVt4NGZ5FW5S4dg5mB59sZWBtGdj4xaeHpRer3fzF4/9EVtGG+JiKft7ECmB5pSdwAU8iY0UvjlBXPW42HFwuwHFHYTjNB5Y8VxXQbrPY+tGXFxcJOJZCafiea6CB7q/W7du7JfUNsbFUnZZf7c3Zc/NzY2EGfI+nNI5HqQepsnd2HoECj8b6ZHNrXS+JEjvy/T09Fi4FcFx6lnZAlE83yF4mJVRUVGKmY/xy9KMssvGbrWU5RApAW/KTuTn50eotdon4KSf+qmRKJ0PaUIcO6GA0+D2Cm5oLMJvhtPtV1ncfDXs/aX0bSz2mwUmSwbiehdOmppBFg/ip/E639A4HOwz2iBKyk7tOF+U3Z/huf+GzLQ7BVuafvS5pba21rVP2w1cSI7ZbJ4AJcvGeaFWq7We5/mtyCxfV1dXnxODeYVMkfPnz19ms9mGanW6aBj4cNpobM3qs2fPrheD+QQe0DCcOwrXlIRrUuH6ziLj/ZicnPzzkSNHKEMx2iCk7HV1davw7nqKXvQuqXTPbmxspM6MoEA/5zuXgl5LdgYj2CiV7DBzrb6U7P70s7eZyXMYDAVI8ZuFKTujI+BV0Ql/lF0prOL8FAxGawHzmXTOVe94Tq8XnZ7xp4H6FYSGyUqgUbAMjc0f4PTlCyEGo6VYYa+n8Dw/HyLN8wGb3awKC+vZWF19WPRSxB9l/xrC+p4ZbQ5flb2lZgyD0RbgDSHeP/xnys5o//g0i59/CuyPycNgXDSgmD51lPijwN9DpG/X0Dil4QDvFxcX/4hd1kBlXAysGo0m2Waz3Q2RGqihoaGmsLCwvPPnzx8RvVoM9bpIv1ohAf4Pf3h6Dh1gMC4WUVFRWSqVSvYxP3SxISYmphsdb44WmTFms5nZ8YyLCs/zpHMyvQtpBZudwWireO2JIZiyMzoNTNkZHQGfemOYsjM6DUzZGR0Fr3b7L6bsaWlpk1NSUp4oLCz0aYm/8ePH9x84cODLQ4YMWTB9+nRpwtHs7OycmJiYh7t163b1qFGjWH9/58SnBqo/0I9Hzn2b/OLFv/f7SyVSSJVKNR9OM33tpNFozmZn57pND+ZMZGRkT4TbT+FxLk2V/c3y5cujYmNjL4H/UQQRrkmtVr8wd+5c72M9Ge0WpS+VdDpdDQq8rnQ8WLRY2XmeDwkLC1sEpTXSrkPi4uL+89JLL3mcZg43I5tnEgp+MjMzc0hmdjZ9Fyv5k+BhvDFv3rygrsLAaDsoKbter69OTU31quwXzYwZNGhQGC70T0ajcQmUXlb6wu/4vffeK5vmzkG/fv3SbDabbB54q9Vac/bs2dPmxsZTopdETU3NbcuXf7xs8eLF8aIXo4NDNT6JuOuRi6LsUDzN/v37/1hXV/cAFF30tYNcesRisbwq7roBpb4ax2VTZMBcOVRdXX24oqLi97jJjaK3xKlTJ2YuW7bsdabwnQaviu4vAZkxaFiGR0VFvSLmPJkYDIaqvLy8CXAr8t7//hcOs2cTnNI5FE96ero0qRLs9nyYNTQjqSxuCtetW/cvFi9+zutcMoz2g5IZAz06l5aWlk7Hg4Xfyn711VeHRkdH/xUX57aGUXh4WM3IkSPnwu2RHj16XAl7nVZGk86D8tdNnDixOx13gAbrSFyPbFEpElL47t27f/Loo496XTaQ0T7woOxnfVF2f4b4krKPsDuFYZXco48uvGXJkkWKkySNGjVKv3379hdhQ9/larpERkbWDxs58p7/ffGFxwmWcI6mW/fu7xw9cuRG0UsAiv1RZWUlTYcnm0oaSj3q+PHjf29sbJTdNMLROStuuummuc8880y16C2DZi4rLy/vCjOLGra0OgeZdw4Tjy6efqGjTFfXs2fPE6Wlpfa16F3APUd8//33NP0eTe9N8VBXKM3K4BCKk545ibObcN06o+SnhPxB23H4OW+dhe7NsSWh50piEcWMAsZUX19/Cs/Sp18qWxNSdtdJkqhkRw3f99ixYzTzXFDwuWSn2XhxAU+KD0c6hyQiMrJu0pQptPZos0yfPr17WFgEKad0Ls2223fAAFoCUpGMjIzJCFMFpyxNKuFRw7xBjWTsy8jKyorS6QzvqVTqE9iV1SIuQl2lJ7Va7Xoo/HDsy5g0aVICXgRN/roXQsve04M/DaF7qIdQA5yUx+2Z/MJCik33TT1ktLIhzalJ130MQjNs7UVJuhPP9tdw/+J4KNmrfjEzBg3IGVAMN9OFSvQpV1xxB9xe6d2790JSUjgliY2L2/GHP/xBvoiSC3379r0qPDzcbbpsEuR+WgRNBkp9ula3sM1JTEzMGmxlIJ470HZQDN8RBM90LwoLr2PGWxtPyo52XLN6QbRKbwyqmNtghsjihiJwRUVFS1d99tnropdHjtts4cdPnLjK2fzBDXLRMTGrFy5cSCWOR3bu3PnvadOm/53Cu4IXdqfzr68EqudwVzPLG0ajUWnJyGjct+jseKAAi4GJ6FYzthF8eoGtouzIaW5TGlitVq64uHjanXfeKVtdQ4nphYXjGurrZavtoSZpnDRhAk2B3SxTp07Ng908Rknx0H74/sYbb5QtQRMfH/+jXh92OCTE+6NADSBM25CcnEyrkMjIzc39GTXXUQrT0aB7QuHx+bPPPhu0iUODjE/K7s+b8bmB2r9//x779+//EqWm2wpmqO4Pw769btmyZRtELxkoZUNgf72ORuhtopdAdnb2mjfffHPimDFjyO5VBDVHxq6Sko/ramoGu5bWKJm20kra1D8vekmMGDF66LZtm6Yhg+ihzGq8XHoujmeDqHjeYrEgv1otuLZtaOx+vGTJErfrQDV/CRqv000mk1ano7XHtFrUaFpNaCj+aTRqlUqrFjYq/FcLDVa4NEgQXioVpUsuJEw5T0VaJkDXImy8vzDhrsWbxz9hi3NsdA9CYwGbEAhBbgs5cHNw47/FTP9AI+4BBXkjNUzNKLwO4Pkv37Fjh2xdql8CpQYqGtBnYKL2r6ioaLbW9wefbXbihhtuGJeQkOC2MjXeGZ+UlHTw9ttvVxwANnny5AzYxNRAkqUFG55WzPbIgAEDUnHT31L82JUJvazMzEy3pWcuJlAm6BivgWghoRA9xAAhMyoCEgnpAomCRENiRIl1EVpBsDlxDe+Ih+IkofhJKD0SSp+uQweh62rTc3oq2ex476d8sdn9wS9lJ+65554ZUGy33hGS+MTE/SghB8AtIz8/nxqwsrBRUdE7b7rpDo+No6FDhyZBob+FU3YeCez0IwMHDhwKN6MD4EnZu3btmkrHg4Xfyk7MmzfvmuSUFLfeESqBUYKXTJs2TbY+KexeWTq4MT4jI+MvdEwJe9ehbqVSiR4REXmssLDQrZuQ0X7x0Btzsk0oO3H/gw9elZKaqtgdiFy5Ni8vT1ioq6BgYCFMWFlNgHTqYKf3o+MKhMH0lS1s5pDIyC7lhYUjRsHN6EC0eWUnqIRPTExUXPUOpTmtu0QNjcddS2jc3Gd0TAnER/3msvAkaIgehWkjNabbOrCTvbU7PULnQlQuohbF1T/gdNoKisoeFnbCF2X35+ZJ2X0eLqDE3XffPenDDz9849y5c7Jfu6DkH6PVPzslJeWvJ06ckIbzQvE52PxT4PeF6CUjJydn84EDB2SLfSGXl/bo0WvOzp1bFXt7lBg1alT3/fv3j8FDjNAZDKFatRp/auodoZ4T4RnZSK+sVqEbA0pjhVAnBvXQWJuamswkjY2NZtxHU2xs7LH//ve/awcPHmwWEgCkaOPGjRu8Y8eOgig0QhAmXh8WFoWaTBjHb2myNJ6vOX+65vz5w9nZ2V+vWbNG1rPQq1evDNxrEc6NjIqJ6RIVGRmFe43S6/WRaq1Wj4u0X6gdh1Pqk7JZrRaz2VxvMjXWmUzGmupaUF2Nv2oj7rOqoKBg7ZYtWxSHU7QlSNkVemNOxsXFDTx69Gil6NViWlSyO5g0adIoXNx+OIV4tFotn5aWRitic3n5+Y+G6nSCP5Xwer1hTb9+/ZR+wBHAeXdCKaVrguJsh6L0Fg76CK2wh5plI5RaiqelgmdTn56e/jDcEpcMH14YFx9/xls6ao2Gfun9YvLkycnYF6APE6DUm1xrvWAJ4jWjoFn+wgsvGLDfplEq2cPDw48He83aoCg7AROjB0qo99Cw/B7Ktmjp0qXCL3Pbtx8Pz+7R43Eo7er4+Ph/4YX3F07wAI2qTEhIuAeK8C1ueJkvX6u4ghLhTmyk+wqW4Pls7tu3rzS8GI3xF7FRDOsqGhQACcnJ0ohQFA4PYaMYNliCQseGmncy3G2adqfsbQlxbLx0X8ESKM+GwsJCaQFilNa08rZiWFeh2gqZ43q4BXCNT2GjGDZYgtLdglrXrSu4reFB2St9UfZWGS7QnkAj9xPUMD/hZdMwAo+/zvoIKY0Rynoa9vR769evpx4oAdRg/4AfTchJv0I6Fi52A7WaFTXVSrRVaFkfAZz7ERrdu+Gk+MiuboBQe0AxDn/pEhVFbaPX0M7YJnq1N3x6Dhe1gdpW6dOnT1JZWVk+Gpcx2A2HUKORxqLbf7a34/qsHCUL/QpPIzxJ+UjRa6CYJ8+fP79VtLElsrLyu5WXl2aiYRuJXRo7T+YbpUVpUEarh9KdHTRo0OYvvviChhxLoAGZvmfPngycS+HpG17a0ph5x7U6xs47X7MvhAwbNsw4fsaMz5Y8/LAszbaIUgOVSnaYo4PLy8uPi14tpkOaMYz2hQcz5hgzYxidAqpB0YgX9zzDlJ3RERCGlYhujzBlZ3QEvCo6wZSd0WlgvTHtBJ7n1f/617/Ux48fD7FYLKrKykrU3CpVdXW1qtFgCAlragqpq6tTGTUalcZoVFmt1hAa8oCwIbQcEO3jnQluM/zV2Fpoi7hsGk2I2mpV0fLRnNms5rFPaabEx6sffvjhivz8fL97OdauXWt48cUXY5uamiKsarWWa2pCElb7+BytlkM6Qjhco80Gwb5Fr9c3xsXF1b355ptnYYdLQy2cUeqNobFQaKBeUlJS0mxvUouUfeHChbcsWuRZ2WmG3p27dl2BC09Vh4TEajSaMNxsKPadp5VwRfiCBlv6iMYEqcVDOoWHsG/AgPEfrFz5tuyzOvqJ+9VXX7326NGjOVqtNgZpULeeAWno8CDpQwmhCxH7lJajJvPnvhVBvPSitFlZWdvwAh5bvXp1i8eV4F5ioSCzjx07RsvmR9svWehOpMuna6f7ID/h2RG0lQl98GQf8CUI9NfhJoRBYwhDEcjiEP3pXMczoj5/NRp+5Wlpabdu3bq1WPRuFpoUa8uWLUvq6+vH493ROxC6Rilj0nGk47gWASRPL1t450jbwlutJrx4E/Rr98CBA5/5+eef6fcFiYSEhJyzZ8+ugk44dz2Wx8fHDz1y5EjQuk7duh5//3vPXY+TJk3Kx4OSZtilmwpU6Hw8K/rC6a8UtzMZGZlPqNUXvupXOr+1BQ/7DeFiWsDixYsToVSroRzSvbQViYqK+gnKSH36XkHYmfSu4Gyx4LlWDR06dBrcEqTseEauXY9HMjMzpaUiPSHl4kCgX1I8gdw9GlWYNLoRDytgIVBKcKiyi5wHSE2ZMiXmzJlTY6zWCz98Kp3f2gLT4Kr58+f3ES8hID766KNHTpw4MRYllujTdmhsbMz55JNPfBp3hBK9gN5VMEBcsXv27FmMEl7qQ8e1CM9cBgocFO/ijmdapOzNgdy9FxcV1CGjUISKVatW0fepAp9//nkNSlaqPX5R1BpNdUFBgXRd/vLQQw9FlpWVXdoWFZ1ADb39yiuvLBN3mwW172aYP+Jey6mtrR24e/duaaYJnU5Hpo+4Z4f2vKu6PZyv+Guzh8TGxj5tNBofQcknegUOHngFHuIs2Guycerdu3fvd/r06bdQCvQXq0+HXUv/7A6XhxNMwsLDG5ISE+/av38/fTEVEGhr9EFDchUKB+k7W1TNNACskcwk0euig7RpXP9Wg8Ewe9OmTaWid7PMmjXLgMbpApPJdHl4RERSqFbbBXHoERfN2iC0E+wh3aH3dP78eQ1qOPowXfQVvlGYBT2iufgVbXY0UA9DDwp37dpFH/h7xB8t8Ls3hhoozz777JTi4mKaQCigl0alXWJKiqb/oEHrbpszZ5foLQMNYQPij0MjJV5rMESjVRSGB6cPQe4Isdm09JBtNEkFGkd4iEHRfLouNEw1Y8aMKb3hhht+QBoBKyXs3IEowT7DPUhf21xyyVDrZZdN6llTc/oUMsIv8sU/TIaQxx9/3NizZ0/FufM9Qc/4mmuu0RpjYjTdNBqVKTw8JNxkEp47xSkEUmDp0qV148ZNeGbjxvUP4HmIvkJpPg/nvUJuD70xPim7P7g1UNnYmOCAEnyIRqul7j3p+RYVFZmff35pp5tffvz48U9BoaXnQKLX639HxwhSdtTgsgYqlP0QDeaj483RajY7w3fwMukbQNm7sNfisl5WGSg9qaqnrlyac4bEMf8Lzf1Cx3yuwRCW+r9pDhmaV8bvNanE8x1z4jiE9snf3rfeAlBrRojOFuHPRfhtxjB8Iy8vr+hQWdmKpsZGaR75wsIiy6xZV6U8+OCD0vTYaCSmf/3117dAeTJRwnVB9W5Qq1Qangw0qxU1u80Kk8disdks9IFsk8VibjKZmjShocaCfv3+s/aHH2huHYmpU6fGl5SU3FXX0FDQJSIiRqXVaoywERoaGk7BNv5k7969n4tBBZbv2hX62IwZd5WXl/eCHa6GDmi1EBXtONnkyKdCNxWuySp8u2uHrk/YwpssA/Xw4cM3fPrpp46FKgSoZN+wYcNjNTU1oo9QGPwFbYD7ye3BjDmUlZVVtHPnTrdlhwKFmTGtRO/evYdBcWWzoEHZYcY8L5kx//znPw140d+JiuGXUMMd8R/u0aNHL+wLQOlComJiXqZvXmnXWSgNNJrrs7OzR2NfIj8//xl674Fcg5KEhYU1oJk1FW4JD2bM/9ExgpTd1YwJD484mJV14RNIT7Rqyb5s2TI9Gh2XI99n4YKpVS70SVH2RvHTWFdXU41SZN/kyZPXPvfcc2519rhx41IPHDgwGDk3PhIgTQNuVAvR0If/eOZ47p67Wigdwl7AcDSPYWN9vakOLf7zISG20oMHD26xh5Rz4403ph8oK7vcEBqagnObjEZjDZ2DqI7Pnz9/y7333nuh2AGPPPJI9/fff78gBuAyo1CSGqiwo9IWDSucbqw7e/bsuaSkpNMIuxGNN5oPXYKUHfe5AmEl5XYt2dPS0kYfP3FiBYrFgFYCpO7AuLi4+SdPnnyZ9tEojsZ17WpqavI4bRwapp+UlpbOFHepR2wT3tdgcTco4JH9+dy5cwvEXU8l+8so2Wk5UcWSHcp+KCkpq+jQoV+oZF+8eLHGYDC8gxLFiodEc8PQHDCS0D6O04wAJuz/a/bs2bKu0gEDBvTF8b3QGRPFQWHDw8OF81zj8iYUHhlGOJ/iQallRolW1SUmxm2C/UGDBuUhTAkesPs5arUxNjb2A+peE4Nz119//Qi8sFJkQPqJ2+K4Tse5dO90/XQfiKMOSvsaMo0sg/pSso8YMaInzqefw6Uw/ghdf4+8POm71r59+4bjGimzK4an0rtXr160JKcEniVNaaIYPhChNJJSUoQ5gxx4KNmFDErgmFLJfsCXkt0f/FJ2lBwzSDnglM5pTqKiYqUShICC/h0bxbDBEmS0KpS2svWZoKBvYaMY3iFpaRlS9Z6bm6u4OJongdKdueSSSwrhlvBF2Ym4hIQH8aJ3wkl93tR74/huVpaGk9CvVNV4D2XR0dGvP/PMMzRuSILeEdLdieuXvSeEr0MG/nTChAnSB+MEMsjQsPDwtWgx0kzI5yDUJemcni9C51QhzTK8409hGuVgXyIQMwaZdr/zTA6eaLXeGDysJDw0n1v2MCtlLxaKGNScqgQeWiweuuwTF6SbBD9xzx06BmNFujaYJ2aU1OKed9BG0544cUKWptWeWbzy2quv/hk1Bw0SGwcZCaG57mk2ZJooisyLIaKQm/zoWCEy2OglS5bMgwklMxVhma1AZh2H63ecI2yRxiWosWZ/9dVX0gfjxI4dOzZ2y8+/AvYhZXbKsJQGzUjgmr6rOK6HwpKbMvdobVLSHDSQD2DfG8EZf+AHfpXsM2fOzEJpQj8CSecoCZSHzIS9w4YNk01f1qdPnyuRhs81g79C6cIkeW/SpEk0Kk8iJydnKl4Efb2vcI6KprjYO3HiRGmsBvaLUPLISuXmBDXJV5u//joKbomcnLxC3CvZm1I4pZK9M6BUskM/nqNjREtK9lZtoJL9W15eXoTGRgZ2u0DBaBU5AZQmZjQyaqBwh9Ei/3H37t206JbEqFGjNNQ4raqqoq/xE3GDkTifSkSKAw1U+5BXCtsM9DCE6eqwpfRMcNdhew5VeEVCQsIW15Xv0NZQffjhh0XHjx8fQgPZkA5lBmrk1icmJqIhlLFm69a1smtFxhyM0npkbW1tMsJTbSZcl5huPbbUuD2FEvY0Gt3bV65cKZumLTMz85KKioqVZrNZ+mFk+PDhljlz5qTceeediivzdVQmTJj01Pr169BAvTCsCoXPk2i8LyI3KbtC1+N+FFLDt2/f3uz4pFZVdoZv0DQQMClWIkNJNUbPnj1tqDHuR0FRjYzeauZmWwL3b0Kb6YaysrKpRiNV6nbwHB40mUwvkJspezsHDdZ+sIc/R+klm/DVEBYmtBE6C3SvTY2NNGRa9LGDmv+GM2fOfEhuD8peCmUf4U3Z/cHdZm/m4w2G78DEMcBE+oGcTOQCPTOnpqYWwS2g9PEGlH1f//79va5i3imqx7YOSjRjRkbGU7BNZT9WdXbIekOb7n20cTaLXopQZ1gdLVfshZaZMQthxjTzDSpKLHW/fv26na6u1nVLTg7VRUToYiIiaMitffG40NALmc1iEeY5p/nCDx06RI3B05s2baJVOGTQZKFouMYht+tQvYVqDAbp+0aV1cpTFUgNQyD8cmq0WHiL0Yhaz2ZtaGiwQSyoBq1paWnnS0pKZF1rBM5VXT5zZurab77RJycn0w9japVer9brdGoNzwvL2qGhKYSlNGiLBrTQuwM7U9hi34ZgPKWH6+HrcW/mujob7G9LdnZ2jVK6RPfu3aehofsk4u0bjG8A2iv0OmGnN0DR//2r++5bsMRpfJDSePZwlOwpOTkjD7Sqze5F2dO7dVtUdebMbKvNptGHhho0Wq1Bo1ZDazShqIpIb+wBkTWhjPR7Ps3qXw9qoHTH0Fh58ty5c/+1BxJs21th296OG03Q4WlA6Sg+Ybw6Hcc5QrUGaFSUfcvzNhqCBKGhUtBDO7j+qpSUlGcPHz68gs51kJSUdDOU9AGIsLYjrlOjIlGp1HhYjsUJHM+N0hAgN6Ul+thHPNkvApdLSdP4J6uV0k1N7frnsrIDwscIruAe048ePXop7ikLGbpHU5Pl0j17dnd3Vv7+AwZw48eNF55ZewPPk6uoqOA++eQ/tHiy6Cv8mHc6Nzd3bV1Dw4FzVVWHu2ZmlvzhiSd+njx5smwsvQebfR9s9pGta7M3088ORRoPXaH+I+kcfwU3Vjxu3Djh653Zv/51YlRUFM2Aqxg2EAkLC6PBUdLYENQaBchD0kfirSV4OUfxYmW/3Hrillt+9RruW3b+XXf/hvISb0ZWbm9C/LxuHR8XFye7JxQi/3vppZe8jvshZUdYV5t97y9ts+ehdApo0JIDPJeup06diiN3SH19XG1trd9jrZsDpXcGWvk0c6+ARqPrh0ws6xFpDVAypcNcEe7LG6js3D5MxXMR3jKV7O1NCNR3wtYZHLPde++9AdluZDqixnCP1IVWU3aU7LR0S4tGoaFm2N6zZ88j5C4vLy/DPi21IhwLBigxi/Py8qRrTEtL/h6bHfa91iM6Orqkd+/eLZpeWSjSSOnbmdgv3qNeBvpyvSo64U/k7ja7l372uLjEaTU158bC3qQqhgYhOeYSd81klOWpBKOhr/WQGthwp1DV/3vr1q3SMFwaCVlWVjaHRuhil+JwiGPSJdoqiSM9SkdIAxnnZGJi2r+PHTssU+7x48dfVlZ2ZPGBA6U+PUAF6DxKh7Y0SItKK0qThiDUoAQ6nZ6evuLIkSM+Tfw/Z86cV1asWPEbNNxFH477zT3zuFde/j/f3nAbg17c+g0b6MMRDu05u6edLyFXQS4Y8goo2eyRkZF7UCheumXLlmZ/bW6ZsntpoDpBCk6T7JDSORTVGUdLixTeoSCBvkvn+B3pOe6T4qQ03EwDByh9QjZs2BAJ+92fZ+MMpeG4dofSO+7LY7oOaJ0opJ/et2/fzEFDhvQq2b177mcrVw42mWixDjvTZ8zg7r//fuoFEn3aDyhkuJ07d3KPP/44V+OUgePj4w/Nufnmv9fXNuz+8cfvSmEZHF29ejVNgyfTA6XeGF+V3R/cG6jsR6WgMmLEiCyUXG/odLqgNsTbm8D8tUXHxu4qKCi4G4WPbBIapR+VoOy7Bw0a5HXQnGsJ6x9eyymGr0yfPr3rjh07PqmpqbmtsbFRNiqyswETJeT82bO9Dx469OqwESNoYWcJPJsLtr8INXydp97wRMuUnRE0fvjhhydgi/YVdxmgob6eK96x4x6U8AWiV4tgyt4GQPsgDYpe6FpiMYT5HuMqKiqa7Q6G2UOTr3p9eP40wlrSQGU0Axpt/dHY/BzKLv3AlZiYxI2fMF74ULqzZAI17rV0716a2112z7DJfwUz5W1ye2ig7s7LyxulNLwkUFgDtZVAqTQApdMxOKXne+mlo4SxNp2NZe+8I0z94fwsIiIiHsFWQHHUY2Rkcd6QIV5/pGNmTNvArYa12axcY5OZM1ttXKPZIkmTxRqQOMfhLEphSZTCOkQpfKDiHC9htlgEDXYGtVu06FSEHp7sS3IPMGVvR2g1aqHngXok/BHqj6dzXX991qjVKBd5ZKomWXgadKZRCwtxiCHtaBAHSl2uySV8IEJxUFxqx2DAZoCZJ/tO2BVkDt57X0xLlZ11PQYL18LMjVCthvt69Wpu2hVTudyePQTJy+3pVXJ79OCGFxVxb7+9TIzJDo0+LC4u5mbfeCPXq6dT+J453JBBg7in/vg019BgFBSSoO3RoxXcvN/8huuT38vn9JWkZ48cbtCA/twfn3qKq66pkdIQcBgnTkDZpW+XKaPA2hH3Wg93m51NfxcUwsLC+qPUrYBTer4jRozgz1fX8KjqBTl2/ATfo2dP6bi/0qVLF/7rb74Rxh5TfDV19fykSZcrhnXIW8uWCeFNTTRbCM/ffscdiuFaIi+/8oosjdffeFOYxcE5TGJiojBdNeFh1OOO/Px82Rw3SjAzpg3g7UMNMinoJ/YTxwMfO0bTya1bt84+dgLmDO1/951snlM3vl2zRgpfbzRymzZutB8IIhsRp6mxyc3EciZYwyKYsrcNHKWUIlYbz/Xq1YuLj/c6ZNsj4eHh3IABNGcSEoIZgNKQG3IJzbHkmWHDhtsvDOHDDAauX//+9gNBpF+//pxeF9qsaULdr8GARgT6yq0QaRkUsvlGjrx0xffff7td9GIECBqdtCjaDRBp/H+3bt24G2BPa0NDhUZpTEw0l52Twx06dEh4+TExMVy0DxIVHc2lpqZy9y94QIjPYhU+pqLP3riCgr5c+ZEjQskZExsrhU9KTORuummOMLpSA3NZUESUvH379eOOH6/kGlDKu6bjj1Aa8XHx3M233MzNmz+f0+n0QhpUg23duo37/LPP8AQuKD9Ml011dXU0zyTNIUNrq96I8FJXI0zqk1FRUe+ePn262RGTnusOd8hmZz8qtQ40TGAVRPqlEDY79/mqL2jNJkHZCWqkGo0m7uTp0xwv+nkFOhMbF8tFdYnkzBarrASl3hjYy1xlZaWwbA5Bx7sgbEJcnBCejjugAo46aE6cPClcR3OmR3NQGlSzJCbEC5nPcX863N8bb73F3XnHHbL7y8jIePXIkSP3kFvpRyXEtROFwxhP3/YGgnsDlf2oFCxI2csh0vN1bqBS480hjWaL4uduzQmd4xyHsyjF55qmq7iGD0SU0iBefxMNVJcflbpnZXlroG5v9QYqcjYlxmg51EKVdeRSd1woTAgtqnYq8RwSqlFzGhSv/gid4xyHsyjF55qmq7iGD0SU0iA0KrWbuaGl3wMu4FByvwnYjNFqYcY8/tgdSxYvfuvFF19sttOf4ZkFCxaYk5OT806ePEmzHGTZfTkuMSmJGz9uXKcaG0Nm1d7SUmFsDG5a9OXQtihYunPnTlqMwJaTk5N7+PDhT2DG9LAfFcyY7TBjxnozYwJWdip5MjIyi02mBqp+Wa9O4NBcN2GwQ4fAdvVl7dpOR1xcXDkaprvIzEFjOgLPajCUXXpWviq7P8hsdiZM2opA2beyH5UYDCeYsrdDxC4/xVKuHUlQUfswb0zANjsBO0r40YHROpBSN5pMbsMJBg0adHrbtm3zYeO3x8KqMSsnZ3TN+fP3nJFPpREwMGO2ZWZmji0uLqZ1njwSsLJTL8GYMZf9bd++vd/AHZzfcxkympqaTBkZGXdBsSc0NNC0M3ZmXXNt2cfL/yn13LQ3brr55mt/+O67j44cpnXI7BT07cs9+tjjXFiYQfqRyRX6kqny2DHuqSefFOaLdBAeHr41KytrnDdl9wdZA5V+VHr66Wdn0wFG6zFnzs2vuM71OPOqWYfoWHvlpptuuhaZWHZPY8eN4+vq6qjDpVkOHSrje+Xny86Fsm8pKCiQpjH0RIuqQZPJxEr0Vsa+LFPHxyZ+kWV2+TLLWai8b4RJ5/NQCRdYA7WNQ+NRXK1NbTu3GtWhoVyI8wcbgO5T5/SLMX1Z5QdUwnslYJudBoItXLjwlkVsIFhQGTV3rn7Xl19OiAwL62/l+YiI8PAJhw4e7Edf6Djo1atXjbGx8S3Ytv68vzYBLBGzQa/vffLEicnO81dmZmVx1153PafX6Wj8C1c0bBg3eDAtnRoiDVLTIhPs37+fmzFtGrd3717BjyAzBjb7+Fa12dlAsOCSmpFRpNVq16pUKjO2vBbPWGXvUpMJjUmiY+1V0NB0uydXiYyM5B948CG+uqZWGjSGzM/vLS3l8/LyZGGh7Jt9sdn9gSl7K4IXOAgK3uoLIbQ3WfDAA3yDqVEYnUnKvmeforJv6tevX7MzEBAtstnRUGh31Whbpby8/CGLxdLqCyG0N15fupTbunWrMDqzpbRI2VV+fejEaA6j0ZiCgkvcYzioq6vj1v78szSneUvwuWSGnfgjXoasgfrowoW3L1m06E3RixE4NIJvDUT6KLRHjx7cvffdLzznzpIJ6F7pI/D33n1Xds/33nsf9/yLf+aoA6e0tFRooO7bR99v2CEzJicnZ8KOHTtoqu+WExsb+6P4sYYg1IC69dbbHhIOMloKzS1O3/JKz3fkyEv5+oYGvHP70nudQYi3ly1zm/5u3rz5wtdNxKYtW/iUlBTZ8YiIiI1BtdmRQLU4AEkA6XIlJbvsn6szWooBQiuTSOD1c2az/UeWJmwdQgUevQV/hDBbrbJ4HAIVUjyHvg1VCm+12RTD+yuEaxp2P6ugwTIcJ4A9JXu44y5TisTHx6suv/xyp1DKeA3gICsr6/qysrIPSMkdoPo4OHbs2CkrV668UKcwAoE+HqY1haTxLkofXNPX9wcOHOSOVlCnjW/Q+4qNieX6FPSBGWCfPs8B9VtXHK1AnPulD6spfHh4BNendz7SjpD6uAkKf+ZMFbdnzx6uqanRMfrSbyiNsLAwYXYDGgtjhdIT9GOS0gfXNAPB/730EldTV89NnTKZ+/EHWvn+AkOHDv3H+vXrb8b1BGeCGVrGQ6fTyT4KJrMGuepfd999dwSFYQQMTbbf7AfX1O32yqt/5VHo8F2ionyXLl34lOQU/td33SXMAkZdeBSfBdr96acr+IKCAmFuc0f4SIRPSEjgp02bxldUHhfMB0f49Rs38UVFw/jY2DghnCwdP4TOjY2L46+8ciZ/4OAhIe7mPrim7kd6Do89vlDmTwI7v6Z3794T4A4u0dHRi7CRJUYKjwe6umvXrr2xzwiMPhBaAlN6rs7KTsqwu2QPn5SULHv2/gi1sd57/++CQlGcZ86e4/v06aMY1iFPPvWUYEuTIpLSXzF9umK4lsjCRYuEjEyZkFBS9plXXcXfOHu2mz8J7PV/YOsTftVDGRkZyZWVlZ+ZzebBopcAVWeQQ8hlO6D4tvCICLp+WsCcrohcZovFUitKDc6vaWpqqtHr9Rtra2t9NoEmTJgQ22AyPXTs6NFsxNP+lopTxmYymWKrqqpGwcQIE/1kZgyZL6u/+YabNXOmMG1doPzxT3/iHn3kEQ6Zhzt16hTXIzuLFj4Wj7pz8y23cMvefluYWprMmeHDirhtW7eKR4MDpfHa35baZ1PQqBXNGBo342xOOcA5R5OTk8dBJ0tFr+BiMBiGIBFZlessVNLTVyNKQq1syp0UhsJin2Zy8qmRu3jxYhXSfpdKKI1Goxh/exV6LrhFmTiX7FTqkbtoWJFbOF8lNS2N37h5i1SK1htN/A033KgYlgQFEb/is8+F8FSyUwn/O5TCSmEDFRSO/AcffoSYmzdjlATPrComJmYS3D4TUAsDCnoZSph3cG1dRa+AgQK/YzQabxF3PXLVVVcN+PTTT9cjh8t6LToqrg1U+j5mV3Ext+ydZdyB/fuFRp4vULikxCTumuuuRc04UZokFJlM+ADinWXLuC1bNksNVwpPA7GmT5/BXYmaBEol+NGWVqR7Z9nb3E8//UTDu1vUQI2MjOSmTZvOXTFtmjAVH/l5aqC6gmuvoqVnzp8/T9OP+ExgVwtQffQ6X139Z3NT02VQwIC+zaOHhQf7t+rq6rtEL49cf/31ecuXL9+CtKSqviPjquwE9YZYYVIYnRYA9gX6sUYXqpW69xyoYR7BABXmbiRlc0AZK0yvE8wXZ39SeLUqBOk3KpoV/kBpGJAGda06FNubslMGxXk/o7B9CGbYOtH74kC9MGiYzkHr/Rs0FOrgJVUzvggufEdqamou3D6Bm3yKqn04O7yMGDFS6D0hM4Iahw6h/UDEOQ5nocavP+HNtsCvwVUobee4iTffetvNrCNzJy4ubh0K2LunTJkS8OjGgEt2Z66++u6ITZu+iENuj4ACh6PxGa4ODQ2DYhrUKpVeA8EdGLQqVSjuR4UbbbBZLAdx6ubS0lKfv7qdO3eu3mQ2X126b19GY2Nj0BuoqGlsxvr6LocOHXqMdu2+HNczN5e7f8ECoSbC9Yu+wYFKuAP7D3CvvfoqV1N7ofE5tLCQ++ijfwr90c594x0ZmLTcMphVC+6/T/acc3Nzv7ruuuuuXrJkSeCtcxAUZe9gJEEqIdKvy6PHjOHWiBPzB1fV7S9g67Zt3BVTpwqz6Togu7lXfr5gOnQW6F5PnDjBHTxwQPSxgxr9YZi6z4m7jCBCyk4GqVSNjho1WugtcPwgE0yh6pt+vOnbt6+UHpMLQj13MTExl8PdYjpPsdFGoYZeWkoyN/HyoLzPDodOpytOT08vFndbBFP2NgBKd+7++xdwY8eNF30Y1D6Cop/t1avXkuLi4guTxLQAZrO742azw4zh/vf1163SQHXgGGT117++yv33yy/pyyXOZDQKafpCfX29sGyiM7QUTUREhNs1077DT7AVyC36QYQ9OKhVTIfRPraJwaRjgj+J3SlsCaElTVv7rn3f7mWPjyLD1oYazXG+IA5/cuOeqR/9cEZGxrtQdPocNCgwZXfnF1F2ghpoNDSAlnE5efIUZ/Gyih7hyAzPPvMnbvny5YKbMBjCuNzcnq9mZ2d/gIxAQ4gFEN6unYDcUDqeurXUomKKSkhbwV52bEloGj7aUtegxWIR/Bxb8bgQt8NPXNhXiI+OiWGE/draWiF9ZFBhazKZhK3RaLTFxcXVVlVV+bKOL6OFuDdQR48WGqeOn+5bUygNR7HoD/fMmyddLwl9nd+/f3+awJ8h0qlKduhEyBNPPEH3TKW2IDU1NSEoXdQJCQk0jNn229/+NrWkpIQGp0kl+8hLL+VWrfqi1Uv2QKBrIh54YIHwcbIDMl9yc3v9dvPmjc/hnsNoajmUpjzsYGtsbCyPe7Tm5+fzS5YsEUrazkCnUPacnJwEKDSN5xmFbYper48IDQ3tAonQhoaGa7XaLmqVSkeKg+MhBw8elKp9gsZx0DehbZnyo0e5M6dPi3v2TJCamtoUHR1tIXMYpoXJbLHQaNPapsbGGtxnLUyGOpgZx2Hb/0y/UCID0AA/RnsFL3GawWD4qbMMMwhEyK5GiV+CjDGXaj/4MdoTkyZN0qG6/h1KOGrlKb5kJnKhZ4Va7vlRo0axCWvbE1FRUQ+ixKKOBsUXy0RZoPA08Goh3B2ODlllpaWlDa2srFyDKtltOLDeYIANHiE17DozdXX1XEN9vbh3ATybOpTw18O+/1z06hB0yDeOF/WJ2WyeIe4K0AcCs665hps5cyaXmJjY6ZWdxrFXVVVx3337Lff660uFDzOcwfP6JisrawYarTR0m9EWSUhI6I/G6DE4ZdXzc8+/wJst9o96pZ/tOrk4+McHHwqzEDg/LzJn0tPTpRnKOgIdrngLNRhmmBsbP+JtNmnV7fHjJ3CfrVrl8cPdzgzaNcKvtnfcfgf35ptviL529OHhD5jq618Ud9s90g8nHYUmozHeWdGJSZdfLnzyxRTdHeqDpxJv3PjxQmHgjEatThOdHYIOp+zArVHaJaqL6GIoQT+hxsfHC19NOWPQ6Vr8QX1boiMqu3sfMVmhjGaB6S66LqDT6VJEZ4egIyo7I0igpGfTGrZxFkBkPQvvvv++vduB4ZEffvyR1+n0sueWkZFB02h3GDpiZzMp+wt2p51bf3UbN2bMGLdl0Rl2qGFaUlLCvfD8c9IkSkRqauq3lZWVl4m7jDaIW8nOJDCJiYlZhm2HocPZ7PHx8VatNqAJyhguWK3W/aKzQ9DhlH348OErUC0Hd6rZTkhERIQ5KSlptbjLaKuEh4f3iYyMPEDTpmGXibuQYU5fZ9MoMFpmmmZlOwGhYRYHVSrVuoEDB96HdmuHWg6xw46Gmjh16sDN69YVVVVVBX2avDaMq1LT70WOLf18TFt6HuSm1jpJk5PQPg38ooURaJ/BYDAYDAaDwWAwGAwGg8FgMBgMBoPBYDAYDAaj/cJx/w/35dMk+BuhoQAAAABJRU5ErkJggg=="/>
          <p:cNvSpPr>
            <a:spLocks noChangeAspect="1" noChangeArrowheads="1"/>
          </p:cNvSpPr>
          <p:nvPr/>
        </p:nvSpPr>
        <p:spPr bwMode="auto">
          <a:xfrm>
            <a:off x="0" y="0"/>
            <a:ext cx="4404308" cy="44043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671" y="2904395"/>
            <a:ext cx="985637" cy="985637"/>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090" y="2904395"/>
            <a:ext cx="1001334" cy="1001334"/>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2567" y="2757766"/>
            <a:ext cx="1166648" cy="1166648"/>
          </a:xfrm>
          <a:prstGeom prst="rect">
            <a:avLst/>
          </a:prstGeom>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9608" y="2826883"/>
            <a:ext cx="1038212" cy="1063149"/>
          </a:xfrm>
          <a:prstGeom prst="rect">
            <a:avLst/>
          </a:prstGeom>
        </p:spPr>
      </p:pic>
    </p:spTree>
    <p:extLst>
      <p:ext uri="{BB962C8B-B14F-4D97-AF65-F5344CB8AC3E}">
        <p14:creationId xmlns:p14="http://schemas.microsoft.com/office/powerpoint/2010/main" val="202816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E10CE-91DA-4AA8-9576-46AC7D5E97BF}"/>
              </a:ext>
            </a:extLst>
          </p:cNvPr>
          <p:cNvSpPr>
            <a:spLocks noGrp="1"/>
          </p:cNvSpPr>
          <p:nvPr>
            <p:ph type="title"/>
          </p:nvPr>
        </p:nvSpPr>
        <p:spPr>
          <a:xfrm>
            <a:off x="1188399" y="435620"/>
            <a:ext cx="7729728" cy="1188720"/>
          </a:xfrm>
        </p:spPr>
        <p:txBody>
          <a:bodyPr>
            <a:normAutofit/>
          </a:bodyPr>
          <a:lstStyle/>
          <a:p>
            <a:r>
              <a:rPr lang="en-GB"/>
              <a:t>Methodology - Outliers</a:t>
            </a:r>
          </a:p>
        </p:txBody>
      </p:sp>
      <p:sp>
        <p:nvSpPr>
          <p:cNvPr id="4" name="Slide Number Placeholder 3">
            <a:extLst>
              <a:ext uri="{FF2B5EF4-FFF2-40B4-BE49-F238E27FC236}">
                <a16:creationId xmlns:a16="http://schemas.microsoft.com/office/drawing/2014/main" xmlns="" id="{9E27537F-0B89-4E16-B8E6-7CF842E353D2}"/>
              </a:ext>
            </a:extLst>
          </p:cNvPr>
          <p:cNvSpPr>
            <a:spLocks noGrp="1"/>
          </p:cNvSpPr>
          <p:nvPr>
            <p:ph type="sldNum" sz="quarter" idx="12"/>
          </p:nvPr>
        </p:nvSpPr>
        <p:spPr/>
        <p:txBody>
          <a:bodyPr/>
          <a:lstStyle/>
          <a:p>
            <a:fld id="{43A73354-C48B-3C41-8C89-9F0FCD4E15B8}" type="slidenum">
              <a:rPr lang="en-US" smtClean="0"/>
              <a:t>4</a:t>
            </a:fld>
            <a:endParaRPr lang="en-US"/>
          </a:p>
        </p:txBody>
      </p:sp>
      <p:sp>
        <p:nvSpPr>
          <p:cNvPr id="5" name="TextBox 4">
            <a:extLst>
              <a:ext uri="{FF2B5EF4-FFF2-40B4-BE49-F238E27FC236}">
                <a16:creationId xmlns:a16="http://schemas.microsoft.com/office/drawing/2014/main" xmlns="" id="{BF8F5E95-B894-41C9-A4CF-1FBBDD85F554}"/>
              </a:ext>
            </a:extLst>
          </p:cNvPr>
          <p:cNvSpPr txBox="1"/>
          <p:nvPr/>
        </p:nvSpPr>
        <p:spPr>
          <a:xfrm>
            <a:off x="1236473" y="25214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t>Visualized variables with histogram in loop</a:t>
            </a:r>
            <a:endParaRPr lang="en-US" dirty="0"/>
          </a:p>
        </p:txBody>
      </p:sp>
      <p:sp>
        <p:nvSpPr>
          <p:cNvPr id="6" name="TextBox 5">
            <a:extLst>
              <a:ext uri="{FF2B5EF4-FFF2-40B4-BE49-F238E27FC236}">
                <a16:creationId xmlns:a16="http://schemas.microsoft.com/office/drawing/2014/main" xmlns="" id="{E0B00A77-048B-4A99-8FCD-C5C57FAC4F2D}"/>
              </a:ext>
            </a:extLst>
          </p:cNvPr>
          <p:cNvSpPr txBox="1"/>
          <p:nvPr/>
        </p:nvSpPr>
        <p:spPr>
          <a:xfrm>
            <a:off x="5661592" y="252141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t>Visualized boxplots for each variable for the region</a:t>
            </a:r>
          </a:p>
        </p:txBody>
      </p:sp>
      <p:sp>
        <p:nvSpPr>
          <p:cNvPr id="9" name="TextBox 8">
            <a:extLst>
              <a:ext uri="{FF2B5EF4-FFF2-40B4-BE49-F238E27FC236}">
                <a16:creationId xmlns:a16="http://schemas.microsoft.com/office/drawing/2014/main" xmlns="" id="{050A7965-41B3-438B-965F-0146BB895D05}"/>
              </a:ext>
            </a:extLst>
          </p:cNvPr>
          <p:cNvSpPr txBox="1"/>
          <p:nvPr/>
        </p:nvSpPr>
        <p:spPr>
          <a:xfrm>
            <a:off x="9483823" y="4209408"/>
            <a:ext cx="24112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t>Outliers highlighted and identified</a:t>
            </a:r>
            <a:endParaRPr lang="en-US" dirty="0"/>
          </a:p>
        </p:txBody>
      </p:sp>
      <p:grpSp>
        <p:nvGrpSpPr>
          <p:cNvPr id="14" name="Group 13"/>
          <p:cNvGrpSpPr/>
          <p:nvPr/>
        </p:nvGrpSpPr>
        <p:grpSpPr>
          <a:xfrm>
            <a:off x="4984142" y="3117261"/>
            <a:ext cx="4376191" cy="2816512"/>
            <a:chOff x="5093198" y="3152632"/>
            <a:chExt cx="4101219" cy="2794494"/>
          </a:xfrm>
        </p:grpSpPr>
        <p:pic>
          <p:nvPicPr>
            <p:cNvPr id="7" name="Picture 7" descr="A screenshot of a cell phone&#10;&#10;Description generated with very high confidence">
              <a:extLst>
                <a:ext uri="{FF2B5EF4-FFF2-40B4-BE49-F238E27FC236}">
                  <a16:creationId xmlns:a16="http://schemas.microsoft.com/office/drawing/2014/main" xmlns="" id="{381C1976-C580-4C02-87B8-DB686A0EA2A2}"/>
                </a:ext>
              </a:extLst>
            </p:cNvPr>
            <p:cNvPicPr>
              <a:picLocks noChangeAspect="1"/>
            </p:cNvPicPr>
            <p:nvPr/>
          </p:nvPicPr>
          <p:blipFill>
            <a:blip r:embed="rId3"/>
            <a:stretch>
              <a:fillRect/>
            </a:stretch>
          </p:blipFill>
          <p:spPr>
            <a:xfrm>
              <a:off x="5093198" y="3152632"/>
              <a:ext cx="4101219" cy="2794494"/>
            </a:xfrm>
            <a:prstGeom prst="rect">
              <a:avLst/>
            </a:prstGeom>
          </p:spPr>
        </p:pic>
        <p:cxnSp>
          <p:nvCxnSpPr>
            <p:cNvPr id="10" name="Straight Arrow Connector 9">
              <a:extLst>
                <a:ext uri="{FF2B5EF4-FFF2-40B4-BE49-F238E27FC236}">
                  <a16:creationId xmlns:a16="http://schemas.microsoft.com/office/drawing/2014/main" xmlns="" id="{02EF4EFA-F0B0-4F25-A4FD-14A31605FC2F}"/>
                </a:ext>
              </a:extLst>
            </p:cNvPr>
            <p:cNvCxnSpPr/>
            <p:nvPr/>
          </p:nvCxnSpPr>
          <p:spPr>
            <a:xfrm>
              <a:off x="6648886" y="5239449"/>
              <a:ext cx="424004" cy="280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A60BB724-997E-4807-AE59-60C0684F1A1E}"/>
                </a:ext>
              </a:extLst>
            </p:cNvPr>
            <p:cNvCxnSpPr/>
            <p:nvPr/>
          </p:nvCxnSpPr>
          <p:spPr>
            <a:xfrm flipH="1" flipV="1">
              <a:off x="7298755" y="4282330"/>
              <a:ext cx="353085" cy="25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D81CA406-3419-43E3-AE67-81EC10FB1069}"/>
                </a:ext>
              </a:extLst>
            </p:cNvPr>
            <p:cNvSpPr txBox="1"/>
            <p:nvPr/>
          </p:nvSpPr>
          <p:spPr>
            <a:xfrm>
              <a:off x="5718454" y="4999343"/>
              <a:ext cx="102304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cs typeface="Calibri"/>
                </a:rPr>
                <a:t>North Korea</a:t>
              </a:r>
            </a:p>
          </p:txBody>
        </p:sp>
        <p:sp>
          <p:nvSpPr>
            <p:cNvPr id="13" name="TextBox 12">
              <a:extLst>
                <a:ext uri="{FF2B5EF4-FFF2-40B4-BE49-F238E27FC236}">
                  <a16:creationId xmlns:a16="http://schemas.microsoft.com/office/drawing/2014/main" xmlns="" id="{FA43CCAE-E1BF-4C04-BF6E-A68EB76B12A6}"/>
                </a:ext>
              </a:extLst>
            </p:cNvPr>
            <p:cNvSpPr txBox="1"/>
            <p:nvPr/>
          </p:nvSpPr>
          <p:spPr>
            <a:xfrm>
              <a:off x="7596576" y="4553744"/>
              <a:ext cx="879695" cy="280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East Timor</a:t>
              </a:r>
            </a:p>
          </p:txBody>
        </p:sp>
      </p:grpSp>
      <p:cxnSp>
        <p:nvCxnSpPr>
          <p:cNvPr id="15" name="Straight Arrow Connector 14">
            <a:extLst>
              <a:ext uri="{FF2B5EF4-FFF2-40B4-BE49-F238E27FC236}">
                <a16:creationId xmlns:a16="http://schemas.microsoft.com/office/drawing/2014/main" xmlns="" id="{3D945A96-8447-4F2C-81A2-33468F17A927}"/>
              </a:ext>
            </a:extLst>
          </p:cNvPr>
          <p:cNvCxnSpPr/>
          <p:nvPr/>
        </p:nvCxnSpPr>
        <p:spPr>
          <a:xfrm flipV="1">
            <a:off x="8705224" y="2851547"/>
            <a:ext cx="1984219" cy="7543"/>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8" name="Picture 18" descr="A close up of a device&#10;&#10;Description generated with high confidence">
            <a:extLst>
              <a:ext uri="{FF2B5EF4-FFF2-40B4-BE49-F238E27FC236}">
                <a16:creationId xmlns:a16="http://schemas.microsoft.com/office/drawing/2014/main" xmlns="" id="{8E96D995-4D5D-4C56-AD9C-7B61C0869123}"/>
              </a:ext>
            </a:extLst>
          </p:cNvPr>
          <p:cNvPicPr>
            <a:picLocks noChangeAspect="1"/>
          </p:cNvPicPr>
          <p:nvPr/>
        </p:nvPicPr>
        <p:blipFill>
          <a:blip r:embed="rId4"/>
          <a:stretch>
            <a:fillRect/>
          </a:stretch>
        </p:blipFill>
        <p:spPr>
          <a:xfrm>
            <a:off x="600309" y="3167745"/>
            <a:ext cx="4107329" cy="2766027"/>
          </a:xfrm>
          <a:prstGeom prst="rect">
            <a:avLst/>
          </a:prstGeom>
        </p:spPr>
      </p:pic>
      <p:sp>
        <p:nvSpPr>
          <p:cNvPr id="27" name="Oval 26">
            <a:extLst>
              <a:ext uri="{FF2B5EF4-FFF2-40B4-BE49-F238E27FC236}">
                <a16:creationId xmlns:a16="http://schemas.microsoft.com/office/drawing/2014/main" xmlns="" id="{D8A80EDF-BEE2-4CD5-9F67-5EB4E7A546AF}"/>
              </a:ext>
            </a:extLst>
          </p:cNvPr>
          <p:cNvSpPr/>
          <p:nvPr/>
        </p:nvSpPr>
        <p:spPr>
          <a:xfrm>
            <a:off x="1521790" y="5220520"/>
            <a:ext cx="430040" cy="4074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xmlns="" id="{52D5FF49-5722-4B4E-B8AA-EB6D1D1A4314}"/>
              </a:ext>
            </a:extLst>
          </p:cNvPr>
          <p:cNvSpPr/>
          <p:nvPr/>
        </p:nvSpPr>
        <p:spPr>
          <a:xfrm>
            <a:off x="2956299" y="5202005"/>
            <a:ext cx="384773" cy="399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xmlns="" id="{3EFEBD29-203B-4B80-8605-63BCFF6D04EA}"/>
              </a:ext>
            </a:extLst>
          </p:cNvPr>
          <p:cNvCxnSpPr/>
          <p:nvPr/>
        </p:nvCxnSpPr>
        <p:spPr>
          <a:xfrm flipV="1">
            <a:off x="4280105" y="2859090"/>
            <a:ext cx="1231271" cy="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EC3F4C6C-416C-4E7C-ABFB-55C2B385BB0A}"/>
              </a:ext>
            </a:extLst>
          </p:cNvPr>
          <p:cNvCxnSpPr/>
          <p:nvPr/>
        </p:nvCxnSpPr>
        <p:spPr>
          <a:xfrm>
            <a:off x="10689443" y="2844581"/>
            <a:ext cx="0" cy="118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614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63C56-CB72-4A87-8BA4-3C003A0C4E9D}"/>
              </a:ext>
            </a:extLst>
          </p:cNvPr>
          <p:cNvSpPr>
            <a:spLocks noGrp="1"/>
          </p:cNvSpPr>
          <p:nvPr>
            <p:ph type="title"/>
          </p:nvPr>
        </p:nvSpPr>
        <p:spPr>
          <a:xfrm>
            <a:off x="1169851" y="123317"/>
            <a:ext cx="10058400" cy="1450757"/>
          </a:xfrm>
        </p:spPr>
        <p:txBody>
          <a:bodyPr/>
          <a:lstStyle/>
          <a:p>
            <a:r>
              <a:rPr lang="en-US"/>
              <a:t>Missing values</a:t>
            </a:r>
          </a:p>
        </p:txBody>
      </p:sp>
      <p:sp>
        <p:nvSpPr>
          <p:cNvPr id="4" name="Slide Number Placeholder 3">
            <a:extLst>
              <a:ext uri="{FF2B5EF4-FFF2-40B4-BE49-F238E27FC236}">
                <a16:creationId xmlns:a16="http://schemas.microsoft.com/office/drawing/2014/main" xmlns="" id="{61D953F5-A209-4685-A4D3-6DD1938B9E06}"/>
              </a:ext>
            </a:extLst>
          </p:cNvPr>
          <p:cNvSpPr>
            <a:spLocks noGrp="1"/>
          </p:cNvSpPr>
          <p:nvPr>
            <p:ph type="sldNum" sz="quarter" idx="12"/>
          </p:nvPr>
        </p:nvSpPr>
        <p:spPr/>
        <p:txBody>
          <a:bodyPr/>
          <a:lstStyle/>
          <a:p>
            <a:fld id="{43A73354-C48B-3C41-8C89-9F0FCD4E15B8}" type="slidenum">
              <a:rPr lang="en-US" smtClean="0"/>
              <a:t>5</a:t>
            </a:fld>
            <a:endParaRPr lang="en-US"/>
          </a:p>
        </p:txBody>
      </p:sp>
      <p:sp>
        <p:nvSpPr>
          <p:cNvPr id="5" name="TextBox 4">
            <a:extLst>
              <a:ext uri="{FF2B5EF4-FFF2-40B4-BE49-F238E27FC236}">
                <a16:creationId xmlns:a16="http://schemas.microsoft.com/office/drawing/2014/main" xmlns="" id="{ACA88828-5134-4855-84CB-1038F5C91510}"/>
              </a:ext>
            </a:extLst>
          </p:cNvPr>
          <p:cNvSpPr txBox="1"/>
          <p:nvPr/>
        </p:nvSpPr>
        <p:spPr>
          <a:xfrm>
            <a:off x="618443" y="4228875"/>
            <a:ext cx="28990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262626"/>
                </a:solidFill>
              </a:rPr>
              <a:t>Secretive nature of dictatorial North Korean government (economic activity unknown)</a:t>
            </a:r>
            <a:endParaRPr lang="en-US">
              <a:cs typeface="Calibri" panose="020F0502020204030204"/>
            </a:endParaRPr>
          </a:p>
        </p:txBody>
      </p:sp>
      <p:pic>
        <p:nvPicPr>
          <p:cNvPr id="6" name="Picture 6" descr="A close up of a logo&#10;&#10;Description generated with very high confidence">
            <a:extLst>
              <a:ext uri="{FF2B5EF4-FFF2-40B4-BE49-F238E27FC236}">
                <a16:creationId xmlns:a16="http://schemas.microsoft.com/office/drawing/2014/main" xmlns="" id="{50D51CB4-1604-4301-A30F-EC41D9F18F11}"/>
              </a:ext>
            </a:extLst>
          </p:cNvPr>
          <p:cNvPicPr>
            <a:picLocks noChangeAspect="1"/>
          </p:cNvPicPr>
          <p:nvPr/>
        </p:nvPicPr>
        <p:blipFill>
          <a:blip r:embed="rId3"/>
          <a:stretch>
            <a:fillRect/>
          </a:stretch>
        </p:blipFill>
        <p:spPr>
          <a:xfrm>
            <a:off x="1259651" y="2376616"/>
            <a:ext cx="1610498" cy="1620795"/>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xmlns="" id="{39674BD9-2491-4EF9-87DF-3DAFF57D9683}"/>
              </a:ext>
            </a:extLst>
          </p:cNvPr>
          <p:cNvPicPr>
            <a:picLocks noChangeAspect="1"/>
          </p:cNvPicPr>
          <p:nvPr/>
        </p:nvPicPr>
        <p:blipFill>
          <a:blip r:embed="rId4"/>
          <a:stretch>
            <a:fillRect/>
          </a:stretch>
        </p:blipFill>
        <p:spPr>
          <a:xfrm>
            <a:off x="4214976" y="2623751"/>
            <a:ext cx="1383957" cy="1373660"/>
          </a:xfrm>
          <a:prstGeom prst="rect">
            <a:avLst/>
          </a:prstGeom>
        </p:spPr>
      </p:pic>
      <p:sp>
        <p:nvSpPr>
          <p:cNvPr id="10" name="TextBox 9">
            <a:extLst>
              <a:ext uri="{FF2B5EF4-FFF2-40B4-BE49-F238E27FC236}">
                <a16:creationId xmlns:a16="http://schemas.microsoft.com/office/drawing/2014/main" xmlns="" id="{30EB82B9-2E16-4E7F-B46B-3F992B7A2396}"/>
              </a:ext>
            </a:extLst>
          </p:cNvPr>
          <p:cNvSpPr txBox="1"/>
          <p:nvPr/>
        </p:nvSpPr>
        <p:spPr>
          <a:xfrm>
            <a:off x="3923875" y="4228875"/>
            <a:ext cx="1961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262626"/>
                </a:solidFill>
              </a:rPr>
              <a:t>Hong Kong and Macau's military belong to China</a:t>
            </a:r>
            <a:endParaRPr lang="en-US"/>
          </a:p>
        </p:txBody>
      </p:sp>
      <p:pic>
        <p:nvPicPr>
          <p:cNvPr id="11" name="Picture 11" descr="A close up of a logo&#10;&#10;Description generated with very high confidence">
            <a:extLst>
              <a:ext uri="{FF2B5EF4-FFF2-40B4-BE49-F238E27FC236}">
                <a16:creationId xmlns:a16="http://schemas.microsoft.com/office/drawing/2014/main" xmlns="" id="{13A19105-C0FB-4692-862F-0AABB4B9A4DE}"/>
              </a:ext>
            </a:extLst>
          </p:cNvPr>
          <p:cNvPicPr>
            <a:picLocks noChangeAspect="1"/>
          </p:cNvPicPr>
          <p:nvPr/>
        </p:nvPicPr>
        <p:blipFill>
          <a:blip r:embed="rId5"/>
          <a:stretch>
            <a:fillRect/>
          </a:stretch>
        </p:blipFill>
        <p:spPr>
          <a:xfrm>
            <a:off x="6943760" y="2634049"/>
            <a:ext cx="1363362" cy="1363362"/>
          </a:xfrm>
          <a:prstGeom prst="rect">
            <a:avLst/>
          </a:prstGeom>
        </p:spPr>
      </p:pic>
      <p:sp>
        <p:nvSpPr>
          <p:cNvPr id="13" name="TextBox 12">
            <a:extLst>
              <a:ext uri="{FF2B5EF4-FFF2-40B4-BE49-F238E27FC236}">
                <a16:creationId xmlns:a16="http://schemas.microsoft.com/office/drawing/2014/main" xmlns="" id="{3917861B-3629-498C-B8D8-78467A8BFFDC}"/>
              </a:ext>
            </a:extLst>
          </p:cNvPr>
          <p:cNvSpPr txBox="1"/>
          <p:nvPr/>
        </p:nvSpPr>
        <p:spPr>
          <a:xfrm>
            <a:off x="6642361" y="4228875"/>
            <a:ext cx="1961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262626"/>
                </a:solidFill>
              </a:rPr>
              <a:t>South Korea and Brunei: HIV is highly stigmatized</a:t>
            </a:r>
            <a:endParaRPr lang="en-US"/>
          </a:p>
        </p:txBody>
      </p:sp>
      <p:pic>
        <p:nvPicPr>
          <p:cNvPr id="14" name="Picture 14" descr="A close up of a logo&#10;&#10;Description generated with very high confidence">
            <a:extLst>
              <a:ext uri="{FF2B5EF4-FFF2-40B4-BE49-F238E27FC236}">
                <a16:creationId xmlns:a16="http://schemas.microsoft.com/office/drawing/2014/main" xmlns="" id="{CAFE6145-D644-49F3-97AE-F0A333E83C6A}"/>
              </a:ext>
            </a:extLst>
          </p:cNvPr>
          <p:cNvPicPr>
            <a:picLocks noChangeAspect="1"/>
          </p:cNvPicPr>
          <p:nvPr/>
        </p:nvPicPr>
        <p:blipFill>
          <a:blip r:embed="rId6"/>
          <a:stretch>
            <a:fillRect/>
          </a:stretch>
        </p:blipFill>
        <p:spPr>
          <a:xfrm>
            <a:off x="9651949" y="2634047"/>
            <a:ext cx="1342768" cy="1363363"/>
          </a:xfrm>
          <a:prstGeom prst="rect">
            <a:avLst/>
          </a:prstGeom>
        </p:spPr>
      </p:pic>
      <p:sp>
        <p:nvSpPr>
          <p:cNvPr id="16" name="TextBox 15">
            <a:extLst>
              <a:ext uri="{FF2B5EF4-FFF2-40B4-BE49-F238E27FC236}">
                <a16:creationId xmlns:a16="http://schemas.microsoft.com/office/drawing/2014/main" xmlns="" id="{DCD39EAA-CB9F-4652-92D0-A433F811786D}"/>
              </a:ext>
            </a:extLst>
          </p:cNvPr>
          <p:cNvSpPr txBox="1"/>
          <p:nvPr/>
        </p:nvSpPr>
        <p:spPr>
          <a:xfrm>
            <a:off x="9340253" y="4228875"/>
            <a:ext cx="1961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262626"/>
                </a:solidFill>
              </a:rPr>
              <a:t>Inconsistent years making for poor-quality data</a:t>
            </a:r>
            <a:endParaRPr lang="en-US"/>
          </a:p>
        </p:txBody>
      </p:sp>
    </p:spTree>
    <p:extLst>
      <p:ext uri="{BB962C8B-B14F-4D97-AF65-F5344CB8AC3E}">
        <p14:creationId xmlns:p14="http://schemas.microsoft.com/office/powerpoint/2010/main" val="861291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95931" y="4595268"/>
            <a:ext cx="4762722" cy="967957"/>
          </a:xfrm>
          <a:prstGeom prst="rect">
            <a:avLst/>
          </a:prstGeom>
          <a:noFill/>
        </p:spPr>
        <p:txBody>
          <a:bodyPr wrap="square" rtlCol="0" anchor="t">
            <a:spAutoFit/>
          </a:bodyPr>
          <a:lstStyle/>
          <a:p>
            <a:pPr algn="ctr">
              <a:lnSpc>
                <a:spcPct val="150000"/>
              </a:lnSpc>
            </a:pPr>
            <a:r>
              <a:rPr lang="en-US" sz="2000" b="1"/>
              <a:t>Merchandise trade =</a:t>
            </a:r>
            <a:r>
              <a:rPr lang="en-US" sz="2000"/>
              <a:t> 333.73% of GDP</a:t>
            </a:r>
            <a:endParaRPr lang="en-US" sz="2000">
              <a:cs typeface="Calibri"/>
            </a:endParaRPr>
          </a:p>
          <a:p>
            <a:pPr algn="ctr">
              <a:lnSpc>
                <a:spcPct val="150000"/>
              </a:lnSpc>
            </a:pPr>
            <a:r>
              <a:rPr lang="en-US" sz="2000" b="1" dirty="0"/>
              <a:t>Industry</a:t>
            </a:r>
            <a:r>
              <a:rPr lang="en-US" sz="2000" dirty="0"/>
              <a:t> = </a:t>
            </a:r>
            <a:r>
              <a:rPr lang="nb-NO" sz="2000" dirty="0"/>
              <a:t>7.2</a:t>
            </a:r>
            <a:r>
              <a:rPr lang="en-US" sz="2000" dirty="0"/>
              <a:t>% of GDP</a:t>
            </a:r>
            <a:endParaRPr lang="en-US" sz="2000" dirty="0">
              <a:cs typeface="Calibri" panose="020F0502020204030204"/>
            </a:endParaRPr>
          </a:p>
        </p:txBody>
      </p:sp>
      <p:sp>
        <p:nvSpPr>
          <p:cNvPr id="8" name="TextBox 7"/>
          <p:cNvSpPr txBox="1"/>
          <p:nvPr/>
        </p:nvSpPr>
        <p:spPr>
          <a:xfrm>
            <a:off x="7866625" y="2200937"/>
            <a:ext cx="2028825" cy="461665"/>
          </a:xfrm>
          <a:prstGeom prst="rect">
            <a:avLst/>
          </a:prstGeom>
          <a:noFill/>
        </p:spPr>
        <p:txBody>
          <a:bodyPr wrap="square" rtlCol="0" anchor="t">
            <a:spAutoFit/>
          </a:bodyPr>
          <a:lstStyle/>
          <a:p>
            <a:pPr algn="ctr"/>
            <a:r>
              <a:rPr lang="en-US" sz="2400" b="1"/>
              <a:t>Hong Kong</a:t>
            </a:r>
          </a:p>
        </p:txBody>
      </p:sp>
      <p:sp>
        <p:nvSpPr>
          <p:cNvPr id="11" name="TextBox 10"/>
          <p:cNvSpPr txBox="1"/>
          <p:nvPr/>
        </p:nvSpPr>
        <p:spPr>
          <a:xfrm>
            <a:off x="1912470" y="2250073"/>
            <a:ext cx="2028825" cy="461665"/>
          </a:xfrm>
          <a:prstGeom prst="rect">
            <a:avLst/>
          </a:prstGeom>
          <a:noFill/>
        </p:spPr>
        <p:txBody>
          <a:bodyPr wrap="square" rtlCol="0" anchor="t">
            <a:spAutoFit/>
          </a:bodyPr>
          <a:lstStyle/>
          <a:p>
            <a:pPr algn="ctr"/>
            <a:r>
              <a:rPr lang="en-US" sz="2400" b="1"/>
              <a:t>East Timor</a:t>
            </a:r>
          </a:p>
        </p:txBody>
      </p:sp>
      <p:sp>
        <p:nvSpPr>
          <p:cNvPr id="12" name="TextBox 11"/>
          <p:cNvSpPr txBox="1"/>
          <p:nvPr/>
        </p:nvSpPr>
        <p:spPr>
          <a:xfrm flipH="1">
            <a:off x="985173" y="4484693"/>
            <a:ext cx="3944281" cy="967957"/>
          </a:xfrm>
          <a:prstGeom prst="rect">
            <a:avLst/>
          </a:prstGeom>
          <a:noFill/>
        </p:spPr>
        <p:txBody>
          <a:bodyPr wrap="square" rtlCol="0" anchor="t">
            <a:spAutoFit/>
          </a:bodyPr>
          <a:lstStyle/>
          <a:p>
            <a:pPr algn="ctr">
              <a:lnSpc>
                <a:spcPct val="150000"/>
              </a:lnSpc>
            </a:pPr>
            <a:r>
              <a:rPr lang="en-US" sz="2000" b="1" dirty="0"/>
              <a:t>GDP growth = </a:t>
            </a:r>
            <a:r>
              <a:rPr lang="en-US" sz="2000" dirty="0">
                <a:ea typeface="+mn-lt"/>
                <a:cs typeface="+mn-lt"/>
              </a:rPr>
              <a:t>-9.15% </a:t>
            </a:r>
            <a:r>
              <a:rPr lang="en-US" sz="2000" b="1" dirty="0"/>
              <a:t> </a:t>
            </a:r>
            <a:endParaRPr lang="en-US" sz="2000" b="1" dirty="0">
              <a:cs typeface="Calibri"/>
            </a:endParaRPr>
          </a:p>
          <a:p>
            <a:pPr algn="ctr">
              <a:lnSpc>
                <a:spcPct val="150000"/>
              </a:lnSpc>
            </a:pPr>
            <a:r>
              <a:rPr lang="en-US" sz="2000" dirty="0"/>
              <a:t> </a:t>
            </a:r>
            <a:r>
              <a:rPr lang="en-US" sz="2000" b="1" dirty="0"/>
              <a:t>Population ages 0-14 = </a:t>
            </a:r>
            <a:r>
              <a:rPr lang="en-US" sz="2000" dirty="0"/>
              <a:t>38.3%</a:t>
            </a:r>
            <a:endParaRPr lang="en-US" sz="2000" dirty="0">
              <a:cs typeface="Calibri"/>
            </a:endParaRPr>
          </a:p>
        </p:txBody>
      </p:sp>
      <p:sp>
        <p:nvSpPr>
          <p:cNvPr id="3" name="Slide Number Placeholder 2"/>
          <p:cNvSpPr>
            <a:spLocks noGrp="1"/>
          </p:cNvSpPr>
          <p:nvPr>
            <p:ph type="sldNum" sz="quarter" idx="12"/>
          </p:nvPr>
        </p:nvSpPr>
        <p:spPr/>
        <p:txBody>
          <a:bodyPr/>
          <a:lstStyle/>
          <a:p>
            <a:fld id="{43A73354-C48B-3C41-8C89-9F0FCD4E15B8}" type="slidenum">
              <a:rPr lang="en-US" smtClean="0"/>
              <a:t>6</a:t>
            </a:fld>
            <a:endParaRPr lang="en-US"/>
          </a:p>
        </p:txBody>
      </p:sp>
      <p:sp>
        <p:nvSpPr>
          <p:cNvPr id="2" name="Title 1">
            <a:extLst>
              <a:ext uri="{FF2B5EF4-FFF2-40B4-BE49-F238E27FC236}">
                <a16:creationId xmlns:a16="http://schemas.microsoft.com/office/drawing/2014/main" xmlns="" id="{89228920-3C8B-40D4-A834-8E8C070857BE}"/>
              </a:ext>
            </a:extLst>
          </p:cNvPr>
          <p:cNvSpPr>
            <a:spLocks noGrp="1"/>
          </p:cNvSpPr>
          <p:nvPr>
            <p:ph type="title"/>
          </p:nvPr>
        </p:nvSpPr>
        <p:spPr>
          <a:xfrm>
            <a:off x="1200253" y="163035"/>
            <a:ext cx="10058400" cy="1450757"/>
          </a:xfrm>
        </p:spPr>
        <p:txBody>
          <a:bodyPr/>
          <a:lstStyle/>
          <a:p>
            <a:r>
              <a:rPr lang="en-US" dirty="0" smtClean="0"/>
              <a:t>Countrie</a:t>
            </a:r>
            <a:r>
              <a:rPr lang="en-US" dirty="0" smtClean="0"/>
              <a:t>s of interest</a:t>
            </a:r>
            <a:endParaRPr lang="en-US" dirty="0"/>
          </a:p>
        </p:txBody>
      </p:sp>
      <p:pic>
        <p:nvPicPr>
          <p:cNvPr id="9" name="Picture 7">
            <a:extLst>
              <a:ext uri="{FF2B5EF4-FFF2-40B4-BE49-F238E27FC236}">
                <a16:creationId xmlns:a16="http://schemas.microsoft.com/office/drawing/2014/main" xmlns="" id="{7F785BA4-636B-44E2-A290-19DBC5CF5C9B}"/>
              </a:ext>
            </a:extLst>
          </p:cNvPr>
          <p:cNvPicPr>
            <a:picLocks noChangeAspect="1"/>
          </p:cNvPicPr>
          <p:nvPr/>
        </p:nvPicPr>
        <p:blipFill>
          <a:blip r:embed="rId3"/>
          <a:stretch>
            <a:fillRect/>
          </a:stretch>
        </p:blipFill>
        <p:spPr>
          <a:xfrm>
            <a:off x="5692971" y="2143374"/>
            <a:ext cx="176027" cy="3437122"/>
          </a:xfrm>
          <a:prstGeom prst="rect">
            <a:avLst/>
          </a:prstGeom>
        </p:spPr>
      </p:pic>
      <p:pic>
        <p:nvPicPr>
          <p:cNvPr id="14" name="Picture 13" descr="A close up of a logo&#10;&#10;Description generated with very high confidence">
            <a:extLst>
              <a:ext uri="{FF2B5EF4-FFF2-40B4-BE49-F238E27FC236}">
                <a16:creationId xmlns:a16="http://schemas.microsoft.com/office/drawing/2014/main" xmlns="" id="{DCCA304F-5538-4830-96A0-FDCCF529F6E8}"/>
              </a:ext>
            </a:extLst>
          </p:cNvPr>
          <p:cNvPicPr>
            <a:picLocks noChangeAspect="1"/>
          </p:cNvPicPr>
          <p:nvPr/>
        </p:nvPicPr>
        <p:blipFill rotWithShape="1">
          <a:blip r:embed="rId4"/>
          <a:srcRect t="10938" r="3914" b="8000"/>
          <a:stretch/>
        </p:blipFill>
        <p:spPr>
          <a:xfrm>
            <a:off x="1883460" y="2873985"/>
            <a:ext cx="2147705" cy="1448460"/>
          </a:xfrm>
          <a:prstGeom prst="rect">
            <a:avLst/>
          </a:prstGeom>
        </p:spPr>
      </p:pic>
      <p:pic>
        <p:nvPicPr>
          <p:cNvPr id="2050" name="Picture 2" desc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775" y="2825358"/>
            <a:ext cx="2307034" cy="154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5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897470" y="2165173"/>
            <a:ext cx="2028825" cy="461665"/>
          </a:xfrm>
          <a:prstGeom prst="rect">
            <a:avLst/>
          </a:prstGeom>
          <a:noFill/>
        </p:spPr>
        <p:txBody>
          <a:bodyPr wrap="square" rtlCol="0" anchor="t">
            <a:spAutoFit/>
          </a:bodyPr>
          <a:lstStyle/>
          <a:p>
            <a:pPr algn="ctr"/>
            <a:r>
              <a:rPr lang="en-US" sz="2400" b="1"/>
              <a:t>Japan</a:t>
            </a:r>
            <a:endParaRPr lang="en-US" sz="2400" b="1">
              <a:cs typeface="Calibri"/>
            </a:endParaRPr>
          </a:p>
        </p:txBody>
      </p:sp>
      <p:sp>
        <p:nvSpPr>
          <p:cNvPr id="17" name="TextBox 16"/>
          <p:cNvSpPr txBox="1"/>
          <p:nvPr/>
        </p:nvSpPr>
        <p:spPr>
          <a:xfrm>
            <a:off x="5520115" y="4593941"/>
            <a:ext cx="6783534" cy="1477328"/>
          </a:xfrm>
          <a:prstGeom prst="rect">
            <a:avLst/>
          </a:prstGeom>
          <a:noFill/>
        </p:spPr>
        <p:txBody>
          <a:bodyPr wrap="square" rtlCol="0" anchor="t">
            <a:spAutoFit/>
          </a:bodyPr>
          <a:lstStyle/>
          <a:p>
            <a:pPr algn="ctr">
              <a:lnSpc>
                <a:spcPct val="150000"/>
              </a:lnSpc>
            </a:pPr>
            <a:r>
              <a:rPr lang="en-US" sz="2000" b="1" dirty="0"/>
              <a:t>Birth rate </a:t>
            </a:r>
            <a:r>
              <a:rPr lang="en-US" sz="2000" dirty="0"/>
              <a:t>= 7.6 (per 1.000 people)</a:t>
            </a:r>
            <a:endParaRPr lang="en-US" sz="2000" b="0" dirty="0">
              <a:effectLst/>
              <a:cs typeface="Calibri" panose="020F0502020204030204"/>
            </a:endParaRPr>
          </a:p>
          <a:p>
            <a:pPr algn="ctr">
              <a:lnSpc>
                <a:spcPct val="150000"/>
              </a:lnSpc>
            </a:pPr>
            <a:r>
              <a:rPr lang="en-US" sz="2000" b="1" dirty="0"/>
              <a:t>Population growth = </a:t>
            </a:r>
            <a:r>
              <a:rPr lang="en-US" sz="2000" dirty="0"/>
              <a:t>-0.16% (</a:t>
            </a:r>
            <a:r>
              <a:rPr lang="en-US" sz="2000" dirty="0">
                <a:ea typeface="+mn-lt"/>
                <a:cs typeface="+mn-lt"/>
              </a:rPr>
              <a:t>annual)</a:t>
            </a:r>
            <a:endParaRPr lang="en-US" sz="2000" b="1" dirty="0">
              <a:effectLst/>
              <a:cs typeface="Calibri" panose="020F0502020204030204"/>
            </a:endParaRPr>
          </a:p>
          <a:p>
            <a:pPr algn="ctr">
              <a:lnSpc>
                <a:spcPct val="150000"/>
              </a:lnSpc>
            </a:pPr>
            <a:r>
              <a:rPr lang="en-US" sz="2000" b="1" dirty="0"/>
              <a:t>Life expectancy at birth  </a:t>
            </a:r>
            <a:r>
              <a:rPr lang="en-US" sz="2000" dirty="0"/>
              <a:t>= 84.1 </a:t>
            </a:r>
            <a:r>
              <a:rPr lang="en-US" sz="2000" dirty="0" smtClean="0"/>
              <a:t>years</a:t>
            </a:r>
            <a:endParaRPr lang="en-US" sz="2000" b="0" dirty="0">
              <a:effectLst/>
              <a:cs typeface="Calibri" panose="020F0502020204030204"/>
            </a:endParaRPr>
          </a:p>
        </p:txBody>
      </p:sp>
      <p:sp>
        <p:nvSpPr>
          <p:cNvPr id="3" name="Slide Number Placeholder 2"/>
          <p:cNvSpPr>
            <a:spLocks noGrp="1"/>
          </p:cNvSpPr>
          <p:nvPr>
            <p:ph type="sldNum" sz="quarter" idx="12"/>
          </p:nvPr>
        </p:nvSpPr>
        <p:spPr/>
        <p:txBody>
          <a:bodyPr/>
          <a:lstStyle/>
          <a:p>
            <a:fld id="{43A73354-C48B-3C41-8C89-9F0FCD4E15B8}" type="slidenum">
              <a:rPr lang="en-US" smtClean="0"/>
              <a:t>7</a:t>
            </a:fld>
            <a:endParaRPr lang="en-US"/>
          </a:p>
        </p:txBody>
      </p:sp>
      <p:sp>
        <p:nvSpPr>
          <p:cNvPr id="2" name="Title 1">
            <a:extLst>
              <a:ext uri="{FF2B5EF4-FFF2-40B4-BE49-F238E27FC236}">
                <a16:creationId xmlns:a16="http://schemas.microsoft.com/office/drawing/2014/main" xmlns="" id="{89228920-3C8B-40D4-A834-8E8C070857BE}"/>
              </a:ext>
            </a:extLst>
          </p:cNvPr>
          <p:cNvSpPr>
            <a:spLocks noGrp="1"/>
          </p:cNvSpPr>
          <p:nvPr>
            <p:ph type="title"/>
          </p:nvPr>
        </p:nvSpPr>
        <p:spPr>
          <a:xfrm>
            <a:off x="1067745" y="593766"/>
            <a:ext cx="10058400" cy="1001828"/>
          </a:xfrm>
        </p:spPr>
        <p:txBody>
          <a:bodyPr/>
          <a:lstStyle/>
          <a:p>
            <a:r>
              <a:rPr lang="en-US" dirty="0" smtClean="0"/>
              <a:t>Countries of interest</a:t>
            </a:r>
            <a:endParaRPr lang="en-US" dirty="0"/>
          </a:p>
        </p:txBody>
      </p:sp>
      <p:sp>
        <p:nvSpPr>
          <p:cNvPr id="20" name="TextBox 19">
            <a:extLst>
              <a:ext uri="{FF2B5EF4-FFF2-40B4-BE49-F238E27FC236}">
                <a16:creationId xmlns:a16="http://schemas.microsoft.com/office/drawing/2014/main" xmlns="" id="{4E0CCFE9-98F5-4261-8519-296DF02367D8}"/>
              </a:ext>
            </a:extLst>
          </p:cNvPr>
          <p:cNvSpPr txBox="1"/>
          <p:nvPr/>
        </p:nvSpPr>
        <p:spPr>
          <a:xfrm>
            <a:off x="1979113" y="2200198"/>
            <a:ext cx="2028825" cy="461665"/>
          </a:xfrm>
          <a:prstGeom prst="rect">
            <a:avLst/>
          </a:prstGeom>
          <a:noFill/>
        </p:spPr>
        <p:txBody>
          <a:bodyPr wrap="square" rtlCol="0" anchor="t">
            <a:spAutoFit/>
          </a:bodyPr>
          <a:lstStyle/>
          <a:p>
            <a:pPr algn="ctr"/>
            <a:r>
              <a:rPr lang="en-US" sz="2400" b="1">
                <a:cs typeface="Calibri"/>
              </a:rPr>
              <a:t>Laos</a:t>
            </a:r>
          </a:p>
        </p:txBody>
      </p:sp>
      <p:sp>
        <p:nvSpPr>
          <p:cNvPr id="21" name="TextBox 20">
            <a:extLst>
              <a:ext uri="{FF2B5EF4-FFF2-40B4-BE49-F238E27FC236}">
                <a16:creationId xmlns:a16="http://schemas.microsoft.com/office/drawing/2014/main" xmlns="" id="{1A905985-5C3B-4CA4-BBA0-F2B6A6D57404}"/>
              </a:ext>
            </a:extLst>
          </p:cNvPr>
          <p:cNvSpPr txBox="1"/>
          <p:nvPr/>
        </p:nvSpPr>
        <p:spPr>
          <a:xfrm>
            <a:off x="434393" y="4480603"/>
            <a:ext cx="5159084" cy="967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b="1">
                <a:ea typeface="+mn-lt"/>
                <a:cs typeface="+mn-lt"/>
              </a:rPr>
              <a:t>Employment in agriculture </a:t>
            </a:r>
            <a:r>
              <a:rPr lang="en-US" sz="2000">
                <a:ea typeface="+mn-lt"/>
                <a:cs typeface="+mn-lt"/>
              </a:rPr>
              <a:t>≈ 70% </a:t>
            </a:r>
          </a:p>
          <a:p>
            <a:pPr algn="ctr">
              <a:lnSpc>
                <a:spcPct val="150000"/>
              </a:lnSpc>
            </a:pPr>
            <a:r>
              <a:rPr lang="en-US" sz="2000" b="1">
                <a:ea typeface="+mn-lt"/>
                <a:cs typeface="+mn-lt"/>
              </a:rPr>
              <a:t>Agriculture, forestry, and fishing </a:t>
            </a:r>
            <a:r>
              <a:rPr lang="en-US" sz="2000">
                <a:ea typeface="+mn-lt"/>
                <a:cs typeface="+mn-lt"/>
              </a:rPr>
              <a:t>≈ 17% of GDP</a:t>
            </a:r>
            <a:endParaRPr lang="en-US" sz="2000" b="1">
              <a:ea typeface="+mn-lt"/>
              <a:cs typeface="+mn-lt"/>
            </a:endParaRPr>
          </a:p>
        </p:txBody>
      </p:sp>
      <p:pic>
        <p:nvPicPr>
          <p:cNvPr id="4" name="Picture 7">
            <a:extLst>
              <a:ext uri="{FF2B5EF4-FFF2-40B4-BE49-F238E27FC236}">
                <a16:creationId xmlns:a16="http://schemas.microsoft.com/office/drawing/2014/main" xmlns="" id="{7D07B66A-5DAE-4916-A103-F2818391647D}"/>
              </a:ext>
            </a:extLst>
          </p:cNvPr>
          <p:cNvPicPr>
            <a:picLocks noChangeAspect="1"/>
          </p:cNvPicPr>
          <p:nvPr/>
        </p:nvPicPr>
        <p:blipFill>
          <a:blip r:embed="rId3"/>
          <a:stretch>
            <a:fillRect/>
          </a:stretch>
        </p:blipFill>
        <p:spPr>
          <a:xfrm>
            <a:off x="5740227" y="2167002"/>
            <a:ext cx="187841" cy="3578889"/>
          </a:xfrm>
          <a:prstGeom prst="rect">
            <a:avLst/>
          </a:prstGeom>
        </p:spPr>
      </p:pic>
      <p:pic>
        <p:nvPicPr>
          <p:cNvPr id="3074" name="Picture 2" descr="mage result for laos fl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349" y="2810765"/>
            <a:ext cx="2222331" cy="1481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game&#10;&#10;Description generated with very high confidence">
            <a:extLst>
              <a:ext uri="{FF2B5EF4-FFF2-40B4-BE49-F238E27FC236}">
                <a16:creationId xmlns:a16="http://schemas.microsoft.com/office/drawing/2014/main" xmlns="" id="{C551D6D9-D16C-4E10-AB77-151988F55267}"/>
              </a:ext>
            </a:extLst>
          </p:cNvPr>
          <p:cNvPicPr>
            <a:picLocks noChangeAspect="1"/>
          </p:cNvPicPr>
          <p:nvPr/>
        </p:nvPicPr>
        <p:blipFill rotWithShape="1">
          <a:blip r:embed="rId5"/>
          <a:srcRect l="11294" t="22118" r="11059" b="22511"/>
          <a:stretch/>
        </p:blipFill>
        <p:spPr>
          <a:xfrm>
            <a:off x="7660357" y="2740176"/>
            <a:ext cx="2462796" cy="1740427"/>
          </a:xfrm>
          <a:prstGeom prst="rect">
            <a:avLst/>
          </a:prstGeom>
        </p:spPr>
      </p:pic>
    </p:spTree>
    <p:extLst>
      <p:ext uri="{BB962C8B-B14F-4D97-AF65-F5344CB8AC3E}">
        <p14:creationId xmlns:p14="http://schemas.microsoft.com/office/powerpoint/2010/main" val="176392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293C3-F110-42D3-94A5-D65A8DFE09A5}"/>
              </a:ext>
            </a:extLst>
          </p:cNvPr>
          <p:cNvSpPr>
            <a:spLocks noGrp="1"/>
          </p:cNvSpPr>
          <p:nvPr>
            <p:ph type="title"/>
          </p:nvPr>
        </p:nvSpPr>
        <p:spPr>
          <a:xfrm>
            <a:off x="1066388" y="173333"/>
            <a:ext cx="10058400" cy="1450757"/>
          </a:xfrm>
        </p:spPr>
        <p:txBody>
          <a:bodyPr/>
          <a:lstStyle/>
          <a:p>
            <a:r>
              <a:rPr lang="en-US"/>
              <a:t>North Korea</a:t>
            </a:r>
            <a:endParaRPr lang="en-US">
              <a:cs typeface="Calibri Light"/>
            </a:endParaRPr>
          </a:p>
        </p:txBody>
      </p:sp>
      <p:pic>
        <p:nvPicPr>
          <p:cNvPr id="5" name="Picture 5" descr="A picture containing drawing&#10;&#10;Description generated with very high confidence">
            <a:extLst>
              <a:ext uri="{FF2B5EF4-FFF2-40B4-BE49-F238E27FC236}">
                <a16:creationId xmlns:a16="http://schemas.microsoft.com/office/drawing/2014/main" xmlns="" id="{714C3C86-08A3-47C9-AF8B-0D9BC1D19D85}"/>
              </a:ext>
            </a:extLst>
          </p:cNvPr>
          <p:cNvPicPr>
            <a:picLocks noGrp="1" noChangeAspect="1"/>
          </p:cNvPicPr>
          <p:nvPr>
            <p:ph idx="1"/>
          </p:nvPr>
        </p:nvPicPr>
        <p:blipFill>
          <a:blip r:embed="rId3"/>
          <a:stretch>
            <a:fillRect/>
          </a:stretch>
        </p:blipFill>
        <p:spPr>
          <a:xfrm>
            <a:off x="9071125" y="147900"/>
            <a:ext cx="2975437" cy="1487719"/>
          </a:xfrm>
        </p:spPr>
      </p:pic>
      <p:sp>
        <p:nvSpPr>
          <p:cNvPr id="4" name="Slide Number Placeholder 3">
            <a:extLst>
              <a:ext uri="{FF2B5EF4-FFF2-40B4-BE49-F238E27FC236}">
                <a16:creationId xmlns:a16="http://schemas.microsoft.com/office/drawing/2014/main" xmlns="" id="{E8CA004C-E616-4DC1-AEC9-27198662C0FC}"/>
              </a:ext>
            </a:extLst>
          </p:cNvPr>
          <p:cNvSpPr>
            <a:spLocks noGrp="1"/>
          </p:cNvSpPr>
          <p:nvPr>
            <p:ph type="sldNum" sz="quarter" idx="12"/>
          </p:nvPr>
        </p:nvSpPr>
        <p:spPr/>
        <p:txBody>
          <a:bodyPr/>
          <a:lstStyle/>
          <a:p>
            <a:fld id="{43A73354-C48B-3C41-8C89-9F0FCD4E15B8}" type="slidenum">
              <a:rPr lang="en-US" smtClean="0"/>
              <a:t>8</a:t>
            </a:fld>
            <a:endParaRPr lang="en-US"/>
          </a:p>
        </p:txBody>
      </p:sp>
      <p:pic>
        <p:nvPicPr>
          <p:cNvPr id="7" name="Picture 7" descr="A close up of a logo&#10;&#10;Description generated with very high confidence">
            <a:extLst>
              <a:ext uri="{FF2B5EF4-FFF2-40B4-BE49-F238E27FC236}">
                <a16:creationId xmlns:a16="http://schemas.microsoft.com/office/drawing/2014/main" xmlns="" id="{EE82CC0E-1046-42DD-A6C3-FF294775BB45}"/>
              </a:ext>
            </a:extLst>
          </p:cNvPr>
          <p:cNvPicPr>
            <a:picLocks noChangeAspect="1"/>
          </p:cNvPicPr>
          <p:nvPr/>
        </p:nvPicPr>
        <p:blipFill>
          <a:blip r:embed="rId4"/>
          <a:stretch>
            <a:fillRect/>
          </a:stretch>
        </p:blipFill>
        <p:spPr>
          <a:xfrm>
            <a:off x="704421" y="2383894"/>
            <a:ext cx="1228355" cy="1087769"/>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xmlns="" id="{F9EB066D-72F0-4617-AEA0-74DEA4E3D512}"/>
              </a:ext>
            </a:extLst>
          </p:cNvPr>
          <p:cNvPicPr>
            <a:picLocks noChangeAspect="1"/>
          </p:cNvPicPr>
          <p:nvPr/>
        </p:nvPicPr>
        <p:blipFill rotWithShape="1">
          <a:blip r:embed="rId5"/>
          <a:srcRect r="4732" b="24290"/>
          <a:stretch/>
        </p:blipFill>
        <p:spPr>
          <a:xfrm>
            <a:off x="420831" y="4187536"/>
            <a:ext cx="1591626" cy="1262918"/>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xmlns="" id="{B02FD010-1A5C-45E3-BAAC-F3684BA0E3B4}"/>
              </a:ext>
            </a:extLst>
          </p:cNvPr>
          <p:cNvPicPr>
            <a:picLocks noChangeAspect="1"/>
          </p:cNvPicPr>
          <p:nvPr/>
        </p:nvPicPr>
        <p:blipFill rotWithShape="1">
          <a:blip r:embed="rId6"/>
          <a:srcRect t="588" r="946" b="20505"/>
          <a:stretch/>
        </p:blipFill>
        <p:spPr>
          <a:xfrm>
            <a:off x="6063270" y="2194631"/>
            <a:ext cx="1825355" cy="1471862"/>
          </a:xfrm>
          <a:prstGeom prst="rect">
            <a:avLst/>
          </a:prstGeom>
        </p:spPr>
      </p:pic>
      <p:pic>
        <p:nvPicPr>
          <p:cNvPr id="15" name="Picture 15" descr="A close up of a logo&#10;&#10;Description generated with very high confidence">
            <a:extLst>
              <a:ext uri="{FF2B5EF4-FFF2-40B4-BE49-F238E27FC236}">
                <a16:creationId xmlns:a16="http://schemas.microsoft.com/office/drawing/2014/main" xmlns="" id="{B8C97E00-0A5A-4C18-A7AA-2B9D2A403EEA}"/>
              </a:ext>
            </a:extLst>
          </p:cNvPr>
          <p:cNvPicPr>
            <a:picLocks noChangeAspect="1"/>
          </p:cNvPicPr>
          <p:nvPr/>
        </p:nvPicPr>
        <p:blipFill rotWithShape="1">
          <a:blip r:embed="rId7"/>
          <a:srcRect t="9421" r="1262" b="19558"/>
          <a:stretch/>
        </p:blipFill>
        <p:spPr>
          <a:xfrm>
            <a:off x="6142745" y="4449955"/>
            <a:ext cx="1667203" cy="1180018"/>
          </a:xfrm>
          <a:prstGeom prst="rect">
            <a:avLst/>
          </a:prstGeom>
        </p:spPr>
      </p:pic>
      <p:sp>
        <p:nvSpPr>
          <p:cNvPr id="6" name="TextBox 5">
            <a:extLst>
              <a:ext uri="{FF2B5EF4-FFF2-40B4-BE49-F238E27FC236}">
                <a16:creationId xmlns:a16="http://schemas.microsoft.com/office/drawing/2014/main" xmlns="" id="{E7D464AE-799E-4213-8B95-32DD2E333E94}"/>
              </a:ext>
            </a:extLst>
          </p:cNvPr>
          <p:cNvSpPr txBox="1"/>
          <p:nvPr/>
        </p:nvSpPr>
        <p:spPr>
          <a:xfrm>
            <a:off x="2160773" y="4742121"/>
            <a:ext cx="28967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cs typeface="Segoe UI"/>
              </a:rPr>
              <a:t>Armed forces personnel</a:t>
            </a:r>
            <a:r>
              <a:rPr lang="en-US" sz="2000">
                <a:cs typeface="Segoe UI"/>
              </a:rPr>
              <a:t> = 9.01%​ of total labor force</a:t>
            </a:r>
            <a:endParaRPr lang="en-US" sz="2000">
              <a:cs typeface="Calibri" panose="020F0502020204030204"/>
            </a:endParaRPr>
          </a:p>
        </p:txBody>
      </p:sp>
      <p:sp>
        <p:nvSpPr>
          <p:cNvPr id="8" name="TextBox 7">
            <a:extLst>
              <a:ext uri="{FF2B5EF4-FFF2-40B4-BE49-F238E27FC236}">
                <a16:creationId xmlns:a16="http://schemas.microsoft.com/office/drawing/2014/main" xmlns="" id="{AD396DD7-1A99-48D1-87F8-7865BA91BEF9}"/>
              </a:ext>
            </a:extLst>
          </p:cNvPr>
          <p:cNvSpPr txBox="1"/>
          <p:nvPr/>
        </p:nvSpPr>
        <p:spPr>
          <a:xfrm>
            <a:off x="7979144" y="4736215"/>
            <a:ext cx="39009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Segoe UI"/>
              </a:rPr>
              <a:t>Prevalence of undernourishment</a:t>
            </a:r>
            <a:r>
              <a:rPr lang="en-US" sz="2000">
                <a:cs typeface="Segoe UI"/>
              </a:rPr>
              <a:t> = </a:t>
            </a:r>
            <a:endParaRPr lang="en-US">
              <a:cs typeface="Calibri" panose="020F0502020204030204"/>
            </a:endParaRPr>
          </a:p>
          <a:p>
            <a:r>
              <a:rPr lang="en-US" sz="2000">
                <a:cs typeface="Segoe UI"/>
              </a:rPr>
              <a:t>47.8% of population</a:t>
            </a:r>
            <a:endParaRPr lang="en-US">
              <a:cs typeface="Calibri" panose="020F0502020204030204"/>
            </a:endParaRPr>
          </a:p>
        </p:txBody>
      </p:sp>
      <p:sp>
        <p:nvSpPr>
          <p:cNvPr id="16" name="TextBox 15">
            <a:extLst>
              <a:ext uri="{FF2B5EF4-FFF2-40B4-BE49-F238E27FC236}">
                <a16:creationId xmlns:a16="http://schemas.microsoft.com/office/drawing/2014/main" xmlns="" id="{46289853-9A4E-4DCE-B750-78FF55B37140}"/>
              </a:ext>
            </a:extLst>
          </p:cNvPr>
          <p:cNvSpPr txBox="1"/>
          <p:nvPr/>
        </p:nvSpPr>
        <p:spPr>
          <a:xfrm>
            <a:off x="7979144" y="2574262"/>
            <a:ext cx="39009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Segoe UI"/>
              </a:rPr>
              <a:t>Employment in agriculture</a:t>
            </a:r>
            <a:r>
              <a:rPr lang="en-US" sz="2000">
                <a:cs typeface="Segoe UI"/>
              </a:rPr>
              <a:t> = </a:t>
            </a:r>
            <a:endParaRPr lang="en-US">
              <a:cs typeface="Calibri" panose="020F0502020204030204"/>
            </a:endParaRPr>
          </a:p>
          <a:p>
            <a:r>
              <a:rPr lang="en-US" sz="2000">
                <a:cs typeface="Segoe UI"/>
              </a:rPr>
              <a:t>59.94% of total employment</a:t>
            </a:r>
            <a:endParaRPr lang="en-US">
              <a:cs typeface="Calibri" panose="020F0502020204030204"/>
            </a:endParaRPr>
          </a:p>
        </p:txBody>
      </p:sp>
      <p:sp>
        <p:nvSpPr>
          <p:cNvPr id="17" name="TextBox 16">
            <a:extLst>
              <a:ext uri="{FF2B5EF4-FFF2-40B4-BE49-F238E27FC236}">
                <a16:creationId xmlns:a16="http://schemas.microsoft.com/office/drawing/2014/main" xmlns="" id="{2B5F2D11-8BD7-4C80-B06C-06D9608A7995}"/>
              </a:ext>
            </a:extLst>
          </p:cNvPr>
          <p:cNvSpPr txBox="1"/>
          <p:nvPr/>
        </p:nvSpPr>
        <p:spPr>
          <a:xfrm>
            <a:off x="2361107" y="2234443"/>
            <a:ext cx="3274827" cy="16194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Segoe UI"/>
              </a:rPr>
              <a:t>Access to electricity</a:t>
            </a:r>
            <a:r>
              <a:rPr lang="en-US" sz="2000">
                <a:cs typeface="Segoe UI"/>
              </a:rPr>
              <a:t> = </a:t>
            </a:r>
            <a:endParaRPr lang="en-US">
              <a:cs typeface="Calibri" panose="020F0502020204030204"/>
            </a:endParaRPr>
          </a:p>
          <a:p>
            <a:r>
              <a:rPr lang="en-US" sz="2000">
                <a:cs typeface="Segoe UI"/>
              </a:rPr>
              <a:t>43.9% of population</a:t>
            </a:r>
          </a:p>
          <a:p>
            <a:endParaRPr lang="en-US" sz="2000">
              <a:cs typeface="Segoe UI"/>
            </a:endParaRPr>
          </a:p>
          <a:p>
            <a:r>
              <a:rPr lang="en-US" sz="2000" b="1">
                <a:cs typeface="Segoe UI"/>
              </a:rPr>
              <a:t>Rural</a:t>
            </a:r>
            <a:r>
              <a:rPr lang="en-US" sz="2000">
                <a:cs typeface="Segoe UI"/>
              </a:rPr>
              <a:t> = 52.7%</a:t>
            </a:r>
          </a:p>
          <a:p>
            <a:r>
              <a:rPr lang="en-US" sz="2000" b="1">
                <a:cs typeface="Segoe UI"/>
              </a:rPr>
              <a:t>Urban</a:t>
            </a:r>
            <a:r>
              <a:rPr lang="en-US" sz="2000">
                <a:cs typeface="Segoe UI"/>
              </a:rPr>
              <a:t> = 38.6%</a:t>
            </a:r>
          </a:p>
        </p:txBody>
      </p:sp>
    </p:spTree>
    <p:extLst>
      <p:ext uri="{BB962C8B-B14F-4D97-AF65-F5344CB8AC3E}">
        <p14:creationId xmlns:p14="http://schemas.microsoft.com/office/powerpoint/2010/main" val="347082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3" descr="A picture containing man&#10;&#10;Description generated with very high confidence">
            <a:extLst>
              <a:ext uri="{FF2B5EF4-FFF2-40B4-BE49-F238E27FC236}">
                <a16:creationId xmlns:a16="http://schemas.microsoft.com/office/drawing/2014/main" xmlns="" id="{6939D590-75CB-4CF2-819F-938CF073A4D2}"/>
              </a:ext>
            </a:extLst>
          </p:cNvPr>
          <p:cNvPicPr>
            <a:picLocks noChangeAspect="1"/>
          </p:cNvPicPr>
          <p:nvPr/>
        </p:nvPicPr>
        <p:blipFill>
          <a:blip r:embed="rId3"/>
          <a:stretch>
            <a:fillRect/>
          </a:stretch>
        </p:blipFill>
        <p:spPr>
          <a:xfrm>
            <a:off x="7708549" y="2098514"/>
            <a:ext cx="3667181" cy="3854557"/>
          </a:xfrm>
          <a:prstGeom prst="rect">
            <a:avLst/>
          </a:prstGeom>
        </p:spPr>
      </p:pic>
      <p:sp>
        <p:nvSpPr>
          <p:cNvPr id="4" name="Slide Number Placeholder 3"/>
          <p:cNvSpPr>
            <a:spLocks noGrp="1"/>
          </p:cNvSpPr>
          <p:nvPr>
            <p:ph type="sldNum" sz="quarter" idx="12"/>
          </p:nvPr>
        </p:nvSpPr>
        <p:spPr>
          <a:xfrm>
            <a:off x="9900458" y="6459785"/>
            <a:ext cx="1312025" cy="365125"/>
          </a:xfrm>
        </p:spPr>
        <p:txBody>
          <a:bodyPr vert="horz" lIns="91440" tIns="45720" rIns="91440" bIns="45720" rtlCol="0">
            <a:normAutofit/>
          </a:bodyPr>
          <a:lstStyle/>
          <a:p>
            <a:pPr defTabSz="457200">
              <a:spcAft>
                <a:spcPts val="600"/>
              </a:spcAft>
            </a:pPr>
            <a:fld id="{43A73354-C48B-3C41-8C89-9F0FCD4E15B8}" type="slidenum">
              <a:rPr lang="en-US" sz="1050" kern="1200" spc="0" baseline="0">
                <a:latin typeface="+mn-lt"/>
                <a:ea typeface="+mn-ea"/>
                <a:cs typeface="+mn-cs"/>
              </a:rPr>
              <a:pPr defTabSz="457200">
                <a:spcAft>
                  <a:spcPts val="600"/>
                </a:spcAft>
              </a:pPr>
              <a:t>9</a:t>
            </a:fld>
            <a:endParaRPr lang="en-US" sz="1050" kern="1200" spc="0" baseline="0">
              <a:latin typeface="+mn-lt"/>
              <a:ea typeface="+mn-ea"/>
              <a:cs typeface="+mn-cs"/>
            </a:endParaRPr>
          </a:p>
        </p:txBody>
      </p:sp>
      <p:pic>
        <p:nvPicPr>
          <p:cNvPr id="24" name="Picture 7">
            <a:extLst>
              <a:ext uri="{FF2B5EF4-FFF2-40B4-BE49-F238E27FC236}">
                <a16:creationId xmlns:a16="http://schemas.microsoft.com/office/drawing/2014/main" xmlns="" id="{1CF2C5F8-BA14-4A90-AB05-CD78AA5004F2}"/>
              </a:ext>
            </a:extLst>
          </p:cNvPr>
          <p:cNvPicPr>
            <a:picLocks noChangeAspect="1"/>
          </p:cNvPicPr>
          <p:nvPr/>
        </p:nvPicPr>
        <p:blipFill>
          <a:blip r:embed="rId4"/>
          <a:stretch>
            <a:fillRect/>
          </a:stretch>
        </p:blipFill>
        <p:spPr>
          <a:xfrm>
            <a:off x="6474400" y="2555991"/>
            <a:ext cx="152400" cy="2952750"/>
          </a:xfrm>
          <a:prstGeom prst="rect">
            <a:avLst/>
          </a:prstGeom>
        </p:spPr>
      </p:pic>
      <p:sp>
        <p:nvSpPr>
          <p:cNvPr id="12" name="Title 1">
            <a:extLst>
              <a:ext uri="{FF2B5EF4-FFF2-40B4-BE49-F238E27FC236}">
                <a16:creationId xmlns:a16="http://schemas.microsoft.com/office/drawing/2014/main" xmlns="" id="{809F53C6-1CDA-4668-B17D-7BD3C61B445A}"/>
              </a:ext>
            </a:extLst>
          </p:cNvPr>
          <p:cNvSpPr txBox="1">
            <a:spLocks/>
          </p:cNvSpPr>
          <p:nvPr/>
        </p:nvSpPr>
        <p:spPr>
          <a:xfrm>
            <a:off x="1182625" y="14104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t>Services vs. Agriculture within region</a:t>
            </a:r>
            <a:endParaRPr lang="en-US" sz="4000">
              <a:cs typeface="Calibri Light"/>
            </a:endParaRP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1550" b="3915"/>
          <a:stretch/>
        </p:blipFill>
        <p:spPr>
          <a:xfrm>
            <a:off x="611526" y="2267941"/>
            <a:ext cx="4699346" cy="4017944"/>
          </a:xfrm>
          <a:prstGeom prst="rect">
            <a:avLst/>
          </a:prstGeom>
        </p:spPr>
      </p:pic>
      <p:pic>
        <p:nvPicPr>
          <p:cNvPr id="2" name="Picture 1"/>
          <p:cNvPicPr>
            <a:picLocks noChangeAspect="1"/>
          </p:cNvPicPr>
          <p:nvPr/>
        </p:nvPicPr>
        <p:blipFill>
          <a:blip r:embed="rId6"/>
          <a:stretch>
            <a:fillRect/>
          </a:stretch>
        </p:blipFill>
        <p:spPr>
          <a:xfrm>
            <a:off x="2108250" y="1938639"/>
            <a:ext cx="4103575" cy="617352"/>
          </a:xfrm>
          <a:prstGeom prst="rect">
            <a:avLst/>
          </a:prstGeom>
        </p:spPr>
      </p:pic>
    </p:spTree>
    <p:extLst>
      <p:ext uri="{BB962C8B-B14F-4D97-AF65-F5344CB8AC3E}">
        <p14:creationId xmlns:p14="http://schemas.microsoft.com/office/powerpoint/2010/main" val="389995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1715</TotalTime>
  <Words>927</Words>
  <Application>Microsoft Macintosh PowerPoint</Application>
  <PresentationFormat>Widescreen</PresentationFormat>
  <Paragraphs>254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Mangal</vt:lpstr>
      <vt:lpstr>Segoe UI</vt:lpstr>
      <vt:lpstr>Arial</vt:lpstr>
      <vt:lpstr>Retrospect</vt:lpstr>
      <vt:lpstr>Team 9: Alessandro, Baturalp, Honglin, Javed, Linh, Luciana</vt:lpstr>
      <vt:lpstr>Methodology</vt:lpstr>
      <vt:lpstr>Methodology – Missing values</vt:lpstr>
      <vt:lpstr>Methodology - Outliers</vt:lpstr>
      <vt:lpstr>Missing values</vt:lpstr>
      <vt:lpstr>Countries of interest</vt:lpstr>
      <vt:lpstr>Countries of interest</vt:lpstr>
      <vt:lpstr>North Korea</vt:lpstr>
      <vt:lpstr>PowerPoint Presentation</vt:lpstr>
      <vt:lpstr>Green = Services economy Orange = Agriculture economy</vt:lpstr>
      <vt:lpstr>Correlation analysis</vt:lpstr>
      <vt:lpstr>Correlation analysis</vt:lpstr>
      <vt:lpstr>Conclusion - Insights</vt:lpstr>
      <vt:lpstr>Thank you!</vt:lpstr>
      <vt:lpstr>Appendix: for loop</vt:lpstr>
      <vt:lpstr>References</vt:lpstr>
      <vt:lpstr>References cnt’d</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Luciana Brochmann</dc:creator>
  <cp:lastModifiedBy>Linh Le</cp:lastModifiedBy>
  <cp:revision>20</cp:revision>
  <dcterms:created xsi:type="dcterms:W3CDTF">2019-10-29T21:44:32Z</dcterms:created>
  <dcterms:modified xsi:type="dcterms:W3CDTF">2019-11-02T02:15:29Z</dcterms:modified>
</cp:coreProperties>
</file>