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74" r:id="rId4"/>
    <p:sldId id="258" r:id="rId5"/>
    <p:sldId id="259" r:id="rId6"/>
    <p:sldId id="264" r:id="rId7"/>
    <p:sldId id="266" r:id="rId8"/>
    <p:sldId id="260" r:id="rId9"/>
    <p:sldId id="267" r:id="rId10"/>
    <p:sldId id="268" r:id="rId11"/>
    <p:sldId id="270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AC7"/>
    <a:srgbClr val="65E537"/>
    <a:srgbClr val="B8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80" autoAdjust="0"/>
    <p:restoredTop sz="89376" autoAdjust="0"/>
  </p:normalViewPr>
  <p:slideViewPr>
    <p:cSldViewPr snapToGrid="0" snapToObjects="1">
      <p:cViewPr varScale="1">
        <p:scale>
          <a:sx n="159" d="100"/>
          <a:sy n="159" d="100"/>
        </p:scale>
        <p:origin x="18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Grade by Study</a:t>
            </a:r>
            <a:r>
              <a:rPr lang="en-US" baseline="0" dirty="0"/>
              <a:t>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Grade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  <c:pt idx="5">
                  <c:v>7</c:v>
                </c:pt>
                <c:pt idx="6">
                  <c:v>6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3</c:v>
                </c:pt>
                <c:pt idx="1">
                  <c:v>3.6</c:v>
                </c:pt>
                <c:pt idx="2">
                  <c:v>2.2000000000000002</c:v>
                </c:pt>
                <c:pt idx="3">
                  <c:v>2.4</c:v>
                </c:pt>
                <c:pt idx="4">
                  <c:v>1.2</c:v>
                </c:pt>
                <c:pt idx="5">
                  <c:v>3.75</c:v>
                </c:pt>
                <c:pt idx="6">
                  <c:v>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F30-4582-885E-8F303F368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3000192"/>
        <c:axId val="1212998112"/>
      </c:scatterChart>
      <c:valAx>
        <c:axId val="1213000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Study</a:t>
                </a:r>
                <a:r>
                  <a:rPr lang="en-US" baseline="0"/>
                  <a:t> Time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998112"/>
        <c:crosses val="autoZero"/>
        <c:crossBetween val="midCat"/>
      </c:valAx>
      <c:valAx>
        <c:axId val="121299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000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Grade by</a:t>
            </a:r>
            <a:r>
              <a:rPr lang="en-US" baseline="0" dirty="0"/>
              <a:t> Sleep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Grade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Sheet1!$C$2:$C$8</c:f>
              <c:numCache>
                <c:formatCode>General</c:formatCode>
                <c:ptCount val="7"/>
                <c:pt idx="0">
                  <c:v>8</c:v>
                </c:pt>
                <c:pt idx="1">
                  <c:v>5</c:v>
                </c:pt>
                <c:pt idx="2">
                  <c:v>11</c:v>
                </c:pt>
                <c:pt idx="3">
                  <c:v>8</c:v>
                </c:pt>
                <c:pt idx="4">
                  <c:v>6</c:v>
                </c:pt>
                <c:pt idx="5">
                  <c:v>8</c:v>
                </c:pt>
                <c:pt idx="6">
                  <c:v>7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3</c:v>
                </c:pt>
                <c:pt idx="1">
                  <c:v>3.6</c:v>
                </c:pt>
                <c:pt idx="2">
                  <c:v>2.2000000000000002</c:v>
                </c:pt>
                <c:pt idx="3">
                  <c:v>2.4</c:v>
                </c:pt>
                <c:pt idx="4">
                  <c:v>1.2</c:v>
                </c:pt>
                <c:pt idx="5">
                  <c:v>3.75</c:v>
                </c:pt>
                <c:pt idx="6">
                  <c:v>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39D-47FA-B880-EE1D35DCB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8243744"/>
        <c:axId val="1438241248"/>
      </c:scatterChart>
      <c:valAx>
        <c:axId val="143824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Sleep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241248"/>
        <c:crosses val="autoZero"/>
        <c:crossBetween val="midCat"/>
      </c:valAx>
      <c:valAx>
        <c:axId val="143824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243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425" y="212913"/>
            <a:ext cx="10515600" cy="666991"/>
          </a:xfrm>
          <a:prstGeom prst="rect">
            <a:avLst/>
          </a:prstGeom>
        </p:spPr>
        <p:txBody>
          <a:bodyPr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10355263" cy="5221539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9995/#/interprete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62DE74-A72F-FA43-9FDB-0477AE57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699" y="2986104"/>
            <a:ext cx="5341358" cy="885791"/>
          </a:xfrm>
        </p:spPr>
        <p:txBody>
          <a:bodyPr/>
          <a:lstStyle/>
          <a:p>
            <a:r>
              <a:rPr lang="en-US" dirty="0"/>
              <a:t>Predictive Data Analytics with </a:t>
            </a:r>
            <a:r>
              <a:rPr lang="en-US" dirty="0" err="1"/>
              <a:t>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AD7F-6484-B837-69BA-97AF3893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8F9A5-74D4-0870-CD22-005E79E121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machine learning requires </a:t>
            </a:r>
            <a:r>
              <a:rPr lang="en-US" dirty="0" err="1"/>
              <a:t>Numpy</a:t>
            </a:r>
            <a:r>
              <a:rPr lang="en-US" dirty="0"/>
              <a:t> to run, so we need to install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Go to localhost:4200, log in as </a:t>
            </a:r>
            <a:r>
              <a:rPr lang="en-US" dirty="0" err="1"/>
              <a:t>maria_dev</a:t>
            </a:r>
            <a:r>
              <a:rPr lang="en-US" dirty="0"/>
              <a:t>/</a:t>
            </a:r>
            <a:r>
              <a:rPr lang="en-US" dirty="0" err="1"/>
              <a:t>maria_dev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the below command</a:t>
            </a:r>
          </a:p>
          <a:p>
            <a:pPr marL="914400" lvl="2" indent="0">
              <a:buNone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sudo yum install -y 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1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2F8D-8A2F-2514-9359-DB4D0D4A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Data and Import the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5228-AA94-7EF7-220F-638BEFF5E1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Upload students.csv and heart_disease.csv to your /</a:t>
            </a:r>
            <a:r>
              <a:rPr lang="en-US" dirty="0" err="1"/>
              <a:t>tmp</a:t>
            </a:r>
            <a:r>
              <a:rPr lang="en-US" dirty="0"/>
              <a:t>/data/ HDFS folder</a:t>
            </a:r>
          </a:p>
          <a:p>
            <a:pPr lvl="1"/>
            <a:r>
              <a:rPr lang="en-US" dirty="0"/>
              <a:t>If the heart_disease.csv file is there from the previous assignment, remove it and reupload the new file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start with the </a:t>
            </a:r>
            <a:r>
              <a:rPr lang="en-US" b="1" i="1" dirty="0"/>
              <a:t>working with </a:t>
            </a:r>
            <a:r>
              <a:rPr lang="en-US" b="1" i="1" dirty="0" err="1"/>
              <a:t>dataframe</a:t>
            </a:r>
            <a:r>
              <a:rPr lang="en-US" dirty="0"/>
              <a:t> notebook</a:t>
            </a:r>
          </a:p>
          <a:p>
            <a:r>
              <a:rPr lang="en-US" dirty="0"/>
              <a:t>Please follow the instruction in the previous module to import and open the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CBB8B-B545-1EEC-1E12-E5E9CCF2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2489295"/>
            <a:ext cx="6096000" cy="242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0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A42E-6AC8-A4DE-562C-2CA7FB3F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the Mark Down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7A69-E021-2E28-A2F7-605BACB0A6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5780789" cy="5221539"/>
          </a:xfrm>
        </p:spPr>
        <p:txBody>
          <a:bodyPr/>
          <a:lstStyle/>
          <a:p>
            <a:r>
              <a:rPr lang="en-US" dirty="0"/>
              <a:t>All notebooks provided in this module use mark down interpreters to describe/explain the contents</a:t>
            </a:r>
          </a:p>
          <a:p>
            <a:r>
              <a:rPr lang="en-US" dirty="0"/>
              <a:t>To set up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http://localhost:9995/#/interpreter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Search for md</a:t>
            </a:r>
          </a:p>
          <a:p>
            <a:pPr lvl="1"/>
            <a:r>
              <a:rPr lang="en-US" dirty="0"/>
              <a:t>Select edit</a:t>
            </a:r>
          </a:p>
          <a:p>
            <a:pPr lvl="1"/>
            <a:r>
              <a:rPr lang="en-US" dirty="0"/>
              <a:t>Change the value to </a:t>
            </a:r>
            <a:r>
              <a:rPr lang="en-US" b="1" dirty="0" err="1"/>
              <a:t>pegdown</a:t>
            </a:r>
            <a:endParaRPr lang="en-US" b="1" dirty="0"/>
          </a:p>
          <a:p>
            <a:pPr lvl="1"/>
            <a:r>
              <a:rPr lang="en-US" dirty="0"/>
              <a:t>Save the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57E09-49B1-1C1F-1C0D-B1653E9E3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401" y="345596"/>
            <a:ext cx="4661538" cy="2596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656D1-E603-9528-1E90-182DE3523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995" y="3074357"/>
            <a:ext cx="3119030" cy="315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1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55A2-12C0-3C1B-6DAA-52F9EBCB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err="1"/>
              <a:t>PySpark</a:t>
            </a:r>
            <a:r>
              <a:rPr lang="en-US" dirty="0"/>
              <a:t> not responding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9D40-9913-E02B-DBAE-77C57A144B0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6" y="908093"/>
            <a:ext cx="4724621" cy="5221539"/>
          </a:xfrm>
        </p:spPr>
        <p:txBody>
          <a:bodyPr/>
          <a:lstStyle/>
          <a:p>
            <a:r>
              <a:rPr lang="en-US" dirty="0"/>
              <a:t>You may occasionally see the message </a:t>
            </a:r>
            <a:r>
              <a:rPr lang="en-US" b="1" dirty="0" err="1"/>
              <a:t>pyspark</a:t>
            </a:r>
            <a:r>
              <a:rPr lang="en-US" b="1" dirty="0"/>
              <a:t> is not responding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In such cases, reset the interpreter</a:t>
            </a:r>
          </a:p>
          <a:p>
            <a:pPr lvl="1"/>
            <a:r>
              <a:rPr lang="en-US" dirty="0"/>
              <a:t>Click on Interpreters Binding</a:t>
            </a:r>
          </a:p>
          <a:p>
            <a:pPr lvl="1"/>
            <a:r>
              <a:rPr lang="en-US" dirty="0"/>
              <a:t>Click on the reset button next to spark2</a:t>
            </a:r>
          </a:p>
          <a:p>
            <a:pPr lvl="1"/>
            <a:r>
              <a:rPr lang="en-US" dirty="0"/>
              <a:t>Save the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BF937-4BA6-E911-AA0A-421B6EC9D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447"/>
          <a:stretch/>
        </p:blipFill>
        <p:spPr>
          <a:xfrm>
            <a:off x="6969394" y="365247"/>
            <a:ext cx="5155029" cy="2144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52236-8217-DCAE-74DE-8DB8168A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369" y="2661618"/>
            <a:ext cx="3705077" cy="3551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8981D7-562F-ED2A-B7D7-475ABC7028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35055"/>
          <a:stretch/>
        </p:blipFill>
        <p:spPr>
          <a:xfrm>
            <a:off x="621729" y="2098244"/>
            <a:ext cx="5583529" cy="14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5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911A-3BB5-4459-8AF3-AF411490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8559-9815-4642-8017-FA3FE52F57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The process of discover meaningful patterns in data</a:t>
            </a:r>
          </a:p>
          <a:p>
            <a:pPr lvl="1"/>
            <a:r>
              <a:rPr lang="en-US" sz="2000" dirty="0"/>
              <a:t>Raw data by themselves may not be too useful nor interesting</a:t>
            </a:r>
          </a:p>
          <a:p>
            <a:pPr lvl="1"/>
            <a:r>
              <a:rPr lang="en-US" sz="2000" dirty="0"/>
              <a:t>It is our task to make sense of the data and discover meaningful patterns</a:t>
            </a:r>
          </a:p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B21BD1F-BB77-4480-925F-B1F20B247842}"/>
              </a:ext>
            </a:extLst>
          </p:cNvPr>
          <p:cNvGraphicFramePr>
            <a:graphicFrameLocks noGrp="1"/>
          </p:cNvGraphicFramePr>
          <p:nvPr/>
        </p:nvGraphicFramePr>
        <p:xfrm>
          <a:off x="395706" y="2538144"/>
          <a:ext cx="4627480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41515">
                  <a:extLst>
                    <a:ext uri="{9D8B030D-6E8A-4147-A177-3AD203B41FA5}">
                      <a16:colId xmlns:a16="http://schemas.microsoft.com/office/drawing/2014/main" val="2385928695"/>
                    </a:ext>
                  </a:extLst>
                </a:gridCol>
                <a:gridCol w="1172225">
                  <a:extLst>
                    <a:ext uri="{9D8B030D-6E8A-4147-A177-3AD203B41FA5}">
                      <a16:colId xmlns:a16="http://schemas.microsoft.com/office/drawing/2014/main" val="302706152"/>
                    </a:ext>
                  </a:extLst>
                </a:gridCol>
                <a:gridCol w="1156870">
                  <a:extLst>
                    <a:ext uri="{9D8B030D-6E8A-4147-A177-3AD203B41FA5}">
                      <a16:colId xmlns:a16="http://schemas.microsoft.com/office/drawing/2014/main" val="2123779599"/>
                    </a:ext>
                  </a:extLst>
                </a:gridCol>
                <a:gridCol w="1156870">
                  <a:extLst>
                    <a:ext uri="{9D8B030D-6E8A-4147-A177-3AD203B41FA5}">
                      <a16:colId xmlns:a16="http://schemas.microsoft.com/office/drawing/2014/main" val="873021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Study Time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Sleep Time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Grade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322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997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176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517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706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123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027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865141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B93005A-6433-4768-A1BB-7FD2C5582D67}"/>
              </a:ext>
            </a:extLst>
          </p:cNvPr>
          <p:cNvGraphicFramePr>
            <a:graphicFrameLocks/>
          </p:cNvGraphicFramePr>
          <p:nvPr/>
        </p:nvGraphicFramePr>
        <p:xfrm>
          <a:off x="5634589" y="2367157"/>
          <a:ext cx="2934511" cy="2427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8F6E511-1EFA-4802-B357-5FC6468585F0}"/>
              </a:ext>
            </a:extLst>
          </p:cNvPr>
          <p:cNvGraphicFramePr>
            <a:graphicFrameLocks/>
          </p:cNvGraphicFramePr>
          <p:nvPr/>
        </p:nvGraphicFramePr>
        <p:xfrm>
          <a:off x="8727182" y="2371617"/>
          <a:ext cx="2934511" cy="2423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957342-8ADE-436D-AB75-3C42BA917EA7}"/>
              </a:ext>
            </a:extLst>
          </p:cNvPr>
          <p:cNvSpPr txBox="1"/>
          <p:nvPr/>
        </p:nvSpPr>
        <p:spPr>
          <a:xfrm>
            <a:off x="395705" y="5504864"/>
            <a:ext cx="359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/>
                </a:solidFill>
              </a:rPr>
              <a:t>***This is a toy example and neither the data nor the result are from actual studies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013C5B-3C56-4C07-97E3-B4609887D136}"/>
                  </a:ext>
                </a:extLst>
              </p:cNvPr>
              <p:cNvSpPr txBox="1"/>
              <p:nvPr/>
            </p:nvSpPr>
            <p:spPr>
              <a:xfrm>
                <a:off x="6550431" y="5264932"/>
                <a:ext cx="4698594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𝒈𝒓𝒂𝒅𝒆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𝟐𝟗𝟕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𝒔𝒕𝒖𝒅𝒚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𝟎𝟖𝟏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𝒔𝒍𝒆𝒆𝒑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013C5B-3C56-4C07-97E3-B4609887D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431" y="5264932"/>
                <a:ext cx="4698594" cy="394788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38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B259-12DB-4A12-9ECC-7653AD1C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Machine Learning Data Analytics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10E2-1DB0-493D-9DC7-CA8E04B1F6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8671" y="920705"/>
            <a:ext cx="4647377" cy="5221539"/>
          </a:xfrm>
        </p:spPr>
        <p:txBody>
          <a:bodyPr/>
          <a:lstStyle/>
          <a:p>
            <a:r>
              <a:rPr lang="en-US" sz="2000" dirty="0"/>
              <a:t>Machine learning analytics refers to the use of algorithms that can automatically </a:t>
            </a:r>
            <a:r>
              <a:rPr lang="en-US" sz="2000" b="1" dirty="0"/>
              <a:t>learn</a:t>
            </a:r>
            <a:r>
              <a:rPr lang="en-US" sz="2000" dirty="0"/>
              <a:t> from data to solve a given </a:t>
            </a:r>
            <a:r>
              <a:rPr lang="en-US" sz="2000" b="1" dirty="0"/>
              <a:t>task</a:t>
            </a:r>
          </a:p>
          <a:p>
            <a:r>
              <a:rPr lang="en-US" sz="2000" dirty="0"/>
              <a:t>Machine learning </a:t>
            </a:r>
            <a:r>
              <a:rPr lang="en-US" sz="2000" b="1" dirty="0"/>
              <a:t>model</a:t>
            </a:r>
            <a:r>
              <a:rPr lang="en-US" sz="2000" dirty="0"/>
              <a:t>: a specific instance of a ML algorithm  </a:t>
            </a:r>
          </a:p>
          <a:p>
            <a:r>
              <a:rPr lang="en-US" sz="2000" b="1" dirty="0"/>
              <a:t>Training</a:t>
            </a:r>
            <a:r>
              <a:rPr lang="en-US" sz="2000" dirty="0"/>
              <a:t>: the process of having a model learn from data to solve its given task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2896AF-BC96-44A6-9516-64A3602BE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204052"/>
              </p:ext>
            </p:extLst>
          </p:nvPr>
        </p:nvGraphicFramePr>
        <p:xfrm>
          <a:off x="5596064" y="1210598"/>
          <a:ext cx="2756568" cy="14146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9995">
                  <a:extLst>
                    <a:ext uri="{9D8B030D-6E8A-4147-A177-3AD203B41FA5}">
                      <a16:colId xmlns:a16="http://schemas.microsoft.com/office/drawing/2014/main" val="2385928695"/>
                    </a:ext>
                  </a:extLst>
                </a:gridCol>
                <a:gridCol w="698289">
                  <a:extLst>
                    <a:ext uri="{9D8B030D-6E8A-4147-A177-3AD203B41FA5}">
                      <a16:colId xmlns:a16="http://schemas.microsoft.com/office/drawing/2014/main" val="302706152"/>
                    </a:ext>
                  </a:extLst>
                </a:gridCol>
                <a:gridCol w="689142">
                  <a:extLst>
                    <a:ext uri="{9D8B030D-6E8A-4147-A177-3AD203B41FA5}">
                      <a16:colId xmlns:a16="http://schemas.microsoft.com/office/drawing/2014/main" val="2123779599"/>
                    </a:ext>
                  </a:extLst>
                </a:gridCol>
                <a:gridCol w="689142">
                  <a:extLst>
                    <a:ext uri="{9D8B030D-6E8A-4147-A177-3AD203B41FA5}">
                      <a16:colId xmlns:a16="http://schemas.microsoft.com/office/drawing/2014/main" val="873021026"/>
                    </a:ext>
                  </a:extLst>
                </a:gridCol>
              </a:tblGrid>
              <a:tr h="174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 ID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Study Time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Sleep Time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Grade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224489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71332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766696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172768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067384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38611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3.75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271804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5141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D5F2FA4-EE01-4FA0-831A-AC5AD00F5935}"/>
              </a:ext>
            </a:extLst>
          </p:cNvPr>
          <p:cNvSpPr txBox="1"/>
          <p:nvPr/>
        </p:nvSpPr>
        <p:spPr>
          <a:xfrm>
            <a:off x="9172017" y="1702493"/>
            <a:ext cx="2756568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Cambria Math" panose="02040503050406030204" pitchFamily="18" charset="0"/>
              </a:rPr>
              <a:t>Task</a:t>
            </a:r>
            <a:r>
              <a:rPr lang="en-US" sz="1100" dirty="0">
                <a:solidFill>
                  <a:schemeClr val="tx1"/>
                </a:solidFill>
                <a:latin typeface="Cambria Math" panose="02040503050406030204" pitchFamily="18" charset="0"/>
              </a:rPr>
              <a:t>: Predicting grade based on time students’ sleep time and study time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CD6BE-C180-4A83-943F-F62D377D7197}"/>
              </a:ext>
            </a:extLst>
          </p:cNvPr>
          <p:cNvSpPr txBox="1"/>
          <p:nvPr/>
        </p:nvSpPr>
        <p:spPr>
          <a:xfrm>
            <a:off x="5596063" y="3391676"/>
            <a:ext cx="2756568" cy="931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Cambria Math" panose="02040503050406030204" pitchFamily="18" charset="0"/>
              </a:rPr>
              <a:t>Model</a:t>
            </a:r>
            <a:r>
              <a:rPr lang="en-US" sz="1100" dirty="0">
                <a:solidFill>
                  <a:schemeClr val="tx1"/>
                </a:solidFill>
                <a:latin typeface="Cambria Math" panose="02040503050406030204" pitchFamily="18" charset="0"/>
              </a:rPr>
              <a:t>: A specific neural network</a:t>
            </a:r>
          </a:p>
          <a:p>
            <a:endParaRPr lang="en-US" sz="110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en-US" sz="110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en-US" sz="110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D340E5-DB9E-48D6-9371-5ED81852C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70" b="20421"/>
          <a:stretch/>
        </p:blipFill>
        <p:spPr>
          <a:xfrm>
            <a:off x="6479551" y="3645619"/>
            <a:ext cx="989590" cy="6484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F861E-97B6-95F0-FE3F-312F698EA4A1}"/>
              </a:ext>
            </a:extLst>
          </p:cNvPr>
          <p:cNvSpPr txBox="1"/>
          <p:nvPr/>
        </p:nvSpPr>
        <p:spPr>
          <a:xfrm>
            <a:off x="5596063" y="779711"/>
            <a:ext cx="2756568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Cambria Math" panose="02040503050406030204" pitchFamily="18" charset="0"/>
              </a:rPr>
              <a:t>Data</a:t>
            </a:r>
            <a:r>
              <a:rPr lang="en-US" sz="1100" dirty="0">
                <a:solidFill>
                  <a:schemeClr val="tx1"/>
                </a:solidFill>
                <a:latin typeface="Cambria Math" panose="02040503050406030204" pitchFamily="18" charset="0"/>
              </a:rPr>
              <a:t>: collections of students and their grades, study times, and sleep times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F296C-FF21-C1A9-22C9-795C2F0DE447}"/>
              </a:ext>
            </a:extLst>
          </p:cNvPr>
          <p:cNvSpPr txBox="1"/>
          <p:nvPr/>
        </p:nvSpPr>
        <p:spPr>
          <a:xfrm>
            <a:off x="9172017" y="3049474"/>
            <a:ext cx="2756568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Cambria Math" panose="02040503050406030204" pitchFamily="18" charset="0"/>
              </a:rPr>
              <a:t>Training</a:t>
            </a:r>
            <a:r>
              <a:rPr lang="en-US" sz="1100" dirty="0">
                <a:solidFill>
                  <a:schemeClr val="tx1"/>
                </a:solidFill>
                <a:latin typeface="Cambria Math" panose="02040503050406030204" pitchFamily="18" charset="0"/>
              </a:rPr>
              <a:t>: model learns an accurate mapping between study time and sleep time to grade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0C063F1C-656C-E5A8-B2A8-01795F94B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65796"/>
              </p:ext>
            </p:extLst>
          </p:nvPr>
        </p:nvGraphicFramePr>
        <p:xfrm>
          <a:off x="8891016" y="3724281"/>
          <a:ext cx="2067426" cy="14146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9995">
                  <a:extLst>
                    <a:ext uri="{9D8B030D-6E8A-4147-A177-3AD203B41FA5}">
                      <a16:colId xmlns:a16="http://schemas.microsoft.com/office/drawing/2014/main" val="715434394"/>
                    </a:ext>
                  </a:extLst>
                </a:gridCol>
                <a:gridCol w="698289">
                  <a:extLst>
                    <a:ext uri="{9D8B030D-6E8A-4147-A177-3AD203B41FA5}">
                      <a16:colId xmlns:a16="http://schemas.microsoft.com/office/drawing/2014/main" val="3018318732"/>
                    </a:ext>
                  </a:extLst>
                </a:gridCol>
                <a:gridCol w="689142">
                  <a:extLst>
                    <a:ext uri="{9D8B030D-6E8A-4147-A177-3AD203B41FA5}">
                      <a16:colId xmlns:a16="http://schemas.microsoft.com/office/drawing/2014/main" val="1137737585"/>
                    </a:ext>
                  </a:extLst>
                </a:gridCol>
              </a:tblGrid>
              <a:tr h="174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 ID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Study Time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Sleep Time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96356483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66565752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55831796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1796656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85697738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2364540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0507571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95410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4FC23E2-4053-05B3-EBB3-C34D2F624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04647"/>
              </p:ext>
            </p:extLst>
          </p:nvPr>
        </p:nvGraphicFramePr>
        <p:xfrm>
          <a:off x="11400549" y="3724281"/>
          <a:ext cx="689142" cy="14146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89142">
                  <a:extLst>
                    <a:ext uri="{9D8B030D-6E8A-4147-A177-3AD203B41FA5}">
                      <a16:colId xmlns:a16="http://schemas.microsoft.com/office/drawing/2014/main" val="1916087576"/>
                    </a:ext>
                  </a:extLst>
                </a:gridCol>
              </a:tblGrid>
              <a:tr h="174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Pred. Grade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038043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082811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73037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685856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721568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61593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26260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006550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0726D2-EF78-5B03-3DE9-569F15CCA672}"/>
              </a:ext>
            </a:extLst>
          </p:cNvPr>
          <p:cNvCxnSpPr>
            <a:endCxn id="30" idx="1"/>
          </p:cNvCxnSpPr>
          <p:nvPr/>
        </p:nvCxnSpPr>
        <p:spPr>
          <a:xfrm>
            <a:off x="10958442" y="4431620"/>
            <a:ext cx="4421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747CA3-D6E1-F5E9-C111-6359F8F2D6C1}"/>
              </a:ext>
            </a:extLst>
          </p:cNvPr>
          <p:cNvSpPr txBox="1"/>
          <p:nvPr/>
        </p:nvSpPr>
        <p:spPr>
          <a:xfrm>
            <a:off x="5596064" y="5089101"/>
            <a:ext cx="2756568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Cambria Math" panose="02040503050406030204" pitchFamily="18" charset="0"/>
              </a:rPr>
              <a:t>After training</a:t>
            </a:r>
            <a:r>
              <a:rPr lang="en-US" sz="1100" dirty="0">
                <a:solidFill>
                  <a:schemeClr val="tx1"/>
                </a:solidFill>
                <a:latin typeface="Cambria Math" panose="02040503050406030204" pitchFamily="18" charset="0"/>
              </a:rPr>
              <a:t>: model can make accurate prediction on new data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85A2B4D-9E47-7EEF-717B-B9CA292C7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70" b="20421"/>
          <a:stretch/>
        </p:blipFill>
        <p:spPr>
          <a:xfrm rot="16200000">
            <a:off x="10902685" y="3884343"/>
            <a:ext cx="553621" cy="362794"/>
          </a:xfrm>
          <a:prstGeom prst="rect">
            <a:avLst/>
          </a:prstGeom>
        </p:spPr>
      </p:pic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B2CA3DD-09F6-0E7E-E50A-C4573C042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8182"/>
              </p:ext>
            </p:extLst>
          </p:nvPr>
        </p:nvGraphicFramePr>
        <p:xfrm>
          <a:off x="5306568" y="5647402"/>
          <a:ext cx="2067426" cy="52885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9995">
                  <a:extLst>
                    <a:ext uri="{9D8B030D-6E8A-4147-A177-3AD203B41FA5}">
                      <a16:colId xmlns:a16="http://schemas.microsoft.com/office/drawing/2014/main" val="3551567999"/>
                    </a:ext>
                  </a:extLst>
                </a:gridCol>
                <a:gridCol w="698289">
                  <a:extLst>
                    <a:ext uri="{9D8B030D-6E8A-4147-A177-3AD203B41FA5}">
                      <a16:colId xmlns:a16="http://schemas.microsoft.com/office/drawing/2014/main" val="2807521762"/>
                    </a:ext>
                  </a:extLst>
                </a:gridCol>
                <a:gridCol w="689142">
                  <a:extLst>
                    <a:ext uri="{9D8B030D-6E8A-4147-A177-3AD203B41FA5}">
                      <a16:colId xmlns:a16="http://schemas.microsoft.com/office/drawing/2014/main" val="609482697"/>
                    </a:ext>
                  </a:extLst>
                </a:gridCol>
              </a:tblGrid>
              <a:tr h="174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 ID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Study Time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Sleep Time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82763303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1437651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425425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B353070-DD52-8D13-CA0D-35711C1CE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363503"/>
              </p:ext>
            </p:extLst>
          </p:nvPr>
        </p:nvGraphicFramePr>
        <p:xfrm>
          <a:off x="7816101" y="5642728"/>
          <a:ext cx="689142" cy="52885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89142">
                  <a:extLst>
                    <a:ext uri="{9D8B030D-6E8A-4147-A177-3AD203B41FA5}">
                      <a16:colId xmlns:a16="http://schemas.microsoft.com/office/drawing/2014/main" val="454455393"/>
                    </a:ext>
                  </a:extLst>
                </a:gridCol>
              </a:tblGrid>
              <a:tr h="174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Pred. Grade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859787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79029"/>
                  </a:ext>
                </a:extLst>
              </a:tr>
              <a:tr h="1745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195433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737990-095F-4150-6D0C-06D65E045E19}"/>
              </a:ext>
            </a:extLst>
          </p:cNvPr>
          <p:cNvCxnSpPr/>
          <p:nvPr/>
        </p:nvCxnSpPr>
        <p:spPr>
          <a:xfrm>
            <a:off x="7373994" y="5907154"/>
            <a:ext cx="4421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11F84415-8FE3-E4B3-F75E-168930CD6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70" b="20421"/>
          <a:stretch/>
        </p:blipFill>
        <p:spPr>
          <a:xfrm rot="16200000">
            <a:off x="7318238" y="5713373"/>
            <a:ext cx="553621" cy="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61BC-87D8-E6D8-7B52-6436F943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2BF3E-F97C-1104-F6B6-33CBC1538F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5597" y="942242"/>
            <a:ext cx="4210417" cy="5221539"/>
          </a:xfrm>
        </p:spPr>
        <p:txBody>
          <a:bodyPr/>
          <a:lstStyle/>
          <a:p>
            <a:r>
              <a:rPr lang="en-US" sz="2400" dirty="0"/>
              <a:t>Collection of data that follows a similar template</a:t>
            </a:r>
          </a:p>
          <a:p>
            <a:r>
              <a:rPr lang="en-US" sz="2400" dirty="0"/>
              <a:t>In this module, we focus on tabular datasets</a:t>
            </a:r>
          </a:p>
          <a:p>
            <a:pPr lvl="1"/>
            <a:r>
              <a:rPr lang="en-US" sz="2000" dirty="0"/>
              <a:t>Also called structured data – a dataset is organized as rows and columns</a:t>
            </a:r>
          </a:p>
          <a:p>
            <a:pPr lvl="2"/>
            <a:r>
              <a:rPr lang="en-US" sz="1800" dirty="0"/>
              <a:t>Rows represent specific objects (instances, samples) in the data</a:t>
            </a:r>
          </a:p>
          <a:p>
            <a:pPr lvl="2"/>
            <a:r>
              <a:rPr lang="en-US" sz="1800" dirty="0"/>
              <a:t>Columns represent features (attributes, variables) in the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FA1E3C-EA9B-D237-6995-1DD05DB3A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69131"/>
              </p:ext>
            </p:extLst>
          </p:nvPr>
        </p:nvGraphicFramePr>
        <p:xfrm>
          <a:off x="6882253" y="1925224"/>
          <a:ext cx="520171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342">
                  <a:extLst>
                    <a:ext uri="{9D8B030D-6E8A-4147-A177-3AD203B41FA5}">
                      <a16:colId xmlns:a16="http://schemas.microsoft.com/office/drawing/2014/main" val="224654876"/>
                    </a:ext>
                  </a:extLst>
                </a:gridCol>
                <a:gridCol w="1040342">
                  <a:extLst>
                    <a:ext uri="{9D8B030D-6E8A-4147-A177-3AD203B41FA5}">
                      <a16:colId xmlns:a16="http://schemas.microsoft.com/office/drawing/2014/main" val="958055820"/>
                    </a:ext>
                  </a:extLst>
                </a:gridCol>
                <a:gridCol w="1040342">
                  <a:extLst>
                    <a:ext uri="{9D8B030D-6E8A-4147-A177-3AD203B41FA5}">
                      <a16:colId xmlns:a16="http://schemas.microsoft.com/office/drawing/2014/main" val="1837751925"/>
                    </a:ext>
                  </a:extLst>
                </a:gridCol>
                <a:gridCol w="1040342">
                  <a:extLst>
                    <a:ext uri="{9D8B030D-6E8A-4147-A177-3AD203B41FA5}">
                      <a16:colId xmlns:a16="http://schemas.microsoft.com/office/drawing/2014/main" val="2132682474"/>
                    </a:ext>
                  </a:extLst>
                </a:gridCol>
                <a:gridCol w="1040342">
                  <a:extLst>
                    <a:ext uri="{9D8B030D-6E8A-4147-A177-3AD203B41FA5}">
                      <a16:colId xmlns:a16="http://schemas.microsoft.com/office/drawing/2014/main" val="1013596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3-month past due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6-month past due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Credit 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8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8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4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41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095892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62313B90-8ABF-DE07-0DD2-662EB51665A8}"/>
              </a:ext>
            </a:extLst>
          </p:cNvPr>
          <p:cNvSpPr/>
          <p:nvPr/>
        </p:nvSpPr>
        <p:spPr>
          <a:xfrm rot="5400000">
            <a:off x="9334945" y="1872871"/>
            <a:ext cx="296325" cy="5201709"/>
          </a:xfrm>
          <a:prstGeom prst="rightBrace">
            <a:avLst>
              <a:gd name="adj1" fmla="val 4294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25763-60DE-F51D-691E-50DFFB6D500B}"/>
              </a:ext>
            </a:extLst>
          </p:cNvPr>
          <p:cNvSpPr txBox="1"/>
          <p:nvPr/>
        </p:nvSpPr>
        <p:spPr>
          <a:xfrm>
            <a:off x="8205353" y="4806554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dataset on credit rating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DD4C20E-D406-AF00-D4D6-F38CCF1A6B19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5890160" y="1772032"/>
            <a:ext cx="992094" cy="9284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3DC89A-D27A-D1CD-3262-F79F28A13976}"/>
              </a:ext>
            </a:extLst>
          </p:cNvPr>
          <p:cNvSpPr txBox="1"/>
          <p:nvPr/>
        </p:nvSpPr>
        <p:spPr>
          <a:xfrm>
            <a:off x="4797040" y="1402699"/>
            <a:ext cx="218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Rows represent users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5C1CA4-4BD2-8944-EFEE-0145856F67F8}"/>
              </a:ext>
            </a:extLst>
          </p:cNvPr>
          <p:cNvSpPr txBox="1"/>
          <p:nvPr/>
        </p:nvSpPr>
        <p:spPr>
          <a:xfrm>
            <a:off x="8439772" y="942242"/>
            <a:ext cx="283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Columns represent features 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29A18198-40F9-9E20-8CF8-F3A1338F2431}"/>
              </a:ext>
            </a:extLst>
          </p:cNvPr>
          <p:cNvCxnSpPr>
            <a:cxnSpLocks/>
            <a:stCxn id="4" idx="0"/>
            <a:endCxn id="28" idx="2"/>
          </p:cNvCxnSpPr>
          <p:nvPr/>
        </p:nvCxnSpPr>
        <p:spPr>
          <a:xfrm rot="5400000" flipH="1" flipV="1">
            <a:off x="9364072" y="1430610"/>
            <a:ext cx="613650" cy="3755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F642818-3FB5-4177-64EF-1B5681A7BC2A}"/>
              </a:ext>
            </a:extLst>
          </p:cNvPr>
          <p:cNvCxnSpPr>
            <a:cxnSpLocks/>
            <a:endCxn id="28" idx="2"/>
          </p:cNvCxnSpPr>
          <p:nvPr/>
        </p:nvCxnSpPr>
        <p:spPr>
          <a:xfrm rot="16200000" flipV="1">
            <a:off x="9850795" y="1319465"/>
            <a:ext cx="613650" cy="5978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72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E266-CA95-D3BD-3289-3F34F608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 Separated Value (CSV)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FC56-1FBC-BEE3-C344-AAF92E87D3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most basic way to store structured data</a:t>
            </a:r>
          </a:p>
          <a:p>
            <a:pPr lvl="1"/>
            <a:r>
              <a:rPr lang="en-US" dirty="0"/>
              <a:t>Each line represents one row in data</a:t>
            </a:r>
          </a:p>
          <a:p>
            <a:pPr lvl="1"/>
            <a:r>
              <a:rPr lang="en-US" dirty="0"/>
              <a:t>First line is usually columns’ names (headers)</a:t>
            </a:r>
          </a:p>
          <a:p>
            <a:pPr lvl="1"/>
            <a:r>
              <a:rPr lang="en-US" dirty="0"/>
              <a:t>Fields are separated by commas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8ED07-60FB-AC09-A33D-56160E43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50" y="2899961"/>
            <a:ext cx="8931349" cy="273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5C04-F0A7-4FE3-9CF1-5F0903A6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356034-8C67-4777-ADCD-AD3AB78599D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72173" y="914398"/>
                <a:ext cx="5324737" cy="5221539"/>
              </a:xfrm>
            </p:spPr>
            <p:txBody>
              <a:bodyPr/>
              <a:lstStyle/>
              <a:p>
                <a:r>
                  <a:rPr lang="en-US" sz="2000" dirty="0"/>
                  <a:t>Assign/predict </a:t>
                </a:r>
                <a:r>
                  <a:rPr lang="en-US" sz="2000" b="1" dirty="0"/>
                  <a:t>categories of each instance </a:t>
                </a:r>
                <a:r>
                  <a:rPr lang="en-US" sz="2000" dirty="0"/>
                  <a:t>in data based on their given attributes</a:t>
                </a:r>
              </a:p>
              <a:p>
                <a:r>
                  <a:rPr lang="en-US" sz="2000" dirty="0"/>
                  <a:t>Example: credit rating</a:t>
                </a:r>
              </a:p>
              <a:p>
                <a:pPr lvl="1"/>
                <a:r>
                  <a:rPr lang="en-US" sz="1800" dirty="0"/>
                  <a:t>Based on account information, determine if a customer will default (“bad” category) or not (“good” category) in the near future</a:t>
                </a:r>
              </a:p>
              <a:p>
                <a:pPr lvl="2"/>
                <a:r>
                  <a:rPr lang="en-US" sz="1600" dirty="0"/>
                  <a:t>Account information may be number of accounts, balance, average account age, past-due accounts, etc.</a:t>
                </a:r>
              </a:p>
              <a:p>
                <a:pPr lvl="2"/>
                <a:r>
                  <a:rPr lang="en-US" sz="1600" dirty="0"/>
                  <a:t>Roughly speaking, your credit score computed by companies like Equifax is actually the chance of you belonging to the “good” category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×1000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lvl="1"/>
                <a:r>
                  <a:rPr lang="en-US" sz="1600" dirty="0"/>
                  <a:t>Diagnosing medical conditions (positive/negative), etc.</a:t>
                </a:r>
              </a:p>
              <a:p>
                <a:r>
                  <a:rPr lang="en-US" sz="2000" dirty="0"/>
                  <a:t>To train a classification model, the training data </a:t>
                </a:r>
                <a:r>
                  <a:rPr lang="en-US" sz="2000" b="1" dirty="0"/>
                  <a:t>must include both the features and the labels</a:t>
                </a:r>
              </a:p>
              <a:p>
                <a:pPr lvl="1"/>
                <a:r>
                  <a:rPr lang="en-US" sz="1600" dirty="0"/>
                  <a:t>A trained model can then be used to predict data without labels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356034-8C67-4777-ADCD-AD3AB7859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72173" y="914398"/>
                <a:ext cx="5324737" cy="5221539"/>
              </a:xfrm>
              <a:blipFill>
                <a:blip r:embed="rId2"/>
                <a:stretch>
                  <a:fillRect l="-1030" t="-1167" r="-1716" b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D05762-45C8-4CF7-A52D-50E512EAA597}"/>
              </a:ext>
            </a:extLst>
          </p:cNvPr>
          <p:cNvGraphicFramePr>
            <a:graphicFrameLocks noGrp="1"/>
          </p:cNvGraphicFramePr>
          <p:nvPr/>
        </p:nvGraphicFramePr>
        <p:xfrm>
          <a:off x="5496910" y="487290"/>
          <a:ext cx="515077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472">
                  <a:extLst>
                    <a:ext uri="{9D8B030D-6E8A-4147-A177-3AD203B41FA5}">
                      <a16:colId xmlns:a16="http://schemas.microsoft.com/office/drawing/2014/main" val="743330414"/>
                    </a:ext>
                  </a:extLst>
                </a:gridCol>
                <a:gridCol w="895482">
                  <a:extLst>
                    <a:ext uri="{9D8B030D-6E8A-4147-A177-3AD203B41FA5}">
                      <a16:colId xmlns:a16="http://schemas.microsoft.com/office/drawing/2014/main" val="315540010"/>
                    </a:ext>
                  </a:extLst>
                </a:gridCol>
                <a:gridCol w="863950">
                  <a:extLst>
                    <a:ext uri="{9D8B030D-6E8A-4147-A177-3AD203B41FA5}">
                      <a16:colId xmlns:a16="http://schemas.microsoft.com/office/drawing/2014/main" val="2984437135"/>
                    </a:ext>
                  </a:extLst>
                </a:gridCol>
                <a:gridCol w="1109893">
                  <a:extLst>
                    <a:ext uri="{9D8B030D-6E8A-4147-A177-3AD203B41FA5}">
                      <a16:colId xmlns:a16="http://schemas.microsoft.com/office/drawing/2014/main" val="1847807242"/>
                    </a:ext>
                  </a:extLst>
                </a:gridCol>
                <a:gridCol w="1090973">
                  <a:extLst>
                    <a:ext uri="{9D8B030D-6E8A-4147-A177-3AD203B41FA5}">
                      <a16:colId xmlns:a16="http://schemas.microsoft.com/office/drawing/2014/main" val="4277968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Enc_SSN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NoOfAcc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3MnPstDue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6MnPstDue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5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Ad9asgvjabl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CLvb0das9b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2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MCdfasd924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07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Mx9ta9fgak4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Ro04ik2lv90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907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1953CB-B365-4371-9746-ECA3F7121BFA}"/>
              </a:ext>
            </a:extLst>
          </p:cNvPr>
          <p:cNvGraphicFramePr>
            <a:graphicFrameLocks noGrp="1"/>
          </p:cNvGraphicFramePr>
          <p:nvPr/>
        </p:nvGraphicFramePr>
        <p:xfrm>
          <a:off x="11124345" y="487290"/>
          <a:ext cx="89548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305548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65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6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7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95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55023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E73426E4-18DF-42F5-A972-6761B817D2D9}"/>
              </a:ext>
            </a:extLst>
          </p:cNvPr>
          <p:cNvSpPr/>
          <p:nvPr/>
        </p:nvSpPr>
        <p:spPr>
          <a:xfrm>
            <a:off x="10804032" y="1389340"/>
            <a:ext cx="163961" cy="4209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82D6321-ADDD-40A6-B5BD-E9E398D9F02C}"/>
              </a:ext>
            </a:extLst>
          </p:cNvPr>
          <p:cNvSpPr/>
          <p:nvPr/>
        </p:nvSpPr>
        <p:spPr>
          <a:xfrm rot="5400000">
            <a:off x="9450441" y="1013987"/>
            <a:ext cx="327134" cy="391615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015D6-721B-4C87-9FAD-3FF62B874760}"/>
              </a:ext>
            </a:extLst>
          </p:cNvPr>
          <p:cNvSpPr txBox="1"/>
          <p:nvPr/>
        </p:nvSpPr>
        <p:spPr>
          <a:xfrm>
            <a:off x="7909791" y="3227114"/>
            <a:ext cx="340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provide both to train models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4126AD-9285-42B2-A2C7-8E41BF205A89}"/>
              </a:ext>
            </a:extLst>
          </p:cNvPr>
          <p:cNvGraphicFramePr>
            <a:graphicFrameLocks noGrp="1"/>
          </p:cNvGraphicFramePr>
          <p:nvPr/>
        </p:nvGraphicFramePr>
        <p:xfrm>
          <a:off x="5496910" y="3941663"/>
          <a:ext cx="515077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472">
                  <a:extLst>
                    <a:ext uri="{9D8B030D-6E8A-4147-A177-3AD203B41FA5}">
                      <a16:colId xmlns:a16="http://schemas.microsoft.com/office/drawing/2014/main" val="3868212953"/>
                    </a:ext>
                  </a:extLst>
                </a:gridCol>
                <a:gridCol w="895482">
                  <a:extLst>
                    <a:ext uri="{9D8B030D-6E8A-4147-A177-3AD203B41FA5}">
                      <a16:colId xmlns:a16="http://schemas.microsoft.com/office/drawing/2014/main" val="324594643"/>
                    </a:ext>
                  </a:extLst>
                </a:gridCol>
                <a:gridCol w="863950">
                  <a:extLst>
                    <a:ext uri="{9D8B030D-6E8A-4147-A177-3AD203B41FA5}">
                      <a16:colId xmlns:a16="http://schemas.microsoft.com/office/drawing/2014/main" val="2297402252"/>
                    </a:ext>
                  </a:extLst>
                </a:gridCol>
                <a:gridCol w="1109893">
                  <a:extLst>
                    <a:ext uri="{9D8B030D-6E8A-4147-A177-3AD203B41FA5}">
                      <a16:colId xmlns:a16="http://schemas.microsoft.com/office/drawing/2014/main" val="2290169818"/>
                    </a:ext>
                  </a:extLst>
                </a:gridCol>
                <a:gridCol w="1090973">
                  <a:extLst>
                    <a:ext uri="{9D8B030D-6E8A-4147-A177-3AD203B41FA5}">
                      <a16:colId xmlns:a16="http://schemas.microsoft.com/office/drawing/2014/main" val="2250981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Enc_SSN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NoOfAcc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3MnPstDue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6MnPstDue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4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Ad9asgvjabl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CLvb0das9b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81318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A85A89-9C78-47FB-B7A5-37DFD4820022}"/>
              </a:ext>
            </a:extLst>
          </p:cNvPr>
          <p:cNvGraphicFramePr>
            <a:graphicFrameLocks noGrp="1"/>
          </p:cNvGraphicFramePr>
          <p:nvPr/>
        </p:nvGraphicFramePr>
        <p:xfrm>
          <a:off x="11124345" y="3941663"/>
          <a:ext cx="89548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808470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59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80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738183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6F61344B-0A32-4C78-B2F8-157B0FC23745}"/>
              </a:ext>
            </a:extLst>
          </p:cNvPr>
          <p:cNvSpPr/>
          <p:nvPr/>
        </p:nvSpPr>
        <p:spPr>
          <a:xfrm>
            <a:off x="10804031" y="4287453"/>
            <a:ext cx="163961" cy="4209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83FC88D-7E78-4FA7-8BB7-174CD6F87F4F}"/>
              </a:ext>
            </a:extLst>
          </p:cNvPr>
          <p:cNvSpPr/>
          <p:nvPr/>
        </p:nvSpPr>
        <p:spPr>
          <a:xfrm rot="5400000">
            <a:off x="8311135" y="3319600"/>
            <a:ext cx="327134" cy="391615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55923-3073-4448-A01F-3FC4756E783E}"/>
              </a:ext>
            </a:extLst>
          </p:cNvPr>
          <p:cNvSpPr txBox="1"/>
          <p:nvPr/>
        </p:nvSpPr>
        <p:spPr>
          <a:xfrm>
            <a:off x="6301510" y="5473753"/>
            <a:ext cx="434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needs feature data to 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186023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1" grpId="0" animBg="1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81FB-3E61-4D96-A645-919B86BE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79C017-45E6-4CB5-863E-55DA021D5922}"/>
              </a:ext>
            </a:extLst>
          </p:cNvPr>
          <p:cNvSpPr txBox="1">
            <a:spLocks/>
          </p:cNvSpPr>
          <p:nvPr/>
        </p:nvSpPr>
        <p:spPr>
          <a:xfrm>
            <a:off x="172173" y="914398"/>
            <a:ext cx="5244859" cy="52215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65 Medium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55 Roman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55 Roman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55 Roman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55 Roman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Fairly similar to classification, however, the target to predict is of numeric types</a:t>
            </a:r>
          </a:p>
          <a:p>
            <a:r>
              <a:rPr lang="en-US" sz="2000" dirty="0"/>
              <a:t>Example: </a:t>
            </a:r>
          </a:p>
          <a:p>
            <a:pPr lvl="1"/>
            <a:r>
              <a:rPr lang="en-US" sz="1600" dirty="0"/>
              <a:t>Predict monthly product sales based on product types, categories, advertising spends, etc.</a:t>
            </a:r>
          </a:p>
          <a:p>
            <a:pPr lvl="1"/>
            <a:r>
              <a:rPr lang="en-US" sz="1600" dirty="0"/>
              <a:t>Predict first year GPA based on students’ majors and high school grades in different classes</a:t>
            </a:r>
          </a:p>
          <a:p>
            <a:pPr lvl="1"/>
            <a:r>
              <a:rPr lang="en-US" sz="1600" dirty="0"/>
              <a:t>Predict wildfire area based on location and weather</a:t>
            </a:r>
          </a:p>
          <a:p>
            <a:pPr lvl="1"/>
            <a:r>
              <a:rPr lang="en-US" sz="1600" dirty="0"/>
              <a:t>Etc.</a:t>
            </a:r>
          </a:p>
          <a:p>
            <a:r>
              <a:rPr lang="en-US" sz="1800" dirty="0"/>
              <a:t>Similar to classification, to train a regression model, the training data </a:t>
            </a:r>
            <a:r>
              <a:rPr lang="en-US" sz="1800" b="1" dirty="0"/>
              <a:t>must include both the features and the labels</a:t>
            </a:r>
          </a:p>
          <a:p>
            <a:pPr lvl="1"/>
            <a:r>
              <a:rPr lang="en-US" sz="1800" dirty="0"/>
              <a:t>Classification and regression both belong to </a:t>
            </a:r>
            <a:r>
              <a:rPr lang="en-US" sz="1800" b="1" dirty="0"/>
              <a:t>Supervised Learning </a:t>
            </a:r>
            <a:r>
              <a:rPr lang="en-US" sz="1800" dirty="0"/>
              <a:t>– a branch of machine learning in which </a:t>
            </a:r>
            <a:r>
              <a:rPr lang="en-US" sz="1800" b="1" dirty="0"/>
              <a:t>models need both features and labels to learn</a:t>
            </a:r>
          </a:p>
          <a:p>
            <a:pPr lvl="1"/>
            <a:r>
              <a:rPr lang="en-US" sz="1800" dirty="0"/>
              <a:t>Classification and regression are also considered </a:t>
            </a:r>
            <a:r>
              <a:rPr lang="en-US" sz="1800" b="1" dirty="0"/>
              <a:t>predictive analysis</a:t>
            </a:r>
          </a:p>
          <a:p>
            <a:endParaRPr lang="en-US" sz="2000" dirty="0"/>
          </a:p>
          <a:p>
            <a:pPr lvl="1"/>
            <a:endParaRPr lang="en-US" sz="16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D641038-CE86-4BA3-B5D9-376AA3EDA17D}"/>
              </a:ext>
            </a:extLst>
          </p:cNvPr>
          <p:cNvGraphicFramePr>
            <a:graphicFrameLocks noGrp="1"/>
          </p:cNvGraphicFramePr>
          <p:nvPr/>
        </p:nvGraphicFramePr>
        <p:xfrm>
          <a:off x="5496910" y="2316480"/>
          <a:ext cx="515077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472">
                  <a:extLst>
                    <a:ext uri="{9D8B030D-6E8A-4147-A177-3AD203B41FA5}">
                      <a16:colId xmlns:a16="http://schemas.microsoft.com/office/drawing/2014/main" val="743330414"/>
                    </a:ext>
                  </a:extLst>
                </a:gridCol>
                <a:gridCol w="895482">
                  <a:extLst>
                    <a:ext uri="{9D8B030D-6E8A-4147-A177-3AD203B41FA5}">
                      <a16:colId xmlns:a16="http://schemas.microsoft.com/office/drawing/2014/main" val="315540010"/>
                    </a:ext>
                  </a:extLst>
                </a:gridCol>
                <a:gridCol w="863950">
                  <a:extLst>
                    <a:ext uri="{9D8B030D-6E8A-4147-A177-3AD203B41FA5}">
                      <a16:colId xmlns:a16="http://schemas.microsoft.com/office/drawing/2014/main" val="2984437135"/>
                    </a:ext>
                  </a:extLst>
                </a:gridCol>
                <a:gridCol w="1109893">
                  <a:extLst>
                    <a:ext uri="{9D8B030D-6E8A-4147-A177-3AD203B41FA5}">
                      <a16:colId xmlns:a16="http://schemas.microsoft.com/office/drawing/2014/main" val="1847807242"/>
                    </a:ext>
                  </a:extLst>
                </a:gridCol>
                <a:gridCol w="1090973">
                  <a:extLst>
                    <a:ext uri="{9D8B030D-6E8A-4147-A177-3AD203B41FA5}">
                      <a16:colId xmlns:a16="http://schemas.microsoft.com/office/drawing/2014/main" val="4277968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StudentID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Major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HSEnglish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HSScience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25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9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22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07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71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2907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95E620-2DFA-44B6-9EB9-D770E3E41E88}"/>
              </a:ext>
            </a:extLst>
          </p:cNvPr>
          <p:cNvGraphicFramePr>
            <a:graphicFrameLocks noGrp="1"/>
          </p:cNvGraphicFramePr>
          <p:nvPr/>
        </p:nvGraphicFramePr>
        <p:xfrm>
          <a:off x="11124345" y="2316480"/>
          <a:ext cx="89548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305548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FYGPA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65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16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77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79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95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55023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94792ECC-5074-4E28-B24F-1E4803FA8677}"/>
              </a:ext>
            </a:extLst>
          </p:cNvPr>
          <p:cNvSpPr/>
          <p:nvPr/>
        </p:nvSpPr>
        <p:spPr>
          <a:xfrm>
            <a:off x="10804032" y="3218530"/>
            <a:ext cx="163961" cy="4209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476E-908F-F843-1671-9F43434D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an Analytical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A37C-6559-2545-0266-8A437695C5C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Minimally, an analytical project has the below steps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b="1" i="0" dirty="0">
                <a:solidFill>
                  <a:srgbClr val="212121"/>
                </a:solidFill>
                <a:effectLst/>
                <a:latin typeface="Helvetica Neue"/>
              </a:rPr>
              <a:t>Form the project</a:t>
            </a:r>
          </a:p>
          <a:p>
            <a:pPr lvl="2">
              <a:buClrTx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Helvetica Neue"/>
              </a:rPr>
              <a:t>Establish the question to solve like what to model or to explain</a:t>
            </a:r>
          </a:p>
          <a:p>
            <a:pPr lvl="2">
              <a:buClrTx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Helvetica Neue"/>
              </a:rPr>
              <a:t>Determine a dataset that is able to address the analysis.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Helvetica Neue"/>
              </a:rPr>
              <a:t>Data processing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Helvetica Neue"/>
              </a:rPr>
              <a:t> </a:t>
            </a:r>
          </a:p>
          <a:p>
            <a:pPr lvl="2">
              <a:buClrTx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Helvetica Neue"/>
              </a:rPr>
              <a:t>Transform the data to address any issues 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b="1" i="0" dirty="0">
                <a:solidFill>
                  <a:srgbClr val="212121"/>
                </a:solidFill>
                <a:effectLst/>
                <a:latin typeface="Helvetica Neue"/>
              </a:rPr>
              <a:t>Modeling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Helvetica Neue"/>
              </a:rPr>
              <a:t> </a:t>
            </a:r>
          </a:p>
          <a:p>
            <a:pPr lvl="2">
              <a:buClrTx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Helvetica Neue"/>
              </a:rPr>
              <a:t>Select the appropriate models for the data and the task, </a:t>
            </a:r>
          </a:p>
          <a:p>
            <a:pPr lvl="2">
              <a:buClrTx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Helvetica Neue"/>
              </a:rPr>
              <a:t>Train/finetune the models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b="1" i="0" dirty="0">
                <a:solidFill>
                  <a:srgbClr val="212121"/>
                </a:solidFill>
                <a:effectLst/>
                <a:latin typeface="Helvetica Neue"/>
              </a:rPr>
              <a:t>Publish the results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Helvetica Neue"/>
              </a:rPr>
              <a:t> </a:t>
            </a:r>
          </a:p>
          <a:p>
            <a:pPr lvl="2">
              <a:buClrTx/>
            </a:pPr>
            <a:r>
              <a:rPr lang="en-US" sz="1800" dirty="0">
                <a:solidFill>
                  <a:srgbClr val="212121"/>
                </a:solidFill>
                <a:latin typeface="Helvetica Neue"/>
              </a:rPr>
              <a:t>Document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Helvetica Neue"/>
              </a:rPr>
              <a:t>any findings or well-trained models from the previous steps</a:t>
            </a:r>
          </a:p>
          <a:p>
            <a:pPr marL="914400" lvl="2" indent="0">
              <a:buClrTx/>
              <a:buNone/>
            </a:pPr>
            <a:endParaRPr lang="en-US" sz="1800" dirty="0">
              <a:solidFill>
                <a:srgbClr val="212121"/>
              </a:solidFill>
              <a:latin typeface="Helvetica Neue"/>
            </a:endParaRPr>
          </a:p>
          <a:p>
            <a:pPr>
              <a:buClr>
                <a:srgbClr val="65E537"/>
              </a:buClr>
            </a:pPr>
            <a:r>
              <a:rPr lang="en-US" sz="2600" b="1" i="0" dirty="0">
                <a:solidFill>
                  <a:srgbClr val="212121"/>
                </a:solidFill>
                <a:effectLst/>
                <a:latin typeface="Helvetica Neue"/>
              </a:rPr>
              <a:t>This module focuses on step 2</a:t>
            </a:r>
          </a:p>
          <a:p>
            <a:pPr>
              <a:buClr>
                <a:srgbClr val="65E537"/>
              </a:buClr>
            </a:pPr>
            <a:r>
              <a:rPr lang="en-US" sz="2600" dirty="0">
                <a:solidFill>
                  <a:srgbClr val="212121"/>
                </a:solidFill>
                <a:latin typeface="Helvetica Neue"/>
              </a:rPr>
              <a:t>Next module focuses on step 3</a:t>
            </a:r>
            <a:endParaRPr lang="en-US" sz="2600" b="0" i="0" dirty="0">
              <a:solidFill>
                <a:srgbClr val="212121"/>
              </a:solidFill>
              <a:effectLst/>
              <a:latin typeface="Helvetica Neue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A3E4-C419-25D0-B131-0E47F749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Steps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5615-2A97-C4CE-306B-141140FA1F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Loading data</a:t>
            </a:r>
          </a:p>
          <a:p>
            <a:r>
              <a:rPr lang="en-US" dirty="0"/>
              <a:t>Fix column types</a:t>
            </a:r>
          </a:p>
          <a:p>
            <a:r>
              <a:rPr lang="en-US" dirty="0"/>
              <a:t>Drop unnecessary columns</a:t>
            </a:r>
          </a:p>
          <a:p>
            <a:r>
              <a:rPr lang="en-US" dirty="0"/>
              <a:t>Train test splitting</a:t>
            </a:r>
          </a:p>
          <a:p>
            <a:r>
              <a:rPr lang="en-US" dirty="0"/>
              <a:t>One hot encoding</a:t>
            </a:r>
          </a:p>
          <a:p>
            <a:r>
              <a:rPr lang="en-US" dirty="0"/>
              <a:t>Imputation</a:t>
            </a:r>
          </a:p>
          <a:p>
            <a:endParaRPr lang="en-US" dirty="0"/>
          </a:p>
          <a:p>
            <a:r>
              <a:rPr lang="en-US" dirty="0"/>
              <a:t>All can then be wrapped in a single object called </a:t>
            </a:r>
            <a:r>
              <a:rPr lang="en-US" b="1" dirty="0"/>
              <a:t>Pipeline</a:t>
            </a:r>
          </a:p>
          <a:p>
            <a:r>
              <a:rPr lang="en-US" dirty="0"/>
              <a:t>Before move to the </a:t>
            </a:r>
            <a:r>
              <a:rPr lang="en-US" b="1" i="1" dirty="0"/>
              <a:t>working with </a:t>
            </a:r>
            <a:r>
              <a:rPr lang="en-US" b="1" i="1" dirty="0" err="1"/>
              <a:t>dataframe</a:t>
            </a:r>
            <a:r>
              <a:rPr lang="en-US" b="1" i="1" dirty="0"/>
              <a:t> </a:t>
            </a:r>
            <a:r>
              <a:rPr lang="en-US" dirty="0"/>
              <a:t>notebook we will set up the environment in the next few slides</a:t>
            </a:r>
          </a:p>
        </p:txBody>
      </p:sp>
    </p:spTree>
    <p:extLst>
      <p:ext uri="{BB962C8B-B14F-4D97-AF65-F5344CB8AC3E}">
        <p14:creationId xmlns:p14="http://schemas.microsoft.com/office/powerpoint/2010/main" val="310640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1141</Words>
  <Application>Microsoft Office PowerPoint</Application>
  <PresentationFormat>Widescreen</PresentationFormat>
  <Paragraphs>340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Avenir 55 Roman</vt:lpstr>
      <vt:lpstr>Avenir 65 Medium</vt:lpstr>
      <vt:lpstr>Avenir 95 Black</vt:lpstr>
      <vt:lpstr>Calibri</vt:lpstr>
      <vt:lpstr>Cambria Math</vt:lpstr>
      <vt:lpstr>Helvetica Neue</vt:lpstr>
      <vt:lpstr>Office Theme</vt:lpstr>
      <vt:lpstr>Predictive Data Analytics with PySpark</vt:lpstr>
      <vt:lpstr>Data Analytics</vt:lpstr>
      <vt:lpstr>Machine Learning Data Analytics </vt:lpstr>
      <vt:lpstr>Dataset</vt:lpstr>
      <vt:lpstr>Comma Separated Value (CSV) Files</vt:lpstr>
      <vt:lpstr>Classification</vt:lpstr>
      <vt:lpstr>Regression</vt:lpstr>
      <vt:lpstr>Steps in an Analytical Project</vt:lpstr>
      <vt:lpstr>Processing Steps Discussed</vt:lpstr>
      <vt:lpstr>Install Numpy</vt:lpstr>
      <vt:lpstr>Upload Data and Import the Notebook</vt:lpstr>
      <vt:lpstr>Set up the Mark Down Interpreter</vt:lpstr>
      <vt:lpstr>When PySpark not responding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Linh Le</cp:lastModifiedBy>
  <cp:revision>178</cp:revision>
  <dcterms:created xsi:type="dcterms:W3CDTF">2019-08-07T15:31:06Z</dcterms:created>
  <dcterms:modified xsi:type="dcterms:W3CDTF">2023-04-08T04:24:07Z</dcterms:modified>
</cp:coreProperties>
</file>