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5C5C"/>
    <a:srgbClr val="457AC7"/>
    <a:srgbClr val="65E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08" autoAdjust="0"/>
    <p:restoredTop sz="89376" autoAdjust="0"/>
  </p:normalViewPr>
  <p:slideViewPr>
    <p:cSldViewPr snapToGrid="0" snapToObjects="1">
      <p:cViewPr varScale="1">
        <p:scale>
          <a:sx n="159" d="100"/>
          <a:sy n="159" d="100"/>
        </p:scale>
        <p:origin x="1062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D78D4-8830-4043-9064-E6BE46C0631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FDDA2-D307-7D41-8A9B-9D02DEE4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FDDA2-D307-7D41-8A9B-9D02DEE488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3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5C32C3-0E38-EF40-8753-699E473F02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27BE0D8-E95C-3C4B-A373-FA77AFB95C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3549" y="2703443"/>
            <a:ext cx="4660900" cy="677395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1DA1688-B217-4843-B0D0-29E1D20281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13549" y="3546735"/>
            <a:ext cx="4660900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356227-D7D4-F943-AFB2-F20F8B424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817" y="1983144"/>
            <a:ext cx="2853911" cy="289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9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2D5093F-A64D-6A42-8920-D62D4FA40C4E}"/>
              </a:ext>
            </a:extLst>
          </p:cNvPr>
          <p:cNvGrpSpPr/>
          <p:nvPr userDrawn="1"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A42E0DC-41C4-5D4E-9365-D4101A18F8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1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FC13913-2F32-2343-B64C-251CB51EA2C7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DDACB2-B58B-F64A-B55E-70FEB45037B1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4A6396A-6CC8-EE41-8B23-9407CDA8FD3F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4DCAAE-06D4-1C42-A8CE-0E38F73143D0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F89AB1-B31C-E448-B85A-7845F94BB1BB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rgbClr val="FFC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5F5AD75-B71E-D94B-A05C-66D485089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0916" y="1320514"/>
              <a:ext cx="650162" cy="43344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7CDAB06-B996-2747-B5EA-CA07085E5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70916" y="5143800"/>
              <a:ext cx="650162" cy="433441"/>
            </a:xfrm>
            <a:prstGeom prst="rect">
              <a:avLst/>
            </a:prstGeom>
          </p:spPr>
        </p:pic>
      </p:grp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E663CB2-1E13-F842-839B-5A8CD0A85A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45698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33246C5-2D29-F946-B2F7-3B9C84905703}"/>
              </a:ext>
            </a:extLst>
          </p:cNvPr>
          <p:cNvGrpSpPr/>
          <p:nvPr userDrawn="1"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4CE2E98-8D1A-CD4B-B1A9-88632EBA6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BB83C3-3C45-0841-A413-09852839C40C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FDDB52-74F4-BD45-9465-8A1053479EC4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DFCEBF5-ADAA-7B46-9038-529B9CAD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C772748-8129-DF4A-8381-C7C56673891E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7E82D3-A127-8949-B1E6-B259F329C874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EB4B2D7-120C-C34A-B84F-EA07D8F4A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0855" y="1305854"/>
              <a:ext cx="690281" cy="46018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F279F7D-5F09-5A4A-BBE3-A178B7A30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50855" y="5128560"/>
              <a:ext cx="690281" cy="460187"/>
            </a:xfrm>
            <a:prstGeom prst="rect">
              <a:avLst/>
            </a:prstGeom>
          </p:spPr>
        </p:pic>
      </p:grp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4F3A9B5-49EA-D54B-89B9-093CE6BD84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218187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25A00D-820B-394B-BB34-47EBF2ABE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71227B-224F-8845-985A-7D474CAE570C}"/>
              </a:ext>
            </a:extLst>
          </p:cNvPr>
          <p:cNvSpPr/>
          <p:nvPr/>
        </p:nvSpPr>
        <p:spPr>
          <a:xfrm>
            <a:off x="-1" y="2958419"/>
            <a:ext cx="12192001" cy="9411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FC234-CE84-CE4A-AEC5-3D8F75B4E49C}"/>
              </a:ext>
            </a:extLst>
          </p:cNvPr>
          <p:cNvSpPr txBox="1"/>
          <p:nvPr/>
        </p:nvSpPr>
        <p:spPr>
          <a:xfrm>
            <a:off x="1822703" y="3210350"/>
            <a:ext cx="85465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3475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D1FCC-C828-5245-A412-370879858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335" y="963303"/>
            <a:ext cx="2887330" cy="29255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754ED87-0658-414E-9715-03B9642412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65550" y="5448601"/>
            <a:ext cx="4660900" cy="4460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Title2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A2028A-6C2D-9540-910F-711B608C5F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65550" y="5961363"/>
            <a:ext cx="4660900" cy="350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Date2</a:t>
            </a:r>
          </a:p>
        </p:txBody>
      </p:sp>
    </p:spTree>
    <p:extLst>
      <p:ext uri="{BB962C8B-B14F-4D97-AF65-F5344CB8AC3E}">
        <p14:creationId xmlns:p14="http://schemas.microsoft.com/office/powerpoint/2010/main" val="303132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FA6151DA-0E50-3747-B88F-29F646B31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423" y="269005"/>
            <a:ext cx="10660289" cy="666991"/>
          </a:xfrm>
          <a:prstGeom prst="rect">
            <a:avLst/>
          </a:prstGeom>
        </p:spPr>
        <p:txBody>
          <a:bodyPr/>
          <a:lstStyle>
            <a:lvl1pPr>
              <a:defRPr sz="3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Title3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8378D0F-E7EF-4A4B-83B1-DE98788093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1110953"/>
            <a:ext cx="10660288" cy="5018679"/>
          </a:xfrm>
          <a:prstGeom prst="rect">
            <a:avLst/>
          </a:prstGeom>
        </p:spPr>
        <p:txBody>
          <a:bodyPr/>
          <a:lstStyle>
            <a:lvl1pPr>
              <a:buClr>
                <a:srgbClr val="F7BF32"/>
              </a:buClr>
              <a:defRPr b="0" i="0">
                <a:latin typeface="Avenir 65 Medium" panose="02000503020000020003" pitchFamily="2" charset="0"/>
              </a:defRPr>
            </a:lvl1pPr>
            <a:lvl2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2pPr>
            <a:lvl3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3pPr>
            <a:lvl4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4pPr>
            <a:lvl5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200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9A8CB0-9A70-A144-93B6-FBAF6A78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119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59C787-850A-E94C-BE82-DEF54263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05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D4AF910-3B45-C642-BA40-7F26C292CBB7}"/>
              </a:ext>
            </a:extLst>
          </p:cNvPr>
          <p:cNvGrpSpPr/>
          <p:nvPr userDrawn="1"/>
        </p:nvGrpSpPr>
        <p:grpSpPr>
          <a:xfrm>
            <a:off x="0" y="0"/>
            <a:ext cx="6143872" cy="6858000"/>
            <a:chOff x="0" y="0"/>
            <a:chExt cx="6143872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89D864-D3E3-854A-9727-A7FA3A3C3175}"/>
                </a:ext>
              </a:extLst>
            </p:cNvPr>
            <p:cNvSpPr/>
            <p:nvPr/>
          </p:nvSpPr>
          <p:spPr>
            <a:xfrm>
              <a:off x="5617345" y="0"/>
              <a:ext cx="526527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D8ED27C-6546-2A4D-8DF8-81E2F1D5CA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0000"/>
            <a:stretch/>
          </p:blipFill>
          <p:spPr>
            <a:xfrm>
              <a:off x="0" y="0"/>
              <a:ext cx="6096000" cy="6858000"/>
            </a:xfrm>
            <a:prstGeom prst="rect">
              <a:avLst/>
            </a:prstGeom>
          </p:spPr>
        </p:pic>
      </p:grp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1061A9F-A15E-C64A-9549-79374FACE1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833" y="3229691"/>
            <a:ext cx="4702175" cy="3986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What We’ll Cover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FA52A49-6633-E54F-9E51-57323147E9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1833" y="1128199"/>
            <a:ext cx="4704334" cy="4564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  <a:defRPr sz="1800" b="0" i="0"/>
            </a:lvl2pPr>
          </a:lstStyle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6207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6B76FD-EBC2-924F-90F9-5FBB8B224E6C}"/>
              </a:ext>
            </a:extLst>
          </p:cNvPr>
          <p:cNvSpPr/>
          <p:nvPr/>
        </p:nvSpPr>
        <p:spPr>
          <a:xfrm>
            <a:off x="-1" y="6224584"/>
            <a:ext cx="12192001" cy="2607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04431-1C59-AA44-82EC-D02845A98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24" r="1434" b="242"/>
          <a:stretch/>
        </p:blipFill>
        <p:spPr>
          <a:xfrm>
            <a:off x="0" y="6279639"/>
            <a:ext cx="12192000" cy="57836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6176D2-EEF6-1043-9E18-99A5E6FB1DED}"/>
              </a:ext>
            </a:extLst>
          </p:cNvPr>
          <p:cNvCxnSpPr>
            <a:cxnSpLocks/>
          </p:cNvCxnSpPr>
          <p:nvPr/>
        </p:nvCxnSpPr>
        <p:spPr>
          <a:xfrm>
            <a:off x="-13856" y="1260574"/>
            <a:ext cx="6096001" cy="0"/>
          </a:xfrm>
          <a:prstGeom prst="line">
            <a:avLst/>
          </a:prstGeom>
          <a:ln w="28575">
            <a:solidFill>
              <a:srgbClr val="FFC6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75B1AC-CF2D-704D-8913-3B88C08C39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8083" y="600075"/>
            <a:ext cx="5680075" cy="660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Title7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8360B5A-D265-7849-A437-ACE53640BB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8083" y="1752600"/>
            <a:ext cx="4257675" cy="3352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C629"/>
              </a:buClr>
              <a:buFont typeface="Arial" panose="020B0604020202020204" pitchFamily="34" charset="0"/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sz="1500" b="1" dirty="0">
                <a:latin typeface="Avenir 95 Black" panose="02000503020000020003" pitchFamily="2" charset="0"/>
              </a:rPr>
              <a:t>Points:</a:t>
            </a:r>
          </a:p>
          <a:p>
            <a:endParaRPr lang="en-US" sz="1500" dirty="0">
              <a:latin typeface="Avenir 65 Medium" panose="02000503020000020003" pitchFamily="2" charset="0"/>
            </a:endParaRP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1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2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Avenir 65 Medium" panose="02000503020000020003" pitchFamily="2" charset="0"/>
            </a:endParaRPr>
          </a:p>
          <a:p>
            <a:r>
              <a:rPr lang="en-US" sz="1500" dirty="0">
                <a:latin typeface="Avenir 65 Medium" panose="02000503020000020003" pitchFamily="2" charset="0"/>
              </a:rPr>
              <a:t>Reinforce main points/message here with copy to explain to the consumer.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874033-E928-1743-85FB-DC29CB426C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99667" y="1593184"/>
            <a:ext cx="4794250" cy="3892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0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475F388-1957-4E42-8C71-14A16B93040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0DCAAC-46AE-3343-8F9A-CD4DDA203A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7FE7ACE-CBBD-CE4F-9899-20F39A6A454D}"/>
                </a:ext>
              </a:extLst>
            </p:cNvPr>
            <p:cNvCxnSpPr/>
            <p:nvPr/>
          </p:nvCxnSpPr>
          <p:spPr>
            <a:xfrm>
              <a:off x="3169919" y="3857735"/>
              <a:ext cx="585216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1210CA93-A5F0-FC40-A24C-216D908FFE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Title1</a:t>
            </a:r>
          </a:p>
        </p:txBody>
      </p:sp>
    </p:spTree>
    <p:extLst>
      <p:ext uri="{BB962C8B-B14F-4D97-AF65-F5344CB8AC3E}">
        <p14:creationId xmlns:p14="http://schemas.microsoft.com/office/powerpoint/2010/main" val="230174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C8967C-5DE1-8542-B6F8-DE583745C775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F91AB2-125E-C949-8DAC-F092265357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t="19272"/>
            <a:stretch/>
          </p:blipFill>
          <p:spPr>
            <a:xfrm>
              <a:off x="0" y="-1"/>
              <a:ext cx="12192000" cy="6858001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F6F952A-A865-544A-B2DA-A32AF5762272}"/>
                </a:ext>
              </a:extLst>
            </p:cNvPr>
            <p:cNvCxnSpPr/>
            <p:nvPr/>
          </p:nvCxnSpPr>
          <p:spPr>
            <a:xfrm>
              <a:off x="3672840" y="3857735"/>
              <a:ext cx="484632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BDF5D72F-CC3C-2B4E-B192-FF761F67C8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Title2</a:t>
            </a:r>
          </a:p>
        </p:txBody>
      </p:sp>
    </p:spTree>
    <p:extLst>
      <p:ext uri="{BB962C8B-B14F-4D97-AF65-F5344CB8AC3E}">
        <p14:creationId xmlns:p14="http://schemas.microsoft.com/office/powerpoint/2010/main" val="308901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65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7" r:id="rId3"/>
    <p:sldLayoutId id="2147483668" r:id="rId4"/>
    <p:sldLayoutId id="2147483669" r:id="rId5"/>
    <p:sldLayoutId id="2147483658" r:id="rId6"/>
    <p:sldLayoutId id="2147483665" r:id="rId7"/>
    <p:sldLayoutId id="2147483660" r:id="rId8"/>
    <p:sldLayoutId id="2147483661" r:id="rId9"/>
    <p:sldLayoutId id="2147483663" r:id="rId10"/>
    <p:sldLayoutId id="2147483664" r:id="rId11"/>
    <p:sldLayoutId id="214748366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wiki.apache.org/confluence/display/hadoop2/PoweredBy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spark.apache.org/powered-by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stable/hadoop-project-dist/hadoop-hdfs/HdfsDesign.html" TargetMode="External"/><Relationship Id="rId2" Type="http://schemas.openxmlformats.org/officeDocument/2006/relationships/hyperlink" Target="https://phoenixnap.com/kb/apache-hadoop-architecture-explained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wiki.apache.org/confluence/display/HADOOP2/HadoopIsNo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D62DE74-A72F-FA43-9FDB-0477AE57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Apache Hadoop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2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8A94-4369-7F6C-3EA6-4EE2C54B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Hadoop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B527F-594B-3D83-14F2-8B5FBDEDF1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935996"/>
            <a:ext cx="6287413" cy="5239336"/>
          </a:xfrm>
        </p:spPr>
        <p:txBody>
          <a:bodyPr/>
          <a:lstStyle/>
          <a:p>
            <a:r>
              <a:rPr lang="en-US" sz="2400" dirty="0"/>
              <a:t>A framework for distributed processing of very large datasets on computer clusters</a:t>
            </a:r>
          </a:p>
          <a:p>
            <a:pPr lvl="1"/>
            <a:r>
              <a:rPr lang="en-US" sz="2000" dirty="0"/>
              <a:t>Processing means both </a:t>
            </a:r>
            <a:r>
              <a:rPr lang="en-US" sz="2000" b="1" dirty="0"/>
              <a:t>storing</a:t>
            </a:r>
            <a:r>
              <a:rPr lang="en-US" sz="2000" dirty="0"/>
              <a:t> and </a:t>
            </a:r>
            <a:r>
              <a:rPr lang="en-US" sz="2000" b="1" dirty="0"/>
              <a:t>computing</a:t>
            </a:r>
          </a:p>
          <a:p>
            <a:pPr lvl="1"/>
            <a:r>
              <a:rPr lang="en-US" sz="2000" dirty="0"/>
              <a:t>Can scale up to thousands of machines</a:t>
            </a:r>
          </a:p>
          <a:p>
            <a:r>
              <a:rPr lang="en-US" sz="2400" dirty="0"/>
              <a:t>Who uses Hadoop? Many organizations, including many major ones</a:t>
            </a:r>
          </a:p>
          <a:p>
            <a:pPr lvl="1"/>
            <a:r>
              <a:rPr lang="en-US" sz="2000" dirty="0"/>
              <a:t>Amazon</a:t>
            </a:r>
          </a:p>
          <a:p>
            <a:pPr lvl="1"/>
            <a:r>
              <a:rPr lang="en-US" sz="2000" dirty="0"/>
              <a:t>Adobe</a:t>
            </a:r>
          </a:p>
          <a:p>
            <a:pPr lvl="1"/>
            <a:r>
              <a:rPr lang="en-US" sz="2000" dirty="0"/>
              <a:t>eBay</a:t>
            </a:r>
          </a:p>
          <a:p>
            <a:pPr lvl="1"/>
            <a:r>
              <a:rPr lang="en-US" sz="2000" dirty="0"/>
              <a:t>Facebook</a:t>
            </a:r>
          </a:p>
          <a:p>
            <a:pPr lvl="1"/>
            <a:r>
              <a:rPr lang="en-US" sz="2000" dirty="0"/>
              <a:t>Google</a:t>
            </a:r>
          </a:p>
          <a:p>
            <a:pPr lvl="1"/>
            <a:r>
              <a:rPr lang="en-US" sz="2000" dirty="0"/>
              <a:t>IBM</a:t>
            </a:r>
          </a:p>
          <a:p>
            <a:pPr lvl="1"/>
            <a:r>
              <a:rPr lang="en-US" sz="2000" dirty="0"/>
              <a:t>Full list and details at </a:t>
            </a:r>
            <a:r>
              <a:rPr lang="en-US" sz="2000" dirty="0">
                <a:hlinkClick r:id="rId2"/>
              </a:rPr>
              <a:t>https://cwiki.apache.org/confluence/display/hadoop2/PoweredBy</a:t>
            </a:r>
            <a:r>
              <a:rPr lang="en-US" sz="2000" dirty="0"/>
              <a:t> </a:t>
            </a:r>
          </a:p>
        </p:txBody>
      </p:sp>
      <p:pic>
        <p:nvPicPr>
          <p:cNvPr id="4098" name="Picture 2" descr="What happened to Hadoop, the next big thing in enterprise IT | ARCHITECHT">
            <a:extLst>
              <a:ext uri="{FF2B5EF4-FFF2-40B4-BE49-F238E27FC236}">
                <a16:creationId xmlns:a16="http://schemas.microsoft.com/office/drawing/2014/main" id="{52EE1ADF-CDC2-865B-CD37-64FEB1E01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530" y="0"/>
            <a:ext cx="3489790" cy="151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eep dive into Big Data: Hadoop (Part 1) | by INSAID | Medium">
            <a:extLst>
              <a:ext uri="{FF2B5EF4-FFF2-40B4-BE49-F238E27FC236}">
                <a16:creationId xmlns:a16="http://schemas.microsoft.com/office/drawing/2014/main" id="{5C495C76-B007-3DD4-BBBC-58D9E8AEB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888" y="1864274"/>
            <a:ext cx="4956405" cy="312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76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5D65-CBF5-3557-5A46-853D3A95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3D18-80AE-7112-0B93-AF5B4D12F1B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1110953"/>
            <a:ext cx="5264317" cy="5018679"/>
          </a:xfrm>
        </p:spPr>
        <p:txBody>
          <a:bodyPr/>
          <a:lstStyle/>
          <a:p>
            <a:r>
              <a:rPr lang="en-US" sz="2400" dirty="0"/>
              <a:t>Distributed Storage</a:t>
            </a:r>
          </a:p>
          <a:p>
            <a:pPr lvl="1"/>
            <a:r>
              <a:rPr lang="en-US" sz="2000" dirty="0"/>
              <a:t>Hadoop Distributed File System (HDFS)</a:t>
            </a:r>
          </a:p>
          <a:p>
            <a:pPr lvl="1"/>
            <a:r>
              <a:rPr lang="en-US" sz="2000" dirty="0"/>
              <a:t>Data is split into blocks then stored in different nodes with their own resources</a:t>
            </a:r>
          </a:p>
          <a:p>
            <a:pPr lvl="1"/>
            <a:r>
              <a:rPr lang="en-US" sz="2000" dirty="0"/>
              <a:t>Master nodes keep metadata</a:t>
            </a:r>
          </a:p>
          <a:p>
            <a:r>
              <a:rPr lang="en-US" sz="2400" dirty="0"/>
              <a:t>Cluster Resource Management</a:t>
            </a:r>
          </a:p>
          <a:p>
            <a:pPr lvl="1"/>
            <a:r>
              <a:rPr lang="en-US" sz="2000" dirty="0"/>
              <a:t>Yet Another Resource Negotiator (YARN)</a:t>
            </a:r>
          </a:p>
          <a:p>
            <a:pPr lvl="1"/>
            <a:r>
              <a:rPr lang="en-US" sz="2000" dirty="0"/>
              <a:t>Coordinate nodes for data processing</a:t>
            </a:r>
          </a:p>
          <a:p>
            <a:r>
              <a:rPr lang="en-US" sz="2400" dirty="0"/>
              <a:t>Processing Framework</a:t>
            </a:r>
          </a:p>
          <a:p>
            <a:pPr lvl="1"/>
            <a:r>
              <a:rPr lang="en-US" sz="2000" dirty="0"/>
              <a:t>MapReduce, Spark</a:t>
            </a:r>
          </a:p>
          <a:p>
            <a:pPr lvl="1"/>
            <a:r>
              <a:rPr lang="en-US" sz="2000" dirty="0"/>
              <a:t>Process and analyze data</a:t>
            </a:r>
          </a:p>
          <a:p>
            <a:r>
              <a:rPr lang="en-US" sz="2400" dirty="0"/>
              <a:t>API</a:t>
            </a:r>
          </a:p>
          <a:p>
            <a:pPr lvl="1"/>
            <a:r>
              <a:rPr lang="en-US" sz="2000" dirty="0"/>
              <a:t>Various applications</a:t>
            </a:r>
          </a:p>
        </p:txBody>
      </p:sp>
      <p:pic>
        <p:nvPicPr>
          <p:cNvPr id="1026" name="Picture 2" descr="A Hadoop cluster divided into functional layers.">
            <a:extLst>
              <a:ext uri="{FF2B5EF4-FFF2-40B4-BE49-F238E27FC236}">
                <a16:creationId xmlns:a16="http://schemas.microsoft.com/office/drawing/2014/main" id="{89244CBA-A282-84C8-0E0B-94348CBD5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643" y="1907365"/>
            <a:ext cx="5533219" cy="304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81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0452B-E3B4-089F-9D14-E3932733A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Distributed File System - HDFS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2E08F-0A3F-2776-D96E-7FD123F245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1110953"/>
            <a:ext cx="5222701" cy="5018679"/>
          </a:xfrm>
        </p:spPr>
        <p:txBody>
          <a:bodyPr/>
          <a:lstStyle/>
          <a:p>
            <a:r>
              <a:rPr lang="en-US" sz="2400" dirty="0"/>
              <a:t>Underlying file system for Hadoop clusters</a:t>
            </a:r>
          </a:p>
          <a:p>
            <a:pPr lvl="1"/>
            <a:r>
              <a:rPr lang="en-US" sz="2000" dirty="0"/>
              <a:t>Scalable, fault-tolerant, rack-aware</a:t>
            </a:r>
          </a:p>
          <a:p>
            <a:r>
              <a:rPr lang="en-US" sz="2400" dirty="0"/>
              <a:t>Designed to be deployed on commodity hardware</a:t>
            </a:r>
          </a:p>
          <a:p>
            <a:r>
              <a:rPr lang="en-US" sz="2400" dirty="0"/>
              <a:t>Each cluster typically has</a:t>
            </a:r>
          </a:p>
          <a:p>
            <a:pPr lvl="1"/>
            <a:r>
              <a:rPr lang="en-US" sz="2000" dirty="0"/>
              <a:t>A name node</a:t>
            </a:r>
          </a:p>
          <a:p>
            <a:pPr lvl="1"/>
            <a:r>
              <a:rPr lang="en-US" sz="2000" dirty="0"/>
              <a:t>A secondary name node</a:t>
            </a:r>
          </a:p>
          <a:p>
            <a:pPr lvl="1"/>
            <a:r>
              <a:rPr lang="en-US" sz="2000" dirty="0"/>
              <a:t>Data nodes</a:t>
            </a:r>
          </a:p>
          <a:p>
            <a:r>
              <a:rPr lang="en-US" sz="2400" dirty="0"/>
              <a:t>Data is split into blocks</a:t>
            </a:r>
          </a:p>
          <a:p>
            <a:pPr lvl="1"/>
            <a:r>
              <a:rPr lang="en-US" sz="2000" dirty="0"/>
              <a:t>Distributed in nodes in the cluster</a:t>
            </a:r>
          </a:p>
          <a:p>
            <a:pPr lvl="1"/>
            <a:r>
              <a:rPr lang="en-US" sz="2000" dirty="0"/>
              <a:t>Three copies are maintained at any times</a:t>
            </a:r>
          </a:p>
        </p:txBody>
      </p:sp>
      <p:pic>
        <p:nvPicPr>
          <p:cNvPr id="2052" name="Picture 4" descr="Basic HFFS architecture, with NameNode and multiple DataNodes.">
            <a:extLst>
              <a:ext uri="{FF2B5EF4-FFF2-40B4-BE49-F238E27FC236}">
                <a16:creationId xmlns:a16="http://schemas.microsoft.com/office/drawing/2014/main" id="{F83D1E7B-86F7-CFB6-F7A6-A35CB1095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82447"/>
            <a:ext cx="6028568" cy="329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62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0D52-B324-F4EB-CB6A-1EA11EC8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Another Resource Negotiator - YARN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71A3F-437B-EA9C-298B-DDF65670245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1110953"/>
            <a:ext cx="5742531" cy="5018679"/>
          </a:xfrm>
        </p:spPr>
        <p:txBody>
          <a:bodyPr/>
          <a:lstStyle/>
          <a:p>
            <a:r>
              <a:rPr lang="en-US" dirty="0"/>
              <a:t>Placed in between the HDFS layer and the processing layer for resource management and allocation</a:t>
            </a:r>
          </a:p>
          <a:p>
            <a:r>
              <a:rPr lang="en-US" dirty="0"/>
              <a:t>Includes</a:t>
            </a:r>
          </a:p>
          <a:p>
            <a:pPr lvl="1"/>
            <a:r>
              <a:rPr lang="en-US" dirty="0"/>
              <a:t>Resource Manager – controls all resources in the cluster, placed on a dedicated master node</a:t>
            </a:r>
          </a:p>
          <a:p>
            <a:pPr lvl="1"/>
            <a:r>
              <a:rPr lang="en-US" dirty="0"/>
              <a:t>Node Manager – handles local services and storages, placed on data nodes</a:t>
            </a:r>
          </a:p>
          <a:p>
            <a:pPr lvl="1"/>
            <a:r>
              <a:rPr lang="en-US" dirty="0"/>
              <a:t>Application Manager, Container, Job History, etc.</a:t>
            </a:r>
          </a:p>
          <a:p>
            <a:endParaRPr lang="en-US" dirty="0"/>
          </a:p>
        </p:txBody>
      </p:sp>
      <p:pic>
        <p:nvPicPr>
          <p:cNvPr id="3074" name="Picture 2" descr="YARN aechitecture with individual daemons.">
            <a:extLst>
              <a:ext uri="{FF2B5EF4-FFF2-40B4-BE49-F238E27FC236}">
                <a16:creationId xmlns:a16="http://schemas.microsoft.com/office/drawing/2014/main" id="{C2182A02-8546-BF95-A30E-FF347DFC9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956" y="1663877"/>
            <a:ext cx="5508582" cy="353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14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3E6E-1A89-BD7D-E632-7894FBC1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86943-29D2-A039-6CEA-C182EED412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1110953"/>
            <a:ext cx="5667375" cy="5018679"/>
          </a:xfrm>
        </p:spPr>
        <p:txBody>
          <a:bodyPr/>
          <a:lstStyle/>
          <a:p>
            <a:r>
              <a:rPr lang="en-US" dirty="0"/>
              <a:t>An algorithm that processes data dispersed across the Hadoop cluster</a:t>
            </a:r>
          </a:p>
          <a:p>
            <a:r>
              <a:rPr lang="en-US" dirty="0"/>
              <a:t>Includes a Mapper and a Reducer</a:t>
            </a:r>
          </a:p>
          <a:p>
            <a:pPr lvl="1"/>
            <a:r>
              <a:rPr lang="en-US" dirty="0"/>
              <a:t>Mapper: splits input data then map them into </a:t>
            </a:r>
            <a:r>
              <a:rPr lang="en-US" b="1" i="1" dirty="0"/>
              <a:t>key-value</a:t>
            </a:r>
            <a:r>
              <a:rPr lang="en-US" dirty="0"/>
              <a:t> pairs which are then grouped, partitioned, and shuffled to the reducers</a:t>
            </a:r>
          </a:p>
          <a:p>
            <a:pPr lvl="1"/>
            <a:r>
              <a:rPr lang="en-US" dirty="0"/>
              <a:t>Reducer: receives shuffled data from mapper, sorts, then generates new </a:t>
            </a:r>
            <a:r>
              <a:rPr lang="en-US" b="1" i="1" dirty="0"/>
              <a:t>key-value</a:t>
            </a:r>
            <a:r>
              <a:rPr lang="en-US" dirty="0"/>
              <a:t> pairs. Results are stored in HDFS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37E4B-931E-7DA7-11FF-581E2D127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956272"/>
            <a:ext cx="5584521" cy="1605550"/>
          </a:xfrm>
          <a:prstGeom prst="rect">
            <a:avLst/>
          </a:prstGeom>
        </p:spPr>
      </p:pic>
      <p:pic>
        <p:nvPicPr>
          <p:cNvPr id="6148" name="Picture 4" descr="Challenge 11: Inverted Index">
            <a:extLst>
              <a:ext uri="{FF2B5EF4-FFF2-40B4-BE49-F238E27FC236}">
                <a16:creationId xmlns:a16="http://schemas.microsoft.com/office/drawing/2014/main" id="{E33A3809-2470-F866-CE6F-843A6A73A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119351"/>
            <a:ext cx="5660328" cy="234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40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E8FC-7A55-43A4-0308-03747018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E82D2-530C-D162-49FD-3D5BF879D8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1110953"/>
            <a:ext cx="6481567" cy="5018679"/>
          </a:xfrm>
        </p:spPr>
        <p:txBody>
          <a:bodyPr/>
          <a:lstStyle/>
          <a:p>
            <a:r>
              <a:rPr lang="en-US" sz="3200" dirty="0"/>
              <a:t>Multi-language engine for processing and analyzing data on single nodes or clusters</a:t>
            </a:r>
          </a:p>
          <a:p>
            <a:r>
              <a:rPr lang="en-US" sz="3200" dirty="0"/>
              <a:t>Runs on Hadoop clusters alone or with YARN</a:t>
            </a:r>
          </a:p>
          <a:p>
            <a:r>
              <a:rPr lang="en-US" sz="3200" dirty="0"/>
              <a:t>Compatible with the various data formats in Hadoop and other data systems</a:t>
            </a:r>
          </a:p>
          <a:p>
            <a:r>
              <a:rPr lang="en-US" sz="3200" dirty="0"/>
              <a:t>Over 1000 organizations are using Spark</a:t>
            </a:r>
          </a:p>
          <a:p>
            <a:pPr lvl="1"/>
            <a:r>
              <a:rPr lang="en-US" sz="1800" dirty="0">
                <a:hlinkClick r:id="rId2"/>
              </a:rPr>
              <a:t>https://spark.apache.org/powered-by.html</a:t>
            </a:r>
            <a:endParaRPr lang="en-US" sz="1800" dirty="0"/>
          </a:p>
          <a:p>
            <a:endParaRPr lang="en-US" sz="3200" dirty="0"/>
          </a:p>
        </p:txBody>
      </p:sp>
      <p:pic>
        <p:nvPicPr>
          <p:cNvPr id="7170" name="Picture 2" descr="1. Introduction to Apache Spark: A Unified Analytics Engine - Learning Spark,  2nd Edition [Book]">
            <a:extLst>
              <a:ext uri="{FF2B5EF4-FFF2-40B4-BE49-F238E27FC236}">
                <a16:creationId xmlns:a16="http://schemas.microsoft.com/office/drawing/2014/main" id="{0CCEBBC2-35CF-5E96-B797-E092A4FC3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589" y="1474939"/>
            <a:ext cx="4563093" cy="390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05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153A-591E-7F17-B960-70D5D1C5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Hadoop is not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C328-B2C2-FA37-F35C-1E00690EC0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1110953"/>
            <a:ext cx="6869874" cy="5018679"/>
          </a:xfrm>
        </p:spPr>
        <p:txBody>
          <a:bodyPr/>
          <a:lstStyle/>
          <a:p>
            <a:r>
              <a:rPr lang="en-US" dirty="0"/>
              <a:t>Relational databases</a:t>
            </a:r>
          </a:p>
          <a:p>
            <a:pPr lvl="1"/>
            <a:r>
              <a:rPr lang="en-US" dirty="0"/>
              <a:t>Hadoop stores data in files without indexing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MapReduce is used for data retrieval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SQL queries are not parts of the design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However, there are certain products that support table-column databases and SQL queries</a:t>
            </a:r>
          </a:p>
          <a:p>
            <a:r>
              <a:rPr lang="en-US" dirty="0"/>
              <a:t>MapReduce is for </a:t>
            </a:r>
            <a:r>
              <a:rPr lang="en-US" b="1" dirty="0"/>
              <a:t>parallel</a:t>
            </a:r>
            <a:r>
              <a:rPr lang="en-US" dirty="0"/>
              <a:t> processes, </a:t>
            </a:r>
            <a:r>
              <a:rPr lang="en-US" b="1" dirty="0"/>
              <a:t>not sequential </a:t>
            </a:r>
            <a:r>
              <a:rPr lang="en-US" dirty="0"/>
              <a:t>processes</a:t>
            </a:r>
          </a:p>
          <a:p>
            <a:pPr lvl="1"/>
            <a:r>
              <a:rPr lang="en-US" dirty="0"/>
              <a:t>Anything but the results is not available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A46422-3C66-1D7B-E199-61714C3076E6}"/>
              </a:ext>
            </a:extLst>
          </p:cNvPr>
          <p:cNvGrpSpPr/>
          <p:nvPr/>
        </p:nvGrpSpPr>
        <p:grpSpPr>
          <a:xfrm>
            <a:off x="7603299" y="560599"/>
            <a:ext cx="3362888" cy="2372021"/>
            <a:chOff x="555292" y="1337279"/>
            <a:chExt cx="2538286" cy="1790386"/>
          </a:xfrm>
        </p:grpSpPr>
        <p:pic>
          <p:nvPicPr>
            <p:cNvPr id="5" name="Picture 2" descr="Formatting data tables in Spreadsheets">
              <a:extLst>
                <a:ext uri="{FF2B5EF4-FFF2-40B4-BE49-F238E27FC236}">
                  <a16:creationId xmlns:a16="http://schemas.microsoft.com/office/drawing/2014/main" id="{23C444F3-0C57-EA84-6B0C-44E3F53560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6015"/>
            <a:stretch/>
          </p:blipFill>
          <p:spPr bwMode="auto">
            <a:xfrm>
              <a:off x="683478" y="1700518"/>
              <a:ext cx="1762277" cy="142714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E293225-274F-FB62-C4B2-F2EB23D99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292" y="1337279"/>
              <a:ext cx="2538286" cy="965025"/>
            </a:xfrm>
            <a:prstGeom prst="rect">
              <a:avLst/>
            </a:prstGeom>
          </p:spPr>
        </p:pic>
        <p:pic>
          <p:nvPicPr>
            <p:cNvPr id="7" name="Picture 4" descr="Plant I history data table | Download Table">
              <a:extLst>
                <a:ext uri="{FF2B5EF4-FFF2-40B4-BE49-F238E27FC236}">
                  <a16:creationId xmlns:a16="http://schemas.microsoft.com/office/drawing/2014/main" id="{DA9D0EB0-23FE-5987-4893-63A9F1DA31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4616" y="2054522"/>
              <a:ext cx="1444762" cy="96667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Cardinality in Database Design: Examples and Crow's Foot Notation |  Study.com">
              <a:extLst>
                <a:ext uri="{FF2B5EF4-FFF2-40B4-BE49-F238E27FC236}">
                  <a16:creationId xmlns:a16="http://schemas.microsoft.com/office/drawing/2014/main" id="{8C61C9B0-61E3-BA7C-BEFA-C9149EDBB8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683" y="1846637"/>
              <a:ext cx="1169866" cy="81890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ross 9">
            <a:extLst>
              <a:ext uri="{FF2B5EF4-FFF2-40B4-BE49-F238E27FC236}">
                <a16:creationId xmlns:a16="http://schemas.microsoft.com/office/drawing/2014/main" id="{FF993449-92B8-742F-20C8-E21F831B0A95}"/>
              </a:ext>
            </a:extLst>
          </p:cNvPr>
          <p:cNvSpPr/>
          <p:nvPr/>
        </p:nvSpPr>
        <p:spPr>
          <a:xfrm rot="2790269">
            <a:off x="9143492" y="1060810"/>
            <a:ext cx="1371600" cy="1371600"/>
          </a:xfrm>
          <a:prstGeom prst="plus">
            <a:avLst>
              <a:gd name="adj" fmla="val 460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The three phases of the MapReduce model: map, shuffle, reduce. | Download  Scientific Diagram">
            <a:extLst>
              <a:ext uri="{FF2B5EF4-FFF2-40B4-BE49-F238E27FC236}">
                <a16:creationId xmlns:a16="http://schemas.microsoft.com/office/drawing/2014/main" id="{78914DC0-53A1-E36F-24F5-89F229A9C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299" y="3645334"/>
            <a:ext cx="2856587" cy="191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BA317A3-F2A1-EB15-D812-5E25C621974C}"/>
              </a:ext>
            </a:extLst>
          </p:cNvPr>
          <p:cNvSpPr/>
          <p:nvPr/>
        </p:nvSpPr>
        <p:spPr>
          <a:xfrm>
            <a:off x="10899765" y="4465990"/>
            <a:ext cx="493947" cy="4634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HDFS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C2C852-D644-D3B9-90C3-1D39701C765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0447259" y="4697722"/>
            <a:ext cx="4525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BDF594F-B6AA-0B83-CB92-E643BB4D9C13}"/>
              </a:ext>
            </a:extLst>
          </p:cNvPr>
          <p:cNvSpPr/>
          <p:nvPr/>
        </p:nvSpPr>
        <p:spPr>
          <a:xfrm>
            <a:off x="9904670" y="4253676"/>
            <a:ext cx="1691014" cy="88809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3EB646-8FE0-CBCB-DE94-AF5B14E700C9}"/>
              </a:ext>
            </a:extLst>
          </p:cNvPr>
          <p:cNvCxnSpPr>
            <a:stCxn id="16" idx="4"/>
          </p:cNvCxnSpPr>
          <p:nvPr/>
        </p:nvCxnSpPr>
        <p:spPr>
          <a:xfrm>
            <a:off x="10750177" y="5141767"/>
            <a:ext cx="396561" cy="3571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8F9FD85-2F52-5581-17F3-A36544E4A11C}"/>
              </a:ext>
            </a:extLst>
          </p:cNvPr>
          <p:cNvSpPr txBox="1"/>
          <p:nvPr/>
        </p:nvSpPr>
        <p:spPr>
          <a:xfrm>
            <a:off x="11146738" y="549892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95389F-A8B9-2BD2-C702-3CE3E0595CBA}"/>
              </a:ext>
            </a:extLst>
          </p:cNvPr>
          <p:cNvSpPr/>
          <p:nvPr/>
        </p:nvSpPr>
        <p:spPr>
          <a:xfrm>
            <a:off x="8134561" y="3453459"/>
            <a:ext cx="1861492" cy="2362699"/>
          </a:xfrm>
          <a:prstGeom prst="ellipse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3F778B-567D-3C36-74A7-E569A2E506C9}"/>
              </a:ext>
            </a:extLst>
          </p:cNvPr>
          <p:cNvCxnSpPr>
            <a:cxnSpLocks/>
            <a:stCxn id="20" idx="4"/>
            <a:endCxn id="22" idx="0"/>
          </p:cNvCxnSpPr>
          <p:nvPr/>
        </p:nvCxnSpPr>
        <p:spPr>
          <a:xfrm flipH="1">
            <a:off x="9031592" y="5816158"/>
            <a:ext cx="33715" cy="19070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B9A7E03-3970-931F-377E-5AC6372E9F1D}"/>
              </a:ext>
            </a:extLst>
          </p:cNvPr>
          <p:cNvSpPr txBox="1"/>
          <p:nvPr/>
        </p:nvSpPr>
        <p:spPr>
          <a:xfrm>
            <a:off x="8430530" y="6006860"/>
            <a:ext cx="1202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stored</a:t>
            </a:r>
          </a:p>
        </p:txBody>
      </p:sp>
    </p:spTree>
    <p:extLst>
      <p:ext uri="{BB962C8B-B14F-4D97-AF65-F5344CB8AC3E}">
        <p14:creationId xmlns:p14="http://schemas.microsoft.com/office/powerpoint/2010/main" val="6607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 animBg="1"/>
      <p:bldP spid="19" grpId="0"/>
      <p:bldP spid="20" grpId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2B585-5307-74DA-F509-6F2F504F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2FE18-32F8-7503-BAA4-9DBE7C6FDA7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https://hadoop.apache.org/</a:t>
            </a:r>
          </a:p>
          <a:p>
            <a:r>
              <a:rPr lang="en-US" dirty="0">
                <a:hlinkClick r:id="rId2"/>
              </a:rPr>
              <a:t>https://cwiki.apache.org/confluence/display/hadoop2/PoweredBy</a:t>
            </a:r>
          </a:p>
          <a:p>
            <a:r>
              <a:rPr lang="en-US" dirty="0">
                <a:hlinkClick r:id="rId2"/>
              </a:rPr>
              <a:t>https://phoenixnap.com/kb/apache-hadoop-architecture-explained</a:t>
            </a:r>
            <a:endParaRPr lang="en-US" dirty="0"/>
          </a:p>
          <a:p>
            <a:r>
              <a:rPr lang="en-US" dirty="0">
                <a:hlinkClick r:id="rId3"/>
              </a:rPr>
              <a:t>https://hadoop.apache.org/docs/stable/hadoop-project-dist/hadoop-hdfs/HdfsDesign.html</a:t>
            </a:r>
            <a:endParaRPr lang="en-US" dirty="0"/>
          </a:p>
          <a:p>
            <a:r>
              <a:rPr lang="en-US" dirty="0">
                <a:hlinkClick r:id="rId4"/>
              </a:rPr>
              <a:t>https://cwiki.apache.org/confluence/display/HADOOP2/HadoopIsNot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7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484</Words>
  <Application>Microsoft Office PowerPoint</Application>
  <PresentationFormat>Widescreen</PresentationFormat>
  <Paragraphs>72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55 Roman</vt:lpstr>
      <vt:lpstr>Avenir 65 Medium</vt:lpstr>
      <vt:lpstr>Avenir 95 Black</vt:lpstr>
      <vt:lpstr>Calibri</vt:lpstr>
      <vt:lpstr>Office Theme</vt:lpstr>
      <vt:lpstr>Introduction to  Apache Hadoop </vt:lpstr>
      <vt:lpstr>What is Hadoop </vt:lpstr>
      <vt:lpstr>Hadoop Architecture</vt:lpstr>
      <vt:lpstr>Hadoop Distributed File System - HDFS</vt:lpstr>
      <vt:lpstr>Yet Another Resource Negotiator - YARN</vt:lpstr>
      <vt:lpstr>MapReduce</vt:lpstr>
      <vt:lpstr>Spark</vt:lpstr>
      <vt:lpstr>What Hadoop is not for</vt:lpstr>
      <vt:lpstr>Extra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Lindy Taylor</dc:creator>
  <cp:lastModifiedBy>Linh Le</cp:lastModifiedBy>
  <cp:revision>157</cp:revision>
  <dcterms:created xsi:type="dcterms:W3CDTF">2019-08-07T15:31:06Z</dcterms:created>
  <dcterms:modified xsi:type="dcterms:W3CDTF">2023-04-08T03:57:18Z</dcterms:modified>
</cp:coreProperties>
</file>