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7" r:id="rId3"/>
    <p:sldId id="265" r:id="rId4"/>
    <p:sldId id="266" r:id="rId5"/>
    <p:sldId id="285" r:id="rId6"/>
    <p:sldId id="288" r:id="rId7"/>
    <p:sldId id="289" r:id="rId8"/>
    <p:sldId id="279" r:id="rId9"/>
    <p:sldId id="290" r:id="rId10"/>
    <p:sldId id="2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AC7"/>
    <a:srgbClr val="65E537"/>
    <a:srgbClr val="B8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08" autoAdjust="0"/>
    <p:restoredTop sz="89376" autoAdjust="0"/>
  </p:normalViewPr>
  <p:slideViewPr>
    <p:cSldViewPr snapToGrid="0" snapToObjects="1">
      <p:cViewPr varScale="1">
        <p:scale>
          <a:sx n="159" d="100"/>
          <a:sy n="159" d="100"/>
        </p:scale>
        <p:origin x="1062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D78D4-8830-4043-9064-E6BE46C0631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DDA2-D307-7D41-8A9B-9D02DEE4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DDA2-D307-7D41-8A9B-9D02DEE48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5C32C3-0E38-EF40-8753-699E473F0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27BE0D8-E95C-3C4B-A373-FA77AFB95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3549" y="2703443"/>
            <a:ext cx="4660900" cy="677395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1DA1688-B217-4843-B0D0-29E1D20281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13549" y="3546735"/>
            <a:ext cx="46609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356227-D7D4-F943-AFB2-F20F8B42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817" y="1983144"/>
            <a:ext cx="2853911" cy="28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D5093F-A64D-6A42-8920-D62D4FA40C4E}"/>
              </a:ext>
            </a:extLst>
          </p:cNvPr>
          <p:cNvGrpSpPr/>
          <p:nvPr userDrawn="1"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42E0DC-41C4-5D4E-9365-D4101A18F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1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C13913-2F32-2343-B64C-251CB51EA2C7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DDACB2-B58B-F64A-B55E-70FEB45037B1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4A6396A-6CC8-EE41-8B23-9407CDA8FD3F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4DCAAE-06D4-1C42-A8CE-0E38F73143D0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89AB1-B31C-E448-B85A-7845F94BB1BB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rgbClr val="FFC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5F5AD75-B71E-D94B-A05C-66D485089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0916" y="1320514"/>
              <a:ext cx="650162" cy="43344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7CDAB06-B996-2747-B5EA-CA07085E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70916" y="5143800"/>
              <a:ext cx="650162" cy="433441"/>
            </a:xfrm>
            <a:prstGeom prst="rect">
              <a:avLst/>
            </a:prstGeom>
          </p:spPr>
        </p:pic>
      </p:grp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E663CB2-1E13-F842-839B-5A8CD0A85A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45698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33246C5-2D29-F946-B2F7-3B9C84905703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CE2E98-8D1A-CD4B-B1A9-88632EBA6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BB83C3-3C45-0841-A413-09852839C40C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FDDB52-74F4-BD45-9465-8A1053479EC4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FCEBF5-ADAA-7B46-9038-529B9CAD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772748-8129-DF4A-8381-C7C56673891E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7E82D3-A127-8949-B1E6-B259F329C874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EB4B2D7-120C-C34A-B84F-EA07D8F4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855" y="1305854"/>
              <a:ext cx="690281" cy="4601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F279F7D-5F09-5A4A-BBE3-A178B7A30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50855" y="5128560"/>
              <a:ext cx="690281" cy="460187"/>
            </a:xfrm>
            <a:prstGeom prst="rect">
              <a:avLst/>
            </a:prstGeom>
          </p:spPr>
        </p:pic>
      </p:grp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4F3A9B5-49EA-D54B-89B9-093CE6BD84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218187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5A00D-820B-394B-BB34-47EBF2AB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71227B-224F-8845-985A-7D474CAE570C}"/>
              </a:ext>
            </a:extLst>
          </p:cNvPr>
          <p:cNvSpPr/>
          <p:nvPr/>
        </p:nvSpPr>
        <p:spPr>
          <a:xfrm>
            <a:off x="-1" y="2958419"/>
            <a:ext cx="12192001" cy="9411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FC234-CE84-CE4A-AEC5-3D8F75B4E49C}"/>
              </a:ext>
            </a:extLst>
          </p:cNvPr>
          <p:cNvSpPr txBox="1"/>
          <p:nvPr/>
        </p:nvSpPr>
        <p:spPr>
          <a:xfrm>
            <a:off x="1822703" y="3210350"/>
            <a:ext cx="8546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3475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D1FCC-C828-5245-A412-37087985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35" y="963303"/>
            <a:ext cx="2887330" cy="29255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754ED87-0658-414E-9715-03B9642412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5550" y="5448601"/>
            <a:ext cx="4660900" cy="4460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Title2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A2028A-6C2D-9540-910F-711B608C5F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5550" y="5961363"/>
            <a:ext cx="4660900" cy="350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Date2</a:t>
            </a:r>
          </a:p>
        </p:txBody>
      </p:sp>
    </p:spTree>
    <p:extLst>
      <p:ext uri="{BB962C8B-B14F-4D97-AF65-F5344CB8AC3E}">
        <p14:creationId xmlns:p14="http://schemas.microsoft.com/office/powerpoint/2010/main" val="303132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FA6151DA-0E50-3747-B88F-29F646B31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425" y="109131"/>
            <a:ext cx="10515600" cy="666991"/>
          </a:xfrm>
          <a:prstGeom prst="rect">
            <a:avLst/>
          </a:prstGeom>
        </p:spPr>
        <p:txBody>
          <a:bodyPr/>
          <a:lstStyle>
            <a:lvl1pPr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8378D0F-E7EF-4A4B-83B1-DE98788093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10355263" cy="5221539"/>
          </a:xfrm>
          <a:prstGeom prst="rect">
            <a:avLst/>
          </a:prstGeom>
        </p:spPr>
        <p:txBody>
          <a:bodyPr/>
          <a:lstStyle>
            <a:lvl1pPr>
              <a:buClr>
                <a:srgbClr val="F7BF32"/>
              </a:buClr>
              <a:defRPr b="0" i="0">
                <a:latin typeface="Avenir 65 Medium" panose="02000503020000020003" pitchFamily="2" charset="0"/>
              </a:defRPr>
            </a:lvl1pPr>
            <a:lvl2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2pPr>
            <a:lvl3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3pPr>
            <a:lvl4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4pPr>
            <a:lvl5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200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9A8CB0-9A70-A144-93B6-FBAF6A78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119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9C787-850A-E94C-BE82-DEF54263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5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D4AF910-3B45-C642-BA40-7F26C292CBB7}"/>
              </a:ext>
            </a:extLst>
          </p:cNvPr>
          <p:cNvGrpSpPr/>
          <p:nvPr userDrawn="1"/>
        </p:nvGrpSpPr>
        <p:grpSpPr>
          <a:xfrm>
            <a:off x="0" y="0"/>
            <a:ext cx="6143872" cy="6858000"/>
            <a:chOff x="0" y="0"/>
            <a:chExt cx="6143872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9D864-D3E3-854A-9727-A7FA3A3C3175}"/>
                </a:ext>
              </a:extLst>
            </p:cNvPr>
            <p:cNvSpPr/>
            <p:nvPr/>
          </p:nvSpPr>
          <p:spPr>
            <a:xfrm>
              <a:off x="5617345" y="0"/>
              <a:ext cx="526527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D8ED27C-6546-2A4D-8DF8-81E2F1D5C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000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061A9F-A15E-C64A-9549-79374FACE1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833" y="3229691"/>
            <a:ext cx="4702175" cy="3986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FA52A49-6633-E54F-9E51-57323147E9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1833" y="1128199"/>
            <a:ext cx="4704334" cy="4564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  <a:defRPr sz="1800" b="0" i="0"/>
            </a:lvl2pPr>
          </a:lstStyle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620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B76FD-EBC2-924F-90F9-5FBB8B224E6C}"/>
              </a:ext>
            </a:extLst>
          </p:cNvPr>
          <p:cNvSpPr/>
          <p:nvPr/>
        </p:nvSpPr>
        <p:spPr>
          <a:xfrm>
            <a:off x="-1" y="6224584"/>
            <a:ext cx="12192001" cy="260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04431-1C59-AA44-82EC-D02845A98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24" r="1434" b="242"/>
          <a:stretch/>
        </p:blipFill>
        <p:spPr>
          <a:xfrm>
            <a:off x="0" y="6279639"/>
            <a:ext cx="12192000" cy="57836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176D2-EEF6-1043-9E18-99A5E6FB1DED}"/>
              </a:ext>
            </a:extLst>
          </p:cNvPr>
          <p:cNvCxnSpPr>
            <a:cxnSpLocks/>
          </p:cNvCxnSpPr>
          <p:nvPr/>
        </p:nvCxnSpPr>
        <p:spPr>
          <a:xfrm>
            <a:off x="-13856" y="1260574"/>
            <a:ext cx="6096001" cy="0"/>
          </a:xfrm>
          <a:prstGeom prst="line">
            <a:avLst/>
          </a:prstGeom>
          <a:ln w="28575">
            <a:solidFill>
              <a:srgbClr val="FFC6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75B1AC-CF2D-704D-8913-3B88C08C3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8083" y="600075"/>
            <a:ext cx="5680075" cy="66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Title7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8360B5A-D265-7849-A437-ACE53640BB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8083" y="1752600"/>
            <a:ext cx="4257675" cy="3352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C629"/>
              </a:buClr>
              <a:buFont typeface="Arial" panose="020B0604020202020204" pitchFamily="34" charset="0"/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sz="1500" b="1" dirty="0">
                <a:latin typeface="Avenir 95 Black" panose="02000503020000020003" pitchFamily="2" charset="0"/>
              </a:rPr>
              <a:t>Points:</a:t>
            </a:r>
          </a:p>
          <a:p>
            <a:endParaRPr lang="en-US" sz="1500" dirty="0">
              <a:latin typeface="Avenir 65 Medium" panose="02000503020000020003" pitchFamily="2" charset="0"/>
            </a:endParaRP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1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2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venir 65 Medium" panose="02000503020000020003" pitchFamily="2" charset="0"/>
            </a:endParaRPr>
          </a:p>
          <a:p>
            <a:r>
              <a:rPr lang="en-US" sz="1500" dirty="0">
                <a:latin typeface="Avenir 65 Medium" panose="02000503020000020003" pitchFamily="2" charset="0"/>
              </a:rPr>
              <a:t>Reinforce main points/message here with copy to explain to the consumer.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874033-E928-1743-85FB-DC29CB426C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99667" y="1593184"/>
            <a:ext cx="4794250" cy="3892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475F388-1957-4E42-8C71-14A16B93040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0DCAAC-46AE-3343-8F9A-CD4DDA203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FE7ACE-CBBD-CE4F-9899-20F39A6A454D}"/>
                </a:ext>
              </a:extLst>
            </p:cNvPr>
            <p:cNvCxnSpPr/>
            <p:nvPr/>
          </p:nvCxnSpPr>
          <p:spPr>
            <a:xfrm>
              <a:off x="3169919" y="3857735"/>
              <a:ext cx="585216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210CA93-A5F0-FC40-A24C-216D908FFE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Title1</a:t>
            </a:r>
          </a:p>
        </p:txBody>
      </p:sp>
    </p:spTree>
    <p:extLst>
      <p:ext uri="{BB962C8B-B14F-4D97-AF65-F5344CB8AC3E}">
        <p14:creationId xmlns:p14="http://schemas.microsoft.com/office/powerpoint/2010/main" val="230174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C8967C-5DE1-8542-B6F8-DE583745C775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F91AB2-125E-C949-8DAC-F09226535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t="19272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6F952A-A865-544A-B2DA-A32AF5762272}"/>
                </a:ext>
              </a:extLst>
            </p:cNvPr>
            <p:cNvCxnSpPr/>
            <p:nvPr/>
          </p:nvCxnSpPr>
          <p:spPr>
            <a:xfrm>
              <a:off x="3672840" y="3857735"/>
              <a:ext cx="484632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DF5D72F-CC3C-2B4E-B192-FF761F67C8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Title2</a:t>
            </a:r>
          </a:p>
        </p:txBody>
      </p:sp>
    </p:spTree>
    <p:extLst>
      <p:ext uri="{BB962C8B-B14F-4D97-AF65-F5344CB8AC3E}">
        <p14:creationId xmlns:p14="http://schemas.microsoft.com/office/powerpoint/2010/main" val="30890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65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7" r:id="rId3"/>
    <p:sldLayoutId id="2147483668" r:id="rId4"/>
    <p:sldLayoutId id="2147483669" r:id="rId5"/>
    <p:sldLayoutId id="2147483658" r:id="rId6"/>
    <p:sldLayoutId id="2147483665" r:id="rId7"/>
    <p:sldLayoutId id="2147483660" r:id="rId8"/>
    <p:sldLayoutId id="2147483661" r:id="rId9"/>
    <p:sldLayoutId id="2147483663" r:id="rId10"/>
    <p:sldLayoutId id="2147483664" r:id="rId11"/>
    <p:sldLayoutId id="214748366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hyperlink" Target="https://archive-beta.ics.uci.edu/dataset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D62DE74-A72F-FA43-9FDB-0477AE57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49" y="2703443"/>
            <a:ext cx="4660900" cy="960173"/>
          </a:xfrm>
        </p:spPr>
        <p:txBody>
          <a:bodyPr/>
          <a:lstStyle/>
          <a:p>
            <a:r>
              <a:rPr lang="en-US" dirty="0"/>
              <a:t>Regression in </a:t>
            </a:r>
            <a:br>
              <a:rPr lang="en-US" dirty="0"/>
            </a:br>
            <a:r>
              <a:rPr lang="en-US" dirty="0"/>
              <a:t>Data Analytics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2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E08B-6686-CCED-B344-8426218E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53A7-CAA9-BB29-C567-5EE5F16EAB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Make sure the data you downloaded is CSV with comma separator</a:t>
            </a:r>
          </a:p>
          <a:p>
            <a:pPr lvl="1"/>
            <a:r>
              <a:rPr lang="en-US" sz="2000" dirty="0"/>
              <a:t>You can do this by just opening the file in any text editor</a:t>
            </a:r>
          </a:p>
          <a:p>
            <a:r>
              <a:rPr lang="en-US" sz="2400" dirty="0"/>
              <a:t>Switching between classification and regression are fairly simple in </a:t>
            </a:r>
            <a:r>
              <a:rPr lang="en-US" sz="2400" dirty="0" err="1"/>
              <a:t>PySpark</a:t>
            </a:r>
            <a:r>
              <a:rPr lang="en-US" sz="2400" dirty="0"/>
              <a:t>, you just need to</a:t>
            </a:r>
          </a:p>
          <a:p>
            <a:pPr lvl="1"/>
            <a:r>
              <a:rPr lang="en-US" sz="2000" dirty="0"/>
              <a:t>Import and use the correct model class (Regressor or Classifier)</a:t>
            </a:r>
          </a:p>
          <a:p>
            <a:pPr lvl="1"/>
            <a:r>
              <a:rPr lang="en-US" sz="2000" dirty="0"/>
              <a:t>Use the correct metric for tuning (accuracy for classification, MSE or R2 for regression)</a:t>
            </a:r>
          </a:p>
          <a:p>
            <a:r>
              <a:rPr lang="en-US" sz="2400" dirty="0"/>
              <a:t>Certain models may take a long time to run. You can</a:t>
            </a:r>
          </a:p>
          <a:p>
            <a:pPr lvl="1"/>
            <a:r>
              <a:rPr lang="en-US" sz="2000" dirty="0"/>
              <a:t>Drop some values from a grid parameter</a:t>
            </a:r>
          </a:p>
          <a:p>
            <a:pPr lvl="1"/>
            <a:r>
              <a:rPr lang="en-US" sz="2000" dirty="0"/>
              <a:t>Reduce the CV fold number</a:t>
            </a:r>
          </a:p>
          <a:p>
            <a:r>
              <a:rPr lang="en-US" sz="2400" dirty="0"/>
              <a:t>I will not grade by your models’ performance, so don’t worry if you see low accuracy or low R2. </a:t>
            </a:r>
          </a:p>
          <a:p>
            <a:pPr lvl="1"/>
            <a:r>
              <a:rPr lang="en-US" sz="2000" dirty="0"/>
              <a:t>Those depend largely on the data. </a:t>
            </a:r>
          </a:p>
          <a:p>
            <a:pPr lvl="1"/>
            <a:r>
              <a:rPr lang="en-US" sz="2000" dirty="0"/>
              <a:t>As long as the analysis is correct, you will get full credit.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756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81FB-3E61-4D96-A645-919B86BE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79C017-45E6-4CB5-863E-55DA021D5922}"/>
              </a:ext>
            </a:extLst>
          </p:cNvPr>
          <p:cNvSpPr txBox="1">
            <a:spLocks/>
          </p:cNvSpPr>
          <p:nvPr/>
        </p:nvSpPr>
        <p:spPr>
          <a:xfrm>
            <a:off x="172173" y="914398"/>
            <a:ext cx="5244859" cy="52215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7BF32"/>
              </a:buClr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65 Medium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F32"/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55 Roman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F32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55 Roman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F3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55 Roman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F3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55 Roman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Fairly similar to classification, however, the target to predict is of numeric types</a:t>
            </a:r>
          </a:p>
          <a:p>
            <a:r>
              <a:rPr lang="en-US" sz="2000" dirty="0"/>
              <a:t>Example: </a:t>
            </a:r>
          </a:p>
          <a:p>
            <a:pPr lvl="1"/>
            <a:r>
              <a:rPr lang="en-US" sz="1600" dirty="0"/>
              <a:t>Predict monthly product sales based on product types, categories, advertising spends, etc.</a:t>
            </a:r>
          </a:p>
          <a:p>
            <a:pPr lvl="1"/>
            <a:r>
              <a:rPr lang="en-US" sz="1600" dirty="0"/>
              <a:t>Predict first year GPA based on students’ majors and high school grades in different classes</a:t>
            </a:r>
          </a:p>
          <a:p>
            <a:pPr lvl="1"/>
            <a:r>
              <a:rPr lang="en-US" sz="1600" dirty="0"/>
              <a:t>Predict wildfire area based on location and weather</a:t>
            </a:r>
          </a:p>
          <a:p>
            <a:pPr lvl="1"/>
            <a:r>
              <a:rPr lang="en-US" sz="1600" dirty="0"/>
              <a:t>Etc.</a:t>
            </a:r>
          </a:p>
          <a:p>
            <a:r>
              <a:rPr lang="en-US" sz="1800" dirty="0"/>
              <a:t>Similar to classification, to train a regression model, the training data </a:t>
            </a:r>
            <a:r>
              <a:rPr lang="en-US" sz="1800" b="1" dirty="0"/>
              <a:t>must include both the features and the labels</a:t>
            </a:r>
          </a:p>
          <a:p>
            <a:pPr lvl="1"/>
            <a:r>
              <a:rPr lang="en-US" sz="1800" dirty="0"/>
              <a:t>This is referred to as </a:t>
            </a:r>
            <a:r>
              <a:rPr lang="en-US" sz="1800" b="1" dirty="0"/>
              <a:t>Supervised Learning </a:t>
            </a:r>
            <a:r>
              <a:rPr lang="en-US" sz="1800" dirty="0"/>
              <a:t>– a branch of machine learning in which </a:t>
            </a:r>
            <a:r>
              <a:rPr lang="en-US" sz="1800" b="1" dirty="0"/>
              <a:t>models need both features and labels to learn</a:t>
            </a:r>
          </a:p>
          <a:p>
            <a:endParaRPr lang="en-US" sz="2000" dirty="0"/>
          </a:p>
          <a:p>
            <a:pPr lvl="1"/>
            <a:endParaRPr lang="en-US" sz="1600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D641038-CE86-4BA3-B5D9-376AA3EDA17D}"/>
              </a:ext>
            </a:extLst>
          </p:cNvPr>
          <p:cNvGraphicFramePr>
            <a:graphicFrameLocks noGrp="1"/>
          </p:cNvGraphicFramePr>
          <p:nvPr/>
        </p:nvGraphicFramePr>
        <p:xfrm>
          <a:off x="5496910" y="2316480"/>
          <a:ext cx="515077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0472">
                  <a:extLst>
                    <a:ext uri="{9D8B030D-6E8A-4147-A177-3AD203B41FA5}">
                      <a16:colId xmlns:a16="http://schemas.microsoft.com/office/drawing/2014/main" val="743330414"/>
                    </a:ext>
                  </a:extLst>
                </a:gridCol>
                <a:gridCol w="895482">
                  <a:extLst>
                    <a:ext uri="{9D8B030D-6E8A-4147-A177-3AD203B41FA5}">
                      <a16:colId xmlns:a16="http://schemas.microsoft.com/office/drawing/2014/main" val="315540010"/>
                    </a:ext>
                  </a:extLst>
                </a:gridCol>
                <a:gridCol w="863950">
                  <a:extLst>
                    <a:ext uri="{9D8B030D-6E8A-4147-A177-3AD203B41FA5}">
                      <a16:colId xmlns:a16="http://schemas.microsoft.com/office/drawing/2014/main" val="2984437135"/>
                    </a:ext>
                  </a:extLst>
                </a:gridCol>
                <a:gridCol w="1109893">
                  <a:extLst>
                    <a:ext uri="{9D8B030D-6E8A-4147-A177-3AD203B41FA5}">
                      <a16:colId xmlns:a16="http://schemas.microsoft.com/office/drawing/2014/main" val="1847807242"/>
                    </a:ext>
                  </a:extLst>
                </a:gridCol>
                <a:gridCol w="1090973">
                  <a:extLst>
                    <a:ext uri="{9D8B030D-6E8A-4147-A177-3AD203B41FA5}">
                      <a16:colId xmlns:a16="http://schemas.microsoft.com/office/drawing/2014/main" val="4277968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StudentID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Major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HSMath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HSEnglish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HSScience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25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9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22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07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71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29074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595E620-2DFA-44B6-9EB9-D770E3E41E88}"/>
              </a:ext>
            </a:extLst>
          </p:cNvPr>
          <p:cNvGraphicFramePr>
            <a:graphicFrameLocks noGrp="1"/>
          </p:cNvGraphicFramePr>
          <p:nvPr/>
        </p:nvGraphicFramePr>
        <p:xfrm>
          <a:off x="11124345" y="2316480"/>
          <a:ext cx="895482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5482">
                  <a:extLst>
                    <a:ext uri="{9D8B030D-6E8A-4147-A177-3AD203B41FA5}">
                      <a16:colId xmlns:a16="http://schemas.microsoft.com/office/drawing/2014/main" val="3055482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FYGPA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65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16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77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79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95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855023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94792ECC-5074-4E28-B24F-1E4803FA8677}"/>
              </a:ext>
            </a:extLst>
          </p:cNvPr>
          <p:cNvSpPr/>
          <p:nvPr/>
        </p:nvSpPr>
        <p:spPr>
          <a:xfrm>
            <a:off x="10804032" y="3218530"/>
            <a:ext cx="163961" cy="4209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64D0-4436-4FA9-94F1-1DE57015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 in this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36873-4C48-4B2B-981E-24A033B5EE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“Models” refer to the algorithms that we will be using to solve an analytical task</a:t>
            </a:r>
          </a:p>
          <a:p>
            <a:pPr lvl="1"/>
            <a:r>
              <a:rPr lang="en-US" dirty="0"/>
              <a:t>Regression models are algorithms that are designed for the regression task. They are trained to map input feature data to output numerical targets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6B32B5-3AF2-4B67-852D-0BEE68550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809222"/>
              </p:ext>
            </p:extLst>
          </p:nvPr>
        </p:nvGraphicFramePr>
        <p:xfrm>
          <a:off x="1302293" y="2719119"/>
          <a:ext cx="5150770" cy="3708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190472">
                  <a:extLst>
                    <a:ext uri="{9D8B030D-6E8A-4147-A177-3AD203B41FA5}">
                      <a16:colId xmlns:a16="http://schemas.microsoft.com/office/drawing/2014/main" val="3975198307"/>
                    </a:ext>
                  </a:extLst>
                </a:gridCol>
                <a:gridCol w="895482">
                  <a:extLst>
                    <a:ext uri="{9D8B030D-6E8A-4147-A177-3AD203B41FA5}">
                      <a16:colId xmlns:a16="http://schemas.microsoft.com/office/drawing/2014/main" val="514854191"/>
                    </a:ext>
                  </a:extLst>
                </a:gridCol>
                <a:gridCol w="863950">
                  <a:extLst>
                    <a:ext uri="{9D8B030D-6E8A-4147-A177-3AD203B41FA5}">
                      <a16:colId xmlns:a16="http://schemas.microsoft.com/office/drawing/2014/main" val="1343776220"/>
                    </a:ext>
                  </a:extLst>
                </a:gridCol>
                <a:gridCol w="1109893">
                  <a:extLst>
                    <a:ext uri="{9D8B030D-6E8A-4147-A177-3AD203B41FA5}">
                      <a16:colId xmlns:a16="http://schemas.microsoft.com/office/drawing/2014/main" val="1073966352"/>
                    </a:ext>
                  </a:extLst>
                </a:gridCol>
                <a:gridCol w="1090973">
                  <a:extLst>
                    <a:ext uri="{9D8B030D-6E8A-4147-A177-3AD203B41FA5}">
                      <a16:colId xmlns:a16="http://schemas.microsoft.com/office/drawing/2014/main" val="2291336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3877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3003028-C130-4989-A8AD-8E1045136DEC}"/>
              </a:ext>
            </a:extLst>
          </p:cNvPr>
          <p:cNvSpPr txBox="1"/>
          <p:nvPr/>
        </p:nvSpPr>
        <p:spPr>
          <a:xfrm>
            <a:off x="8364329" y="2720627"/>
            <a:ext cx="75047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3.2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A29669-1C93-446E-B05F-E37EC2E78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667773"/>
              </p:ext>
            </p:extLst>
          </p:nvPr>
        </p:nvGraphicFramePr>
        <p:xfrm>
          <a:off x="1302293" y="3777197"/>
          <a:ext cx="5150770" cy="3708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190472">
                  <a:extLst>
                    <a:ext uri="{9D8B030D-6E8A-4147-A177-3AD203B41FA5}">
                      <a16:colId xmlns:a16="http://schemas.microsoft.com/office/drawing/2014/main" val="585310840"/>
                    </a:ext>
                  </a:extLst>
                </a:gridCol>
                <a:gridCol w="895482">
                  <a:extLst>
                    <a:ext uri="{9D8B030D-6E8A-4147-A177-3AD203B41FA5}">
                      <a16:colId xmlns:a16="http://schemas.microsoft.com/office/drawing/2014/main" val="2710605059"/>
                    </a:ext>
                  </a:extLst>
                </a:gridCol>
                <a:gridCol w="863950">
                  <a:extLst>
                    <a:ext uri="{9D8B030D-6E8A-4147-A177-3AD203B41FA5}">
                      <a16:colId xmlns:a16="http://schemas.microsoft.com/office/drawing/2014/main" val="2777285347"/>
                    </a:ext>
                  </a:extLst>
                </a:gridCol>
                <a:gridCol w="1109893">
                  <a:extLst>
                    <a:ext uri="{9D8B030D-6E8A-4147-A177-3AD203B41FA5}">
                      <a16:colId xmlns:a16="http://schemas.microsoft.com/office/drawing/2014/main" val="1684395482"/>
                    </a:ext>
                  </a:extLst>
                </a:gridCol>
                <a:gridCol w="1090973">
                  <a:extLst>
                    <a:ext uri="{9D8B030D-6E8A-4147-A177-3AD203B41FA5}">
                      <a16:colId xmlns:a16="http://schemas.microsoft.com/office/drawing/2014/main" val="3469935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003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746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A8E90E5-F43A-4ACD-BB93-42EB9F21C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72526"/>
              </p:ext>
            </p:extLst>
          </p:nvPr>
        </p:nvGraphicFramePr>
        <p:xfrm>
          <a:off x="1302293" y="3248158"/>
          <a:ext cx="5150770" cy="3708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190472">
                  <a:extLst>
                    <a:ext uri="{9D8B030D-6E8A-4147-A177-3AD203B41FA5}">
                      <a16:colId xmlns:a16="http://schemas.microsoft.com/office/drawing/2014/main" val="3776233393"/>
                    </a:ext>
                  </a:extLst>
                </a:gridCol>
                <a:gridCol w="895482">
                  <a:extLst>
                    <a:ext uri="{9D8B030D-6E8A-4147-A177-3AD203B41FA5}">
                      <a16:colId xmlns:a16="http://schemas.microsoft.com/office/drawing/2014/main" val="735337607"/>
                    </a:ext>
                  </a:extLst>
                </a:gridCol>
                <a:gridCol w="863950">
                  <a:extLst>
                    <a:ext uri="{9D8B030D-6E8A-4147-A177-3AD203B41FA5}">
                      <a16:colId xmlns:a16="http://schemas.microsoft.com/office/drawing/2014/main" val="173868224"/>
                    </a:ext>
                  </a:extLst>
                </a:gridCol>
                <a:gridCol w="1109893">
                  <a:extLst>
                    <a:ext uri="{9D8B030D-6E8A-4147-A177-3AD203B41FA5}">
                      <a16:colId xmlns:a16="http://schemas.microsoft.com/office/drawing/2014/main" val="53707137"/>
                    </a:ext>
                  </a:extLst>
                </a:gridCol>
                <a:gridCol w="1090973">
                  <a:extLst>
                    <a:ext uri="{9D8B030D-6E8A-4147-A177-3AD203B41FA5}">
                      <a16:colId xmlns:a16="http://schemas.microsoft.com/office/drawing/2014/main" val="943184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002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74799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66D5C07-0F4B-4B3D-B80C-F249CD4AA7DC}"/>
              </a:ext>
            </a:extLst>
          </p:cNvPr>
          <p:cNvSpPr txBox="1"/>
          <p:nvPr/>
        </p:nvSpPr>
        <p:spPr>
          <a:xfrm>
            <a:off x="8364329" y="3777197"/>
            <a:ext cx="75047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2.9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8D284C-83A4-49A6-A0CD-8A365E548E0B}"/>
              </a:ext>
            </a:extLst>
          </p:cNvPr>
          <p:cNvSpPr txBox="1"/>
          <p:nvPr/>
        </p:nvSpPr>
        <p:spPr>
          <a:xfrm>
            <a:off x="8364329" y="3249666"/>
            <a:ext cx="75047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3.7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9D1F2A-FBE4-49BF-8804-70B86BDDBFF7}"/>
              </a:ext>
            </a:extLst>
          </p:cNvPr>
          <p:cNvSpPr txBox="1"/>
          <p:nvPr/>
        </p:nvSpPr>
        <p:spPr>
          <a:xfrm>
            <a:off x="6917156" y="2719119"/>
            <a:ext cx="983079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78FB07-ED2C-4396-945B-BC5ADB5F047F}"/>
              </a:ext>
            </a:extLst>
          </p:cNvPr>
          <p:cNvSpPr txBox="1"/>
          <p:nvPr/>
        </p:nvSpPr>
        <p:spPr>
          <a:xfrm>
            <a:off x="6917157" y="3250648"/>
            <a:ext cx="983079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06A49A-0EA9-4517-A307-D0024E58BC86}"/>
              </a:ext>
            </a:extLst>
          </p:cNvPr>
          <p:cNvSpPr txBox="1"/>
          <p:nvPr/>
        </p:nvSpPr>
        <p:spPr>
          <a:xfrm>
            <a:off x="6917156" y="3779207"/>
            <a:ext cx="983079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Model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F87E94-46C0-4E24-AC5A-9979E2C37EE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453063" y="2904539"/>
            <a:ext cx="464093" cy="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5309CE-0B43-485A-9B6D-B4E79136800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7900236" y="2905293"/>
            <a:ext cx="464093" cy="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965649-351D-44F8-997E-EB4FA13C3DAD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6453063" y="3433578"/>
            <a:ext cx="464094" cy="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6A746A-F9FF-49B5-B924-CB81B7BD8F75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 flipV="1">
            <a:off x="7900236" y="3434332"/>
            <a:ext cx="464093" cy="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DB314B-2D38-443B-A76C-5F6C585C02C6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453063" y="3962617"/>
            <a:ext cx="464093" cy="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77F13A-CC80-411F-B68C-6FDA4FA2B079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900236" y="3961863"/>
            <a:ext cx="464093" cy="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3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37A9-8961-4649-9A3D-63742868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57967B-5C8A-49C7-AE7B-36B73F33D07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Given the input data has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the target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linear regression models try to estimate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using the below equation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called the intercept</a:t>
                </a:r>
              </a:p>
              <a:p>
                <a:pPr lvl="1"/>
                <a:r>
                  <a:rPr lang="en-US" dirty="0"/>
                  <a:t>Other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’s are called coefficients</a:t>
                </a:r>
              </a:p>
              <a:p>
                <a:r>
                  <a:rPr lang="en-US" dirty="0"/>
                  <a:t>This equation is linear in terms of the input features, hence the name linear regression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57967B-5C8A-49C7-AE7B-36B73F33D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059" t="-1984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7DDF18-F9CA-FEDE-1B21-D60615AD2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466905"/>
              </p:ext>
            </p:extLst>
          </p:nvPr>
        </p:nvGraphicFramePr>
        <p:xfrm>
          <a:off x="2597300" y="3988870"/>
          <a:ext cx="515077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0472">
                  <a:extLst>
                    <a:ext uri="{9D8B030D-6E8A-4147-A177-3AD203B41FA5}">
                      <a16:colId xmlns:a16="http://schemas.microsoft.com/office/drawing/2014/main" val="743330414"/>
                    </a:ext>
                  </a:extLst>
                </a:gridCol>
                <a:gridCol w="895482">
                  <a:extLst>
                    <a:ext uri="{9D8B030D-6E8A-4147-A177-3AD203B41FA5}">
                      <a16:colId xmlns:a16="http://schemas.microsoft.com/office/drawing/2014/main" val="315540010"/>
                    </a:ext>
                  </a:extLst>
                </a:gridCol>
                <a:gridCol w="863950">
                  <a:extLst>
                    <a:ext uri="{9D8B030D-6E8A-4147-A177-3AD203B41FA5}">
                      <a16:colId xmlns:a16="http://schemas.microsoft.com/office/drawing/2014/main" val="2984437135"/>
                    </a:ext>
                  </a:extLst>
                </a:gridCol>
                <a:gridCol w="1109893">
                  <a:extLst>
                    <a:ext uri="{9D8B030D-6E8A-4147-A177-3AD203B41FA5}">
                      <a16:colId xmlns:a16="http://schemas.microsoft.com/office/drawing/2014/main" val="1847807242"/>
                    </a:ext>
                  </a:extLst>
                </a:gridCol>
                <a:gridCol w="1090973">
                  <a:extLst>
                    <a:ext uri="{9D8B030D-6E8A-4147-A177-3AD203B41FA5}">
                      <a16:colId xmlns:a16="http://schemas.microsoft.com/office/drawing/2014/main" val="4277968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StudentID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Major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HSMath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HSEnglish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HSScience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25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9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22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07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71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2907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D87DF5-A7AF-445F-2CD5-FC80DF911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266935"/>
              </p:ext>
            </p:extLst>
          </p:nvPr>
        </p:nvGraphicFramePr>
        <p:xfrm>
          <a:off x="8224735" y="3988870"/>
          <a:ext cx="895482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5482">
                  <a:extLst>
                    <a:ext uri="{9D8B030D-6E8A-4147-A177-3AD203B41FA5}">
                      <a16:colId xmlns:a16="http://schemas.microsoft.com/office/drawing/2014/main" val="3055482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FYGPA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65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16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77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79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95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855023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CB2DF06C-6809-DC45-7457-8E99EA866A19}"/>
              </a:ext>
            </a:extLst>
          </p:cNvPr>
          <p:cNvSpPr/>
          <p:nvPr/>
        </p:nvSpPr>
        <p:spPr>
          <a:xfrm>
            <a:off x="7904422" y="4890920"/>
            <a:ext cx="163961" cy="4209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B01AAF-1A3D-E614-7B7B-3372B087A33E}"/>
                  </a:ext>
                </a:extLst>
              </p:cNvPr>
              <p:cNvSpPr txBox="1"/>
              <p:nvPr/>
            </p:nvSpPr>
            <p:spPr>
              <a:xfrm>
                <a:off x="1433261" y="3755676"/>
                <a:ext cx="61030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B01AAF-1A3D-E614-7B7B-3372B087A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261" y="3755676"/>
                <a:ext cx="61030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D3F4DA-3B47-246F-B570-FA8CB57F0D94}"/>
                  </a:ext>
                </a:extLst>
              </p:cNvPr>
              <p:cNvSpPr txBox="1"/>
              <p:nvPr/>
            </p:nvSpPr>
            <p:spPr>
              <a:xfrm>
                <a:off x="2278389" y="3755676"/>
                <a:ext cx="61030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D3F4DA-3B47-246F-B570-FA8CB57F0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389" y="3755676"/>
                <a:ext cx="61030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BA558D-E2C3-37C0-A8FF-F1F5B1D7D72F}"/>
                  </a:ext>
                </a:extLst>
              </p:cNvPr>
              <p:cNvSpPr txBox="1"/>
              <p:nvPr/>
            </p:nvSpPr>
            <p:spPr>
              <a:xfrm>
                <a:off x="3297136" y="3755676"/>
                <a:ext cx="61030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BA558D-E2C3-37C0-A8FF-F1F5B1D7D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136" y="3755676"/>
                <a:ext cx="61030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E06AFF-2653-8448-A55F-B58CD49E3FEF}"/>
                  </a:ext>
                </a:extLst>
              </p:cNvPr>
              <p:cNvSpPr txBox="1"/>
              <p:nvPr/>
            </p:nvSpPr>
            <p:spPr>
              <a:xfrm>
                <a:off x="4423109" y="3755676"/>
                <a:ext cx="61030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E06AFF-2653-8448-A55F-B58CD49E3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109" y="3755676"/>
                <a:ext cx="61030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377D18-00AA-0EDF-A4B1-4960461D8B27}"/>
                  </a:ext>
                </a:extLst>
              </p:cNvPr>
              <p:cNvSpPr txBox="1"/>
              <p:nvPr/>
            </p:nvSpPr>
            <p:spPr>
              <a:xfrm>
                <a:off x="5911056" y="3755676"/>
                <a:ext cx="61030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377D18-00AA-0EDF-A4B1-4960461D8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056" y="3755676"/>
                <a:ext cx="6103018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15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/>
      <p:bldP spid="12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8C18-047C-42B2-AECC-76EE9996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0E14C-0474-449B-8D5D-45AE7CD646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4476249" cy="5221539"/>
          </a:xfrm>
        </p:spPr>
        <p:txBody>
          <a:bodyPr/>
          <a:lstStyle/>
          <a:p>
            <a:r>
              <a:rPr lang="en-US" dirty="0"/>
              <a:t>Return to the student GPA, we can train a linear regression in this data</a:t>
            </a:r>
          </a:p>
          <a:p>
            <a:r>
              <a:rPr lang="en-US" dirty="0"/>
              <a:t>The equation may look like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Then, we can “plug” the actual numbers from each student into the equation to obtain their predicted FYGPA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0647D9-8370-4624-93E1-12D41F729F42}"/>
                  </a:ext>
                </a:extLst>
              </p:cNvPr>
              <p:cNvSpPr txBox="1"/>
              <p:nvPr/>
            </p:nvSpPr>
            <p:spPr>
              <a:xfrm>
                <a:off x="1330333" y="3400445"/>
                <a:ext cx="63093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=1+0.4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𝑀𝑎𝑡h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+0.25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𝐸𝑛𝑔𝑙𝑖𝑠h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+0.2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𝑆𝑐𝑖𝑒𝑛𝑐𝑒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0647D9-8370-4624-93E1-12D41F729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333" y="3400445"/>
                <a:ext cx="6309355" cy="461665"/>
              </a:xfrm>
              <a:prstGeom prst="rect">
                <a:avLst/>
              </a:prstGeom>
              <a:blipFill>
                <a:blip r:embed="rId2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3B6F06C-824A-43A3-A52E-116F213C9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779199"/>
              </p:ext>
            </p:extLst>
          </p:nvPr>
        </p:nvGraphicFramePr>
        <p:xfrm>
          <a:off x="5358547" y="908093"/>
          <a:ext cx="515077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0472">
                  <a:extLst>
                    <a:ext uri="{9D8B030D-6E8A-4147-A177-3AD203B41FA5}">
                      <a16:colId xmlns:a16="http://schemas.microsoft.com/office/drawing/2014/main" val="743330414"/>
                    </a:ext>
                  </a:extLst>
                </a:gridCol>
                <a:gridCol w="895482">
                  <a:extLst>
                    <a:ext uri="{9D8B030D-6E8A-4147-A177-3AD203B41FA5}">
                      <a16:colId xmlns:a16="http://schemas.microsoft.com/office/drawing/2014/main" val="315540010"/>
                    </a:ext>
                  </a:extLst>
                </a:gridCol>
                <a:gridCol w="863950">
                  <a:extLst>
                    <a:ext uri="{9D8B030D-6E8A-4147-A177-3AD203B41FA5}">
                      <a16:colId xmlns:a16="http://schemas.microsoft.com/office/drawing/2014/main" val="2984437135"/>
                    </a:ext>
                  </a:extLst>
                </a:gridCol>
                <a:gridCol w="1109893">
                  <a:extLst>
                    <a:ext uri="{9D8B030D-6E8A-4147-A177-3AD203B41FA5}">
                      <a16:colId xmlns:a16="http://schemas.microsoft.com/office/drawing/2014/main" val="1847807242"/>
                    </a:ext>
                  </a:extLst>
                </a:gridCol>
                <a:gridCol w="1090973">
                  <a:extLst>
                    <a:ext uri="{9D8B030D-6E8A-4147-A177-3AD203B41FA5}">
                      <a16:colId xmlns:a16="http://schemas.microsoft.com/office/drawing/2014/main" val="4277968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StudentID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Major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HSMath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HSEnglish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HSScience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25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9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22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07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71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2907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EC3246A-36B3-47AB-AF51-449486381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98000"/>
              </p:ext>
            </p:extLst>
          </p:nvPr>
        </p:nvGraphicFramePr>
        <p:xfrm>
          <a:off x="10985982" y="908093"/>
          <a:ext cx="895482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5482">
                  <a:extLst>
                    <a:ext uri="{9D8B030D-6E8A-4147-A177-3AD203B41FA5}">
                      <a16:colId xmlns:a16="http://schemas.microsoft.com/office/drawing/2014/main" val="3055482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FYGPA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65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16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77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79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95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855023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DBB595-288C-4109-91AB-512CFC8A148D}"/>
              </a:ext>
            </a:extLst>
          </p:cNvPr>
          <p:cNvSpPr/>
          <p:nvPr/>
        </p:nvSpPr>
        <p:spPr>
          <a:xfrm>
            <a:off x="10665669" y="1810143"/>
            <a:ext cx="163961" cy="4209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9A4C7CF-592D-4D0F-BBF1-61E4C89CA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804682"/>
              </p:ext>
            </p:extLst>
          </p:nvPr>
        </p:nvGraphicFramePr>
        <p:xfrm>
          <a:off x="10985982" y="3592188"/>
          <a:ext cx="895482" cy="2372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5482">
                  <a:extLst>
                    <a:ext uri="{9D8B030D-6E8A-4147-A177-3AD203B41FA5}">
                      <a16:colId xmlns:a16="http://schemas.microsoft.com/office/drawing/2014/main" val="3055482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Prd</a:t>
                      </a:r>
                      <a:r>
                        <a:rPr lang="en-US" sz="1400" dirty="0"/>
                        <a:t>. FYGPA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65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16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77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79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95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855023"/>
                  </a:ext>
                </a:extLst>
              </a:tr>
            </a:tbl>
          </a:graphicData>
        </a:graphic>
      </p:graphicFrame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6902CC32-2EA7-47D3-B740-4AA27DAEB905}"/>
              </a:ext>
            </a:extLst>
          </p:cNvPr>
          <p:cNvSpPr/>
          <p:nvPr/>
        </p:nvSpPr>
        <p:spPr>
          <a:xfrm rot="5400000">
            <a:off x="9802729" y="3968177"/>
            <a:ext cx="1053972" cy="999830"/>
          </a:xfrm>
          <a:prstGeom prst="bentUpArrow">
            <a:avLst>
              <a:gd name="adj1" fmla="val 17780"/>
              <a:gd name="adj2" fmla="val 16276"/>
              <a:gd name="adj3" fmla="val 11162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1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1A58-0A7A-4B7D-B2FF-571ED112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09066-580F-4C7A-B5B8-36187C9E74A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733425" y="908093"/>
                <a:ext cx="4470233" cy="5221539"/>
              </a:xfrm>
            </p:spPr>
            <p:txBody>
              <a:bodyPr/>
              <a:lstStyle/>
              <a:p>
                <a:r>
                  <a:rPr lang="en-US" sz="2000" dirty="0"/>
                  <a:t>The most common evaluation measurement for regression is Mean Squared Error (MSE)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𝑣𝑎𝑙𝑢𝑒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𝑣𝑎𝑙𝑢𝑒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: number of instances</a:t>
                </a:r>
                <a:endParaRPr lang="en-US" sz="2000" dirty="0"/>
              </a:p>
              <a:p>
                <a:r>
                  <a:rPr lang="en-US" sz="2000" dirty="0"/>
                  <a:t>MSE represents the squared distances between the true values and the predicted values made by the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09066-580F-4C7A-B5B8-36187C9E7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733425" y="908093"/>
                <a:ext cx="4470233" cy="5221539"/>
              </a:xfrm>
              <a:blipFill>
                <a:blip r:embed="rId2"/>
                <a:stretch>
                  <a:fillRect l="-1226"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8A6F99-08C6-464C-92CD-27437C076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07487"/>
              </p:ext>
            </p:extLst>
          </p:nvPr>
        </p:nvGraphicFramePr>
        <p:xfrm>
          <a:off x="5095743" y="1203960"/>
          <a:ext cx="895482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5482">
                  <a:extLst>
                    <a:ext uri="{9D8B030D-6E8A-4147-A177-3AD203B41FA5}">
                      <a16:colId xmlns:a16="http://schemas.microsoft.com/office/drawing/2014/main" val="3055482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FYGPA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65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16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77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79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95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85502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952122-3AD7-489F-B3F4-9FFE56826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24632"/>
              </p:ext>
            </p:extLst>
          </p:nvPr>
        </p:nvGraphicFramePr>
        <p:xfrm>
          <a:off x="6609932" y="1199775"/>
          <a:ext cx="895482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5482">
                  <a:extLst>
                    <a:ext uri="{9D8B030D-6E8A-4147-A177-3AD203B41FA5}">
                      <a16:colId xmlns:a16="http://schemas.microsoft.com/office/drawing/2014/main" val="3055482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P. FYGPA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65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16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77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79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95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85502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663372-9D7E-40F0-BC5F-C63C4C6DA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70461"/>
              </p:ext>
            </p:extLst>
          </p:nvPr>
        </p:nvGraphicFramePr>
        <p:xfrm>
          <a:off x="8124121" y="1203960"/>
          <a:ext cx="895482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5482">
                  <a:extLst>
                    <a:ext uri="{9D8B030D-6E8A-4147-A177-3AD203B41FA5}">
                      <a16:colId xmlns:a16="http://schemas.microsoft.com/office/drawing/2014/main" val="3055482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65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16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77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79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95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855023"/>
                  </a:ext>
                </a:extLst>
              </a:tr>
            </a:tbl>
          </a:graphicData>
        </a:graphic>
      </p:graphicFrame>
      <p:sp>
        <p:nvSpPr>
          <p:cNvPr id="8" name="Minus Sign 7">
            <a:extLst>
              <a:ext uri="{FF2B5EF4-FFF2-40B4-BE49-F238E27FC236}">
                <a16:creationId xmlns:a16="http://schemas.microsoft.com/office/drawing/2014/main" id="{6F71A115-53C2-449F-82A7-C79DD0453707}"/>
              </a:ext>
            </a:extLst>
          </p:cNvPr>
          <p:cNvSpPr/>
          <p:nvPr/>
        </p:nvSpPr>
        <p:spPr>
          <a:xfrm>
            <a:off x="6153191" y="2169494"/>
            <a:ext cx="294774" cy="24664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43EC442E-2AA7-4A09-9680-2EE34768CA71}"/>
              </a:ext>
            </a:extLst>
          </p:cNvPr>
          <p:cNvSpPr/>
          <p:nvPr/>
        </p:nvSpPr>
        <p:spPr>
          <a:xfrm>
            <a:off x="7667380" y="2188971"/>
            <a:ext cx="294774" cy="24664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EB25E16-BC76-4217-9B7A-AF71AA330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24167"/>
              </p:ext>
            </p:extLst>
          </p:nvPr>
        </p:nvGraphicFramePr>
        <p:xfrm>
          <a:off x="9638310" y="1199775"/>
          <a:ext cx="895482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5482">
                  <a:extLst>
                    <a:ext uri="{9D8B030D-6E8A-4147-A177-3AD203B41FA5}">
                      <a16:colId xmlns:a16="http://schemas.microsoft.com/office/drawing/2014/main" val="3055482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Sq.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65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16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77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79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95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855023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4FFA147E-1E22-4C7D-AD84-F7A9983A2BF7}"/>
              </a:ext>
            </a:extLst>
          </p:cNvPr>
          <p:cNvSpPr/>
          <p:nvPr/>
        </p:nvSpPr>
        <p:spPr>
          <a:xfrm>
            <a:off x="9232704" y="2188971"/>
            <a:ext cx="192505" cy="246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FDD289F-674D-46F2-8DAA-872B7A4FC7B7}"/>
              </a:ext>
            </a:extLst>
          </p:cNvPr>
          <p:cNvSpPr/>
          <p:nvPr/>
        </p:nvSpPr>
        <p:spPr>
          <a:xfrm>
            <a:off x="10746893" y="2169494"/>
            <a:ext cx="192505" cy="246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0AA451-29F6-4481-BFE2-61778637525E}"/>
              </a:ext>
            </a:extLst>
          </p:cNvPr>
          <p:cNvSpPr txBox="1"/>
          <p:nvPr/>
        </p:nvSpPr>
        <p:spPr>
          <a:xfrm>
            <a:off x="11014409" y="2108152"/>
            <a:ext cx="7136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0.038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547685-D280-4637-916E-C006C1811A13}"/>
              </a:ext>
            </a:extLst>
          </p:cNvPr>
          <p:cNvSpPr txBox="1"/>
          <p:nvPr/>
        </p:nvSpPr>
        <p:spPr>
          <a:xfrm>
            <a:off x="11002064" y="2540487"/>
            <a:ext cx="618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MSE</a:t>
            </a:r>
          </a:p>
        </p:txBody>
      </p:sp>
    </p:spTree>
    <p:extLst>
      <p:ext uri="{BB962C8B-B14F-4D97-AF65-F5344CB8AC3E}">
        <p14:creationId xmlns:p14="http://schemas.microsoft.com/office/powerpoint/2010/main" val="421429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34AC-B2C1-4FB6-99CA-0A88E29F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R-Squared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41A42-C9B0-45C2-99E4-6F491388F4F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MSE is dependent on the target values (or they are scaled with the target values) and can be hard to interpret</a:t>
                </a:r>
              </a:p>
              <a:p>
                <a:r>
                  <a:rPr lang="en-US" dirty="0"/>
                  <a:t>Another measurement that has fixed range for regression models is R-Squared (or R2 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R2 is capped at 1 – represent a perfect prediction (0 errors)</a:t>
                </a:r>
              </a:p>
              <a:p>
                <a:pPr lvl="1"/>
                <a:r>
                  <a:rPr lang="en-US" dirty="0"/>
                  <a:t>R2 is interpreted as the percentage of variation in the target that our model can explain</a:t>
                </a:r>
              </a:p>
              <a:p>
                <a:pPr lvl="2"/>
                <a:r>
                  <a:rPr lang="en-US" dirty="0"/>
                  <a:t>For example, a model for predicting GPA with an R2 of 0.9 can be interpreted as “the model can explain 90% of the variation in the GPA” </a:t>
                </a:r>
              </a:p>
              <a:p>
                <a:pPr lvl="1"/>
                <a:r>
                  <a:rPr lang="en-US" dirty="0"/>
                  <a:t>In general, R2 is positive. However, you may sometimes see very bad models that result in negative R2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41A42-C9B0-45C2-99E4-6F491388F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059" t="-1984" r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04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172C-CFAE-4DA3-A70B-ADADCE77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18B90-0251-4998-A338-088CD05312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7" y="908093"/>
            <a:ext cx="5520364" cy="5221539"/>
          </a:xfrm>
        </p:spPr>
        <p:txBody>
          <a:bodyPr/>
          <a:lstStyle/>
          <a:p>
            <a:r>
              <a:rPr lang="en-US" sz="2400" dirty="0"/>
              <a:t>An ensemble of tree models similar to Random Forest</a:t>
            </a:r>
          </a:p>
          <a:p>
            <a:r>
              <a:rPr lang="en-US" sz="2400" dirty="0"/>
              <a:t>Unlike random forest, the trees are not added to the ensemble randomly but rather with an objective of minimizing the training errors</a:t>
            </a:r>
          </a:p>
          <a:p>
            <a:r>
              <a:rPr lang="en-US" sz="2400" dirty="0"/>
              <a:t>Is trained iteratively, starting from an empty ensemble</a:t>
            </a:r>
          </a:p>
          <a:p>
            <a:pPr lvl="1"/>
            <a:r>
              <a:rPr lang="en-US" sz="2000" dirty="0"/>
              <a:t>Fit </a:t>
            </a:r>
            <a:r>
              <a:rPr lang="en-US" sz="2000" b="1" i="1" dirty="0"/>
              <a:t>many </a:t>
            </a:r>
            <a:r>
              <a:rPr lang="en-US" sz="2000" dirty="0"/>
              <a:t>trees on the training data</a:t>
            </a:r>
          </a:p>
          <a:p>
            <a:pPr lvl="1"/>
            <a:r>
              <a:rPr lang="en-US" sz="2000" dirty="0"/>
              <a:t>Select the one with the best performance to add to the ensemble</a:t>
            </a:r>
          </a:p>
          <a:p>
            <a:pPr lvl="1"/>
            <a:r>
              <a:rPr lang="en-US" sz="2000" dirty="0"/>
              <a:t>Repeat until having the desirable number of trees</a:t>
            </a:r>
          </a:p>
          <a:p>
            <a:r>
              <a:rPr lang="en-US" sz="2400" dirty="0"/>
              <a:t>Hyperparameters: </a:t>
            </a:r>
            <a:r>
              <a:rPr lang="en-US" sz="2400" b="1" dirty="0" err="1"/>
              <a:t>maxDepth</a:t>
            </a:r>
            <a:r>
              <a:rPr lang="en-US" sz="2400" dirty="0"/>
              <a:t> and </a:t>
            </a:r>
            <a:r>
              <a:rPr lang="en-US" sz="2400" b="1" dirty="0" err="1"/>
              <a:t>minInstancesPerNode</a:t>
            </a:r>
            <a:endParaRPr lang="en-US" sz="2400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2E0C2E5-B214-F39C-9B6B-BAED3CAF8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700689"/>
              </p:ext>
            </p:extLst>
          </p:nvPr>
        </p:nvGraphicFramePr>
        <p:xfrm>
          <a:off x="6340594" y="911880"/>
          <a:ext cx="1415048" cy="98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62">
                  <a:extLst>
                    <a:ext uri="{9D8B030D-6E8A-4147-A177-3AD203B41FA5}">
                      <a16:colId xmlns:a16="http://schemas.microsoft.com/office/drawing/2014/main" val="3534875130"/>
                    </a:ext>
                  </a:extLst>
                </a:gridCol>
                <a:gridCol w="353762">
                  <a:extLst>
                    <a:ext uri="{9D8B030D-6E8A-4147-A177-3AD203B41FA5}">
                      <a16:colId xmlns:a16="http://schemas.microsoft.com/office/drawing/2014/main" val="1548194767"/>
                    </a:ext>
                  </a:extLst>
                </a:gridCol>
                <a:gridCol w="353762">
                  <a:extLst>
                    <a:ext uri="{9D8B030D-6E8A-4147-A177-3AD203B41FA5}">
                      <a16:colId xmlns:a16="http://schemas.microsoft.com/office/drawing/2014/main" val="3722658578"/>
                    </a:ext>
                  </a:extLst>
                </a:gridCol>
                <a:gridCol w="353762">
                  <a:extLst>
                    <a:ext uri="{9D8B030D-6E8A-4147-A177-3AD203B41FA5}">
                      <a16:colId xmlns:a16="http://schemas.microsoft.com/office/drawing/2014/main" val="1248437061"/>
                    </a:ext>
                  </a:extLst>
                </a:gridCol>
              </a:tblGrid>
              <a:tr h="19776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027012"/>
                  </a:ext>
                </a:extLst>
              </a:tr>
              <a:tr h="197764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825408"/>
                  </a:ext>
                </a:extLst>
              </a:tr>
              <a:tr h="197764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943217"/>
                  </a:ext>
                </a:extLst>
              </a:tr>
              <a:tr h="197764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11532"/>
                  </a:ext>
                </a:extLst>
              </a:tr>
              <a:tr h="197764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102953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3E889899-0111-E81F-9D29-ED1C8C68F083}"/>
              </a:ext>
            </a:extLst>
          </p:cNvPr>
          <p:cNvSpPr/>
          <p:nvPr/>
        </p:nvSpPr>
        <p:spPr>
          <a:xfrm>
            <a:off x="8007596" y="1298184"/>
            <a:ext cx="264694" cy="2165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EDA3790-F8DA-FFEB-D923-100C63B21D70}"/>
              </a:ext>
            </a:extLst>
          </p:cNvPr>
          <p:cNvSpPr/>
          <p:nvPr/>
        </p:nvSpPr>
        <p:spPr>
          <a:xfrm>
            <a:off x="8524953" y="1010101"/>
            <a:ext cx="324852" cy="60665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ECA3E9F-B934-C4FB-042A-ECE29E503FCD}"/>
              </a:ext>
            </a:extLst>
          </p:cNvPr>
          <p:cNvSpPr/>
          <p:nvPr/>
        </p:nvSpPr>
        <p:spPr>
          <a:xfrm>
            <a:off x="9314358" y="917063"/>
            <a:ext cx="324852" cy="606659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42903EA-099B-E9D6-6288-BAEA8F9F3996}"/>
              </a:ext>
            </a:extLst>
          </p:cNvPr>
          <p:cNvSpPr/>
          <p:nvPr/>
        </p:nvSpPr>
        <p:spPr>
          <a:xfrm>
            <a:off x="8871865" y="706771"/>
            <a:ext cx="324852" cy="60665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BB705D5-A2CD-0A69-B6E3-BD9CE15F66BA}"/>
              </a:ext>
            </a:extLst>
          </p:cNvPr>
          <p:cNvSpPr/>
          <p:nvPr/>
        </p:nvSpPr>
        <p:spPr>
          <a:xfrm>
            <a:off x="8927677" y="1504689"/>
            <a:ext cx="324852" cy="60665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9177031-C04F-C0E6-520C-6CA0443615D6}"/>
              </a:ext>
            </a:extLst>
          </p:cNvPr>
          <p:cNvSpPr/>
          <p:nvPr/>
        </p:nvSpPr>
        <p:spPr>
          <a:xfrm>
            <a:off x="9902653" y="1281213"/>
            <a:ext cx="324852" cy="60665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82D79E-2B84-F6D1-AE60-26973266215D}"/>
              </a:ext>
            </a:extLst>
          </p:cNvPr>
          <p:cNvSpPr/>
          <p:nvPr/>
        </p:nvSpPr>
        <p:spPr>
          <a:xfrm>
            <a:off x="9446080" y="1775465"/>
            <a:ext cx="324852" cy="60665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FFB37FE-B668-FC99-F9FD-6B4CA788F902}"/>
              </a:ext>
            </a:extLst>
          </p:cNvPr>
          <p:cNvSpPr/>
          <p:nvPr/>
        </p:nvSpPr>
        <p:spPr>
          <a:xfrm>
            <a:off x="9762995" y="482691"/>
            <a:ext cx="324852" cy="60665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01227B44-C12D-066C-B125-238F8F8D94CA}"/>
              </a:ext>
            </a:extLst>
          </p:cNvPr>
          <p:cNvSpPr/>
          <p:nvPr/>
        </p:nvSpPr>
        <p:spPr>
          <a:xfrm>
            <a:off x="11366482" y="1103138"/>
            <a:ext cx="324852" cy="606659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4D2A1AA-686B-ABFF-5B59-0FCFBE633E3A}"/>
              </a:ext>
            </a:extLst>
          </p:cNvPr>
          <p:cNvSpPr/>
          <p:nvPr/>
        </p:nvSpPr>
        <p:spPr>
          <a:xfrm>
            <a:off x="10277616" y="710052"/>
            <a:ext cx="324852" cy="60665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B3FAAED-C1E1-B8DB-33B4-CD1D42C4DF3E}"/>
              </a:ext>
            </a:extLst>
          </p:cNvPr>
          <p:cNvSpPr/>
          <p:nvPr/>
        </p:nvSpPr>
        <p:spPr>
          <a:xfrm>
            <a:off x="10852128" y="1298184"/>
            <a:ext cx="264694" cy="2165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8C20A15-E1FC-D3F2-7082-FC93ADAFADC1}"/>
              </a:ext>
            </a:extLst>
          </p:cNvPr>
          <p:cNvSpPr/>
          <p:nvPr/>
        </p:nvSpPr>
        <p:spPr>
          <a:xfrm rot="5400000">
            <a:off x="9476159" y="2707453"/>
            <a:ext cx="264694" cy="42039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7BB4DB8-E86D-D392-2523-D51AE0FEE78D}"/>
              </a:ext>
            </a:extLst>
          </p:cNvPr>
          <p:cNvSpPr/>
          <p:nvPr/>
        </p:nvSpPr>
        <p:spPr>
          <a:xfrm>
            <a:off x="8524953" y="3513662"/>
            <a:ext cx="324852" cy="60665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B6716F6-D7AF-845C-9BE8-61D778069B7B}"/>
              </a:ext>
            </a:extLst>
          </p:cNvPr>
          <p:cNvSpPr/>
          <p:nvPr/>
        </p:nvSpPr>
        <p:spPr>
          <a:xfrm>
            <a:off x="9314358" y="3420624"/>
            <a:ext cx="324852" cy="60665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E9A28BAF-B185-5EBD-ACBD-9F0B00C8AB95}"/>
              </a:ext>
            </a:extLst>
          </p:cNvPr>
          <p:cNvSpPr/>
          <p:nvPr/>
        </p:nvSpPr>
        <p:spPr>
          <a:xfrm>
            <a:off x="8871865" y="3210332"/>
            <a:ext cx="324852" cy="60665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ED7320C-D3DE-D0CC-ABC9-2554298ACF2A}"/>
              </a:ext>
            </a:extLst>
          </p:cNvPr>
          <p:cNvSpPr/>
          <p:nvPr/>
        </p:nvSpPr>
        <p:spPr>
          <a:xfrm>
            <a:off x="9034291" y="4035658"/>
            <a:ext cx="324852" cy="60665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8E7B129C-613C-10F8-A89D-B1FF43C78F36}"/>
              </a:ext>
            </a:extLst>
          </p:cNvPr>
          <p:cNvSpPr/>
          <p:nvPr/>
        </p:nvSpPr>
        <p:spPr>
          <a:xfrm>
            <a:off x="10065079" y="3732329"/>
            <a:ext cx="324852" cy="60665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C4AE62D3-6E65-8126-7E8A-770F72C6F50C}"/>
              </a:ext>
            </a:extLst>
          </p:cNvPr>
          <p:cNvSpPr/>
          <p:nvPr/>
        </p:nvSpPr>
        <p:spPr>
          <a:xfrm>
            <a:off x="9701039" y="3934547"/>
            <a:ext cx="324852" cy="606659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C4F855A-8841-2BCF-30FE-5FE44D248D9C}"/>
              </a:ext>
            </a:extLst>
          </p:cNvPr>
          <p:cNvSpPr/>
          <p:nvPr/>
        </p:nvSpPr>
        <p:spPr>
          <a:xfrm>
            <a:off x="9762995" y="3125670"/>
            <a:ext cx="324852" cy="60665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CAC2108-91A3-CEA1-3C94-9A1F49404877}"/>
              </a:ext>
            </a:extLst>
          </p:cNvPr>
          <p:cNvSpPr/>
          <p:nvPr/>
        </p:nvSpPr>
        <p:spPr>
          <a:xfrm>
            <a:off x="11257919" y="3531702"/>
            <a:ext cx="324852" cy="606659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B5D8A1E-27E7-13FE-C5CE-DEE90B300A49}"/>
              </a:ext>
            </a:extLst>
          </p:cNvPr>
          <p:cNvSpPr/>
          <p:nvPr/>
        </p:nvSpPr>
        <p:spPr>
          <a:xfrm>
            <a:off x="10852128" y="3726748"/>
            <a:ext cx="264694" cy="2165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55B7859-D26C-B902-60A5-F29D7961E512}"/>
              </a:ext>
            </a:extLst>
          </p:cNvPr>
          <p:cNvSpPr/>
          <p:nvPr/>
        </p:nvSpPr>
        <p:spPr>
          <a:xfrm>
            <a:off x="11610114" y="3531701"/>
            <a:ext cx="324852" cy="606659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4DD2D6E-483A-494F-DBF4-8D6161D10AB7}"/>
              </a:ext>
            </a:extLst>
          </p:cNvPr>
          <p:cNvSpPr/>
          <p:nvPr/>
        </p:nvSpPr>
        <p:spPr>
          <a:xfrm rot="5400000">
            <a:off x="9476159" y="4869049"/>
            <a:ext cx="264694" cy="42039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5633C9-7FB1-19F6-D353-6480362923A6}"/>
              </a:ext>
            </a:extLst>
          </p:cNvPr>
          <p:cNvSpPr txBox="1"/>
          <p:nvPr/>
        </p:nvSpPr>
        <p:spPr>
          <a:xfrm>
            <a:off x="9387302" y="535567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  <a:endParaRPr lang="en-US" b="1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8E3BC26-1EC2-D776-4924-47B036940976}"/>
              </a:ext>
            </a:extLst>
          </p:cNvPr>
          <p:cNvSpPr/>
          <p:nvPr/>
        </p:nvSpPr>
        <p:spPr>
          <a:xfrm>
            <a:off x="11257919" y="4775917"/>
            <a:ext cx="324852" cy="606659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0988A3B-9C93-871B-6141-91FB0ED4CD60}"/>
              </a:ext>
            </a:extLst>
          </p:cNvPr>
          <p:cNvSpPr/>
          <p:nvPr/>
        </p:nvSpPr>
        <p:spPr>
          <a:xfrm>
            <a:off x="10852128" y="5770614"/>
            <a:ext cx="264694" cy="2165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EA47309-99F6-1425-1E8E-C7924BC8B296}"/>
              </a:ext>
            </a:extLst>
          </p:cNvPr>
          <p:cNvSpPr/>
          <p:nvPr/>
        </p:nvSpPr>
        <p:spPr>
          <a:xfrm>
            <a:off x="11610114" y="4775916"/>
            <a:ext cx="324852" cy="606659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7C6D30A-6A22-417D-67D8-C516A8EB628E}"/>
              </a:ext>
            </a:extLst>
          </p:cNvPr>
          <p:cNvSpPr/>
          <p:nvPr/>
        </p:nvSpPr>
        <p:spPr>
          <a:xfrm>
            <a:off x="11123926" y="5467284"/>
            <a:ext cx="324852" cy="60665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8E6B6FF-D9E2-19E4-6250-FBA91DEC1D16}"/>
              </a:ext>
            </a:extLst>
          </p:cNvPr>
          <p:cNvSpPr/>
          <p:nvPr/>
        </p:nvSpPr>
        <p:spPr>
          <a:xfrm>
            <a:off x="11478297" y="5467284"/>
            <a:ext cx="324852" cy="60665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C13719-1A0F-86BB-198B-D5CC30EF2386}"/>
              </a:ext>
            </a:extLst>
          </p:cNvPr>
          <p:cNvSpPr txBox="1"/>
          <p:nvPr/>
        </p:nvSpPr>
        <p:spPr>
          <a:xfrm>
            <a:off x="6775499" y="1939180"/>
            <a:ext cx="533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F31F39-F5F1-677D-5C76-78D2F88BD912}"/>
              </a:ext>
            </a:extLst>
          </p:cNvPr>
          <p:cNvSpPr txBox="1"/>
          <p:nvPr/>
        </p:nvSpPr>
        <p:spPr>
          <a:xfrm>
            <a:off x="10554438" y="448442"/>
            <a:ext cx="1547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Fitting and selecting best tree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41CD99-CB06-D8B0-E112-8BD44746D82A}"/>
              </a:ext>
            </a:extLst>
          </p:cNvPr>
          <p:cNvSpPr txBox="1"/>
          <p:nvPr/>
        </p:nvSpPr>
        <p:spPr>
          <a:xfrm>
            <a:off x="10554438" y="2974153"/>
            <a:ext cx="1547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Fitting and selecting best tree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C541C-791A-7F98-7D5B-00829ECA7368}"/>
              </a:ext>
            </a:extLst>
          </p:cNvPr>
          <p:cNvSpPr txBox="1"/>
          <p:nvPr/>
        </p:nvSpPr>
        <p:spPr>
          <a:xfrm>
            <a:off x="10602468" y="4495045"/>
            <a:ext cx="1547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ensemble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24DB02-E8CB-8C54-F0D0-2CBCADFA8DCD}"/>
              </a:ext>
            </a:extLst>
          </p:cNvPr>
          <p:cNvSpPr txBox="1"/>
          <p:nvPr/>
        </p:nvSpPr>
        <p:spPr>
          <a:xfrm>
            <a:off x="7718576" y="971662"/>
            <a:ext cx="945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Iteration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913EDB-CAA7-1EAB-E21C-9BCED2096532}"/>
              </a:ext>
            </a:extLst>
          </p:cNvPr>
          <p:cNvSpPr txBox="1"/>
          <p:nvPr/>
        </p:nvSpPr>
        <p:spPr>
          <a:xfrm>
            <a:off x="8455047" y="2733992"/>
            <a:ext cx="945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Iteration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975F36-E6E0-4BC6-2F90-B3A6323DEE75}"/>
              </a:ext>
            </a:extLst>
          </p:cNvPr>
          <p:cNvSpPr txBox="1"/>
          <p:nvPr/>
        </p:nvSpPr>
        <p:spPr>
          <a:xfrm>
            <a:off x="8455046" y="4860984"/>
            <a:ext cx="945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Iteration n</a:t>
            </a:r>
          </a:p>
        </p:txBody>
      </p:sp>
    </p:spTree>
    <p:extLst>
      <p:ext uri="{BB962C8B-B14F-4D97-AF65-F5344CB8AC3E}">
        <p14:creationId xmlns:p14="http://schemas.microsoft.com/office/powerpoint/2010/main" val="145698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9057-C688-4263-723B-DFFB64FB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B6168-6B5D-FD88-D080-0D9B61A179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Task summary: pick a dataset and analyze it </a:t>
            </a:r>
            <a:r>
              <a:rPr lang="en-US" sz="1800" b="1" dirty="0"/>
              <a:t>either as a classification or a regression</a:t>
            </a:r>
            <a:r>
              <a:rPr lang="en-US" sz="1800" dirty="0"/>
              <a:t> problem in </a:t>
            </a:r>
            <a:r>
              <a:rPr lang="en-US" sz="1800" b="1" dirty="0"/>
              <a:t>Hadoop + </a:t>
            </a:r>
            <a:r>
              <a:rPr lang="en-US" sz="1800" b="1" dirty="0" err="1"/>
              <a:t>PySpark</a:t>
            </a:r>
            <a:r>
              <a:rPr lang="en-US" sz="1800" b="1" dirty="0"/>
              <a:t> + Zeppelin</a:t>
            </a:r>
          </a:p>
          <a:p>
            <a:r>
              <a:rPr lang="en-US" sz="1800" dirty="0"/>
              <a:t>Dataset requirements:</a:t>
            </a:r>
          </a:p>
          <a:p>
            <a:pPr lvl="1"/>
            <a:r>
              <a:rPr lang="en-US" sz="1600" dirty="0"/>
              <a:t>Must have at least 800 rows and 8 columns</a:t>
            </a:r>
          </a:p>
          <a:p>
            <a:pPr lvl="1"/>
            <a:r>
              <a:rPr lang="en-US" sz="1600" dirty="0"/>
              <a:t>Beside the target, must have both string columns and numeric columns</a:t>
            </a:r>
          </a:p>
          <a:p>
            <a:pPr lvl="1"/>
            <a:r>
              <a:rPr lang="en-US" sz="1600" dirty="0"/>
              <a:t>Common sites to get data:</a:t>
            </a:r>
          </a:p>
          <a:p>
            <a:pPr lvl="2"/>
            <a:r>
              <a:rPr lang="en-US" sz="1400" dirty="0">
                <a:hlinkClick r:id="rId2"/>
              </a:rPr>
              <a:t>https://archive-beta.ics.uci.edu/datasets</a:t>
            </a:r>
            <a:r>
              <a:rPr lang="en-US" sz="1400" dirty="0"/>
              <a:t> </a:t>
            </a:r>
          </a:p>
          <a:p>
            <a:pPr lvl="2"/>
            <a:r>
              <a:rPr lang="en-US" sz="1400" dirty="0">
                <a:hlinkClick r:id="rId3"/>
              </a:rPr>
              <a:t>https://www.kaggle.com/datasets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Any other sites are also okay as long as the data satisfies the requirement</a:t>
            </a:r>
          </a:p>
          <a:p>
            <a:r>
              <a:rPr lang="en-US" sz="1800" dirty="0"/>
              <a:t>What to do in terms of analyze</a:t>
            </a:r>
          </a:p>
          <a:p>
            <a:pPr lvl="1"/>
            <a:r>
              <a:rPr lang="en-US" sz="1600" dirty="0"/>
              <a:t>Load the data</a:t>
            </a:r>
          </a:p>
          <a:p>
            <a:pPr lvl="1"/>
            <a:r>
              <a:rPr lang="en-US" sz="1600" dirty="0"/>
              <a:t>Process the data to fix any issues – you can use the template</a:t>
            </a:r>
          </a:p>
          <a:p>
            <a:pPr lvl="1"/>
            <a:r>
              <a:rPr lang="en-US" sz="1600" dirty="0"/>
              <a:t>Model the data using Decision Tree, Random Forest, and Gradient Boosting</a:t>
            </a:r>
          </a:p>
          <a:p>
            <a:pPr lvl="2"/>
            <a:r>
              <a:rPr lang="en-US" sz="1400" dirty="0"/>
              <a:t>As we only discuss tree and forest for classification, and gradient boosting for regression, you need to do your own research on tree and forest for regression and gradient boosting for classification</a:t>
            </a:r>
          </a:p>
          <a:p>
            <a:pPr lvl="2"/>
            <a:r>
              <a:rPr lang="en-US" sz="1400" dirty="0"/>
              <a:t>The models should be tuned</a:t>
            </a:r>
          </a:p>
          <a:p>
            <a:pPr lvl="1"/>
            <a:r>
              <a:rPr lang="en-US" sz="1800" dirty="0"/>
              <a:t>Compare the results from the three models</a:t>
            </a:r>
          </a:p>
          <a:p>
            <a:r>
              <a:rPr lang="en-US" sz="2000" dirty="0"/>
              <a:t>Submission: your Zeppelin notebook with all codes and output populated</a:t>
            </a:r>
          </a:p>
        </p:txBody>
      </p:sp>
    </p:spTree>
    <p:extLst>
      <p:ext uri="{BB962C8B-B14F-4D97-AF65-F5344CB8AC3E}">
        <p14:creationId xmlns:p14="http://schemas.microsoft.com/office/powerpoint/2010/main" val="72144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5482</TotalTime>
  <Words>1043</Words>
  <Application>Microsoft Office PowerPoint</Application>
  <PresentationFormat>Widescreen</PresentationFormat>
  <Paragraphs>257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55 Roman</vt:lpstr>
      <vt:lpstr>Avenir 65 Medium</vt:lpstr>
      <vt:lpstr>Avenir 95 Black</vt:lpstr>
      <vt:lpstr>Calibri</vt:lpstr>
      <vt:lpstr>Cambria Math</vt:lpstr>
      <vt:lpstr>Office Theme</vt:lpstr>
      <vt:lpstr>Regression in  Data Analytics </vt:lpstr>
      <vt:lpstr>Regression</vt:lpstr>
      <vt:lpstr>Regression Models in this Module</vt:lpstr>
      <vt:lpstr>Linear Regression Model</vt:lpstr>
      <vt:lpstr>Linear Regression Example</vt:lpstr>
      <vt:lpstr>Mean Squared Error</vt:lpstr>
      <vt:lpstr>R-Squared</vt:lpstr>
      <vt:lpstr>Gradient Boosting Model</vt:lpstr>
      <vt:lpstr>Individual Project 1</vt:lpstr>
      <vt:lpstr>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Lindy Taylor</dc:creator>
  <cp:lastModifiedBy>Linh Le</cp:lastModifiedBy>
  <cp:revision>161</cp:revision>
  <dcterms:created xsi:type="dcterms:W3CDTF">2019-08-07T15:31:06Z</dcterms:created>
  <dcterms:modified xsi:type="dcterms:W3CDTF">2023-03-15T14:27:12Z</dcterms:modified>
</cp:coreProperties>
</file>