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C5C"/>
    <a:srgbClr val="457AC7"/>
    <a:srgbClr val="65E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58" autoAdjust="0"/>
    <p:restoredTop sz="89376" autoAdjust="0"/>
  </p:normalViewPr>
  <p:slideViewPr>
    <p:cSldViewPr snapToGrid="0" snapToObjects="1">
      <p:cViewPr varScale="1">
        <p:scale>
          <a:sx n="159" d="100"/>
          <a:sy n="159" d="100"/>
        </p:scale>
        <p:origin x="141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3" y="269005"/>
            <a:ext cx="10660289" cy="666991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10660288" cy="5018679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pache_spark/apache_spark_rdd.ht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getting_started/quickstart_ps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spark.apache.org/docs/latest/sql-programming-guide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park.apache.org/docs/latest/structured-streaming-programming-guide.html" TargetMode="External"/><Relationship Id="rId5" Type="http://schemas.openxmlformats.org/officeDocument/2006/relationships/hyperlink" Target="https://spark.apache.org/docs/latest/graphx-programming-guide.html" TargetMode="External"/><Relationship Id="rId4" Type="http://schemas.openxmlformats.org/officeDocument/2006/relationships/hyperlink" Target="https://spark.apache.org/docs/latest/ml-guid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62DE74-A72F-FA43-9FDB-0477AE5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Spark</a:t>
            </a:r>
          </a:p>
        </p:txBody>
      </p:sp>
    </p:spTree>
    <p:extLst>
      <p:ext uri="{BB962C8B-B14F-4D97-AF65-F5344CB8AC3E}">
        <p14:creationId xmlns:p14="http://schemas.microsoft.com/office/powerpoint/2010/main" val="18717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8C0D-AC98-2DCE-8655-EDA603BB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4B17-3087-8537-1FBB-846902C685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90264-253B-2B38-A3AF-BC0941B7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395128"/>
            <a:ext cx="9402487" cy="4067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A5C4DE-9D2C-0FD7-9B78-D1DDBC123EE3}"/>
              </a:ext>
            </a:extLst>
          </p:cNvPr>
          <p:cNvSpPr/>
          <p:nvPr/>
        </p:nvSpPr>
        <p:spPr>
          <a:xfrm>
            <a:off x="4625187" y="3407734"/>
            <a:ext cx="1470813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12D16-C6E0-6CA7-5CB8-EB73921DA16B}"/>
              </a:ext>
            </a:extLst>
          </p:cNvPr>
          <p:cNvSpPr/>
          <p:nvPr/>
        </p:nvSpPr>
        <p:spPr>
          <a:xfrm>
            <a:off x="1539158" y="3560134"/>
            <a:ext cx="1470813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BBAA3-570E-F216-DC51-8F87394F5CA9}"/>
              </a:ext>
            </a:extLst>
          </p:cNvPr>
          <p:cNvSpPr/>
          <p:nvPr/>
        </p:nvSpPr>
        <p:spPr>
          <a:xfrm>
            <a:off x="4625187" y="2695591"/>
            <a:ext cx="1470813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AFF6F-6263-A907-7826-77E850F6189D}"/>
              </a:ext>
            </a:extLst>
          </p:cNvPr>
          <p:cNvSpPr/>
          <p:nvPr/>
        </p:nvSpPr>
        <p:spPr>
          <a:xfrm>
            <a:off x="9303488" y="4666159"/>
            <a:ext cx="889591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0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7AE3-DA2A-24B1-C2EB-FDDF62E0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7" y="44191"/>
            <a:ext cx="2991459" cy="369332"/>
          </a:xfrm>
        </p:spPr>
        <p:txBody>
          <a:bodyPr/>
          <a:lstStyle/>
          <a:p>
            <a:r>
              <a:rPr lang="en-US" sz="1800" dirty="0"/>
              <a:t>Notebook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FBE69-7AF4-7E0C-0E48-EC0C0B6E4FA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65968" y="1344163"/>
            <a:ext cx="10660063" cy="40349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A57A4-FBE3-5E4F-BC2B-359449FE4592}"/>
              </a:ext>
            </a:extLst>
          </p:cNvPr>
          <p:cNvSpPr txBox="1"/>
          <p:nvPr/>
        </p:nvSpPr>
        <p:spPr>
          <a:xfrm>
            <a:off x="52377" y="811015"/>
            <a:ext cx="355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Notebook’s name, can click on to modify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BE46BE-9752-AEA4-6403-C114934F00AE}"/>
              </a:ext>
            </a:extLst>
          </p:cNvPr>
          <p:cNvSpPr/>
          <p:nvPr/>
        </p:nvSpPr>
        <p:spPr>
          <a:xfrm>
            <a:off x="765968" y="1769159"/>
            <a:ext cx="1748632" cy="39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A72B1C-C24E-8A2C-D8EA-F52F9E6FC4C7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640284" y="1149569"/>
            <a:ext cx="191715" cy="6195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9A1872-4D47-E30F-DF09-473BF5BCD020}"/>
              </a:ext>
            </a:extLst>
          </p:cNvPr>
          <p:cNvSpPr txBox="1"/>
          <p:nvPr/>
        </p:nvSpPr>
        <p:spPr>
          <a:xfrm>
            <a:off x="3695700" y="108099"/>
            <a:ext cx="5612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="1" dirty="0"/>
              <a:t> paragraph </a:t>
            </a:r>
            <a:r>
              <a:rPr lang="en-US" sz="1600" dirty="0"/>
              <a:t>– a block of scripts in a notebook. Running a paragraph executes all its codes in top-down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C9B57-8980-C190-1D25-6765F78A8D37}"/>
              </a:ext>
            </a:extLst>
          </p:cNvPr>
          <p:cNvSpPr/>
          <p:nvPr/>
        </p:nvSpPr>
        <p:spPr>
          <a:xfrm>
            <a:off x="765967" y="2252330"/>
            <a:ext cx="10660063" cy="954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335687-301D-EBF0-3B60-52A98C096D39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692874"/>
            <a:ext cx="406147" cy="155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7627E7-DC11-CCFE-46F3-FB02AA68B101}"/>
              </a:ext>
            </a:extLst>
          </p:cNvPr>
          <p:cNvSpPr txBox="1"/>
          <p:nvPr/>
        </p:nvSpPr>
        <p:spPr>
          <a:xfrm>
            <a:off x="8877383" y="634815"/>
            <a:ext cx="2912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Paragraph status and Run button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29F5A2-6D37-2E62-1971-F1071F11B062}"/>
              </a:ext>
            </a:extLst>
          </p:cNvPr>
          <p:cNvSpPr/>
          <p:nvPr/>
        </p:nvSpPr>
        <p:spPr>
          <a:xfrm>
            <a:off x="9954769" y="2377440"/>
            <a:ext cx="804672" cy="256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C63A2E-DB14-E815-4131-F0BF061E2CA3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H="1" flipV="1">
            <a:off x="10333648" y="973369"/>
            <a:ext cx="23457" cy="1404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9A08A4-843B-1CE8-FD14-0463005814C2}"/>
              </a:ext>
            </a:extLst>
          </p:cNvPr>
          <p:cNvSpPr txBox="1"/>
          <p:nvPr/>
        </p:nvSpPr>
        <p:spPr>
          <a:xfrm>
            <a:off x="636931" y="5694117"/>
            <a:ext cx="273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part in a paragraph, can have multiple statements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A4C522-11EE-A53B-AAF9-ECEE441BB0C5}"/>
              </a:ext>
            </a:extLst>
          </p:cNvPr>
          <p:cNvSpPr/>
          <p:nvPr/>
        </p:nvSpPr>
        <p:spPr>
          <a:xfrm>
            <a:off x="861824" y="3270521"/>
            <a:ext cx="2283711" cy="659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482A36-9670-8A43-A596-219E8E55C226}"/>
              </a:ext>
            </a:extLst>
          </p:cNvPr>
          <p:cNvSpPr txBox="1"/>
          <p:nvPr/>
        </p:nvSpPr>
        <p:spPr>
          <a:xfrm>
            <a:off x="4233413" y="5467060"/>
            <a:ext cx="273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 part of a paragraph. Any outputs will show right below the codes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F35F7F-5851-D4F0-CF9B-09A437BB43D3}"/>
              </a:ext>
            </a:extLst>
          </p:cNvPr>
          <p:cNvSpPr/>
          <p:nvPr/>
        </p:nvSpPr>
        <p:spPr>
          <a:xfrm>
            <a:off x="861824" y="3967596"/>
            <a:ext cx="4898896" cy="60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3A50A7-16B2-3965-4B3A-E360F23DDE37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3311272" y="4569631"/>
            <a:ext cx="2288889" cy="8974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711E0ED-F367-994F-4266-5103DCFEB41E}"/>
              </a:ext>
            </a:extLst>
          </p:cNvPr>
          <p:cNvCxnSpPr>
            <a:cxnSpLocks/>
            <a:stCxn id="28" idx="1"/>
            <a:endCxn id="27" idx="1"/>
          </p:cNvCxnSpPr>
          <p:nvPr/>
        </p:nvCxnSpPr>
        <p:spPr>
          <a:xfrm rot="10800000" flipV="1">
            <a:off x="636932" y="3600219"/>
            <a:ext cx="224893" cy="2386286"/>
          </a:xfrm>
          <a:prstGeom prst="bentConnector3">
            <a:avLst>
              <a:gd name="adj1" fmla="val 26128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32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447B-5518-0208-0C5E-6FDE1834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CC7B-C14B-558F-072F-29A4E212A7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9415212" cy="5018679"/>
          </a:xfrm>
        </p:spPr>
        <p:txBody>
          <a:bodyPr/>
          <a:lstStyle/>
          <a:p>
            <a:r>
              <a:rPr lang="en-US" sz="1800" dirty="0"/>
              <a:t>A zeppelin notebook must be bind to an interpreter for the codes to run</a:t>
            </a:r>
          </a:p>
          <a:p>
            <a:r>
              <a:rPr lang="en-US" sz="1800" dirty="0"/>
              <a:t>After creating the notebook, click on the Interpreter binding button, then click Save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65244-6493-0E68-1E39-5CF50AFF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364" y="1961147"/>
            <a:ext cx="8410849" cy="32786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0CCC72-0A69-0C4E-78D7-EAFB6FD96383}"/>
              </a:ext>
            </a:extLst>
          </p:cNvPr>
          <p:cNvSpPr/>
          <p:nvPr/>
        </p:nvSpPr>
        <p:spPr>
          <a:xfrm>
            <a:off x="9713032" y="2002631"/>
            <a:ext cx="161674" cy="173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94875-481F-A106-1895-2338A8900625}"/>
              </a:ext>
            </a:extLst>
          </p:cNvPr>
          <p:cNvSpPr/>
          <p:nvPr/>
        </p:nvSpPr>
        <p:spPr>
          <a:xfrm>
            <a:off x="2043363" y="4887415"/>
            <a:ext cx="457655" cy="352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7960-5B4B-5307-42D6-429299F7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Running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B42-3241-8318-430F-BAF67F59C7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10660287" cy="5018679"/>
          </a:xfrm>
        </p:spPr>
        <p:txBody>
          <a:bodyPr/>
          <a:lstStyle/>
          <a:p>
            <a:r>
              <a:rPr lang="en-US" dirty="0"/>
              <a:t>Each paragraph must begin with defining the interpreter</a:t>
            </a:r>
          </a:p>
          <a:p>
            <a:pPr lvl="1"/>
            <a:r>
              <a:rPr lang="en-US" dirty="0"/>
              <a:t>We will use </a:t>
            </a:r>
            <a:r>
              <a:rPr lang="en-US" dirty="0" err="1"/>
              <a:t>pyspark</a:t>
            </a:r>
            <a:r>
              <a:rPr lang="en-US" dirty="0"/>
              <a:t> for the rest of the Spark modules, the interpreter for </a:t>
            </a:r>
            <a:r>
              <a:rPr lang="en-US" dirty="0" err="1"/>
              <a:t>pyspark</a:t>
            </a:r>
            <a:r>
              <a:rPr lang="en-US" dirty="0"/>
              <a:t> is </a:t>
            </a:r>
            <a:r>
              <a:rPr lang="en-US" b="1" dirty="0"/>
              <a:t>%spark2.pyspark</a:t>
            </a:r>
          </a:p>
          <a:p>
            <a:r>
              <a:rPr lang="en-US" dirty="0"/>
              <a:t>In a new cell, type the code like the cell below, then click Run (or Shift + Enter on keyboard)</a:t>
            </a:r>
          </a:p>
          <a:p>
            <a:pPr lvl="1"/>
            <a:r>
              <a:rPr lang="en-US" dirty="0"/>
              <a:t>If you uploaded the data correctly, there should be no outputs besides the log, similar to the output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0A9E9-D557-D60F-9A76-1C4E7F8E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4089254"/>
            <a:ext cx="11612596" cy="2095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41E128-C805-9235-6E4A-91E018FAE759}"/>
              </a:ext>
            </a:extLst>
          </p:cNvPr>
          <p:cNvSpPr/>
          <p:nvPr/>
        </p:nvSpPr>
        <p:spPr>
          <a:xfrm>
            <a:off x="9911013" y="4328614"/>
            <a:ext cx="457655" cy="402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A2D6-06D4-B4B0-A5E6-8CAE6B2A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811E-A1C2-D75F-527C-E18C68FA4A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110953"/>
            <a:ext cx="4476750" cy="5018679"/>
          </a:xfrm>
        </p:spPr>
        <p:txBody>
          <a:bodyPr/>
          <a:lstStyle/>
          <a:p>
            <a:r>
              <a:rPr lang="en-US" sz="2000" dirty="0" err="1"/>
              <a:t>spark.read.text</a:t>
            </a:r>
            <a:r>
              <a:rPr lang="en-US" sz="2000" dirty="0"/>
              <a:t>() loads a text file from HDFS into a RDD text dataset</a:t>
            </a:r>
          </a:p>
          <a:p>
            <a:pPr lvl="1"/>
            <a:r>
              <a:rPr lang="en-US" sz="1800" dirty="0"/>
              <a:t>The RDD dataset is named </a:t>
            </a:r>
            <a:r>
              <a:rPr lang="en-US" sz="1800" b="1" dirty="0" err="1"/>
              <a:t>textFile</a:t>
            </a:r>
            <a:r>
              <a:rPr lang="en-US" sz="1800" dirty="0"/>
              <a:t> per the instruction from the code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Examples of functions for RDD datasets</a:t>
            </a:r>
          </a:p>
          <a:p>
            <a:pPr lvl="1"/>
            <a:r>
              <a:rPr lang="en-US" sz="1800" dirty="0"/>
              <a:t>count(): returns the number of rows in the data</a:t>
            </a:r>
          </a:p>
          <a:p>
            <a:pPr lvl="2"/>
            <a:r>
              <a:rPr lang="en-US" sz="1600" dirty="0"/>
              <a:t>In this example, return the number of lines</a:t>
            </a:r>
          </a:p>
          <a:p>
            <a:pPr lvl="1"/>
            <a:r>
              <a:rPr lang="en-US" sz="1800" dirty="0"/>
              <a:t>first(): prints the first row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22902-FF5B-D959-EA9C-4928A0F3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675" y="1110953"/>
            <a:ext cx="4624884" cy="666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23794-D92A-4A08-23C0-8EA7BF73A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7" b="1397"/>
          <a:stretch/>
        </p:blipFill>
        <p:spPr>
          <a:xfrm>
            <a:off x="5176053" y="3620292"/>
            <a:ext cx="6948553" cy="14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8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5463-27E0-88DD-4DF6-983B0886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8A59-8308-738C-4E9E-5019A7058F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10660287" cy="5018679"/>
          </a:xfrm>
        </p:spPr>
        <p:txBody>
          <a:bodyPr/>
          <a:lstStyle/>
          <a:p>
            <a:r>
              <a:rPr lang="en-US" sz="2400" dirty="0"/>
              <a:t>The word count MapReduce example can be implemented very easily in </a:t>
            </a:r>
            <a:r>
              <a:rPr lang="en-US" sz="2400" dirty="0" err="1"/>
              <a:t>pyspark</a:t>
            </a:r>
            <a:endParaRPr lang="en-US" sz="2400" dirty="0"/>
          </a:p>
          <a:p>
            <a:r>
              <a:rPr lang="en-US" sz="2400" dirty="0"/>
              <a:t>Enter the code below to a new paragraph and run, you should see a list of all words and their frequencies in the two_cities.txt file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1600" dirty="0">
                <a:latin typeface="Avenir Next LT Pro" panose="020B0504020202020204" pitchFamily="34" charset="0"/>
              </a:rPr>
              <a:t>%spark2.pysparkfrom </a:t>
            </a:r>
            <a:r>
              <a:rPr lang="en-US" sz="1600" dirty="0" err="1">
                <a:latin typeface="Avenir Next LT Pro" panose="020B0504020202020204" pitchFamily="34" charset="0"/>
              </a:rPr>
              <a:t>pyspark.sql.functions</a:t>
            </a:r>
            <a:r>
              <a:rPr lang="en-US" sz="1600" dirty="0">
                <a:latin typeface="Avenir Next LT Pro" panose="020B0504020202020204" pitchFamily="34" charset="0"/>
              </a:rPr>
              <a:t> import *</a:t>
            </a:r>
          </a:p>
          <a:p>
            <a:pPr marL="457200" lvl="1" indent="0">
              <a:buNone/>
            </a:pPr>
            <a:r>
              <a:rPr lang="en-US" sz="1600" dirty="0" err="1">
                <a:latin typeface="Avenir Next LT Pro" panose="020B0504020202020204" pitchFamily="34" charset="0"/>
              </a:rPr>
              <a:t>wordCounts</a:t>
            </a:r>
            <a:r>
              <a:rPr lang="en-US" sz="1600" dirty="0">
                <a:latin typeface="Avenir Next LT Pro" panose="020B0504020202020204" pitchFamily="34" charset="0"/>
              </a:rPr>
              <a:t> = </a:t>
            </a:r>
            <a:r>
              <a:rPr lang="en-US" sz="1600" dirty="0" err="1">
                <a:latin typeface="Avenir Next LT Pro" panose="020B0504020202020204" pitchFamily="34" charset="0"/>
              </a:rPr>
              <a:t>textFile.select</a:t>
            </a:r>
            <a:r>
              <a:rPr lang="en-US" sz="1600" dirty="0">
                <a:latin typeface="Avenir Next LT Pro" panose="020B0504020202020204" pitchFamily="34" charset="0"/>
              </a:rPr>
              <a:t>(explode(split(</a:t>
            </a:r>
            <a:r>
              <a:rPr lang="en-US" sz="1600" dirty="0" err="1">
                <a:latin typeface="Avenir Next LT Pro" panose="020B0504020202020204" pitchFamily="34" charset="0"/>
              </a:rPr>
              <a:t>textFile.value</a:t>
            </a:r>
            <a:r>
              <a:rPr lang="en-US" sz="1600" dirty="0">
                <a:latin typeface="Avenir Next LT Pro" panose="020B0504020202020204" pitchFamily="34" charset="0"/>
              </a:rPr>
              <a:t>,"\s+")).alias("word")).</a:t>
            </a:r>
            <a:r>
              <a:rPr lang="en-US" sz="1600" dirty="0" err="1">
                <a:latin typeface="Avenir Next LT Pro" panose="020B0504020202020204" pitchFamily="34" charset="0"/>
              </a:rPr>
              <a:t>groupBy</a:t>
            </a:r>
            <a:r>
              <a:rPr lang="en-US" sz="1600" dirty="0">
                <a:latin typeface="Avenir Next LT Pro" panose="020B0504020202020204" pitchFamily="34" charset="0"/>
              </a:rPr>
              <a:t>("word").count()</a:t>
            </a:r>
          </a:p>
          <a:p>
            <a:pPr marL="457200" lvl="1" indent="0">
              <a:buNone/>
            </a:pPr>
            <a:r>
              <a:rPr lang="en-US" sz="1600" dirty="0" err="1">
                <a:latin typeface="Avenir Next LT Pro" panose="020B0504020202020204" pitchFamily="34" charset="0"/>
              </a:rPr>
              <a:t>wordCounts.collect</a:t>
            </a:r>
            <a:r>
              <a:rPr lang="en-US" sz="1600" dirty="0">
                <a:latin typeface="Avenir Next LT Pro" panose="020B0504020202020204" pitchFamily="34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DCDEE-ED33-1DBB-59C0-EDED2153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50" y="4169688"/>
            <a:ext cx="9092500" cy="190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0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D32-F745-F98F-7C59-22F18EF9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3595-BB0D-ACF5-8CFA-423B1A1E5D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919660"/>
            <a:ext cx="10660288" cy="5018679"/>
          </a:xfrm>
        </p:spPr>
        <p:txBody>
          <a:bodyPr/>
          <a:lstStyle/>
          <a:p>
            <a:r>
              <a:rPr lang="en-US" sz="2000" dirty="0"/>
              <a:t>Texts are referred to as unstructured data</a:t>
            </a:r>
          </a:p>
          <a:p>
            <a:r>
              <a:rPr lang="en-US" sz="2000" dirty="0"/>
              <a:t>Structured data is similar to data in tables in the relational databases that you have known</a:t>
            </a:r>
          </a:p>
          <a:p>
            <a:r>
              <a:rPr lang="en-US" sz="2000" dirty="0"/>
              <a:t>Upload the students.csv to /</a:t>
            </a:r>
            <a:r>
              <a:rPr lang="en-US" sz="2000" dirty="0" err="1"/>
              <a:t>tmp</a:t>
            </a:r>
            <a:r>
              <a:rPr lang="en-US" sz="2000" dirty="0"/>
              <a:t>/data/ in your HDFS before running codes in the two cells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6FC43-DABC-48F6-0C61-82640AD7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3" y="2212079"/>
            <a:ext cx="10978996" cy="3979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8F937-77F5-885A-27E2-DA486764DABC}"/>
              </a:ext>
            </a:extLst>
          </p:cNvPr>
          <p:cNvSpPr txBox="1"/>
          <p:nvPr/>
        </p:nvSpPr>
        <p:spPr>
          <a:xfrm>
            <a:off x="6063567" y="2516338"/>
            <a:ext cx="4546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file is csv with headers (column names), so we need to set header to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DDD0C-27D2-668A-58B2-2222366FE481}"/>
              </a:ext>
            </a:extLst>
          </p:cNvPr>
          <p:cNvSpPr txBox="1"/>
          <p:nvPr/>
        </p:nvSpPr>
        <p:spPr>
          <a:xfrm>
            <a:off x="6096000" y="4011895"/>
            <a:ext cx="454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printSchema</a:t>
            </a:r>
            <a:r>
              <a:rPr lang="en-US" sz="1600" dirty="0"/>
              <a:t>() shows the columns and their types</a:t>
            </a:r>
          </a:p>
        </p:txBody>
      </p:sp>
    </p:spTree>
    <p:extLst>
      <p:ext uri="{BB962C8B-B14F-4D97-AF65-F5344CB8AC3E}">
        <p14:creationId xmlns:p14="http://schemas.microsoft.com/office/powerpoint/2010/main" val="407262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7997-A0B2-051B-BD6C-6F5F836D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CA1D-3FBB-F2B4-8791-175F05E28C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3" y="1110953"/>
            <a:ext cx="10660288" cy="5018679"/>
          </a:xfrm>
        </p:spPr>
        <p:txBody>
          <a:bodyPr/>
          <a:lstStyle/>
          <a:p>
            <a:r>
              <a:rPr lang="en-US" sz="2400" dirty="0"/>
              <a:t>A notebook can be exported as JSON file using the Export this note option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notebook can then be imported back and loaded from the Notebook option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0D9D0-2870-3877-1F1D-A2C41177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40" y="1514888"/>
            <a:ext cx="4724719" cy="959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96DD9-5661-E41B-9CE0-6A4E6086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967" y="3261516"/>
            <a:ext cx="2791214" cy="277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44D91-E321-131A-EFDB-792E36EC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74" y="3083551"/>
            <a:ext cx="5473731" cy="31328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D8745A-7614-DF41-27E1-2D813DF45ED2}"/>
              </a:ext>
            </a:extLst>
          </p:cNvPr>
          <p:cNvSpPr/>
          <p:nvPr/>
        </p:nvSpPr>
        <p:spPr>
          <a:xfrm>
            <a:off x="996774" y="4235450"/>
            <a:ext cx="698675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C3AFE-9008-B524-82B0-652A331A1455}"/>
              </a:ext>
            </a:extLst>
          </p:cNvPr>
          <p:cNvSpPr/>
          <p:nvPr/>
        </p:nvSpPr>
        <p:spPr>
          <a:xfrm>
            <a:off x="3034965" y="4476749"/>
            <a:ext cx="1613235" cy="150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968C3-48FC-8492-0E92-EF1BAB18F42A}"/>
              </a:ext>
            </a:extLst>
          </p:cNvPr>
          <p:cNvSpPr/>
          <p:nvPr/>
        </p:nvSpPr>
        <p:spPr>
          <a:xfrm>
            <a:off x="8458359" y="3261517"/>
            <a:ext cx="971391" cy="351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8D355-870E-6241-D17B-878E2B8A5AB7}"/>
              </a:ext>
            </a:extLst>
          </p:cNvPr>
          <p:cNvSpPr/>
          <p:nvPr/>
        </p:nvSpPr>
        <p:spPr>
          <a:xfrm>
            <a:off x="8508696" y="5053407"/>
            <a:ext cx="1359204" cy="351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96E7CA-C461-41AE-8BA2-CB0F16C7DDF6}"/>
              </a:ext>
            </a:extLst>
          </p:cNvPr>
          <p:cNvSpPr/>
          <p:nvPr/>
        </p:nvSpPr>
        <p:spPr>
          <a:xfrm>
            <a:off x="7246686" y="4442667"/>
            <a:ext cx="292100" cy="3492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FBAA-0494-B412-B6E0-1EDFBB7E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3B4D-A5FD-1854-0FA3-4E4B945661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Upload the heart_disease.csv file to your HDFS /</a:t>
            </a:r>
            <a:r>
              <a:rPr lang="en-US" dirty="0" err="1"/>
              <a:t>tmp</a:t>
            </a:r>
            <a:r>
              <a:rPr lang="en-US" dirty="0"/>
              <a:t>/data/ folder</a:t>
            </a:r>
          </a:p>
          <a:p>
            <a:r>
              <a:rPr lang="en-US" dirty="0"/>
              <a:t>Create a new Zeppelin notebook</a:t>
            </a:r>
          </a:p>
          <a:p>
            <a:r>
              <a:rPr lang="en-US" dirty="0"/>
              <a:t>Load the </a:t>
            </a:r>
            <a:r>
              <a:rPr lang="en-US" dirty="0" err="1"/>
              <a:t>heart_disease</a:t>
            </a:r>
            <a:r>
              <a:rPr lang="en-US" dirty="0"/>
              <a:t> file in as a RDD dataset</a:t>
            </a:r>
          </a:p>
          <a:p>
            <a:r>
              <a:rPr lang="en-US" dirty="0"/>
              <a:t>Print the dataset schema</a:t>
            </a:r>
          </a:p>
          <a:p>
            <a:r>
              <a:rPr lang="en-US" dirty="0"/>
              <a:t>Please submit a screenshot of all the codes and the dataset schema</a:t>
            </a:r>
          </a:p>
        </p:txBody>
      </p:sp>
    </p:spTree>
    <p:extLst>
      <p:ext uri="{BB962C8B-B14F-4D97-AF65-F5344CB8AC3E}">
        <p14:creationId xmlns:p14="http://schemas.microsoft.com/office/powerpoint/2010/main" val="7050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C83A-AFDB-29FB-4038-0652BA87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A941-FF9B-D72F-2562-BA4369E41E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https://www.javatpoint.com/apache-spark-tutorial</a:t>
            </a:r>
          </a:p>
          <a:p>
            <a:r>
              <a:rPr lang="en-US" dirty="0">
                <a:hlinkClick r:id="rId2"/>
              </a:rPr>
              <a:t>https://www.tutorialspoint.com/apache_spark/apache_spark_rdd.htm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6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5D65-CBF5-3557-5A46-853D3A95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3D18-80AE-7112-0B93-AF5B4D12F1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5264317" cy="5018679"/>
          </a:xfrm>
        </p:spPr>
        <p:txBody>
          <a:bodyPr/>
          <a:lstStyle/>
          <a:p>
            <a:r>
              <a:rPr lang="en-US" sz="2400" dirty="0"/>
              <a:t>Distributed Storage</a:t>
            </a:r>
          </a:p>
          <a:p>
            <a:pPr lvl="1"/>
            <a:r>
              <a:rPr lang="en-US" sz="2000" dirty="0"/>
              <a:t>Hadoop Distributed File System (HDFS)</a:t>
            </a:r>
          </a:p>
          <a:p>
            <a:pPr lvl="1"/>
            <a:r>
              <a:rPr lang="en-US" sz="2000" dirty="0"/>
              <a:t>Data is split into blocks then stored in different nodes with their own resources</a:t>
            </a:r>
          </a:p>
          <a:p>
            <a:pPr lvl="1"/>
            <a:r>
              <a:rPr lang="en-US" sz="2000" dirty="0"/>
              <a:t>Master nodes keep metadata</a:t>
            </a:r>
          </a:p>
          <a:p>
            <a:r>
              <a:rPr lang="en-US" sz="2400" dirty="0"/>
              <a:t>Cluster Resource Management</a:t>
            </a:r>
          </a:p>
          <a:p>
            <a:pPr lvl="1"/>
            <a:r>
              <a:rPr lang="en-US" sz="2000" dirty="0"/>
              <a:t>Yet Another Resource Negotiator (YARN)</a:t>
            </a:r>
          </a:p>
          <a:p>
            <a:pPr lvl="1"/>
            <a:r>
              <a:rPr lang="en-US" sz="2000" dirty="0"/>
              <a:t>Coordinate nodes for data processing</a:t>
            </a:r>
          </a:p>
          <a:p>
            <a:r>
              <a:rPr lang="en-US" sz="2400" b="1" dirty="0"/>
              <a:t>Processing Framework</a:t>
            </a:r>
          </a:p>
          <a:p>
            <a:pPr lvl="1"/>
            <a:r>
              <a:rPr lang="en-US" sz="2000" b="1" dirty="0"/>
              <a:t>MapReduce, </a:t>
            </a:r>
            <a:r>
              <a:rPr lang="en-US" sz="2000" b="1" dirty="0">
                <a:solidFill>
                  <a:srgbClr val="FF0000"/>
                </a:solidFill>
              </a:rPr>
              <a:t>Spark</a:t>
            </a:r>
          </a:p>
          <a:p>
            <a:pPr lvl="1"/>
            <a:r>
              <a:rPr lang="en-US" sz="2000" b="1" dirty="0"/>
              <a:t>Process and analyze data</a:t>
            </a:r>
          </a:p>
          <a:p>
            <a:r>
              <a:rPr lang="en-US" sz="2400" dirty="0"/>
              <a:t>API</a:t>
            </a:r>
          </a:p>
          <a:p>
            <a:pPr lvl="1"/>
            <a:r>
              <a:rPr lang="en-US" sz="2000" dirty="0"/>
              <a:t>Various applications</a:t>
            </a:r>
          </a:p>
        </p:txBody>
      </p:sp>
      <p:pic>
        <p:nvPicPr>
          <p:cNvPr id="1026" name="Picture 2" descr="A Hadoop cluster divided into functional layers.">
            <a:extLst>
              <a:ext uri="{FF2B5EF4-FFF2-40B4-BE49-F238E27FC236}">
                <a16:creationId xmlns:a16="http://schemas.microsoft.com/office/drawing/2014/main" id="{89244CBA-A282-84C8-0E0B-94348CBD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43" y="1907365"/>
            <a:ext cx="5533219" cy="30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DA48-FCFB-E6AA-14CA-ADBB932D2126}"/>
              </a:ext>
            </a:extLst>
          </p:cNvPr>
          <p:cNvSpPr/>
          <p:nvPr/>
        </p:nvSpPr>
        <p:spPr>
          <a:xfrm>
            <a:off x="6258815" y="2741987"/>
            <a:ext cx="5666874" cy="878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1611-5D8F-D528-703C-C99A7479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7EEF-ECF0-AF68-06A0-9D4A12DF91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7240994" cy="5018679"/>
          </a:xfrm>
        </p:spPr>
        <p:txBody>
          <a:bodyPr/>
          <a:lstStyle/>
          <a:p>
            <a:r>
              <a:rPr lang="en-US" b="0" i="0" dirty="0">
                <a:solidFill>
                  <a:srgbClr val="1D1F22"/>
                </a:solidFill>
                <a:effectLst/>
                <a:latin typeface="-apple-system"/>
              </a:rPr>
              <a:t>A unified analytics engine for large-scale data processing</a:t>
            </a:r>
          </a:p>
          <a:p>
            <a:r>
              <a:rPr lang="en-US" dirty="0">
                <a:solidFill>
                  <a:srgbClr val="1D1F22"/>
                </a:solidFill>
                <a:latin typeface="-apple-system"/>
              </a:rPr>
              <a:t>Can be built on Hadoop or as a standalone framework</a:t>
            </a:r>
            <a:endParaRPr lang="en-US" b="0" i="0" dirty="0">
              <a:solidFill>
                <a:srgbClr val="1D1F2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D1F22"/>
                </a:solidFill>
                <a:effectLst/>
                <a:latin typeface="-apple-system"/>
              </a:rPr>
              <a:t>Provides high-level APIs</a:t>
            </a:r>
          </a:p>
          <a:p>
            <a:pPr lvl="1"/>
            <a:r>
              <a:rPr lang="en-US" dirty="0">
                <a:solidFill>
                  <a:srgbClr val="1D1F22"/>
                </a:solidFill>
                <a:latin typeface="-apple-system"/>
              </a:rPr>
              <a:t>Languages include</a:t>
            </a:r>
            <a:r>
              <a:rPr lang="en-US" b="0" i="0" dirty="0">
                <a:solidFill>
                  <a:srgbClr val="1D1F22"/>
                </a:solidFill>
                <a:effectLst/>
                <a:latin typeface="-apple-system"/>
              </a:rPr>
              <a:t> Java, Scala, Python and R</a:t>
            </a:r>
          </a:p>
          <a:p>
            <a:pPr lvl="1"/>
            <a:r>
              <a:rPr lang="en-US" dirty="0">
                <a:solidFill>
                  <a:srgbClr val="1D1F22"/>
                </a:solidFill>
                <a:latin typeface="-apple-system"/>
              </a:rPr>
              <a:t>Packages</a:t>
            </a:r>
            <a:r>
              <a:rPr lang="en-US" b="0" i="0" dirty="0">
                <a:solidFill>
                  <a:srgbClr val="1D1F22"/>
                </a:solidFill>
                <a:effectLst/>
                <a:latin typeface="-apple-system"/>
              </a:rPr>
              <a:t> higher-level tools including </a:t>
            </a:r>
          </a:p>
          <a:p>
            <a:pPr lvl="2"/>
            <a:r>
              <a:rPr lang="en-US" b="0" i="0" u="none" strike="noStrike" dirty="0">
                <a:solidFill>
                  <a:srgbClr val="0088CC"/>
                </a:solidFill>
                <a:effectLst/>
                <a:latin typeface="-apple-system"/>
                <a:hlinkClick r:id="rId2"/>
              </a:rPr>
              <a:t>Spark SQL</a:t>
            </a:r>
            <a:r>
              <a:rPr lang="en-US" b="0" i="0" dirty="0">
                <a:solidFill>
                  <a:srgbClr val="1D1F22"/>
                </a:solidFill>
                <a:effectLst/>
                <a:latin typeface="-apple-system"/>
              </a:rPr>
              <a:t> for SQL and structured data processing</a:t>
            </a:r>
          </a:p>
          <a:p>
            <a:pPr lvl="2"/>
            <a:r>
              <a:rPr lang="en-US" b="0" i="0" u="none" strike="noStrike" dirty="0">
                <a:solidFill>
                  <a:srgbClr val="0088CC"/>
                </a:solidFill>
                <a:effectLst/>
                <a:latin typeface="-apple-system"/>
                <a:hlinkClick r:id="rId3"/>
              </a:rPr>
              <a:t>Pandas API on Spark</a:t>
            </a:r>
            <a:r>
              <a:rPr lang="en-US" b="0" i="0" dirty="0">
                <a:solidFill>
                  <a:srgbClr val="1D1F22"/>
                </a:solidFill>
                <a:effectLst/>
                <a:latin typeface="-apple-system"/>
              </a:rPr>
              <a:t> for Pandas workloads</a:t>
            </a:r>
          </a:p>
          <a:p>
            <a:pPr lvl="2"/>
            <a:r>
              <a:rPr lang="en-US" b="0" i="0" u="none" strike="noStrike" dirty="0" err="1">
                <a:solidFill>
                  <a:srgbClr val="0088CC"/>
                </a:solidFill>
                <a:effectLst/>
                <a:latin typeface="-apple-system"/>
                <a:hlinkClick r:id="rId4"/>
              </a:rPr>
              <a:t>MLlib</a:t>
            </a:r>
            <a:r>
              <a:rPr lang="en-US" b="0" i="0" dirty="0">
                <a:solidFill>
                  <a:srgbClr val="1D1F22"/>
                </a:solidFill>
                <a:effectLst/>
                <a:latin typeface="-apple-system"/>
              </a:rPr>
              <a:t> for machine learning</a:t>
            </a:r>
          </a:p>
          <a:p>
            <a:pPr lvl="2"/>
            <a:r>
              <a:rPr lang="en-US" b="0" i="0" u="none" strike="noStrike" dirty="0" err="1">
                <a:solidFill>
                  <a:srgbClr val="0088CC"/>
                </a:solidFill>
                <a:effectLst/>
                <a:latin typeface="-apple-system"/>
                <a:hlinkClick r:id="rId5"/>
              </a:rPr>
              <a:t>GraphX</a:t>
            </a:r>
            <a:r>
              <a:rPr lang="en-US" b="0" i="0" dirty="0">
                <a:solidFill>
                  <a:srgbClr val="1D1F22"/>
                </a:solidFill>
                <a:effectLst/>
                <a:latin typeface="-apple-system"/>
              </a:rPr>
              <a:t> for graph processing</a:t>
            </a:r>
          </a:p>
          <a:p>
            <a:pPr lvl="2"/>
            <a:r>
              <a:rPr lang="en-US" b="0" i="0" u="none" strike="noStrike" dirty="0">
                <a:solidFill>
                  <a:srgbClr val="0088CC"/>
                </a:solidFill>
                <a:effectLst/>
                <a:latin typeface="-apple-system"/>
                <a:hlinkClick r:id="rId6"/>
              </a:rPr>
              <a:t>Structured Streaming</a:t>
            </a:r>
            <a:r>
              <a:rPr lang="en-US" b="0" i="0" dirty="0">
                <a:solidFill>
                  <a:srgbClr val="1D1F22"/>
                </a:solidFill>
                <a:effectLst/>
                <a:latin typeface="-apple-system"/>
              </a:rPr>
              <a:t> for incremental computation and stream processing</a:t>
            </a:r>
          </a:p>
        </p:txBody>
      </p:sp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F98B55F9-3B54-DD92-389C-61AD55A4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71" y="1188772"/>
            <a:ext cx="4315046" cy="224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7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48EC-C7CF-AA57-D961-74567C3E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465D-53E4-73A4-BF85-7904B12952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5965087" cy="5018679"/>
          </a:xfrm>
        </p:spPr>
        <p:txBody>
          <a:bodyPr/>
          <a:lstStyle/>
          <a:p>
            <a:r>
              <a:rPr lang="en-US" dirty="0"/>
              <a:t>While enabling big data analytics using large, unreliable clusters, MapReduce has a disadvantage in speed</a:t>
            </a:r>
          </a:p>
          <a:p>
            <a:pPr lvl="1"/>
            <a:r>
              <a:rPr lang="en-US" dirty="0"/>
              <a:t>MapReduce reads data from HDFS and outputs data to HDFS</a:t>
            </a:r>
          </a:p>
          <a:p>
            <a:pPr lvl="2"/>
            <a:r>
              <a:rPr lang="en-US" dirty="0"/>
              <a:t>HDFS stores data and replicate on disks for fault tolerances</a:t>
            </a:r>
          </a:p>
          <a:p>
            <a:pPr lvl="1"/>
            <a:r>
              <a:rPr lang="en-US" dirty="0"/>
              <a:t>This means iterative and/or interactive applications are slow due to constant disk IO operations</a:t>
            </a:r>
          </a:p>
          <a:p>
            <a:pPr lvl="1"/>
            <a:endParaRPr lang="en-US" dirty="0"/>
          </a:p>
        </p:txBody>
      </p:sp>
      <p:pic>
        <p:nvPicPr>
          <p:cNvPr id="4" name="Picture 2" descr="Rooms to further improvement with MapReduce&#10;">
            <a:extLst>
              <a:ext uri="{FF2B5EF4-FFF2-40B4-BE49-F238E27FC236}">
                <a16:creationId xmlns:a16="http://schemas.microsoft.com/office/drawing/2014/main" id="{D456FA93-7A78-EC91-360B-0F61DB52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86" y="1110953"/>
            <a:ext cx="5293170" cy="443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3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450E-B856-8A71-A9E3-F00707FA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830E5-58D8-130E-75F6-FD324943D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5362575" cy="5018679"/>
          </a:xfrm>
        </p:spPr>
        <p:txBody>
          <a:bodyPr/>
          <a:lstStyle/>
          <a:p>
            <a:r>
              <a:rPr lang="en-US" dirty="0"/>
              <a:t>Spark’s solution to the speed issue of MapReduce is Resilient Distributed Datasets – RDD</a:t>
            </a:r>
          </a:p>
          <a:p>
            <a:pPr lvl="1"/>
            <a:r>
              <a:rPr lang="en-US" dirty="0"/>
              <a:t>Supports in-memory processing and computation</a:t>
            </a:r>
          </a:p>
          <a:p>
            <a:r>
              <a:rPr lang="en-US" dirty="0"/>
              <a:t>A RDD is</a:t>
            </a:r>
          </a:p>
          <a:p>
            <a:pPr lvl="1"/>
            <a:r>
              <a:rPr lang="en-US" dirty="0"/>
              <a:t>Immutable, partitioned collections of objects</a:t>
            </a:r>
          </a:p>
          <a:p>
            <a:pPr lvl="1"/>
            <a:r>
              <a:rPr lang="en-US" dirty="0"/>
              <a:t>Created through parallel transformations on data in stable storages</a:t>
            </a:r>
          </a:p>
          <a:p>
            <a:pPr lvl="1"/>
            <a:r>
              <a:rPr lang="en-US" dirty="0"/>
              <a:t>Can be cached for efficient reuse </a:t>
            </a:r>
          </a:p>
          <a:p>
            <a:pPr lvl="1"/>
            <a:endParaRPr lang="en-US" dirty="0"/>
          </a:p>
        </p:txBody>
      </p:sp>
      <p:pic>
        <p:nvPicPr>
          <p:cNvPr id="4" name="Picture 2" descr="Possible improvement by Spark">
            <a:extLst>
              <a:ext uri="{FF2B5EF4-FFF2-40B4-BE49-F238E27FC236}">
                <a16:creationId xmlns:a16="http://schemas.microsoft.com/office/drawing/2014/main" id="{91DDF5AB-555F-2650-AC6F-900B58CCE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6787" b="12692"/>
          <a:stretch/>
        </p:blipFill>
        <p:spPr bwMode="auto">
          <a:xfrm>
            <a:off x="6293082" y="935996"/>
            <a:ext cx="5927053" cy="395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2794-BA21-A4BF-90BF-A14C305C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E4F7-07B0-27B1-318C-33202DC97A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4944361" cy="5018679"/>
          </a:xfrm>
        </p:spPr>
        <p:txBody>
          <a:bodyPr/>
          <a:lstStyle/>
          <a:p>
            <a:r>
              <a:rPr lang="en-US" dirty="0"/>
              <a:t>RDD support two types of operations</a:t>
            </a:r>
          </a:p>
          <a:p>
            <a:pPr lvl="1"/>
            <a:r>
              <a:rPr lang="en-US" dirty="0"/>
              <a:t>Transformation – creating a new dataset from existing ones</a:t>
            </a:r>
          </a:p>
          <a:p>
            <a:pPr lvl="2"/>
            <a:r>
              <a:rPr lang="en-US" b="1" dirty="0"/>
              <a:t>Map</a:t>
            </a:r>
            <a:r>
              <a:rPr lang="en-US" dirty="0"/>
              <a:t> in MapReduce is a transformation</a:t>
            </a:r>
          </a:p>
          <a:p>
            <a:pPr lvl="1"/>
            <a:r>
              <a:rPr lang="en-US" dirty="0"/>
              <a:t>Action – returning a value from running a computation on a dataset</a:t>
            </a:r>
          </a:p>
          <a:p>
            <a:pPr lvl="2"/>
            <a:r>
              <a:rPr lang="en-US" b="1" dirty="0"/>
              <a:t>Reduce</a:t>
            </a:r>
            <a:r>
              <a:rPr lang="en-US" dirty="0"/>
              <a:t> in MapReduce is an action</a:t>
            </a:r>
          </a:p>
        </p:txBody>
      </p:sp>
      <p:pic>
        <p:nvPicPr>
          <p:cNvPr id="4" name="Picture 2" descr="Example of Spark API operations">
            <a:extLst>
              <a:ext uri="{FF2B5EF4-FFF2-40B4-BE49-F238E27FC236}">
                <a16:creationId xmlns:a16="http://schemas.microsoft.com/office/drawing/2014/main" id="{0B2F589F-6D6A-3775-83F8-D879F1526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86" y="935995"/>
            <a:ext cx="6039293" cy="440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2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F94F-3824-3DF3-63FF-B55641DE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C4CF-1BE4-5784-E551-9EFDB7489B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4" y="1110953"/>
            <a:ext cx="6092677" cy="5018679"/>
          </a:xfrm>
        </p:spPr>
        <p:txBody>
          <a:bodyPr/>
          <a:lstStyle/>
          <a:p>
            <a:r>
              <a:rPr lang="en-US" dirty="0"/>
              <a:t>There are multiple ways to access Spark APIs in the Hortonworks Sandbox VM</a:t>
            </a:r>
          </a:p>
          <a:p>
            <a:r>
              <a:rPr lang="en-US" dirty="0"/>
              <a:t>Shell applications: in the Hadoop SSH, performs</a:t>
            </a:r>
          </a:p>
          <a:p>
            <a:pPr lvl="1"/>
            <a:r>
              <a:rPr lang="en-US" dirty="0"/>
              <a:t>spark-shell: open the Scala environment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: open the Python environment</a:t>
            </a:r>
          </a:p>
          <a:p>
            <a:r>
              <a:rPr lang="en-US" dirty="0"/>
              <a:t>UI: go to </a:t>
            </a:r>
            <a:r>
              <a:rPr lang="en-US" b="1" dirty="0"/>
              <a:t>localhost:9995</a:t>
            </a:r>
            <a:r>
              <a:rPr lang="en-US" dirty="0"/>
              <a:t> to access Zeppelin IDE for Spark</a:t>
            </a:r>
          </a:p>
          <a:p>
            <a:r>
              <a:rPr lang="en-US" dirty="0"/>
              <a:t>We will use Zeppelin for the rest of the Spark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2D24F-6540-BBD8-D85A-A09C1D55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406" y="100193"/>
            <a:ext cx="4354344" cy="1826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01159-FDD0-6A89-D161-58D46952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06" y="2259976"/>
            <a:ext cx="4718891" cy="1787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F623F-A979-297F-0A78-A94C692AE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406" y="4180935"/>
            <a:ext cx="4491664" cy="25768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3A54C6-7728-483E-5014-15D0BF9C4F77}"/>
              </a:ext>
            </a:extLst>
          </p:cNvPr>
          <p:cNvSpPr/>
          <p:nvPr/>
        </p:nvSpPr>
        <p:spPr>
          <a:xfrm>
            <a:off x="8680662" y="100193"/>
            <a:ext cx="553825" cy="118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6E6F88-A168-FB71-2586-852B38C5046F}"/>
              </a:ext>
            </a:extLst>
          </p:cNvPr>
          <p:cNvSpPr/>
          <p:nvPr/>
        </p:nvSpPr>
        <p:spPr>
          <a:xfrm>
            <a:off x="8802106" y="2271875"/>
            <a:ext cx="389519" cy="118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43B92-E435-E8FE-7D16-FEDF1776328E}"/>
              </a:ext>
            </a:extLst>
          </p:cNvPr>
          <p:cNvSpPr/>
          <p:nvPr/>
        </p:nvSpPr>
        <p:spPr>
          <a:xfrm>
            <a:off x="8040609" y="4195925"/>
            <a:ext cx="468894" cy="118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4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519F-761C-9A98-E862-C6957AB9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38D0-721F-A605-CC77-472A43AE2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6486082" cy="5018679"/>
          </a:xfrm>
        </p:spPr>
        <p:txBody>
          <a:bodyPr/>
          <a:lstStyle/>
          <a:p>
            <a:r>
              <a:rPr lang="en-US" dirty="0"/>
              <a:t>In HDFS view, go to /</a:t>
            </a:r>
            <a:r>
              <a:rPr lang="en-US" dirty="0" err="1"/>
              <a:t>tmp</a:t>
            </a:r>
            <a:r>
              <a:rPr lang="en-US" dirty="0"/>
              <a:t>/data and upload two_cities.txt there</a:t>
            </a:r>
          </a:p>
          <a:p>
            <a:pPr lvl="1"/>
            <a:r>
              <a:rPr lang="en-US" dirty="0"/>
              <a:t>Create a folder named </a:t>
            </a:r>
            <a:r>
              <a:rPr lang="en-US" b="1" dirty="0"/>
              <a:t>data</a:t>
            </a:r>
            <a:r>
              <a:rPr lang="en-US" dirty="0"/>
              <a:t> if you have not had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13EAB-0D44-C1E1-C4C1-0B569ECE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83" y="2609420"/>
            <a:ext cx="8715247" cy="33779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203312-6A8A-92F3-90CD-6A9FC949EFCC}"/>
              </a:ext>
            </a:extLst>
          </p:cNvPr>
          <p:cNvSpPr/>
          <p:nvPr/>
        </p:nvSpPr>
        <p:spPr>
          <a:xfrm>
            <a:off x="5509742" y="3346314"/>
            <a:ext cx="750381" cy="118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836EE-D8AA-75AE-9D39-56E570EA3FB0}"/>
              </a:ext>
            </a:extLst>
          </p:cNvPr>
          <p:cNvSpPr/>
          <p:nvPr/>
        </p:nvSpPr>
        <p:spPr>
          <a:xfrm>
            <a:off x="4685438" y="4587787"/>
            <a:ext cx="750381" cy="118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0AC8-63D1-EB3A-2248-F2373F4D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Zeppelin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8360-1C37-A88D-C621-A863004625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10953"/>
            <a:ext cx="4752975" cy="5018679"/>
          </a:xfrm>
        </p:spPr>
        <p:txBody>
          <a:bodyPr/>
          <a:lstStyle/>
          <a:p>
            <a:r>
              <a:rPr lang="en-US" dirty="0"/>
              <a:t>An interactive IDE for Spark scripts</a:t>
            </a:r>
          </a:p>
          <a:p>
            <a:r>
              <a:rPr lang="en-US" dirty="0"/>
              <a:t>Accessed at </a:t>
            </a:r>
            <a:r>
              <a:rPr lang="en-US" b="1" dirty="0"/>
              <a:t>localhost:9995</a:t>
            </a:r>
          </a:p>
          <a:p>
            <a:r>
              <a:rPr lang="en-US" dirty="0"/>
              <a:t>Basic unit of scripts are notebook (note)</a:t>
            </a:r>
          </a:p>
          <a:p>
            <a:pPr lvl="1"/>
            <a:r>
              <a:rPr lang="en-US" dirty="0"/>
              <a:t>In general, a notebook consists the code for one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97099-26D1-9114-5BAA-FC10EC8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74" y="2116046"/>
            <a:ext cx="6407445" cy="26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904</Words>
  <Application>Microsoft Office PowerPoint</Application>
  <PresentationFormat>Widescreen</PresentationFormat>
  <Paragraphs>114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Avenir 55 Roman</vt:lpstr>
      <vt:lpstr>Avenir 65 Medium</vt:lpstr>
      <vt:lpstr>Avenir 95 Black</vt:lpstr>
      <vt:lpstr>Avenir Next LT Pro</vt:lpstr>
      <vt:lpstr>Calibri</vt:lpstr>
      <vt:lpstr>Office Theme</vt:lpstr>
      <vt:lpstr>Introduction to Spark</vt:lpstr>
      <vt:lpstr>Hadoop Architecture</vt:lpstr>
      <vt:lpstr>Apache Spark</vt:lpstr>
      <vt:lpstr>MapReduce Disadvantages</vt:lpstr>
      <vt:lpstr>Resilient Distributed Datasets</vt:lpstr>
      <vt:lpstr>RDD Operations</vt:lpstr>
      <vt:lpstr>Spark Hands-On</vt:lpstr>
      <vt:lpstr>Environment Set up</vt:lpstr>
      <vt:lpstr>Apache Zeppelin</vt:lpstr>
      <vt:lpstr>Create New Notebooks</vt:lpstr>
      <vt:lpstr>Notebook Interface</vt:lpstr>
      <vt:lpstr>Binding Interpreter</vt:lpstr>
      <vt:lpstr>Writing and Running Codes</vt:lpstr>
      <vt:lpstr>Reading Text Data</vt:lpstr>
      <vt:lpstr>Word Count Example</vt:lpstr>
      <vt:lpstr>Load Structured Data</vt:lpstr>
      <vt:lpstr>Save and Load a Notebook</vt:lpstr>
      <vt:lpstr>Assignment</vt:lpstr>
      <vt:lpstr>More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Linh Le</cp:lastModifiedBy>
  <cp:revision>248</cp:revision>
  <dcterms:created xsi:type="dcterms:W3CDTF">2019-08-07T15:31:06Z</dcterms:created>
  <dcterms:modified xsi:type="dcterms:W3CDTF">2023-02-15T15:31:38Z</dcterms:modified>
</cp:coreProperties>
</file>