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5" r:id="rId4"/>
    <p:sldId id="276" r:id="rId5"/>
    <p:sldId id="277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AC7"/>
    <a:srgbClr val="65E537"/>
    <a:srgbClr val="B8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80" autoAdjust="0"/>
    <p:restoredTop sz="89376" autoAdjust="0"/>
  </p:normalViewPr>
  <p:slideViewPr>
    <p:cSldViewPr snapToGrid="0" snapToObjects="1">
      <p:cViewPr varScale="1">
        <p:scale>
          <a:sx n="159" d="100"/>
          <a:sy n="159" d="100"/>
        </p:scale>
        <p:origin x="186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D78D4-8830-4043-9064-E6BE46C0631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DDA2-D307-7D41-8A9B-9D02DEE4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DDA2-D307-7D41-8A9B-9D02DEE48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5C32C3-0E38-EF40-8753-699E473F0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27BE0D8-E95C-3C4B-A373-FA77AFB95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3549" y="2703443"/>
            <a:ext cx="4660900" cy="677395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1DA1688-B217-4843-B0D0-29E1D20281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13549" y="3546735"/>
            <a:ext cx="46609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356227-D7D4-F943-AFB2-F20F8B42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817" y="1983144"/>
            <a:ext cx="2853911" cy="28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D5093F-A64D-6A42-8920-D62D4FA40C4E}"/>
              </a:ext>
            </a:extLst>
          </p:cNvPr>
          <p:cNvGrpSpPr/>
          <p:nvPr userDrawn="1"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42E0DC-41C4-5D4E-9365-D4101A18F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1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C13913-2F32-2343-B64C-251CB51EA2C7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DDACB2-B58B-F64A-B55E-70FEB45037B1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4A6396A-6CC8-EE41-8B23-9407CDA8FD3F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4DCAAE-06D4-1C42-A8CE-0E38F73143D0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89AB1-B31C-E448-B85A-7845F94BB1BB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rgbClr val="FFC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5F5AD75-B71E-D94B-A05C-66D485089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0916" y="1320514"/>
              <a:ext cx="650162" cy="43344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7CDAB06-B996-2747-B5EA-CA07085E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70916" y="5143800"/>
              <a:ext cx="650162" cy="433441"/>
            </a:xfrm>
            <a:prstGeom prst="rect">
              <a:avLst/>
            </a:prstGeom>
          </p:spPr>
        </p:pic>
      </p:grp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E663CB2-1E13-F842-839B-5A8CD0A85A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45698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33246C5-2D29-F946-B2F7-3B9C84905703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CE2E98-8D1A-CD4B-B1A9-88632EBA6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BB83C3-3C45-0841-A413-09852839C40C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FDDB52-74F4-BD45-9465-8A1053479EC4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FCEBF5-ADAA-7B46-9038-529B9CAD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772748-8129-DF4A-8381-C7C56673891E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7E82D3-A127-8949-B1E6-B259F329C874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EB4B2D7-120C-C34A-B84F-EA07D8F4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855" y="1305854"/>
              <a:ext cx="690281" cy="4601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F279F7D-5F09-5A4A-BBE3-A178B7A30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50855" y="5128560"/>
              <a:ext cx="690281" cy="460187"/>
            </a:xfrm>
            <a:prstGeom prst="rect">
              <a:avLst/>
            </a:prstGeom>
          </p:spPr>
        </p:pic>
      </p:grp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4F3A9B5-49EA-D54B-89B9-093CE6BD84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218187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5A00D-820B-394B-BB34-47EBF2AB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71227B-224F-8845-985A-7D474CAE570C}"/>
              </a:ext>
            </a:extLst>
          </p:cNvPr>
          <p:cNvSpPr/>
          <p:nvPr/>
        </p:nvSpPr>
        <p:spPr>
          <a:xfrm>
            <a:off x="-1" y="2958419"/>
            <a:ext cx="12192001" cy="9411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FC234-CE84-CE4A-AEC5-3D8F75B4E49C}"/>
              </a:ext>
            </a:extLst>
          </p:cNvPr>
          <p:cNvSpPr txBox="1"/>
          <p:nvPr/>
        </p:nvSpPr>
        <p:spPr>
          <a:xfrm>
            <a:off x="1822703" y="3210350"/>
            <a:ext cx="8546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3475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D1FCC-C828-5245-A412-37087985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35" y="963303"/>
            <a:ext cx="2887330" cy="29255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754ED87-0658-414E-9715-03B9642412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5550" y="5448601"/>
            <a:ext cx="4660900" cy="4460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Title2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A2028A-6C2D-9540-910F-711B608C5F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5550" y="5961363"/>
            <a:ext cx="4660900" cy="350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Date2</a:t>
            </a:r>
          </a:p>
        </p:txBody>
      </p:sp>
    </p:spTree>
    <p:extLst>
      <p:ext uri="{BB962C8B-B14F-4D97-AF65-F5344CB8AC3E}">
        <p14:creationId xmlns:p14="http://schemas.microsoft.com/office/powerpoint/2010/main" val="303132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FA6151DA-0E50-3747-B88F-29F646B31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425" y="212913"/>
            <a:ext cx="10515600" cy="666991"/>
          </a:xfrm>
          <a:prstGeom prst="rect">
            <a:avLst/>
          </a:prstGeom>
        </p:spPr>
        <p:txBody>
          <a:bodyPr/>
          <a:lstStyle>
            <a:lvl1pPr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8378D0F-E7EF-4A4B-83B1-DE98788093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10355263" cy="5221539"/>
          </a:xfrm>
          <a:prstGeom prst="rect">
            <a:avLst/>
          </a:prstGeom>
        </p:spPr>
        <p:txBody>
          <a:bodyPr/>
          <a:lstStyle>
            <a:lvl1pPr>
              <a:buClr>
                <a:srgbClr val="F7BF32"/>
              </a:buClr>
              <a:defRPr b="0" i="0">
                <a:latin typeface="Avenir 65 Medium" panose="02000503020000020003" pitchFamily="2" charset="0"/>
              </a:defRPr>
            </a:lvl1pPr>
            <a:lvl2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2pPr>
            <a:lvl3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3pPr>
            <a:lvl4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4pPr>
            <a:lvl5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200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9A8CB0-9A70-A144-93B6-FBAF6A78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119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9C787-850A-E94C-BE82-DEF54263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5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D4AF910-3B45-C642-BA40-7F26C292CBB7}"/>
              </a:ext>
            </a:extLst>
          </p:cNvPr>
          <p:cNvGrpSpPr/>
          <p:nvPr userDrawn="1"/>
        </p:nvGrpSpPr>
        <p:grpSpPr>
          <a:xfrm>
            <a:off x="0" y="0"/>
            <a:ext cx="6143872" cy="6858000"/>
            <a:chOff x="0" y="0"/>
            <a:chExt cx="6143872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9D864-D3E3-854A-9727-A7FA3A3C3175}"/>
                </a:ext>
              </a:extLst>
            </p:cNvPr>
            <p:cNvSpPr/>
            <p:nvPr/>
          </p:nvSpPr>
          <p:spPr>
            <a:xfrm>
              <a:off x="5617345" y="0"/>
              <a:ext cx="526527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D8ED27C-6546-2A4D-8DF8-81E2F1D5C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000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061A9F-A15E-C64A-9549-79374FACE1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833" y="3229691"/>
            <a:ext cx="4702175" cy="3986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FA52A49-6633-E54F-9E51-57323147E9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1833" y="1128199"/>
            <a:ext cx="4704334" cy="4564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  <a:defRPr sz="1800" b="0" i="0"/>
            </a:lvl2pPr>
          </a:lstStyle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620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B76FD-EBC2-924F-90F9-5FBB8B224E6C}"/>
              </a:ext>
            </a:extLst>
          </p:cNvPr>
          <p:cNvSpPr/>
          <p:nvPr/>
        </p:nvSpPr>
        <p:spPr>
          <a:xfrm>
            <a:off x="-1" y="6224584"/>
            <a:ext cx="12192001" cy="260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04431-1C59-AA44-82EC-D02845A98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24" r="1434" b="242"/>
          <a:stretch/>
        </p:blipFill>
        <p:spPr>
          <a:xfrm>
            <a:off x="0" y="6279639"/>
            <a:ext cx="12192000" cy="57836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176D2-EEF6-1043-9E18-99A5E6FB1DED}"/>
              </a:ext>
            </a:extLst>
          </p:cNvPr>
          <p:cNvCxnSpPr>
            <a:cxnSpLocks/>
          </p:cNvCxnSpPr>
          <p:nvPr/>
        </p:nvCxnSpPr>
        <p:spPr>
          <a:xfrm>
            <a:off x="-13856" y="1260574"/>
            <a:ext cx="6096001" cy="0"/>
          </a:xfrm>
          <a:prstGeom prst="line">
            <a:avLst/>
          </a:prstGeom>
          <a:ln w="28575">
            <a:solidFill>
              <a:srgbClr val="FFC6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75B1AC-CF2D-704D-8913-3B88C08C3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8083" y="600075"/>
            <a:ext cx="5680075" cy="66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Title7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8360B5A-D265-7849-A437-ACE53640BB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8083" y="1752600"/>
            <a:ext cx="4257675" cy="3352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C629"/>
              </a:buClr>
              <a:buFont typeface="Arial" panose="020B0604020202020204" pitchFamily="34" charset="0"/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sz="1500" b="1" dirty="0">
                <a:latin typeface="Avenir 95 Black" panose="02000503020000020003" pitchFamily="2" charset="0"/>
              </a:rPr>
              <a:t>Points:</a:t>
            </a:r>
          </a:p>
          <a:p>
            <a:endParaRPr lang="en-US" sz="1500" dirty="0">
              <a:latin typeface="Avenir 65 Medium" panose="02000503020000020003" pitchFamily="2" charset="0"/>
            </a:endParaRP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1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2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venir 65 Medium" panose="02000503020000020003" pitchFamily="2" charset="0"/>
            </a:endParaRPr>
          </a:p>
          <a:p>
            <a:r>
              <a:rPr lang="en-US" sz="1500" dirty="0">
                <a:latin typeface="Avenir 65 Medium" panose="02000503020000020003" pitchFamily="2" charset="0"/>
              </a:rPr>
              <a:t>Reinforce main points/message here with copy to explain to the consumer.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874033-E928-1743-85FB-DC29CB426C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99667" y="1593184"/>
            <a:ext cx="4794250" cy="3892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475F388-1957-4E42-8C71-14A16B93040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0DCAAC-46AE-3343-8F9A-CD4DDA203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FE7ACE-CBBD-CE4F-9899-20F39A6A454D}"/>
                </a:ext>
              </a:extLst>
            </p:cNvPr>
            <p:cNvCxnSpPr/>
            <p:nvPr/>
          </p:nvCxnSpPr>
          <p:spPr>
            <a:xfrm>
              <a:off x="3169919" y="3857735"/>
              <a:ext cx="585216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210CA93-A5F0-FC40-A24C-216D908FFE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Title1</a:t>
            </a:r>
          </a:p>
        </p:txBody>
      </p:sp>
    </p:spTree>
    <p:extLst>
      <p:ext uri="{BB962C8B-B14F-4D97-AF65-F5344CB8AC3E}">
        <p14:creationId xmlns:p14="http://schemas.microsoft.com/office/powerpoint/2010/main" val="230174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C8967C-5DE1-8542-B6F8-DE583745C775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F91AB2-125E-C949-8DAC-F09226535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t="19272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6F952A-A865-544A-B2DA-A32AF5762272}"/>
                </a:ext>
              </a:extLst>
            </p:cNvPr>
            <p:cNvCxnSpPr/>
            <p:nvPr/>
          </p:nvCxnSpPr>
          <p:spPr>
            <a:xfrm>
              <a:off x="3672840" y="3857735"/>
              <a:ext cx="484632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DF5D72F-CC3C-2B4E-B192-FF761F67C8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Title2</a:t>
            </a:r>
          </a:p>
        </p:txBody>
      </p:sp>
    </p:spTree>
    <p:extLst>
      <p:ext uri="{BB962C8B-B14F-4D97-AF65-F5344CB8AC3E}">
        <p14:creationId xmlns:p14="http://schemas.microsoft.com/office/powerpoint/2010/main" val="30890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65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7" r:id="rId3"/>
    <p:sldLayoutId id="2147483668" r:id="rId4"/>
    <p:sldLayoutId id="2147483669" r:id="rId5"/>
    <p:sldLayoutId id="2147483658" r:id="rId6"/>
    <p:sldLayoutId id="2147483665" r:id="rId7"/>
    <p:sldLayoutId id="2147483660" r:id="rId8"/>
    <p:sldLayoutId id="2147483661" r:id="rId9"/>
    <p:sldLayoutId id="2147483663" r:id="rId10"/>
    <p:sldLayoutId id="2147483664" r:id="rId11"/>
    <p:sldLayoutId id="214748366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D62DE74-A72F-FA43-9FDB-0477AE57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699" y="2986104"/>
            <a:ext cx="5341358" cy="885791"/>
          </a:xfrm>
        </p:spPr>
        <p:txBody>
          <a:bodyPr/>
          <a:lstStyle/>
          <a:p>
            <a:r>
              <a:rPr lang="en-US" dirty="0"/>
              <a:t>Classification with </a:t>
            </a:r>
            <a:r>
              <a:rPr lang="en-US" dirty="0" err="1"/>
              <a:t>PySpark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2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FD8BFD-752F-4D42-88DE-437912D58540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9079983" y="2239372"/>
            <a:ext cx="0" cy="260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3B03F5-1E49-4F11-9C20-0FFE3941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109131"/>
            <a:ext cx="5362574" cy="666991"/>
          </a:xfrm>
        </p:spPr>
        <p:txBody>
          <a:bodyPr/>
          <a:lstStyle/>
          <a:p>
            <a:r>
              <a:rPr lang="en-US" sz="2400" dirty="0"/>
              <a:t>Model Tuning with Validation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5A6E5-1D35-4FA2-BA44-EBF1B9773C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776123"/>
            <a:ext cx="4728526" cy="5353510"/>
          </a:xfrm>
        </p:spPr>
        <p:txBody>
          <a:bodyPr/>
          <a:lstStyle/>
          <a:p>
            <a:r>
              <a:rPr lang="en-US" sz="2400" dirty="0"/>
              <a:t>In general, the process is to train the same models with different hyperparameters with training data</a:t>
            </a:r>
          </a:p>
          <a:p>
            <a:r>
              <a:rPr lang="en-US" sz="2400" dirty="0"/>
              <a:t>Trained models are then scored in validation data</a:t>
            </a:r>
          </a:p>
          <a:p>
            <a:r>
              <a:rPr lang="en-US" sz="2400" dirty="0"/>
              <a:t>The model with the highest validation score is considered the best model and evaluated with testing data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8E6EAE9-EFE7-4A5E-AC21-DC41CCCE86E5}"/>
              </a:ext>
            </a:extLst>
          </p:cNvPr>
          <p:cNvGraphicFramePr>
            <a:graphicFrameLocks noGrp="1"/>
          </p:cNvGraphicFramePr>
          <p:nvPr/>
        </p:nvGraphicFramePr>
        <p:xfrm>
          <a:off x="6228834" y="109131"/>
          <a:ext cx="57022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298">
                  <a:extLst>
                    <a:ext uri="{9D8B030D-6E8A-4147-A177-3AD203B41FA5}">
                      <a16:colId xmlns:a16="http://schemas.microsoft.com/office/drawing/2014/main" val="1260136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8179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4EA084-A04B-4D5B-9859-B4F2983497B0}"/>
              </a:ext>
            </a:extLst>
          </p:cNvPr>
          <p:cNvGraphicFramePr>
            <a:graphicFrameLocks noGrp="1"/>
          </p:cNvGraphicFramePr>
          <p:nvPr/>
        </p:nvGraphicFramePr>
        <p:xfrm>
          <a:off x="6228834" y="1000906"/>
          <a:ext cx="57022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1532">
                  <a:extLst>
                    <a:ext uri="{9D8B030D-6E8A-4147-A177-3AD203B41FA5}">
                      <a16:colId xmlns:a16="http://schemas.microsoft.com/office/drawing/2014/main" val="1260136486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483504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8179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62CEC1-F70D-4DD7-868A-6B4D34D00F18}"/>
              </a:ext>
            </a:extLst>
          </p:cNvPr>
          <p:cNvGraphicFramePr>
            <a:graphicFrameLocks noGrp="1"/>
          </p:cNvGraphicFramePr>
          <p:nvPr/>
        </p:nvGraphicFramePr>
        <p:xfrm>
          <a:off x="6226716" y="1889956"/>
          <a:ext cx="38015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1260136486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869493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8179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02766C-7247-4BD1-A2BA-EE5018C8DCE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079983" y="479971"/>
            <a:ext cx="0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686C03-68A1-4145-A0D5-19575EBC05D4}"/>
              </a:ext>
            </a:extLst>
          </p:cNvPr>
          <p:cNvSpPr txBox="1"/>
          <p:nvPr/>
        </p:nvSpPr>
        <p:spPr>
          <a:xfrm>
            <a:off x="9079983" y="553378"/>
            <a:ext cx="1410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Train/Test Split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360C8C-2077-4BAA-ABE0-E05CA3AFF4B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127482" y="1285302"/>
            <a:ext cx="0" cy="60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F3D16B-F82B-4575-AFAE-139CA57A841D}"/>
              </a:ext>
            </a:extLst>
          </p:cNvPr>
          <p:cNvSpPr txBox="1"/>
          <p:nvPr/>
        </p:nvSpPr>
        <p:spPr>
          <a:xfrm>
            <a:off x="8127482" y="1446185"/>
            <a:ext cx="1911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Train/Validation Split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308BFE-6A75-4077-9B5B-AE5044E4630F}"/>
              </a:ext>
            </a:extLst>
          </p:cNvPr>
          <p:cNvCxnSpPr>
            <a:cxnSpLocks/>
          </p:cNvCxnSpPr>
          <p:nvPr/>
        </p:nvCxnSpPr>
        <p:spPr>
          <a:xfrm>
            <a:off x="7174984" y="2239372"/>
            <a:ext cx="0" cy="96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9A37EB-8E31-4C37-9CB3-B41BF21D32BD}"/>
              </a:ext>
            </a:extLst>
          </p:cNvPr>
          <p:cNvSpPr txBox="1"/>
          <p:nvPr/>
        </p:nvSpPr>
        <p:spPr>
          <a:xfrm>
            <a:off x="5767707" y="2475603"/>
            <a:ext cx="1790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Model training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AB4029-A993-4BD8-B6E6-9BCD9FED1BFB}"/>
              </a:ext>
            </a:extLst>
          </p:cNvPr>
          <p:cNvSpPr/>
          <p:nvPr/>
        </p:nvSpPr>
        <p:spPr>
          <a:xfrm>
            <a:off x="7005122" y="3310432"/>
            <a:ext cx="342900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2400AC-45B1-477C-A7CF-162F42064BE5}"/>
              </a:ext>
            </a:extLst>
          </p:cNvPr>
          <p:cNvSpPr/>
          <p:nvPr/>
        </p:nvSpPr>
        <p:spPr>
          <a:xfrm>
            <a:off x="6662222" y="3724770"/>
            <a:ext cx="342900" cy="209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60F1AD-D45F-4B77-BDE5-EB8A617F727D}"/>
              </a:ext>
            </a:extLst>
          </p:cNvPr>
          <p:cNvSpPr/>
          <p:nvPr/>
        </p:nvSpPr>
        <p:spPr>
          <a:xfrm>
            <a:off x="7005122" y="4522505"/>
            <a:ext cx="342900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FA1B193-74D4-4287-9AFC-16041FA524CD}"/>
              </a:ext>
            </a:extLst>
          </p:cNvPr>
          <p:cNvSpPr/>
          <p:nvPr/>
        </p:nvSpPr>
        <p:spPr>
          <a:xfrm>
            <a:off x="6662222" y="4936547"/>
            <a:ext cx="342900" cy="209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7F67385-C33F-4E70-87DC-A25C90E98244}"/>
              </a:ext>
            </a:extLst>
          </p:cNvPr>
          <p:cNvSpPr/>
          <p:nvPr/>
        </p:nvSpPr>
        <p:spPr>
          <a:xfrm>
            <a:off x="7348022" y="3718742"/>
            <a:ext cx="342900" cy="209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C95765-B70E-4770-B310-8B2F93E3BD53}"/>
              </a:ext>
            </a:extLst>
          </p:cNvPr>
          <p:cNvSpPr/>
          <p:nvPr/>
        </p:nvSpPr>
        <p:spPr>
          <a:xfrm>
            <a:off x="7348023" y="4936547"/>
            <a:ext cx="342900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EE65F4-4DB7-472F-9478-5CAEC62EC6F9}"/>
              </a:ext>
            </a:extLst>
          </p:cNvPr>
          <p:cNvSpPr/>
          <p:nvPr/>
        </p:nvSpPr>
        <p:spPr>
          <a:xfrm>
            <a:off x="7686159" y="5350589"/>
            <a:ext cx="342900" cy="209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018353-9EA8-4225-ADFE-ADAF44DA9D40}"/>
              </a:ext>
            </a:extLst>
          </p:cNvPr>
          <p:cNvSpPr/>
          <p:nvPr/>
        </p:nvSpPr>
        <p:spPr>
          <a:xfrm>
            <a:off x="7005123" y="5352231"/>
            <a:ext cx="342900" cy="209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4F4021-8461-45B4-8C94-A7E4060151A6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6833672" y="3519982"/>
            <a:ext cx="342900" cy="20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287C0F-5ED2-40BB-86D5-7F9E0E8D6D45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7176572" y="3519982"/>
            <a:ext cx="342900" cy="19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E20DF7-211A-4033-A37C-5703875B07E5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7176572" y="4732055"/>
            <a:ext cx="342901" cy="20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76FC0C-330F-4299-875D-0549E337A95E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833672" y="4732055"/>
            <a:ext cx="342900" cy="20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A0B72A-28B2-4A63-9A57-2068F096BDC6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7176573" y="5146097"/>
            <a:ext cx="342900" cy="20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2EE366-35DC-4FB3-B5CF-63D6391FC7EC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7519473" y="5146097"/>
            <a:ext cx="338136" cy="20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3E1517-4D9C-4AAA-A4A8-3D96615CACE9}"/>
              </a:ext>
            </a:extLst>
          </p:cNvPr>
          <p:cNvSpPr txBox="1"/>
          <p:nvPr/>
        </p:nvSpPr>
        <p:spPr>
          <a:xfrm>
            <a:off x="6729691" y="3944918"/>
            <a:ext cx="890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 1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7A47F0-9AFF-4FA0-AF76-37B547397945}"/>
              </a:ext>
            </a:extLst>
          </p:cNvPr>
          <p:cNvSpPr txBox="1"/>
          <p:nvPr/>
        </p:nvSpPr>
        <p:spPr>
          <a:xfrm>
            <a:off x="6743463" y="5567038"/>
            <a:ext cx="890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 2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3418FA-1E63-4771-8176-5864CD37E644}"/>
              </a:ext>
            </a:extLst>
          </p:cNvPr>
          <p:cNvSpPr txBox="1"/>
          <p:nvPr/>
        </p:nvSpPr>
        <p:spPr>
          <a:xfrm>
            <a:off x="6763309" y="5729456"/>
            <a:ext cx="890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EE15B0-CC32-4455-A7D7-D05B6384B4FC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079983" y="2239372"/>
            <a:ext cx="0" cy="1230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BA0001-C1B8-4F9E-90E1-9002D1E4A24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7785931" y="3639512"/>
            <a:ext cx="848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7D2E4EA-FD17-42B6-9C23-9DFCCFDC55FD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7785931" y="5018228"/>
            <a:ext cx="848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500866F-0A5D-4B8F-9861-38135A698492}"/>
              </a:ext>
            </a:extLst>
          </p:cNvPr>
          <p:cNvCxnSpPr>
            <a:cxnSpLocks/>
          </p:cNvCxnSpPr>
          <p:nvPr/>
        </p:nvCxnSpPr>
        <p:spPr>
          <a:xfrm>
            <a:off x="9079983" y="2127250"/>
            <a:ext cx="0" cy="383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67F2003-6C24-466B-91E0-5F8F93432E63}"/>
              </a:ext>
            </a:extLst>
          </p:cNvPr>
          <p:cNvSpPr txBox="1"/>
          <p:nvPr/>
        </p:nvSpPr>
        <p:spPr>
          <a:xfrm>
            <a:off x="8634690" y="4848951"/>
            <a:ext cx="8905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Score 2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1AE186-D75C-4AF3-A0AB-B8463F352ABD}"/>
              </a:ext>
            </a:extLst>
          </p:cNvPr>
          <p:cNvSpPr txBox="1"/>
          <p:nvPr/>
        </p:nvSpPr>
        <p:spPr>
          <a:xfrm>
            <a:off x="8634690" y="5747356"/>
            <a:ext cx="890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D44B61-F7A2-4722-A3A0-83BA59CB08F6}"/>
              </a:ext>
            </a:extLst>
          </p:cNvPr>
          <p:cNvSpPr txBox="1"/>
          <p:nvPr/>
        </p:nvSpPr>
        <p:spPr>
          <a:xfrm>
            <a:off x="8634690" y="3470235"/>
            <a:ext cx="8905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Score 1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22F342A-D063-41D1-8236-93DD51812DEC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>
            <a:off x="9525276" y="5018228"/>
            <a:ext cx="972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9F7E840-CD5C-4540-AE57-0BCC07F4527D}"/>
              </a:ext>
            </a:extLst>
          </p:cNvPr>
          <p:cNvSpPr txBox="1"/>
          <p:nvPr/>
        </p:nvSpPr>
        <p:spPr>
          <a:xfrm>
            <a:off x="10498079" y="4725840"/>
            <a:ext cx="108041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Final Evaluation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C02B53-743F-4B76-8A83-ABA3AEF349D2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11026942" y="1382333"/>
            <a:ext cx="11343" cy="3343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888F7FA-5780-4353-93F8-44AC6485A628}"/>
              </a:ext>
            </a:extLst>
          </p:cNvPr>
          <p:cNvSpPr/>
          <p:nvPr/>
        </p:nvSpPr>
        <p:spPr>
          <a:xfrm>
            <a:off x="5428692" y="1750613"/>
            <a:ext cx="4728526" cy="45041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chemeClr val="tx1"/>
                </a:solidFill>
              </a:rPr>
              <a:t>Model Tuning</a:t>
            </a:r>
          </a:p>
        </p:txBody>
      </p:sp>
    </p:spTree>
    <p:extLst>
      <p:ext uri="{BB962C8B-B14F-4D97-AF65-F5344CB8AC3E}">
        <p14:creationId xmlns:p14="http://schemas.microsoft.com/office/powerpoint/2010/main" val="648401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7862-28A2-4926-82C1-1AD6B28D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16710"/>
            <a:ext cx="10515600" cy="666991"/>
          </a:xfrm>
        </p:spPr>
        <p:txBody>
          <a:bodyPr/>
          <a:lstStyle/>
          <a:p>
            <a:r>
              <a:rPr lang="en-US" dirty="0"/>
              <a:t>K-Fold Cross-Validation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37D8AA-6A37-4DD4-9FA9-EFB511EC3F7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176213" y="926502"/>
                <a:ext cx="3914775" cy="5221539"/>
              </a:xfrm>
            </p:spPr>
            <p:txBody>
              <a:bodyPr/>
              <a:lstStyle/>
              <a:p>
                <a:r>
                  <a:rPr lang="en-US" sz="2000" dirty="0"/>
                  <a:t>A single train/validation split could be too random which leads to unreliable comparisons and tuning</a:t>
                </a:r>
              </a:p>
              <a:p>
                <a:r>
                  <a:rPr lang="en-US" sz="2000" dirty="0"/>
                  <a:t>A more reliable way is to use </a:t>
                </a:r>
                <a:r>
                  <a:rPr lang="en-US" sz="2000" b="1" dirty="0"/>
                  <a:t>k-fold cross-validation</a:t>
                </a:r>
              </a:p>
              <a:p>
                <a:pPr lvl="1"/>
                <a:r>
                  <a:rPr lang="en-US" sz="1800" dirty="0"/>
                  <a:t>In short, a dataset is randomly split into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subsets</a:t>
                </a:r>
              </a:p>
              <a:p>
                <a:pPr lvl="1"/>
                <a:r>
                  <a:rPr lang="en-US" sz="1800" dirty="0"/>
                  <a:t>The tuning process is performed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times, each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1800" dirty="0"/>
                  <a:t> subsets for training and one subset for validating</a:t>
                </a:r>
              </a:p>
              <a:p>
                <a:pPr lvl="1"/>
                <a:r>
                  <a:rPr lang="en-US" sz="1800" dirty="0"/>
                  <a:t>Each validation round results in one performance value. The overall performance is averaged over all validation rounds 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37D8AA-6A37-4DD4-9FA9-EFB511EC3F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176213" y="926502"/>
                <a:ext cx="3914775" cy="5221539"/>
              </a:xfrm>
              <a:blipFill>
                <a:blip r:embed="rId2"/>
                <a:stretch>
                  <a:fillRect l="-1402" t="-1284" r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E04DFD-E615-4D16-8AC5-A20D589370FC}"/>
              </a:ext>
            </a:extLst>
          </p:cNvPr>
          <p:cNvGraphicFramePr>
            <a:graphicFrameLocks noGrp="1"/>
          </p:cNvGraphicFramePr>
          <p:nvPr/>
        </p:nvGraphicFramePr>
        <p:xfrm>
          <a:off x="5702691" y="2257574"/>
          <a:ext cx="974725" cy="148336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1884620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8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3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8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196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DB5BF3-2A8D-42EB-B69F-C200C62BDD99}"/>
              </a:ext>
            </a:extLst>
          </p:cNvPr>
          <p:cNvGraphicFramePr>
            <a:graphicFrameLocks noGrp="1"/>
          </p:cNvGraphicFramePr>
          <p:nvPr/>
        </p:nvGraphicFramePr>
        <p:xfrm>
          <a:off x="4239016" y="2257574"/>
          <a:ext cx="974725" cy="148336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1884620971"/>
                    </a:ext>
                  </a:extLst>
                </a:gridCol>
              </a:tblGrid>
              <a:tr h="1483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38056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E1617F-446A-4C9D-B37A-73189DFF3A1C}"/>
              </a:ext>
            </a:extLst>
          </p:cNvPr>
          <p:cNvGraphicFramePr>
            <a:graphicFrameLocks noGrp="1"/>
          </p:cNvGraphicFramePr>
          <p:nvPr/>
        </p:nvGraphicFramePr>
        <p:xfrm>
          <a:off x="7166366" y="204591"/>
          <a:ext cx="974725" cy="11125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371231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17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0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8543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80879D8-5767-4027-B5AC-75E97D5E06AB}"/>
              </a:ext>
            </a:extLst>
          </p:cNvPr>
          <p:cNvGraphicFramePr>
            <a:graphicFrameLocks noGrp="1"/>
          </p:cNvGraphicFramePr>
          <p:nvPr/>
        </p:nvGraphicFramePr>
        <p:xfrm>
          <a:off x="8380803" y="575431"/>
          <a:ext cx="974725" cy="3708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2133945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39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F7095A7-D397-4DBE-BAB6-354E67D48770}"/>
              </a:ext>
            </a:extLst>
          </p:cNvPr>
          <p:cNvGraphicFramePr>
            <a:graphicFrameLocks noGrp="1"/>
          </p:cNvGraphicFramePr>
          <p:nvPr/>
        </p:nvGraphicFramePr>
        <p:xfrm>
          <a:off x="7166366" y="1701314"/>
          <a:ext cx="974725" cy="11125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371231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17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0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8543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63A3FF2-596A-48C6-AFE0-076F39D1DB89}"/>
              </a:ext>
            </a:extLst>
          </p:cNvPr>
          <p:cNvGraphicFramePr>
            <a:graphicFrameLocks noGrp="1"/>
          </p:cNvGraphicFramePr>
          <p:nvPr/>
        </p:nvGraphicFramePr>
        <p:xfrm>
          <a:off x="8380803" y="2072154"/>
          <a:ext cx="974725" cy="3708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2133945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39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A7B33F0-48AA-40DC-A593-9DDA88DAF3C3}"/>
              </a:ext>
            </a:extLst>
          </p:cNvPr>
          <p:cNvGraphicFramePr>
            <a:graphicFrameLocks noGrp="1"/>
          </p:cNvGraphicFramePr>
          <p:nvPr/>
        </p:nvGraphicFramePr>
        <p:xfrm>
          <a:off x="7166366" y="3198037"/>
          <a:ext cx="974725" cy="11125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371231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17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0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8543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AFB8C60-C01A-49F8-B01C-5C628D509CF2}"/>
              </a:ext>
            </a:extLst>
          </p:cNvPr>
          <p:cNvGraphicFramePr>
            <a:graphicFrameLocks noGrp="1"/>
          </p:cNvGraphicFramePr>
          <p:nvPr/>
        </p:nvGraphicFramePr>
        <p:xfrm>
          <a:off x="8380803" y="3568877"/>
          <a:ext cx="974725" cy="3708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2133945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39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2B59751-3ECD-4317-B0D8-A3632DA4F7D1}"/>
              </a:ext>
            </a:extLst>
          </p:cNvPr>
          <p:cNvGraphicFramePr>
            <a:graphicFrameLocks noGrp="1"/>
          </p:cNvGraphicFramePr>
          <p:nvPr/>
        </p:nvGraphicFramePr>
        <p:xfrm>
          <a:off x="7166366" y="4694760"/>
          <a:ext cx="974725" cy="11125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371231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17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0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8543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A868527-0917-41BD-83C9-B6CBAD55B65E}"/>
              </a:ext>
            </a:extLst>
          </p:cNvPr>
          <p:cNvGraphicFramePr>
            <a:graphicFrameLocks noGrp="1"/>
          </p:cNvGraphicFramePr>
          <p:nvPr/>
        </p:nvGraphicFramePr>
        <p:xfrm>
          <a:off x="8380803" y="5065600"/>
          <a:ext cx="974725" cy="3708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2133945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39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3778FE2-8F58-4A26-90C6-786CC09D7BAC}"/>
              </a:ext>
            </a:extLst>
          </p:cNvPr>
          <p:cNvSpPr txBox="1"/>
          <p:nvPr/>
        </p:nvSpPr>
        <p:spPr>
          <a:xfrm>
            <a:off x="5702690" y="3754297"/>
            <a:ext cx="974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Random split into 4 subsets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DB4D8B-9EBC-4027-85B5-2BF986FA9A77}"/>
              </a:ext>
            </a:extLst>
          </p:cNvPr>
          <p:cNvSpPr txBox="1"/>
          <p:nvPr/>
        </p:nvSpPr>
        <p:spPr>
          <a:xfrm>
            <a:off x="7166365" y="5807280"/>
            <a:ext cx="97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</a:t>
            </a:r>
          </a:p>
          <a:p>
            <a:r>
              <a:rPr lang="en-US" sz="1400" dirty="0"/>
              <a:t>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B01CE-D37A-47E5-B7B6-F7BCB7B87D43}"/>
              </a:ext>
            </a:extLst>
          </p:cNvPr>
          <p:cNvSpPr txBox="1"/>
          <p:nvPr/>
        </p:nvSpPr>
        <p:spPr>
          <a:xfrm>
            <a:off x="8380803" y="5810232"/>
            <a:ext cx="97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Validation</a:t>
            </a:r>
          </a:p>
          <a:p>
            <a:r>
              <a:rPr lang="en-US" sz="1400" dirty="0"/>
              <a:t>Data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F04D9AA-54A8-4F3C-91B3-345F6FB5831F}"/>
              </a:ext>
            </a:extLst>
          </p:cNvPr>
          <p:cNvSpPr/>
          <p:nvPr/>
        </p:nvSpPr>
        <p:spPr>
          <a:xfrm>
            <a:off x="5367728" y="2807152"/>
            <a:ext cx="212725" cy="38420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4CB6B7A-95C9-4FD8-9FCD-C71B45466A17}"/>
              </a:ext>
            </a:extLst>
          </p:cNvPr>
          <p:cNvSpPr/>
          <p:nvPr/>
        </p:nvSpPr>
        <p:spPr>
          <a:xfrm>
            <a:off x="6826643" y="2807152"/>
            <a:ext cx="212725" cy="38420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B0B1C3-31BC-4EC3-A379-8E95DA0FDE0A}"/>
                  </a:ext>
                </a:extLst>
              </p:cNvPr>
              <p:cNvSpPr txBox="1"/>
              <p:nvPr/>
            </p:nvSpPr>
            <p:spPr>
              <a:xfrm>
                <a:off x="9842292" y="622351"/>
                <a:ext cx="931473" cy="2769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𝐴𝑐𝑐𝑢𝑟𝑎𝑐</m:t>
                      </m:r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B0B1C3-31BC-4EC3-A379-8E95DA0FD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292" y="622351"/>
                <a:ext cx="93147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10C638-DB02-4141-A9D3-76019FA20B6B}"/>
                  </a:ext>
                </a:extLst>
              </p:cNvPr>
              <p:cNvSpPr txBox="1"/>
              <p:nvPr/>
            </p:nvSpPr>
            <p:spPr>
              <a:xfrm>
                <a:off x="9842293" y="2119074"/>
                <a:ext cx="931473" cy="2769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𝐴𝑐𝑐𝑢𝑟𝑎𝑐</m:t>
                      </m:r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10C638-DB02-4141-A9D3-76019FA20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293" y="2119074"/>
                <a:ext cx="93147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4EE792-985B-4FE8-8B46-BD9C998B0A81}"/>
                  </a:ext>
                </a:extLst>
              </p:cNvPr>
              <p:cNvSpPr txBox="1"/>
              <p:nvPr/>
            </p:nvSpPr>
            <p:spPr>
              <a:xfrm>
                <a:off x="9842291" y="3615797"/>
                <a:ext cx="931473" cy="2769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𝐴𝑐𝑐𝑢𝑟𝑎𝑐</m:t>
                      </m:r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4EE792-985B-4FE8-8B46-BD9C998B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291" y="3615797"/>
                <a:ext cx="93147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3E0630-3D14-444E-99A7-D51247F9EB80}"/>
                  </a:ext>
                </a:extLst>
              </p:cNvPr>
              <p:cNvSpPr txBox="1"/>
              <p:nvPr/>
            </p:nvSpPr>
            <p:spPr>
              <a:xfrm>
                <a:off x="9842293" y="5112520"/>
                <a:ext cx="931473" cy="2769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𝐴𝑐𝑐𝑢𝑟𝑎𝑐</m:t>
                      </m:r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3E0630-3D14-444E-99A7-D51247F9E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293" y="5112520"/>
                <a:ext cx="93147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3C21F3F-D568-4D6E-8711-4A4238A876C8}"/>
                  </a:ext>
                </a:extLst>
              </p:cNvPr>
              <p:cNvSpPr txBox="1"/>
              <p:nvPr/>
            </p:nvSpPr>
            <p:spPr>
              <a:xfrm>
                <a:off x="11260531" y="2860753"/>
                <a:ext cx="814710" cy="2769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𝐴𝑐𝑐𝑢𝑟𝑎𝑐</m:t>
                    </m:r>
                  </m:oMath>
                </a14:m>
                <a:r>
                  <a:rPr lang="en-US" sz="1200" dirty="0"/>
                  <a:t>y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3C21F3F-D568-4D6E-8711-4A4238A87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531" y="2860753"/>
                <a:ext cx="814710" cy="276999"/>
              </a:xfrm>
              <a:prstGeom prst="rect">
                <a:avLst/>
              </a:prstGeom>
              <a:blipFill>
                <a:blip r:embed="rId7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331E5EB-09D4-417B-B276-C391DE15D2F6}"/>
              </a:ext>
            </a:extLst>
          </p:cNvPr>
          <p:cNvSpPr txBox="1"/>
          <p:nvPr/>
        </p:nvSpPr>
        <p:spPr>
          <a:xfrm>
            <a:off x="9799039" y="5810232"/>
            <a:ext cx="97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Validation</a:t>
            </a:r>
          </a:p>
          <a:p>
            <a:r>
              <a:rPr lang="en-US" sz="1400" dirty="0"/>
              <a:t>Accuracy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14F9A1-3EDE-4DFA-9BAB-B75726CDF20F}"/>
              </a:ext>
            </a:extLst>
          </p:cNvPr>
          <p:cNvSpPr txBox="1"/>
          <p:nvPr/>
        </p:nvSpPr>
        <p:spPr>
          <a:xfrm>
            <a:off x="11026674" y="1758764"/>
            <a:ext cx="974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Averaging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18932F-20A3-44E3-AA75-68CF97EA1960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9355528" y="760851"/>
            <a:ext cx="486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01B1FE-85C3-4238-8A75-5A11A5CDAF79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>
            <a:off x="9355528" y="2257574"/>
            <a:ext cx="486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8324FB-A0EB-4143-89FE-4555B3A57399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9355528" y="3754297"/>
            <a:ext cx="486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A6936F-40A9-40BB-AE1D-F5FC0F2C1633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9355528" y="5251020"/>
            <a:ext cx="486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410EFD-C8F3-4CB3-917E-EEEE6A27C91C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10773765" y="760851"/>
            <a:ext cx="486766" cy="223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682D825-189F-42A9-A3EE-6B2D08173758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10773766" y="2257574"/>
            <a:ext cx="486765" cy="74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A4104CB-6649-4878-9612-726E675AC5C6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10773764" y="2999253"/>
            <a:ext cx="486767" cy="7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9F816A-4133-41D2-8C93-1303DF6FA60F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10773766" y="2999253"/>
            <a:ext cx="486765" cy="225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ACBBA3B-B85E-43C6-ADE4-D437EA8C3B85}"/>
              </a:ext>
            </a:extLst>
          </p:cNvPr>
          <p:cNvSpPr txBox="1"/>
          <p:nvPr/>
        </p:nvSpPr>
        <p:spPr>
          <a:xfrm>
            <a:off x="11217275" y="5810232"/>
            <a:ext cx="97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4-Fold</a:t>
            </a:r>
          </a:p>
          <a:p>
            <a:r>
              <a:rPr lang="en-US" sz="1400" dirty="0"/>
              <a:t>Accuracy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F31144-5773-4138-86DB-1E63B820934D}"/>
              </a:ext>
            </a:extLst>
          </p:cNvPr>
          <p:cNvSpPr txBox="1"/>
          <p:nvPr/>
        </p:nvSpPr>
        <p:spPr>
          <a:xfrm>
            <a:off x="8953539" y="73188"/>
            <a:ext cx="1290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Model training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305551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0992-01C9-43FC-B996-4BF400AA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8FEE-32DA-4663-A2BC-C214E5B2E3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4765675" cy="5221539"/>
          </a:xfrm>
        </p:spPr>
        <p:txBody>
          <a:bodyPr/>
          <a:lstStyle/>
          <a:p>
            <a:r>
              <a:rPr lang="en-US" sz="2400" dirty="0"/>
              <a:t>Usually, a model has more than one hyperparameter that needs tuning. In a grid search, each hyperparameter is provided with a list of values</a:t>
            </a:r>
          </a:p>
          <a:p>
            <a:r>
              <a:rPr lang="en-US" sz="2400" dirty="0"/>
              <a:t>Each set of hyperparameter values then form a model to be tested and validated</a:t>
            </a:r>
          </a:p>
          <a:p>
            <a:r>
              <a:rPr lang="en-US" sz="2400" dirty="0"/>
              <a:t>The hyperparameter set that yields the highest validation score is considered the best one and is selected to apply on testing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D0B964-B598-4811-9A83-2D2F6514EABA}"/>
              </a:ext>
            </a:extLst>
          </p:cNvPr>
          <p:cNvGraphicFramePr>
            <a:graphicFrameLocks noGrp="1"/>
          </p:cNvGraphicFramePr>
          <p:nvPr/>
        </p:nvGraphicFramePr>
        <p:xfrm>
          <a:off x="6149977" y="2849572"/>
          <a:ext cx="2047875" cy="741680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170146871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055834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8431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B43CB3-6B50-4CBB-B409-AB3E550FDB12}"/>
              </a:ext>
            </a:extLst>
          </p:cNvPr>
          <p:cNvGraphicFramePr>
            <a:graphicFrameLocks noGrp="1"/>
          </p:cNvGraphicFramePr>
          <p:nvPr/>
        </p:nvGraphicFramePr>
        <p:xfrm>
          <a:off x="8950327" y="1357322"/>
          <a:ext cx="2047875" cy="741680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170146871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055834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8431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73C12CA-C2B5-4288-94EA-770672C7F22E}"/>
              </a:ext>
            </a:extLst>
          </p:cNvPr>
          <p:cNvGraphicFramePr>
            <a:graphicFrameLocks noGrp="1"/>
          </p:cNvGraphicFramePr>
          <p:nvPr/>
        </p:nvGraphicFramePr>
        <p:xfrm>
          <a:off x="8950326" y="2356504"/>
          <a:ext cx="2047875" cy="741680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170146871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055834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8431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468C527-0640-4961-8396-1C3AB57C9106}"/>
              </a:ext>
            </a:extLst>
          </p:cNvPr>
          <p:cNvGraphicFramePr>
            <a:graphicFrameLocks noGrp="1"/>
          </p:cNvGraphicFramePr>
          <p:nvPr/>
        </p:nvGraphicFramePr>
        <p:xfrm>
          <a:off x="8950325" y="3361728"/>
          <a:ext cx="2047875" cy="741680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170146871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055834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84310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7265304-8CFD-4809-92B9-31C4ED28D62F}"/>
              </a:ext>
            </a:extLst>
          </p:cNvPr>
          <p:cNvGraphicFramePr>
            <a:graphicFrameLocks noGrp="1"/>
          </p:cNvGraphicFramePr>
          <p:nvPr/>
        </p:nvGraphicFramePr>
        <p:xfrm>
          <a:off x="8950324" y="4365682"/>
          <a:ext cx="2047875" cy="741680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170146871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055834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843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AEDBA7-E058-4B94-A0F0-44A5346671C8}"/>
              </a:ext>
            </a:extLst>
          </p:cNvPr>
          <p:cNvSpPr txBox="1"/>
          <p:nvPr/>
        </p:nvSpPr>
        <p:spPr>
          <a:xfrm>
            <a:off x="6149977" y="3613534"/>
            <a:ext cx="179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Hyperparameter</a:t>
            </a:r>
          </a:p>
          <a:p>
            <a:r>
              <a:rPr lang="en-US" sz="1600" dirty="0"/>
              <a:t>Grid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46F81-4504-42FA-8393-B970B3D7EC1C}"/>
              </a:ext>
            </a:extLst>
          </p:cNvPr>
          <p:cNvSpPr txBox="1"/>
          <p:nvPr/>
        </p:nvSpPr>
        <p:spPr>
          <a:xfrm>
            <a:off x="8950327" y="5131724"/>
            <a:ext cx="1790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Model to validate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7BD2FF7-C3B6-478C-873D-FCA929046C38}"/>
              </a:ext>
            </a:extLst>
          </p:cNvPr>
          <p:cNvSpPr/>
          <p:nvPr/>
        </p:nvSpPr>
        <p:spPr>
          <a:xfrm>
            <a:off x="8467726" y="3028310"/>
            <a:ext cx="212725" cy="38420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78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EBE425-25AF-416F-98F0-ED4A10E3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0026"/>
            <a:ext cx="10964333" cy="917573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7E36DE-9482-412B-B0B7-FA05FCB19BDF}"/>
              </a:ext>
            </a:extLst>
          </p:cNvPr>
          <p:cNvSpPr txBox="1">
            <a:spLocks/>
          </p:cNvSpPr>
          <p:nvPr/>
        </p:nvSpPr>
        <p:spPr>
          <a:xfrm>
            <a:off x="609600" y="1295401"/>
            <a:ext cx="5640805" cy="4519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You may have guessed from the name; a Random Forest is an </a:t>
            </a:r>
            <a:r>
              <a:rPr lang="en-US" sz="2400" b="1" dirty="0"/>
              <a:t>ensemble model </a:t>
            </a:r>
            <a:r>
              <a:rPr lang="en-US" sz="2400" dirty="0"/>
              <a:t>that consists of multiple decision trees</a:t>
            </a:r>
          </a:p>
          <a:p>
            <a:pPr lvl="1"/>
            <a:r>
              <a:rPr lang="en-US" sz="2000" dirty="0"/>
              <a:t>Each tree is fit/trained using a random subset of the data (in terms of both instances and features)</a:t>
            </a:r>
          </a:p>
          <a:p>
            <a:pPr lvl="1"/>
            <a:r>
              <a:rPr lang="en-US" sz="2000" dirty="0"/>
              <a:t>When make predictions, each tree generates its own predicted values. The final decision is “voted” among the trees – the value with more tree predicted wins</a:t>
            </a:r>
          </a:p>
          <a:p>
            <a:r>
              <a:rPr lang="en-US" sz="2400" dirty="0"/>
              <a:t>The use of multiple trees </a:t>
            </a:r>
          </a:p>
          <a:p>
            <a:pPr lvl="1"/>
            <a:r>
              <a:rPr lang="en-US" sz="2000" dirty="0"/>
              <a:t>Stabilizes the model</a:t>
            </a:r>
          </a:p>
          <a:p>
            <a:pPr lvl="1"/>
            <a:r>
              <a:rPr lang="en-US" sz="2000" dirty="0"/>
              <a:t>Mitigates overfitting</a:t>
            </a:r>
          </a:p>
          <a:p>
            <a:pPr lvl="1"/>
            <a:r>
              <a:rPr lang="en-US" sz="2000" dirty="0"/>
              <a:t>Improve performances in general</a:t>
            </a:r>
          </a:p>
        </p:txBody>
      </p:sp>
      <p:pic>
        <p:nvPicPr>
          <p:cNvPr id="2" name="Picture 1" descr="Logistic Regression vs Random Forest Classifier - YouTube">
            <a:extLst>
              <a:ext uri="{FF2B5EF4-FFF2-40B4-BE49-F238E27FC236}">
                <a16:creationId xmlns:a16="http://schemas.microsoft.com/office/drawing/2014/main" id="{232B2CA4-B177-BAB2-D004-885A5B751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5" r="13832"/>
          <a:stretch/>
        </p:blipFill>
        <p:spPr bwMode="auto">
          <a:xfrm>
            <a:off x="6725920" y="1567662"/>
            <a:ext cx="4978401" cy="372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20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5C04-F0A7-4FE3-9CF1-5F0903A6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356034-8C67-4777-ADCD-AD3AB78599D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172173" y="914398"/>
                <a:ext cx="5324737" cy="5221539"/>
              </a:xfrm>
            </p:spPr>
            <p:txBody>
              <a:bodyPr/>
              <a:lstStyle/>
              <a:p>
                <a:r>
                  <a:rPr lang="en-US" sz="2000" dirty="0"/>
                  <a:t>Assign/predict </a:t>
                </a:r>
                <a:r>
                  <a:rPr lang="en-US" sz="2000" b="1" dirty="0"/>
                  <a:t>categories of each instance </a:t>
                </a:r>
                <a:r>
                  <a:rPr lang="en-US" sz="2000" dirty="0"/>
                  <a:t>in data based on their given attributes</a:t>
                </a:r>
              </a:p>
              <a:p>
                <a:r>
                  <a:rPr lang="en-US" sz="2000" dirty="0"/>
                  <a:t>Example: credit rating</a:t>
                </a:r>
              </a:p>
              <a:p>
                <a:pPr lvl="1"/>
                <a:r>
                  <a:rPr lang="en-US" sz="1800" dirty="0"/>
                  <a:t>Based on account information, determine if a customer will default (“bad” category) or not (“good” category) in the near future</a:t>
                </a:r>
              </a:p>
              <a:p>
                <a:pPr lvl="2"/>
                <a:r>
                  <a:rPr lang="en-US" sz="1600" dirty="0"/>
                  <a:t>Account information may be number of accounts, balance, average account age, past-due accounts, etc.</a:t>
                </a:r>
              </a:p>
              <a:p>
                <a:pPr lvl="2"/>
                <a:r>
                  <a:rPr lang="en-US" sz="1600" dirty="0"/>
                  <a:t>Roughly speaking, your credit score computed by companies like Equifax is actually the chance of you belonging to the “good” category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×1000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lvl="1"/>
                <a:r>
                  <a:rPr lang="en-US" sz="1600" dirty="0"/>
                  <a:t>Diagnosing medical conditions (positive/negative), etc.</a:t>
                </a:r>
              </a:p>
              <a:p>
                <a:r>
                  <a:rPr lang="en-US" sz="2000" dirty="0"/>
                  <a:t>To train a classification model, the training data </a:t>
                </a:r>
                <a:r>
                  <a:rPr lang="en-US" sz="2000" b="1" dirty="0"/>
                  <a:t>must include both the features and the labels</a:t>
                </a:r>
              </a:p>
              <a:p>
                <a:pPr lvl="1"/>
                <a:r>
                  <a:rPr lang="en-US" sz="1600" dirty="0"/>
                  <a:t>A trained model can then be used to predict data without labels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356034-8C67-4777-ADCD-AD3AB7859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172173" y="914398"/>
                <a:ext cx="5324737" cy="5221539"/>
              </a:xfrm>
              <a:blipFill>
                <a:blip r:embed="rId2"/>
                <a:stretch>
                  <a:fillRect l="-1030" t="-1167" r="-1716" b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D05762-45C8-4CF7-A52D-50E512EAA597}"/>
              </a:ext>
            </a:extLst>
          </p:cNvPr>
          <p:cNvGraphicFramePr>
            <a:graphicFrameLocks noGrp="1"/>
          </p:cNvGraphicFramePr>
          <p:nvPr/>
        </p:nvGraphicFramePr>
        <p:xfrm>
          <a:off x="5496910" y="487290"/>
          <a:ext cx="515077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0472">
                  <a:extLst>
                    <a:ext uri="{9D8B030D-6E8A-4147-A177-3AD203B41FA5}">
                      <a16:colId xmlns:a16="http://schemas.microsoft.com/office/drawing/2014/main" val="743330414"/>
                    </a:ext>
                  </a:extLst>
                </a:gridCol>
                <a:gridCol w="895482">
                  <a:extLst>
                    <a:ext uri="{9D8B030D-6E8A-4147-A177-3AD203B41FA5}">
                      <a16:colId xmlns:a16="http://schemas.microsoft.com/office/drawing/2014/main" val="315540010"/>
                    </a:ext>
                  </a:extLst>
                </a:gridCol>
                <a:gridCol w="863950">
                  <a:extLst>
                    <a:ext uri="{9D8B030D-6E8A-4147-A177-3AD203B41FA5}">
                      <a16:colId xmlns:a16="http://schemas.microsoft.com/office/drawing/2014/main" val="2984437135"/>
                    </a:ext>
                  </a:extLst>
                </a:gridCol>
                <a:gridCol w="1109893">
                  <a:extLst>
                    <a:ext uri="{9D8B030D-6E8A-4147-A177-3AD203B41FA5}">
                      <a16:colId xmlns:a16="http://schemas.microsoft.com/office/drawing/2014/main" val="1847807242"/>
                    </a:ext>
                  </a:extLst>
                </a:gridCol>
                <a:gridCol w="1090973">
                  <a:extLst>
                    <a:ext uri="{9D8B030D-6E8A-4147-A177-3AD203B41FA5}">
                      <a16:colId xmlns:a16="http://schemas.microsoft.com/office/drawing/2014/main" val="4277968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Enc_SSN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NoOfAcc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3MnPstDue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6MnPstDue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5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Ad9asgvjabl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9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CLvb0das9b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22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MCdfasd924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07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Mx9ta9fgak4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Ro04ik2lv90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2907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1953CB-B365-4371-9746-ECA3F7121BFA}"/>
              </a:ext>
            </a:extLst>
          </p:cNvPr>
          <p:cNvGraphicFramePr>
            <a:graphicFrameLocks noGrp="1"/>
          </p:cNvGraphicFramePr>
          <p:nvPr/>
        </p:nvGraphicFramePr>
        <p:xfrm>
          <a:off x="11124345" y="487290"/>
          <a:ext cx="895482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5482">
                  <a:extLst>
                    <a:ext uri="{9D8B030D-6E8A-4147-A177-3AD203B41FA5}">
                      <a16:colId xmlns:a16="http://schemas.microsoft.com/office/drawing/2014/main" val="3055482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65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6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77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95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855023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E73426E4-18DF-42F5-A972-6761B817D2D9}"/>
              </a:ext>
            </a:extLst>
          </p:cNvPr>
          <p:cNvSpPr/>
          <p:nvPr/>
        </p:nvSpPr>
        <p:spPr>
          <a:xfrm>
            <a:off x="10804032" y="1389340"/>
            <a:ext cx="163961" cy="4209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82D6321-ADDD-40A6-B5BD-E9E398D9F02C}"/>
              </a:ext>
            </a:extLst>
          </p:cNvPr>
          <p:cNvSpPr/>
          <p:nvPr/>
        </p:nvSpPr>
        <p:spPr>
          <a:xfrm rot="5400000">
            <a:off x="9450441" y="1013987"/>
            <a:ext cx="327134" cy="391615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015D6-721B-4C87-9FAD-3FF62B874760}"/>
              </a:ext>
            </a:extLst>
          </p:cNvPr>
          <p:cNvSpPr txBox="1"/>
          <p:nvPr/>
        </p:nvSpPr>
        <p:spPr>
          <a:xfrm>
            <a:off x="7909791" y="3227114"/>
            <a:ext cx="340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provide both to train models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4126AD-9285-42B2-A2C7-8E41BF205A89}"/>
              </a:ext>
            </a:extLst>
          </p:cNvPr>
          <p:cNvGraphicFramePr>
            <a:graphicFrameLocks noGrp="1"/>
          </p:cNvGraphicFramePr>
          <p:nvPr/>
        </p:nvGraphicFramePr>
        <p:xfrm>
          <a:off x="5496910" y="3941663"/>
          <a:ext cx="515077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0472">
                  <a:extLst>
                    <a:ext uri="{9D8B030D-6E8A-4147-A177-3AD203B41FA5}">
                      <a16:colId xmlns:a16="http://schemas.microsoft.com/office/drawing/2014/main" val="3868212953"/>
                    </a:ext>
                  </a:extLst>
                </a:gridCol>
                <a:gridCol w="895482">
                  <a:extLst>
                    <a:ext uri="{9D8B030D-6E8A-4147-A177-3AD203B41FA5}">
                      <a16:colId xmlns:a16="http://schemas.microsoft.com/office/drawing/2014/main" val="324594643"/>
                    </a:ext>
                  </a:extLst>
                </a:gridCol>
                <a:gridCol w="863950">
                  <a:extLst>
                    <a:ext uri="{9D8B030D-6E8A-4147-A177-3AD203B41FA5}">
                      <a16:colId xmlns:a16="http://schemas.microsoft.com/office/drawing/2014/main" val="2297402252"/>
                    </a:ext>
                  </a:extLst>
                </a:gridCol>
                <a:gridCol w="1109893">
                  <a:extLst>
                    <a:ext uri="{9D8B030D-6E8A-4147-A177-3AD203B41FA5}">
                      <a16:colId xmlns:a16="http://schemas.microsoft.com/office/drawing/2014/main" val="2290169818"/>
                    </a:ext>
                  </a:extLst>
                </a:gridCol>
                <a:gridCol w="1090973">
                  <a:extLst>
                    <a:ext uri="{9D8B030D-6E8A-4147-A177-3AD203B41FA5}">
                      <a16:colId xmlns:a16="http://schemas.microsoft.com/office/drawing/2014/main" val="2250981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Enc_SSN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NoOfAcc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3MnPstDue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6MnPstDue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4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Ad9asgvjabl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CLvb0das9b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81318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6A85A89-9C78-47FB-B7A5-37DFD4820022}"/>
              </a:ext>
            </a:extLst>
          </p:cNvPr>
          <p:cNvGraphicFramePr>
            <a:graphicFrameLocks noGrp="1"/>
          </p:cNvGraphicFramePr>
          <p:nvPr/>
        </p:nvGraphicFramePr>
        <p:xfrm>
          <a:off x="11124345" y="3941663"/>
          <a:ext cx="895482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5482">
                  <a:extLst>
                    <a:ext uri="{9D8B030D-6E8A-4147-A177-3AD203B41FA5}">
                      <a16:colId xmlns:a16="http://schemas.microsoft.com/office/drawing/2014/main" val="808470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Predict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59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80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738183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6F61344B-0A32-4C78-B2F8-157B0FC23745}"/>
              </a:ext>
            </a:extLst>
          </p:cNvPr>
          <p:cNvSpPr/>
          <p:nvPr/>
        </p:nvSpPr>
        <p:spPr>
          <a:xfrm>
            <a:off x="10804031" y="4287453"/>
            <a:ext cx="163961" cy="4209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83FC88D-7E78-4FA7-8BB7-174CD6F87F4F}"/>
              </a:ext>
            </a:extLst>
          </p:cNvPr>
          <p:cNvSpPr/>
          <p:nvPr/>
        </p:nvSpPr>
        <p:spPr>
          <a:xfrm rot="5400000">
            <a:off x="8311135" y="3319600"/>
            <a:ext cx="327134" cy="391615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E55923-3073-4448-A01F-3FC4756E783E}"/>
              </a:ext>
            </a:extLst>
          </p:cNvPr>
          <p:cNvSpPr txBox="1"/>
          <p:nvPr/>
        </p:nvSpPr>
        <p:spPr>
          <a:xfrm>
            <a:off x="6301510" y="5473753"/>
            <a:ext cx="434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needs feature data to make predictions</a:t>
            </a:r>
          </a:p>
        </p:txBody>
      </p:sp>
    </p:spTree>
    <p:extLst>
      <p:ext uri="{BB962C8B-B14F-4D97-AF65-F5344CB8AC3E}">
        <p14:creationId xmlns:p14="http://schemas.microsoft.com/office/powerpoint/2010/main" val="186023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1" grpId="0" animBg="1"/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422F-E79C-E64E-307A-60589EBC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a Classification Model -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3045-FDD3-9820-B61B-569DCB2E75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Accuracy is a common measurement used to evaluate classification models</a:t>
            </a:r>
          </a:p>
          <a:p>
            <a:r>
              <a:rPr lang="en-US" dirty="0"/>
              <a:t>Represents the rate of data which are predicted correctly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DCEED7-D28F-5627-EC93-05B9EE06F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018119"/>
              </p:ext>
            </p:extLst>
          </p:nvPr>
        </p:nvGraphicFramePr>
        <p:xfrm>
          <a:off x="1532691" y="2674797"/>
          <a:ext cx="131879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794">
                  <a:extLst>
                    <a:ext uri="{9D8B030D-6E8A-4147-A177-3AD203B41FA5}">
                      <a16:colId xmlns:a16="http://schemas.microsoft.com/office/drawing/2014/main" val="3834426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62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0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82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77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16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37771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8DA6CB-3BFF-B7AD-C488-7479CC32C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109089"/>
              </p:ext>
            </p:extLst>
          </p:nvPr>
        </p:nvGraphicFramePr>
        <p:xfrm>
          <a:off x="3477797" y="2674797"/>
          <a:ext cx="131879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794">
                  <a:extLst>
                    <a:ext uri="{9D8B030D-6E8A-4147-A177-3AD203B41FA5}">
                      <a16:colId xmlns:a16="http://schemas.microsoft.com/office/drawing/2014/main" val="3834426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62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0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82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77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16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37771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FB6CE7-EE96-C178-B97B-B635CFF3E08A}"/>
                  </a:ext>
                </a:extLst>
              </p:cNvPr>
              <p:cNvSpPr txBox="1"/>
              <p:nvPr/>
            </p:nvSpPr>
            <p:spPr>
              <a:xfrm>
                <a:off x="6190248" y="3666884"/>
                <a:ext cx="3675173" cy="611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=0.6666=66.66%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FB6CE7-EE96-C178-B97B-B635CFF3E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248" y="3666884"/>
                <a:ext cx="3675173" cy="6117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2AF098E9-3BC4-6CC9-A199-254EA7ABF01E}"/>
              </a:ext>
            </a:extLst>
          </p:cNvPr>
          <p:cNvSpPr/>
          <p:nvPr/>
        </p:nvSpPr>
        <p:spPr>
          <a:xfrm>
            <a:off x="5300914" y="3711050"/>
            <a:ext cx="385010" cy="52337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0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1EE882-29F1-4B60-9711-3B3707C8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0026"/>
            <a:ext cx="10964333" cy="917573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04E466-E9BD-4C42-9722-DD9641204FBF}"/>
              </a:ext>
            </a:extLst>
          </p:cNvPr>
          <p:cNvSpPr txBox="1">
            <a:spLocks/>
          </p:cNvSpPr>
          <p:nvPr/>
        </p:nvSpPr>
        <p:spPr>
          <a:xfrm>
            <a:off x="609601" y="1295401"/>
            <a:ext cx="3769452" cy="4519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Has a flowchart/tree-like representation</a:t>
            </a:r>
          </a:p>
          <a:p>
            <a:pPr lvl="1"/>
            <a:r>
              <a:rPr lang="en-US" sz="2000" dirty="0"/>
              <a:t>Each node represents a test on columns of data</a:t>
            </a:r>
          </a:p>
          <a:p>
            <a:pPr lvl="1"/>
            <a:r>
              <a:rPr lang="en-US" sz="2000" dirty="0"/>
              <a:t>Each branch represents an outcome of the node’s test</a:t>
            </a:r>
          </a:p>
          <a:p>
            <a:pPr lvl="1"/>
            <a:r>
              <a:rPr lang="en-US" sz="2000" dirty="0"/>
              <a:t>Terminal/leaf nodes decide the predicted labels of the instances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1899D-F569-4ABE-A78B-23074772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053" y="1295401"/>
            <a:ext cx="7638747" cy="388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9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CF643-9DE3-42C4-8E90-F6BAA9FE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0026"/>
            <a:ext cx="10964333" cy="917573"/>
          </a:xfrm>
        </p:spPr>
        <p:txBody>
          <a:bodyPr/>
          <a:lstStyle/>
          <a:p>
            <a:r>
              <a:rPr lang="en-US" dirty="0"/>
              <a:t>Applying a Tree to Test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F3AD8-0A99-4D86-9FBF-930044AD8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806" y="1117599"/>
            <a:ext cx="7097920" cy="4344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17FD5A-2481-4B88-A461-EED489A90EF5}"/>
              </a:ext>
            </a:extLst>
          </p:cNvPr>
          <p:cNvSpPr txBox="1"/>
          <p:nvPr/>
        </p:nvSpPr>
        <p:spPr>
          <a:xfrm>
            <a:off x="2551274" y="139571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Start from the Root Node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591935-AAFD-43C4-A698-D5A7AF915D7E}"/>
              </a:ext>
            </a:extLst>
          </p:cNvPr>
          <p:cNvCxnSpPr>
            <a:stCxn id="6" idx="2"/>
          </p:cNvCxnSpPr>
          <p:nvPr/>
        </p:nvCxnSpPr>
        <p:spPr bwMode="auto">
          <a:xfrm>
            <a:off x="3926010" y="1765042"/>
            <a:ext cx="0" cy="4999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BA0B78-270B-4F59-A471-14513E24505A}"/>
              </a:ext>
            </a:extLst>
          </p:cNvPr>
          <p:cNvCxnSpPr/>
          <p:nvPr/>
        </p:nvCxnSpPr>
        <p:spPr bwMode="auto">
          <a:xfrm flipV="1">
            <a:off x="4337108" y="2332139"/>
            <a:ext cx="2382474" cy="192947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0C1B6F-663A-4491-9ED1-E806C26B689E}"/>
              </a:ext>
            </a:extLst>
          </p:cNvPr>
          <p:cNvCxnSpPr/>
          <p:nvPr/>
        </p:nvCxnSpPr>
        <p:spPr bwMode="auto">
          <a:xfrm flipV="1">
            <a:off x="5300745" y="2390862"/>
            <a:ext cx="2350015" cy="939568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92EF2A-63E9-4DF6-88F2-F11CB69CA035}"/>
              </a:ext>
            </a:extLst>
          </p:cNvPr>
          <p:cNvCxnSpPr/>
          <p:nvPr/>
        </p:nvCxnSpPr>
        <p:spPr bwMode="auto">
          <a:xfrm flipV="1">
            <a:off x="6023295" y="2390862"/>
            <a:ext cx="3179428" cy="194205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9533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B96A-56D7-4A6D-A2DF-B15B94FD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Structures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7A6C7-C5B4-49C5-9B28-7B9955210B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0919" y="818230"/>
            <a:ext cx="10355263" cy="5221539"/>
          </a:xfrm>
        </p:spPr>
        <p:txBody>
          <a:bodyPr/>
          <a:lstStyle/>
          <a:p>
            <a:r>
              <a:rPr lang="en-US" dirty="0"/>
              <a:t>Decision trees are not unique in a training dataset – there are multiple tree structures that can be learned</a:t>
            </a:r>
          </a:p>
          <a:p>
            <a:r>
              <a:rPr lang="en-US" dirty="0"/>
              <a:t>Example: the Breast Cancer data</a:t>
            </a:r>
          </a:p>
          <a:p>
            <a:pPr lvl="1"/>
            <a:r>
              <a:rPr lang="en-US" dirty="0"/>
              <a:t>Input features include Clump Thickness, Uniformity of Cell Size, Uniformity of Cell Shape, Marginal Adhesion, Single Epithelial Cell Size, Bare Nuclei, Bland Chromatin, Normal Nucleoli, Mitoses</a:t>
            </a:r>
          </a:p>
          <a:p>
            <a:pPr lvl="1"/>
            <a:r>
              <a:rPr lang="en-US" dirty="0"/>
              <a:t>Target: binary target, whether the clump is malignant (1) or benign (0)</a:t>
            </a:r>
          </a:p>
          <a:p>
            <a:r>
              <a:rPr lang="en-US" dirty="0"/>
              <a:t>We can build different decision trees on this data to predict if a clump is malignant (1) or benign(0)</a:t>
            </a:r>
          </a:p>
          <a:p>
            <a:r>
              <a:rPr lang="en-US" dirty="0"/>
              <a:t>Examples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20319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3021C0-174E-45B7-8C41-D315A89C7E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116C2-2A35-4C2F-9AC8-16065DA0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Different Decision Trees on the Data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49B0235-616A-4B2B-869C-962C109AE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190" y="496262"/>
            <a:ext cx="3970426" cy="386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24D881A-FA96-4440-93EB-3F188D4A7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226" y="-58465"/>
            <a:ext cx="3970426" cy="386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A7F50A1-098E-45DA-8CF9-C25C87A57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573" y="3152065"/>
            <a:ext cx="3970426" cy="386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7667281-F831-4806-A9C5-D70610234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846" y="429242"/>
            <a:ext cx="3970426" cy="386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34C18FE-EC29-4F0C-8F49-D2C1FF6A1A6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4036" y="4762896"/>
            <a:ext cx="6172700" cy="1852406"/>
          </a:xfrm>
        </p:spPr>
        <p:txBody>
          <a:bodyPr/>
          <a:lstStyle/>
          <a:p>
            <a:r>
              <a:rPr lang="en-US" sz="2400" dirty="0"/>
              <a:t>Which tree to use?</a:t>
            </a:r>
          </a:p>
          <a:p>
            <a:r>
              <a:rPr lang="en-US" sz="2400" dirty="0"/>
              <a:t>How to choose a best tree for this data?</a:t>
            </a:r>
          </a:p>
        </p:txBody>
      </p:sp>
    </p:spTree>
    <p:extLst>
      <p:ext uri="{BB962C8B-B14F-4D97-AF65-F5344CB8AC3E}">
        <p14:creationId xmlns:p14="http://schemas.microsoft.com/office/powerpoint/2010/main" val="367324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F567-D6DB-4695-B542-70AC8A47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7A8E-54A5-443F-9B97-0B25F2DA86B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9163" y="947738"/>
            <a:ext cx="5589170" cy="5221539"/>
          </a:xfrm>
        </p:spPr>
        <p:txBody>
          <a:bodyPr/>
          <a:lstStyle/>
          <a:p>
            <a:r>
              <a:rPr lang="en-US" sz="2400" dirty="0"/>
              <a:t>Are “metadata” of a model</a:t>
            </a:r>
          </a:p>
          <a:p>
            <a:pPr lvl="1"/>
            <a:r>
              <a:rPr lang="en-US" sz="2000" dirty="0"/>
              <a:t>For example: decision tree</a:t>
            </a:r>
          </a:p>
          <a:p>
            <a:pPr lvl="2"/>
            <a:r>
              <a:rPr lang="en-US" sz="1800" dirty="0"/>
              <a:t>Max depth: maximum depth (number of branches from the root node to the furthest leaf node) a tree can form</a:t>
            </a:r>
          </a:p>
          <a:p>
            <a:pPr lvl="2"/>
            <a:r>
              <a:rPr lang="en-US" sz="1800" dirty="0"/>
              <a:t>Minimum samples at split: minimum number of instances at a node for it to be eligible to form a split (have branches)</a:t>
            </a:r>
          </a:p>
          <a:p>
            <a:r>
              <a:rPr lang="en-US" sz="2400" b="1" dirty="0"/>
              <a:t>Cannot</a:t>
            </a:r>
            <a:r>
              <a:rPr lang="en-US" sz="2400" dirty="0"/>
              <a:t> be learned from data</a:t>
            </a:r>
          </a:p>
          <a:p>
            <a:r>
              <a:rPr lang="en-US" sz="2400" b="1" dirty="0"/>
              <a:t>Heavily</a:t>
            </a:r>
            <a:r>
              <a:rPr lang="en-US" sz="2400" dirty="0"/>
              <a:t> effect a model’s performance. Wrong selection of hyperparameters may lead to </a:t>
            </a:r>
            <a:r>
              <a:rPr lang="en-US" sz="2400" b="1" dirty="0"/>
              <a:t>unusable</a:t>
            </a:r>
            <a:r>
              <a:rPr lang="en-US" sz="2400" dirty="0"/>
              <a:t> models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53BF6A-DD95-4309-AEE2-2C60A090B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13" y="0"/>
            <a:ext cx="3458912" cy="336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02D917-4E2F-4609-97F3-5E37A51EF78C}"/>
              </a:ext>
            </a:extLst>
          </p:cNvPr>
          <p:cNvCxnSpPr/>
          <p:nvPr/>
        </p:nvCxnSpPr>
        <p:spPr>
          <a:xfrm>
            <a:off x="9439275" y="442626"/>
            <a:ext cx="476250" cy="505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25D9F5-3DD6-4266-9D7C-1EC7770F91C1}"/>
              </a:ext>
            </a:extLst>
          </p:cNvPr>
          <p:cNvCxnSpPr>
            <a:cxnSpLocks/>
          </p:cNvCxnSpPr>
          <p:nvPr/>
        </p:nvCxnSpPr>
        <p:spPr>
          <a:xfrm>
            <a:off x="10001250" y="1085850"/>
            <a:ext cx="257175" cy="514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2C5BEB-3B2A-4A7A-979A-635604A89810}"/>
              </a:ext>
            </a:extLst>
          </p:cNvPr>
          <p:cNvCxnSpPr>
            <a:cxnSpLocks/>
          </p:cNvCxnSpPr>
          <p:nvPr/>
        </p:nvCxnSpPr>
        <p:spPr>
          <a:xfrm>
            <a:off x="10325100" y="1766888"/>
            <a:ext cx="242888" cy="514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72F6A3-A513-42D1-80B8-04A000EF66D3}"/>
              </a:ext>
            </a:extLst>
          </p:cNvPr>
          <p:cNvCxnSpPr>
            <a:cxnSpLocks/>
          </p:cNvCxnSpPr>
          <p:nvPr/>
        </p:nvCxnSpPr>
        <p:spPr>
          <a:xfrm>
            <a:off x="10639425" y="2424113"/>
            <a:ext cx="247650" cy="528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1ECDA7-4711-4400-BE1B-EE20E02C7FB4}"/>
              </a:ext>
            </a:extLst>
          </p:cNvPr>
          <p:cNvSpPr txBox="1"/>
          <p:nvPr/>
        </p:nvSpPr>
        <p:spPr>
          <a:xfrm>
            <a:off x="8826019" y="-51768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14628E-1EA9-43AD-82B8-795338B3C522}"/>
              </a:ext>
            </a:extLst>
          </p:cNvPr>
          <p:cNvSpPr txBox="1"/>
          <p:nvPr/>
        </p:nvSpPr>
        <p:spPr>
          <a:xfrm>
            <a:off x="10639425" y="3059668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Furthest Leaf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AC5D9A-1DE1-4325-8E27-07A1482CFDEE}"/>
              </a:ext>
            </a:extLst>
          </p:cNvPr>
          <p:cNvSpPr txBox="1"/>
          <p:nvPr/>
        </p:nvSpPr>
        <p:spPr>
          <a:xfrm>
            <a:off x="10902279" y="1084648"/>
            <a:ext cx="110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= 4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5E248E0-3A6E-4F84-A0A5-26D8926CE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711" y="3843136"/>
            <a:ext cx="2503168" cy="24149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44345C-F4DF-4E1D-8562-D69620B3D0AB}"/>
              </a:ext>
            </a:extLst>
          </p:cNvPr>
          <p:cNvSpPr txBox="1"/>
          <p:nvPr/>
        </p:nvSpPr>
        <p:spPr>
          <a:xfrm>
            <a:off x="7951558" y="3978169"/>
            <a:ext cx="2089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Wrong selections of hyperparameters lead to an oversimplified tree with poorer performance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FC23AEE-D87D-4740-9490-9B2D6552E7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710"/>
          <a:stretch/>
        </p:blipFill>
        <p:spPr>
          <a:xfrm>
            <a:off x="10446544" y="4005982"/>
            <a:ext cx="1638990" cy="5781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ECB1D30-DAC4-421D-971D-98DA8ECB4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477" y="2629137"/>
            <a:ext cx="2578335" cy="3731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FC8FDDC-6B2B-47DD-B8A9-1DADA0D09C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595" b="-1050"/>
          <a:stretch/>
        </p:blipFill>
        <p:spPr>
          <a:xfrm>
            <a:off x="9635491" y="4558438"/>
            <a:ext cx="2503168" cy="35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9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FE42-1FC6-4B55-862C-E4EA7098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3541-FEBA-445E-9A07-F65941A304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10734675" cy="5221539"/>
          </a:xfrm>
        </p:spPr>
        <p:txBody>
          <a:bodyPr/>
          <a:lstStyle/>
          <a:p>
            <a:r>
              <a:rPr lang="en-US" sz="2000" dirty="0"/>
              <a:t>The overall idea is to </a:t>
            </a:r>
            <a:r>
              <a:rPr lang="en-US" sz="2000" b="1" dirty="0"/>
              <a:t>train the same model </a:t>
            </a:r>
            <a:r>
              <a:rPr lang="en-US" sz="2000" dirty="0"/>
              <a:t>with </a:t>
            </a:r>
            <a:r>
              <a:rPr lang="en-US" sz="2000" b="1" dirty="0"/>
              <a:t>different values of hyperparameters</a:t>
            </a:r>
            <a:r>
              <a:rPr lang="en-US" sz="2000" dirty="0"/>
              <a:t> and pick one with the </a:t>
            </a:r>
            <a:r>
              <a:rPr lang="en-US" sz="2000" b="1" dirty="0"/>
              <a:t>best</a:t>
            </a:r>
            <a:r>
              <a:rPr lang="en-US" sz="2000" dirty="0"/>
              <a:t> performance</a:t>
            </a:r>
          </a:p>
          <a:p>
            <a:r>
              <a:rPr lang="en-US" sz="2000" dirty="0"/>
              <a:t>Due to the overfitting problem, tuning models using training performances is not ideal</a:t>
            </a:r>
          </a:p>
          <a:p>
            <a:pPr lvl="1"/>
            <a:r>
              <a:rPr lang="en-US" sz="1800" dirty="0"/>
              <a:t>Training performances are not enough to indicate if a model is overfitting or not</a:t>
            </a:r>
          </a:p>
          <a:p>
            <a:pPr lvl="1"/>
            <a:r>
              <a:rPr lang="en-US" sz="1800" dirty="0"/>
              <a:t>Testing data still represents totally new data for final evaluations and should not be used before a model is finalized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1800" dirty="0">
                <a:sym typeface="Wingdings" panose="05000000000000000000" pitchFamily="2" charset="2"/>
              </a:rPr>
              <a:t>Further split training data into </a:t>
            </a:r>
            <a:r>
              <a:rPr lang="en-US" sz="1800" b="1" dirty="0">
                <a:sym typeface="Wingdings" panose="05000000000000000000" pitchFamily="2" charset="2"/>
              </a:rPr>
              <a:t>validation</a:t>
            </a:r>
            <a:r>
              <a:rPr lang="en-US" sz="1800" dirty="0">
                <a:sym typeface="Wingdings" panose="05000000000000000000" pitchFamily="2" charset="2"/>
              </a:rPr>
              <a:t> data for tuning models’ hyperparameters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US" sz="1800" dirty="0"/>
          </a:p>
        </p:txBody>
      </p:sp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BD032C3B-5879-42CE-AFCA-9842E1879429}"/>
              </a:ext>
            </a:extLst>
          </p:cNvPr>
          <p:cNvGraphicFramePr>
            <a:graphicFrameLocks noGrp="1"/>
          </p:cNvGraphicFramePr>
          <p:nvPr/>
        </p:nvGraphicFramePr>
        <p:xfrm>
          <a:off x="3371335" y="3351188"/>
          <a:ext cx="57022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298">
                  <a:extLst>
                    <a:ext uri="{9D8B030D-6E8A-4147-A177-3AD203B41FA5}">
                      <a16:colId xmlns:a16="http://schemas.microsoft.com/office/drawing/2014/main" val="1260136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81797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5536897C-4104-4EC9-A6BB-889262279C6E}"/>
              </a:ext>
            </a:extLst>
          </p:cNvPr>
          <p:cNvGraphicFramePr>
            <a:graphicFrameLocks noGrp="1"/>
          </p:cNvGraphicFramePr>
          <p:nvPr/>
        </p:nvGraphicFramePr>
        <p:xfrm>
          <a:off x="3371335" y="4242963"/>
          <a:ext cx="57022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1532">
                  <a:extLst>
                    <a:ext uri="{9D8B030D-6E8A-4147-A177-3AD203B41FA5}">
                      <a16:colId xmlns:a16="http://schemas.microsoft.com/office/drawing/2014/main" val="1260136486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483504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81797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C306A9F4-971F-4D22-A8B9-2F8B85D9513E}"/>
              </a:ext>
            </a:extLst>
          </p:cNvPr>
          <p:cNvGraphicFramePr>
            <a:graphicFrameLocks noGrp="1"/>
          </p:cNvGraphicFramePr>
          <p:nvPr/>
        </p:nvGraphicFramePr>
        <p:xfrm>
          <a:off x="3369217" y="5132013"/>
          <a:ext cx="38015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1260136486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869493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81797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C5D99D-DB48-42D0-8C41-81E4B1368BC4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6222484" y="3722028"/>
            <a:ext cx="0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9238333-F011-4A5F-BF49-33411D7AAC3A}"/>
              </a:ext>
            </a:extLst>
          </p:cNvPr>
          <p:cNvSpPr txBox="1"/>
          <p:nvPr/>
        </p:nvSpPr>
        <p:spPr>
          <a:xfrm>
            <a:off x="6222484" y="3795435"/>
            <a:ext cx="1410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Train/Test Split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1D7C9D-EF78-4DA3-8852-D7343A90E066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5269983" y="4527359"/>
            <a:ext cx="0" cy="60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F36FDA3-1397-4B32-ACEA-8BDC9B2EEADF}"/>
              </a:ext>
            </a:extLst>
          </p:cNvPr>
          <p:cNvSpPr txBox="1"/>
          <p:nvPr/>
        </p:nvSpPr>
        <p:spPr>
          <a:xfrm>
            <a:off x="5269983" y="4688242"/>
            <a:ext cx="1911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Train/Validation Split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1CD0FF-CABA-40EC-A829-86ACF42A304D}"/>
              </a:ext>
            </a:extLst>
          </p:cNvPr>
          <p:cNvSpPr txBox="1"/>
          <p:nvPr/>
        </p:nvSpPr>
        <p:spPr>
          <a:xfrm>
            <a:off x="3187700" y="5555175"/>
            <a:ext cx="200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training models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74A13C7-9739-47FF-8FC7-186AD8717F8C}"/>
              </a:ext>
            </a:extLst>
          </p:cNvPr>
          <p:cNvSpPr txBox="1"/>
          <p:nvPr/>
        </p:nvSpPr>
        <p:spPr>
          <a:xfrm>
            <a:off x="5269983" y="5557504"/>
            <a:ext cx="188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tuning models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5EC21E-AD32-4DAA-86EB-ED5544B95531}"/>
              </a:ext>
            </a:extLst>
          </p:cNvPr>
          <p:cNvSpPr txBox="1"/>
          <p:nvPr/>
        </p:nvSpPr>
        <p:spPr>
          <a:xfrm>
            <a:off x="9098514" y="4237777"/>
            <a:ext cx="306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b="1" dirty="0"/>
              <a:t>final</a:t>
            </a:r>
            <a:r>
              <a:rPr lang="en-US" dirty="0"/>
              <a:t> evaluations of models</a:t>
            </a:r>
          </a:p>
        </p:txBody>
      </p:sp>
    </p:spTree>
    <p:extLst>
      <p:ext uri="{BB962C8B-B14F-4D97-AF65-F5344CB8AC3E}">
        <p14:creationId xmlns:p14="http://schemas.microsoft.com/office/powerpoint/2010/main" val="267346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1061</Words>
  <Application>Microsoft Office PowerPoint</Application>
  <PresentationFormat>Widescreen</PresentationFormat>
  <Paragraphs>228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Avenir 55 Roman</vt:lpstr>
      <vt:lpstr>Avenir 65 Medium</vt:lpstr>
      <vt:lpstr>Avenir 95 Black</vt:lpstr>
      <vt:lpstr>Calibri</vt:lpstr>
      <vt:lpstr>Cambria Math</vt:lpstr>
      <vt:lpstr>Palatino Linotype</vt:lpstr>
      <vt:lpstr>Wingdings</vt:lpstr>
      <vt:lpstr>Office Theme</vt:lpstr>
      <vt:lpstr>Classification with PySpark</vt:lpstr>
      <vt:lpstr>Classification</vt:lpstr>
      <vt:lpstr>Evaluate a Classification Model - Accuracy</vt:lpstr>
      <vt:lpstr>Decision Tree</vt:lpstr>
      <vt:lpstr>Applying a Tree to Test Data</vt:lpstr>
      <vt:lpstr>Decision Tree Structures </vt:lpstr>
      <vt:lpstr>Different Decision Trees on the Data</vt:lpstr>
      <vt:lpstr>Hyperparameters</vt:lpstr>
      <vt:lpstr>Model Tuning</vt:lpstr>
      <vt:lpstr>Model Tuning with Validation Data</vt:lpstr>
      <vt:lpstr>K-Fold Cross-Validation</vt:lpstr>
      <vt:lpstr>Grid Search</vt:lpstr>
      <vt:lpstr>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Lindy Taylor</dc:creator>
  <cp:lastModifiedBy>Linh Le</cp:lastModifiedBy>
  <cp:revision>181</cp:revision>
  <dcterms:created xsi:type="dcterms:W3CDTF">2019-08-07T15:31:06Z</dcterms:created>
  <dcterms:modified xsi:type="dcterms:W3CDTF">2023-02-28T23:15:36Z</dcterms:modified>
</cp:coreProperties>
</file>