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4" r:id="rId3"/>
    <p:sldId id="295" r:id="rId4"/>
    <p:sldId id="296" r:id="rId5"/>
    <p:sldId id="301" r:id="rId6"/>
    <p:sldId id="297" r:id="rId7"/>
    <p:sldId id="303" r:id="rId8"/>
    <p:sldId id="304" r:id="rId9"/>
    <p:sldId id="305" r:id="rId10"/>
    <p:sldId id="306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06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tutorial/getting-started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ocument/" TargetMode="External"/><Relationship Id="rId2" Type="http://schemas.openxmlformats.org/officeDocument/2006/relationships/hyperlink" Target="https://docs.mongodb.com/manual/introduc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49" y="2703443"/>
            <a:ext cx="4660900" cy="960173"/>
          </a:xfrm>
        </p:spPr>
        <p:txBody>
          <a:bodyPr/>
          <a:lstStyle/>
          <a:p>
            <a:r>
              <a:rPr lang="en-US" dirty="0"/>
              <a:t>CRUD and Query </a:t>
            </a:r>
            <a:br>
              <a:rPr lang="en-US" dirty="0"/>
            </a:br>
            <a:r>
              <a:rPr lang="en-US" dirty="0"/>
              <a:t>in MongoDB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6E55-D842-0515-8D7B-D042320F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3565-69AF-F636-99BC-D14707745C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the drop() function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	db.&lt;collection&gt;.drop({&lt;field&gt;: &lt;criteria&gt;})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db.people.drop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({"PID":"1234534"})</a:t>
            </a:r>
          </a:p>
        </p:txBody>
      </p:sp>
    </p:spTree>
    <p:extLst>
      <p:ext uri="{BB962C8B-B14F-4D97-AF65-F5344CB8AC3E}">
        <p14:creationId xmlns:p14="http://schemas.microsoft.com/office/powerpoint/2010/main" val="66597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8120-ACC2-1EA7-AF09-8F556522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FC1AE-8375-B16E-7690-18A5790152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https://www.mongodb.com/docs/manual/tutorial/getting-started/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2A1C-7CD9-27EA-4E34-0F53FCAD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1992-1235-C396-0E64-07B533A17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Is a </a:t>
            </a:r>
            <a:r>
              <a:rPr lang="en-US" b="1" dirty="0"/>
              <a:t>document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Data is stored in </a:t>
            </a:r>
            <a:r>
              <a:rPr lang="en-US" b="1" dirty="0"/>
              <a:t>Collections</a:t>
            </a:r>
            <a:r>
              <a:rPr lang="en-US" dirty="0"/>
              <a:t> that are similar to SQL table in RDB</a:t>
            </a:r>
          </a:p>
          <a:p>
            <a:pPr lvl="1"/>
            <a:r>
              <a:rPr lang="en-US" dirty="0"/>
              <a:t>A collection has many </a:t>
            </a:r>
            <a:r>
              <a:rPr lang="en-US" b="1" dirty="0"/>
              <a:t>documents</a:t>
            </a:r>
            <a:r>
              <a:rPr lang="en-US" dirty="0"/>
              <a:t> that are equivalent to records in RDB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key/value</a:t>
            </a:r>
            <a:r>
              <a:rPr lang="en-US" dirty="0"/>
              <a:t> pair is similar to a value in a column of a record in RDB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C56B3-77AB-E520-747D-4B86BE0055F9}"/>
              </a:ext>
            </a:extLst>
          </p:cNvPr>
          <p:cNvSpPr/>
          <p:nvPr/>
        </p:nvSpPr>
        <p:spPr>
          <a:xfrm>
            <a:off x="2040486" y="2734405"/>
            <a:ext cx="1473867" cy="715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Relational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Database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871CF4-CBB9-7D4E-2A02-6AEADE4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34015"/>
              </p:ext>
            </p:extLst>
          </p:nvPr>
        </p:nvGraphicFramePr>
        <p:xfrm>
          <a:off x="343031" y="3970025"/>
          <a:ext cx="2434389" cy="10790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1463">
                  <a:extLst>
                    <a:ext uri="{9D8B030D-6E8A-4147-A177-3AD203B41FA5}">
                      <a16:colId xmlns:a16="http://schemas.microsoft.com/office/drawing/2014/main" val="1164095604"/>
                    </a:ext>
                  </a:extLst>
                </a:gridCol>
                <a:gridCol w="811463">
                  <a:extLst>
                    <a:ext uri="{9D8B030D-6E8A-4147-A177-3AD203B41FA5}">
                      <a16:colId xmlns:a16="http://schemas.microsoft.com/office/drawing/2014/main" val="2702742654"/>
                    </a:ext>
                  </a:extLst>
                </a:gridCol>
                <a:gridCol w="811463">
                  <a:extLst>
                    <a:ext uri="{9D8B030D-6E8A-4147-A177-3AD203B41FA5}">
                      <a16:colId xmlns:a16="http://schemas.microsoft.com/office/drawing/2014/main" val="1508021835"/>
                    </a:ext>
                  </a:extLst>
                </a:gridCol>
              </a:tblGrid>
              <a:tr h="269773">
                <a:tc>
                  <a:txBody>
                    <a:bodyPr/>
                    <a:lstStyle/>
                    <a:p>
                      <a:r>
                        <a:rPr lang="en-US" sz="1300" dirty="0"/>
                        <a:t>id</a:t>
                      </a: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Name</a:t>
                      </a: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netid</a:t>
                      </a:r>
                      <a:endParaRPr lang="en-US" sz="130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2823934178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01342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Alice Smith</a:t>
                      </a: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Asmith14</a:t>
                      </a:r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2460823256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012502</a:t>
                      </a: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Bob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Willams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bwilli21</a:t>
                      </a:r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1781395705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4947835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78AEEE-12AE-2147-9FED-3FE33977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1425"/>
              </p:ext>
            </p:extLst>
          </p:nvPr>
        </p:nvGraphicFramePr>
        <p:xfrm>
          <a:off x="3149146" y="3970025"/>
          <a:ext cx="1719630" cy="107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6">
                  <a:extLst>
                    <a:ext uri="{9D8B030D-6E8A-4147-A177-3AD203B41FA5}">
                      <a16:colId xmlns:a16="http://schemas.microsoft.com/office/drawing/2014/main" val="308574945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1164095604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2702742654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1508021835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4117353157"/>
                    </a:ext>
                  </a:extLst>
                </a:gridCol>
              </a:tblGrid>
              <a:tr h="2697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2823934178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2460823256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1781395705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494783570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38C663-BAF3-76F0-78DA-5CA9D42EA6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1908724" y="3101328"/>
            <a:ext cx="520199" cy="1217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8AE6FDC-BDE9-D370-6BD8-F3A16384B25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3133091" y="3094154"/>
            <a:ext cx="520199" cy="1231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01ECB-97DD-1260-A4A5-149D4CEEDB4E}"/>
              </a:ext>
            </a:extLst>
          </p:cNvPr>
          <p:cNvSpPr/>
          <p:nvPr/>
        </p:nvSpPr>
        <p:spPr>
          <a:xfrm>
            <a:off x="8070788" y="2734405"/>
            <a:ext cx="1335504" cy="715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MongoDB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CEE2B-AF8E-26F1-414E-35289E2CCA50}"/>
              </a:ext>
            </a:extLst>
          </p:cNvPr>
          <p:cNvSpPr txBox="1"/>
          <p:nvPr/>
        </p:nvSpPr>
        <p:spPr>
          <a:xfrm>
            <a:off x="6259977" y="3964914"/>
            <a:ext cx="2262158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students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“id”: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01342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“name”: “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Alice Smith</a:t>
            </a:r>
            <a:r>
              <a:rPr lang="en-US" sz="1100" dirty="0">
                <a:latin typeface="Consolas" panose="020B0609020204030204" pitchFamily="49" charset="0"/>
              </a:rPr>
              <a:t>”,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“</a:t>
            </a:r>
            <a:r>
              <a:rPr lang="en-US" sz="1100" dirty="0" err="1">
                <a:latin typeface="Consolas" panose="020B0609020204030204" pitchFamily="49" charset="0"/>
              </a:rPr>
              <a:t>netid</a:t>
            </a:r>
            <a:r>
              <a:rPr lang="en-US" sz="1100" dirty="0">
                <a:latin typeface="Consolas" panose="020B0609020204030204" pitchFamily="49" charset="0"/>
              </a:rPr>
              <a:t>”: “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asmith14</a:t>
            </a:r>
            <a:r>
              <a:rPr lang="en-US" sz="1100" dirty="0">
                <a:latin typeface="Consolas" panose="020B0609020204030204" pitchFamily="49" charset="0"/>
              </a:rPr>
              <a:t>”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“id”: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12502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“name”: “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Bob William</a:t>
            </a:r>
            <a:r>
              <a:rPr lang="en-US" sz="1100" dirty="0">
                <a:latin typeface="Consolas" panose="020B0609020204030204" pitchFamily="49" charset="0"/>
              </a:rPr>
              <a:t>”,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“</a:t>
            </a:r>
            <a:r>
              <a:rPr lang="en-US" sz="1100" dirty="0" err="1">
                <a:latin typeface="Consolas" panose="020B0609020204030204" pitchFamily="49" charset="0"/>
              </a:rPr>
              <a:t>netid</a:t>
            </a:r>
            <a:r>
              <a:rPr lang="en-US" sz="1100" dirty="0">
                <a:latin typeface="Consolas" panose="020B0609020204030204" pitchFamily="49" charset="0"/>
              </a:rPr>
              <a:t>”: “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bwilli21</a:t>
            </a:r>
            <a:r>
              <a:rPr lang="en-US" sz="1100" dirty="0">
                <a:latin typeface="Consolas" panose="020B0609020204030204" pitchFamily="49" charset="0"/>
              </a:rPr>
              <a:t>”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25CA68-02A5-22C4-44F0-A0FFCBFA3EC6}"/>
              </a:ext>
            </a:extLst>
          </p:cNvPr>
          <p:cNvSpPr txBox="1"/>
          <p:nvPr/>
        </p:nvSpPr>
        <p:spPr>
          <a:xfrm>
            <a:off x="8975103" y="3964914"/>
            <a:ext cx="187743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Collection 2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field 1: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 1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field 2: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 2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…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field 1: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 1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field 2: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 2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…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63EF93B-3756-DBC7-DE7B-F040F9E4BB4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807254" y="3033628"/>
            <a:ext cx="515088" cy="1347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CD249-C751-BD4E-B9AF-016CC53EB8A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16200000" flipH="1">
            <a:off x="9068637" y="3119729"/>
            <a:ext cx="515088" cy="1175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23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1B70-4778-3F35-32A6-99E5E3B8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4720-CFBB-AFCF-DF37-A161547658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Refer to one “record” in relational database</a:t>
            </a:r>
          </a:p>
          <a:p>
            <a:r>
              <a:rPr lang="en-US" dirty="0"/>
              <a:t>Stored as a set of </a:t>
            </a:r>
            <a:r>
              <a:rPr lang="en-US" b="1" dirty="0"/>
              <a:t>field : value</a:t>
            </a:r>
            <a:r>
              <a:rPr lang="en-US" dirty="0"/>
              <a:t> pairs (like </a:t>
            </a:r>
            <a:r>
              <a:rPr lang="en-US" b="1" dirty="0"/>
              <a:t>key : value</a:t>
            </a:r>
            <a:r>
              <a:rPr lang="en-US" dirty="0"/>
              <a:t> in dictionaries)</a:t>
            </a:r>
          </a:p>
          <a:p>
            <a:r>
              <a:rPr lang="en-US" dirty="0"/>
              <a:t>A document example is as below. It has four fields: name, age, status, and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i="1" dirty="0"/>
              <a:t>			retrieved from </a:t>
            </a:r>
            <a:r>
              <a:rPr lang="en-US" sz="1800" i="1" dirty="0">
                <a:hlinkClick r:id="rId2"/>
              </a:rPr>
              <a:t>https://docs.mongodb.com/manual/introduction/</a:t>
            </a:r>
            <a:endParaRPr lang="en-US" sz="1800" i="1" dirty="0"/>
          </a:p>
          <a:p>
            <a:r>
              <a:rPr lang="en-US" dirty="0"/>
              <a:t>More information in </a:t>
            </a:r>
            <a:r>
              <a:rPr lang="en-US" dirty="0">
                <a:hlinkClick r:id="rId3"/>
              </a:rPr>
              <a:t>https://docs.mongodb.com/manual/core/document/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55A14-3730-A8E0-C405-25DC196D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269" y="3256103"/>
            <a:ext cx="5745462" cy="17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1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47FB-84A6-CC65-FBD9-BB4993AD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4DC2-B7E8-E96C-5326-89528E103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5362575" cy="5221539"/>
          </a:xfrm>
        </p:spPr>
        <p:txBody>
          <a:bodyPr/>
          <a:lstStyle/>
          <a:p>
            <a:r>
              <a:rPr lang="en-US" dirty="0"/>
              <a:t>Somewhat similar to a RDBMS table</a:t>
            </a:r>
          </a:p>
          <a:p>
            <a:pPr lvl="1"/>
            <a:r>
              <a:rPr lang="en-US" dirty="0"/>
              <a:t>Stores documents (potentially of the same types)</a:t>
            </a:r>
          </a:p>
          <a:p>
            <a:pPr lvl="1"/>
            <a:r>
              <a:rPr lang="en-US" dirty="0"/>
              <a:t>Unlike a table, MongoDB collections do not have fix schema (meaning a fixed set of columns). </a:t>
            </a:r>
          </a:p>
          <a:p>
            <a:pPr lvl="2"/>
            <a:r>
              <a:rPr lang="en-US" dirty="0"/>
              <a:t>Records in the same collections may have totally different fields (though not exactly recommended)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CD9C1-2B24-FBDE-745A-8C08E060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73" y="234990"/>
            <a:ext cx="58388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9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AC8A-1859-6CB1-6304-02208588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MongoDB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336F-0532-B0D7-988F-24FFCB1772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Switch database with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use &lt;database name&gt;</a:t>
            </a:r>
          </a:p>
          <a:p>
            <a:r>
              <a:rPr lang="en-US" dirty="0">
                <a:latin typeface="+mn-lt"/>
              </a:rPr>
              <a:t>Most data operations are done with the syntax</a:t>
            </a:r>
          </a:p>
          <a:p>
            <a:pPr marL="457200" lvl="1" indent="0">
              <a:buNone/>
            </a:pPr>
            <a:r>
              <a:rPr lang="en-US" sz="28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db.&lt;collection&gt;.&lt;function&gt;()</a:t>
            </a:r>
          </a:p>
          <a:p>
            <a:pPr lvl="1"/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&lt;collection&gt;</a:t>
            </a:r>
            <a:r>
              <a:rPr lang="en-US" dirty="0">
                <a:latin typeface="+mn-lt"/>
              </a:rPr>
              <a:t> is the name of the collection</a:t>
            </a:r>
          </a:p>
          <a:p>
            <a:pPr lvl="1"/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&lt;function&gt;</a:t>
            </a:r>
            <a:r>
              <a:rPr lang="en-US" dirty="0">
                <a:latin typeface="+mn-lt"/>
              </a:rPr>
              <a:t> is the function that perform the operation</a:t>
            </a:r>
          </a:p>
          <a:p>
            <a:r>
              <a:rPr lang="en-US" dirty="0">
                <a:latin typeface="+mn-lt"/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use test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</a:rPr>
              <a:t>db.test.insert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({“id”:1,”name”:”test 1”})</a:t>
            </a:r>
          </a:p>
          <a:p>
            <a:pPr lvl="1"/>
            <a:endParaRPr lang="en-US" dirty="0">
              <a:latin typeface="+mn-lt"/>
            </a:endParaRPr>
          </a:p>
          <a:p>
            <a:pPr lvl="2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56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056B-CF7A-957D-BACA-7A70C972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93D4-EF0B-BD39-F4DC-9660124343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CRUD stands for Create – Read – Update – Delete, the four basics operations on data of any database system</a:t>
            </a:r>
          </a:p>
          <a:p>
            <a:r>
              <a:rPr lang="en-US" dirty="0"/>
              <a:t>I will compare to SQL statements for them. Detail explanations come in next slides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6D06D8-9E44-7452-BD1F-73BD692C5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447542"/>
              </p:ext>
            </p:extLst>
          </p:nvPr>
        </p:nvGraphicFramePr>
        <p:xfrm>
          <a:off x="336885" y="2815547"/>
          <a:ext cx="1172477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094">
                  <a:extLst>
                    <a:ext uri="{9D8B030D-6E8A-4147-A177-3AD203B41FA5}">
                      <a16:colId xmlns:a16="http://schemas.microsoft.com/office/drawing/2014/main" val="2820507983"/>
                    </a:ext>
                  </a:extLst>
                </a:gridCol>
                <a:gridCol w="4932947">
                  <a:extLst>
                    <a:ext uri="{9D8B030D-6E8A-4147-A177-3AD203B41FA5}">
                      <a16:colId xmlns:a16="http://schemas.microsoft.com/office/drawing/2014/main" val="502114043"/>
                    </a:ext>
                  </a:extLst>
                </a:gridCol>
                <a:gridCol w="5612733">
                  <a:extLst>
                    <a:ext uri="{9D8B030D-6E8A-4147-A177-3AD203B41FA5}">
                      <a16:colId xmlns:a16="http://schemas.microsoft.com/office/drawing/2014/main" val="242886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RDBMS SQL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0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CREATE TABLE test (id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INT, name VARCHAR(20));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db.createCollection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(“test”)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7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INSERT INTO test VALUES (1,”test 1”);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db.test.insert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({“id”:1,”name”:”test 1”})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SELECT * FROM test;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db.test.find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7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SELECT * FROM test WHERE id=1;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db.test.find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({“id”:1})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UPDATE test SET name = “test 2” WHERE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id=1;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db.test.update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({“id”:"1234534”}, {$set: {“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name":”test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”}} , {multi: true});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1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DELETE FROM test WHERE id=1;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db.test.drop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({“id”:1})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2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AFA-E0B9-1836-AED3-38FD78C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2117"/>
            <a:ext cx="10515600" cy="666991"/>
          </a:xfrm>
        </p:spPr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EFD-F58F-639C-C588-D1026C5174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600903"/>
            <a:ext cx="10355263" cy="5221539"/>
          </a:xfrm>
        </p:spPr>
        <p:txBody>
          <a:bodyPr/>
          <a:lstStyle/>
          <a:p>
            <a:r>
              <a:rPr lang="en-US" sz="2400" dirty="0"/>
              <a:t>Insert </a:t>
            </a:r>
            <a:r>
              <a:rPr lang="en-US" sz="2400" b="1" dirty="0"/>
              <a:t>one</a:t>
            </a:r>
            <a:r>
              <a:rPr lang="en-US" sz="2400" dirty="0"/>
              <a:t> document:</a:t>
            </a:r>
          </a:p>
          <a:p>
            <a:pPr marL="457200" lvl="1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</a:t>
            </a: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insertOne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({["&lt;field&gt;":&lt;value&gt;]})</a:t>
            </a:r>
          </a:p>
          <a:p>
            <a:pPr lvl="1"/>
            <a:r>
              <a:rPr lang="en-US" sz="2000" dirty="0"/>
              <a:t>&lt;field&gt; is the name of the field</a:t>
            </a:r>
          </a:p>
          <a:p>
            <a:pPr lvl="1"/>
            <a:r>
              <a:rPr lang="en-US" sz="2000" dirty="0"/>
              <a:t>&lt;value&gt; is the value of the field, string values must be inside quotes</a:t>
            </a:r>
          </a:p>
          <a:p>
            <a:pPr lvl="1"/>
            <a:r>
              <a:rPr lang="en-US" sz="2000" dirty="0"/>
              <a:t>Can have multiple &lt;field&gt;:&lt;value&gt; separated by commas </a:t>
            </a:r>
            <a:r>
              <a:rPr lang="en-US" sz="2000" b="1" dirty="0"/>
              <a:t>,</a:t>
            </a:r>
          </a:p>
          <a:p>
            <a:pPr lvl="1"/>
            <a:r>
              <a:rPr lang="en-US" sz="2000" dirty="0"/>
              <a:t>Example</a:t>
            </a:r>
          </a:p>
          <a:p>
            <a:pPr marL="457200" lvl="1" indent="0">
              <a:buNone/>
            </a:pP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db.people.insertOne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({"PID":"000101", "</a:t>
            </a: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first_name":"Alice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", "last_name":"Smith", "age": 30})</a:t>
            </a:r>
          </a:p>
          <a:p>
            <a:r>
              <a:rPr lang="en-US" sz="2400" dirty="0">
                <a:latin typeface="+mn-lt"/>
              </a:rPr>
              <a:t>Insert </a:t>
            </a:r>
            <a:r>
              <a:rPr lang="en-US" sz="2400" b="1" dirty="0">
                <a:latin typeface="+mn-lt"/>
              </a:rPr>
              <a:t>multiple</a:t>
            </a:r>
            <a:r>
              <a:rPr lang="en-US" sz="2400" dirty="0">
                <a:latin typeface="+mn-lt"/>
              </a:rPr>
              <a:t> documents:</a:t>
            </a:r>
          </a:p>
          <a:p>
            <a:pPr lvl="1"/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</a:t>
            </a: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insertMany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{["&lt;field&gt;":&lt;value&gt;]}</a:t>
            </a:r>
            <a:r>
              <a:rPr lang="en-US" sz="1800" b="1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latin typeface="+mn-lt"/>
              </a:rPr>
              <a:t>Similar to </a:t>
            </a:r>
            <a:r>
              <a:rPr lang="en-US" sz="2000" dirty="0" err="1">
                <a:latin typeface="+mn-lt"/>
              </a:rPr>
              <a:t>insertOne</a:t>
            </a:r>
            <a:r>
              <a:rPr lang="en-US" sz="2000" dirty="0">
                <a:latin typeface="+mn-lt"/>
              </a:rPr>
              <a:t>(), however can have multiple documents separated by commas ,</a:t>
            </a:r>
          </a:p>
          <a:p>
            <a:pPr lvl="1"/>
            <a:r>
              <a:rPr lang="en-US" sz="2000" dirty="0">
                <a:latin typeface="+mn-lt"/>
              </a:rPr>
              <a:t>All documents are placed in a single </a:t>
            </a:r>
            <a:r>
              <a:rPr lang="en-US" sz="2000" b="1" dirty="0">
                <a:latin typeface="+mn-lt"/>
              </a:rPr>
              <a:t>[ ]</a:t>
            </a:r>
          </a:p>
          <a:p>
            <a:pPr lvl="1"/>
            <a:r>
              <a:rPr lang="en-US" sz="2000" dirty="0">
                <a:latin typeface="+mn-lt"/>
              </a:rPr>
              <a:t>Example</a:t>
            </a:r>
          </a:p>
          <a:p>
            <a:pPr marL="457200" lvl="1" indent="0">
              <a:buNone/>
            </a:pP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db.people.insertMany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	{"PID":"000234","first_name":"Carol","last_name":"Brown", "age": 25},</a:t>
            </a:r>
          </a:p>
          <a:p>
            <a:pPr marL="457200" lvl="1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	{"PID":"000236","first_name":"Daniel","last_name":"Davis", "age": 35}</a:t>
            </a:r>
          </a:p>
          <a:p>
            <a:pPr marL="457200" lvl="1" indent="0"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])</a:t>
            </a:r>
          </a:p>
          <a:p>
            <a:pPr marL="457200" lvl="1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B2B9-3F52-70D0-1DFE-C40D93BB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A492-E97B-C856-3FF0-F2023B4930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General syntax: 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db.&lt;collection&gt;.find({&lt;field&gt;:&lt;criteria&gt;})</a:t>
            </a:r>
          </a:p>
          <a:p>
            <a:r>
              <a:rPr lang="en-US" sz="1800" dirty="0"/>
              <a:t>Examples:</a:t>
            </a:r>
          </a:p>
          <a:p>
            <a:pPr lvl="1"/>
            <a:r>
              <a:rPr lang="en-US" sz="1600" dirty="0"/>
              <a:t>Get everything: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/>
              <a:t>Find people with age = 36: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("age": 36)</a:t>
            </a:r>
          </a:p>
          <a:p>
            <a:pPr lvl="1"/>
            <a:r>
              <a:rPr lang="en-US" sz="1600" dirty="0"/>
              <a:t>Find people with first name similar to “</a:t>
            </a:r>
            <a:r>
              <a:rPr lang="en-US" sz="1600" dirty="0" err="1"/>
              <a:t>Emm</a:t>
            </a:r>
            <a:r>
              <a:rPr lang="en-US" sz="1600" dirty="0"/>
              <a:t>”: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("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first_name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": /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Emm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/)</a:t>
            </a:r>
          </a:p>
          <a:p>
            <a:r>
              <a:rPr lang="en-US" sz="1800" dirty="0"/>
              <a:t>For comparison, the criteria has the form 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{&lt;operator&gt;: &lt;value&gt;}</a:t>
            </a:r>
          </a:p>
          <a:p>
            <a:pPr lvl="1"/>
            <a:r>
              <a:rPr lang="en-US" sz="1600" dirty="0"/>
              <a:t>Operators: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$eq </a:t>
            </a:r>
            <a:r>
              <a:rPr lang="en-US" sz="1600" dirty="0"/>
              <a:t>(=),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gt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/>
              <a:t>(&gt;),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gte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/>
              <a:t>(&gt;=),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lt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/>
              <a:t>(&lt;),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lte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/>
              <a:t>(&lt;=)</a:t>
            </a:r>
          </a:p>
          <a:p>
            <a:r>
              <a:rPr lang="en-US" sz="1800" dirty="0"/>
              <a:t>Examples:</a:t>
            </a:r>
          </a:p>
          <a:p>
            <a:pPr lvl="1"/>
            <a:r>
              <a:rPr lang="en-US" sz="1600" dirty="0"/>
              <a:t>Find people older than 36: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({"age": {$gte:30}})</a:t>
            </a:r>
          </a:p>
          <a:p>
            <a:r>
              <a:rPr lang="en-US" sz="1800" dirty="0"/>
              <a:t>Multiple 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&lt;field&gt;: &lt;criteria&gt;</a:t>
            </a:r>
            <a:r>
              <a:rPr lang="en-US" sz="1800" dirty="0"/>
              <a:t> can be put into a single 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find() </a:t>
            </a:r>
            <a:r>
              <a:rPr lang="en-US" sz="1800" dirty="0"/>
              <a:t>which creates an 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/>
              <a:t> operator. The search criteria must be in the same {}</a:t>
            </a:r>
          </a:p>
          <a:p>
            <a:pPr lvl="1"/>
            <a:r>
              <a:rPr lang="en-US" sz="1600" dirty="0"/>
              <a:t>Find people whose first name has “</a:t>
            </a:r>
            <a:r>
              <a:rPr lang="en-US" sz="1600" dirty="0" err="1"/>
              <a:t>Emm</a:t>
            </a:r>
            <a:r>
              <a:rPr lang="en-US" sz="1600" dirty="0"/>
              <a:t>” and older than 23</a:t>
            </a:r>
          </a:p>
          <a:p>
            <a:pPr lvl="1"/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({"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first_name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": /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Emm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/, "age": {$gt:23}})</a:t>
            </a:r>
          </a:p>
          <a:p>
            <a:r>
              <a:rPr lang="en-US" sz="2000" dirty="0"/>
              <a:t>Select field to show in result: </a:t>
            </a:r>
          </a:p>
          <a:p>
            <a:pPr marL="457200" lvl="1" indent="0">
              <a:buNone/>
            </a:pP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db.&lt;collection&gt;.find({&lt;field&gt;:&lt;criteria&gt;}, {&lt;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field_to_show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&gt;:1, &lt;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field_to_hide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&gt;:0})</a:t>
            </a:r>
          </a:p>
          <a:p>
            <a:pPr lvl="1"/>
            <a:r>
              <a:rPr lang="en-US" sz="1600" dirty="0"/>
              <a:t>Find people whose first name has “</a:t>
            </a:r>
            <a:r>
              <a:rPr lang="en-US" sz="1600" dirty="0" err="1"/>
              <a:t>Emm</a:t>
            </a:r>
            <a:r>
              <a:rPr lang="en-US" sz="1600" dirty="0"/>
              <a:t>” and only show their first and last name: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db.people.find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({"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first_name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":/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Emm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/}, {"first_name":1, "last_name":1, _id:0})</a:t>
            </a:r>
          </a:p>
        </p:txBody>
      </p:sp>
    </p:spTree>
    <p:extLst>
      <p:ext uri="{BB962C8B-B14F-4D97-AF65-F5344CB8AC3E}">
        <p14:creationId xmlns:p14="http://schemas.microsoft.com/office/powerpoint/2010/main" val="400182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F655-49EF-E19E-D80C-51D955B7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BC19-02BD-9B97-3C1B-037E3BF36F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Use the update() function. Since we need to find before update, the first argument is similar to find()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db.&lt;collection&gt;.update({&lt;field&gt;:&lt;criteria&gt;}, {$set:{&lt;field&gt;:&lt;</a:t>
            </a: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new_value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&gt;}}</a:t>
            </a:r>
          </a:p>
          <a:p>
            <a:r>
              <a:rPr lang="en-US" sz="2400" dirty="0"/>
              <a:t>New fields can be added directly in the $set operator</a:t>
            </a:r>
          </a:p>
          <a:p>
            <a:r>
              <a:rPr lang="en-US" sz="2400" dirty="0"/>
              <a:t>Examples:</a:t>
            </a:r>
          </a:p>
          <a:p>
            <a:pPr marL="457200" lvl="1" indent="0">
              <a:buNone/>
            </a:pP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db.people.update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({"PID":"000101"},{$set:{"last_name":"Jones","age":35,"email":"alice@mail.com"}})</a:t>
            </a:r>
          </a:p>
          <a:p>
            <a:r>
              <a:rPr lang="en-US" sz="2400" dirty="0"/>
              <a:t>To remove an existing field, use $unset: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{$unset: {&lt;</a:t>
            </a:r>
            <a:r>
              <a:rPr lang="en-US" sz="2400" dirty="0" err="1">
                <a:highlight>
                  <a:srgbClr val="00FFFF"/>
                </a:highlight>
                <a:latin typeface="Consolas" panose="020B0609020204030204" pitchFamily="49" charset="0"/>
              </a:rPr>
              <a:t>field_to_remove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&gt;:1}} 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 err="1">
                <a:highlight>
                  <a:srgbClr val="00FFFF"/>
                </a:highlight>
                <a:latin typeface="Consolas" panose="020B0609020204030204" pitchFamily="49" charset="0"/>
              </a:rPr>
              <a:t>db.people.update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({"PID":"1234534"}, {$unset: {"phone.number":1}} , {multi: true})</a:t>
            </a:r>
          </a:p>
          <a:p>
            <a:endParaRPr lang="en-US" sz="2400" dirty="0">
              <a:highlight>
                <a:srgbClr val="00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1168</Words>
  <Application>Microsoft Office PowerPoint</Application>
  <PresentationFormat>Widescreen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55 Roman</vt:lpstr>
      <vt:lpstr>Avenir 65 Medium</vt:lpstr>
      <vt:lpstr>Avenir 95 Black</vt:lpstr>
      <vt:lpstr>Calibri</vt:lpstr>
      <vt:lpstr>Consolas</vt:lpstr>
      <vt:lpstr>Office Theme</vt:lpstr>
      <vt:lpstr>CRUD and Query  in MongoDB</vt:lpstr>
      <vt:lpstr>MongoDB</vt:lpstr>
      <vt:lpstr>MongoDB Document</vt:lpstr>
      <vt:lpstr>MongoDB Collection</vt:lpstr>
      <vt:lpstr>Interacting with MongoDB Database</vt:lpstr>
      <vt:lpstr>CRUD Operations</vt:lpstr>
      <vt:lpstr>Insert Data</vt:lpstr>
      <vt:lpstr>Query data</vt:lpstr>
      <vt:lpstr>Update</vt:lpstr>
      <vt:lpstr>Delete data</vt:lpstr>
      <vt:lpstr>More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182</cp:revision>
  <dcterms:created xsi:type="dcterms:W3CDTF">2019-08-07T15:31:06Z</dcterms:created>
  <dcterms:modified xsi:type="dcterms:W3CDTF">2023-04-08T04:38:32Z</dcterms:modified>
</cp:coreProperties>
</file>