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8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106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109131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nosql-explained" TargetMode="External"/><Relationship Id="rId2" Type="http://schemas.openxmlformats.org/officeDocument/2006/relationships/hyperlink" Target="https://aws.amazon.com/nosql/#:~:text=NoSQL%20databases%20use%20a%20variety,consistency%20restrictions%20of%20other%20databas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49" y="2703443"/>
            <a:ext cx="4660900" cy="960173"/>
          </a:xfrm>
        </p:spPr>
        <p:txBody>
          <a:bodyPr/>
          <a:lstStyle/>
          <a:p>
            <a:r>
              <a:rPr lang="en-US" dirty="0"/>
              <a:t>Introduction to MongoDB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3F62-2068-1D45-5105-2056820E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MongoDB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861F-DC02-C7A1-6113-2DACFA9545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6353175" cy="5221539"/>
          </a:xfrm>
        </p:spPr>
        <p:txBody>
          <a:bodyPr/>
          <a:lstStyle/>
          <a:p>
            <a:r>
              <a:rPr lang="en-US" sz="1600" dirty="0"/>
              <a:t>Click on MONGOSH at the bottom left of the collection GUI to open the MongoDB shell</a:t>
            </a:r>
          </a:p>
          <a:p>
            <a:r>
              <a:rPr lang="en-US" sz="1600" dirty="0"/>
              <a:t>Run the following scripts to insert documents into students:</a:t>
            </a:r>
          </a:p>
          <a:p>
            <a:pPr marL="457200" lvl="1" indent="0">
              <a:buNone/>
            </a:pPr>
            <a:r>
              <a:rPr lang="en-US" sz="1600" dirty="0"/>
              <a:t>use it4733</a:t>
            </a:r>
          </a:p>
          <a:p>
            <a:pPr marL="457200" lvl="1" indent="0">
              <a:buNone/>
            </a:pPr>
            <a:r>
              <a:rPr lang="en-US" sz="1600" dirty="0" err="1"/>
              <a:t>db.students.insertOne</a:t>
            </a:r>
            <a:r>
              <a:rPr lang="en-US" sz="1600" dirty="0"/>
              <a:t>({"name": "Alice Smith", "</a:t>
            </a:r>
            <a:r>
              <a:rPr lang="en-US" sz="1600" dirty="0" err="1"/>
              <a:t>netid</a:t>
            </a:r>
            <a:r>
              <a:rPr lang="en-US" sz="1600" dirty="0"/>
              <a:t>": "asmith24"})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6E67D-F9DE-2701-1CCA-B35988D3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58" y="211399"/>
            <a:ext cx="4176764" cy="3040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10885A-5D79-F79C-27DC-96CF422A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41" y="3708025"/>
            <a:ext cx="5420481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6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817-DB95-77C7-A4CA-70D5670F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1627-2E18-BF9F-0B16-7555B0392D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Please follow all the previous instructions to add two documents to your students collection</a:t>
            </a:r>
          </a:p>
          <a:p>
            <a:pPr lvl="1"/>
            <a:r>
              <a:rPr lang="en-US" dirty="0"/>
              <a:t>The first student should have your information, not mine</a:t>
            </a:r>
          </a:p>
          <a:p>
            <a:r>
              <a:rPr lang="en-US" dirty="0"/>
              <a:t>Please take a screenshot similar to below and submit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19909-26FF-70EF-74FF-6AFD7002A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53" y="3200400"/>
            <a:ext cx="7122144" cy="28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1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E08B-6686-CCED-B344-8426218E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53A7-CAA9-BB29-C567-5EE5F16EAB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https://aws.amazon.com/nosql/#:~:text=NoSQL%20databases%20use%20a%20variety,consistency%20restrictions%20of%20other%20databases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https://www.mongodb.com/nosql-explained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5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D62F3D-8B48-A77F-EE51-5AC33EBA6E64}"/>
              </a:ext>
            </a:extLst>
          </p:cNvPr>
          <p:cNvCxnSpPr>
            <a:cxnSpLocks/>
          </p:cNvCxnSpPr>
          <p:nvPr/>
        </p:nvCxnSpPr>
        <p:spPr>
          <a:xfrm flipH="1">
            <a:off x="10911363" y="2379107"/>
            <a:ext cx="260066" cy="5315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3C81FB-3E61-4D96-A645-919B86BE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47407"/>
            <a:ext cx="10515600" cy="666991"/>
          </a:xfrm>
        </p:spPr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79C017-45E6-4CB5-863E-55DA021D5922}"/>
              </a:ext>
            </a:extLst>
          </p:cNvPr>
          <p:cNvSpPr txBox="1">
            <a:spLocks/>
          </p:cNvSpPr>
          <p:nvPr/>
        </p:nvSpPr>
        <p:spPr>
          <a:xfrm>
            <a:off x="730231" y="914398"/>
            <a:ext cx="5514158" cy="5221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65 Medium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SQL databases, or relational databases, are great at handling transactional data</a:t>
            </a:r>
          </a:p>
          <a:p>
            <a:pPr lvl="1"/>
            <a:r>
              <a:rPr lang="en-US" sz="1600" dirty="0"/>
              <a:t>However, do not scale well, and are too slow for analytics. They are also sometimes too strict in terms of data structures</a:t>
            </a:r>
          </a:p>
          <a:p>
            <a:r>
              <a:rPr lang="en-US" sz="2000" dirty="0"/>
              <a:t>NoSQL databases are designed with different specific purposes, but in general, are more flexible on data structures</a:t>
            </a:r>
            <a:endParaRPr lang="en-US" sz="2000" b="1" dirty="0"/>
          </a:p>
          <a:p>
            <a:pPr lvl="1"/>
            <a:r>
              <a:rPr lang="en-US" sz="1600" dirty="0"/>
              <a:t>Note that NoSQL </a:t>
            </a:r>
            <a:r>
              <a:rPr lang="en-US" sz="1600" b="1" dirty="0"/>
              <a:t>does not necessarily mean Not using SQL, but rather Not Only SQL</a:t>
            </a:r>
          </a:p>
          <a:p>
            <a:r>
              <a:rPr lang="en-US" sz="2000" dirty="0"/>
              <a:t>Data formats in NoSQL are not relational</a:t>
            </a:r>
          </a:p>
          <a:p>
            <a:r>
              <a:rPr lang="en-US" sz="2000" dirty="0"/>
              <a:t>NoSQL databases scale better with large amounts of data and are more suitable for some classes of data analytics</a:t>
            </a:r>
          </a:p>
        </p:txBody>
      </p:sp>
      <p:pic>
        <p:nvPicPr>
          <p:cNvPr id="4" name="Picture 8" descr="Get Started With MongoDB | MongoDB">
            <a:extLst>
              <a:ext uri="{FF2B5EF4-FFF2-40B4-BE49-F238E27FC236}">
                <a16:creationId xmlns:a16="http://schemas.microsoft.com/office/drawing/2014/main" id="{FC7850E5-A107-2944-E53C-9EA775FE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99" y="285485"/>
            <a:ext cx="1534447" cy="921665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ow to create an XML file - Mac and Windows - Burningthumb Studios">
            <a:extLst>
              <a:ext uri="{FF2B5EF4-FFF2-40B4-BE49-F238E27FC236}">
                <a16:creationId xmlns:a16="http://schemas.microsoft.com/office/drawing/2014/main" id="{FD149569-EC2B-5DF2-C4D2-706C6ED7B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" r="19944" b="21869"/>
          <a:stretch/>
        </p:blipFill>
        <p:spPr bwMode="auto">
          <a:xfrm>
            <a:off x="8861286" y="806144"/>
            <a:ext cx="1534447" cy="103007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Watch a Folder for New JSON Files—GeoEvent Server | Documentation for  ArcGIS Enterprise">
            <a:extLst>
              <a:ext uri="{FF2B5EF4-FFF2-40B4-BE49-F238E27FC236}">
                <a16:creationId xmlns:a16="http://schemas.microsoft.com/office/drawing/2014/main" id="{3CE7FB6F-48A2-E4FD-88B6-C62C807B5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t="6260" r="4029" b="935"/>
          <a:stretch/>
        </p:blipFill>
        <p:spPr bwMode="auto">
          <a:xfrm>
            <a:off x="10244570" y="636551"/>
            <a:ext cx="1279742" cy="112297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574E18-7AAE-AAF5-37D5-44AD6BA49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943" y="361102"/>
            <a:ext cx="1534447" cy="8460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BAD58BA-D38E-9834-23C4-DFDE7CD3AE4F}"/>
              </a:ext>
            </a:extLst>
          </p:cNvPr>
          <p:cNvGrpSpPr/>
          <p:nvPr/>
        </p:nvGrpSpPr>
        <p:grpSpPr>
          <a:xfrm>
            <a:off x="7173655" y="2240270"/>
            <a:ext cx="2049380" cy="1565436"/>
            <a:chOff x="6761747" y="2237875"/>
            <a:chExt cx="2224840" cy="16994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879690-85A4-D3E2-DF4C-AAB66143573B}"/>
                </a:ext>
              </a:extLst>
            </p:cNvPr>
            <p:cNvSpPr/>
            <p:nvPr/>
          </p:nvSpPr>
          <p:spPr>
            <a:xfrm>
              <a:off x="6930189" y="2267953"/>
              <a:ext cx="788069" cy="3068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E43A7-3327-A377-3154-5CAC1F1F80FD}"/>
                </a:ext>
              </a:extLst>
            </p:cNvPr>
            <p:cNvSpPr/>
            <p:nvPr/>
          </p:nvSpPr>
          <p:spPr>
            <a:xfrm>
              <a:off x="8023058" y="2266950"/>
              <a:ext cx="788069" cy="306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E594BE-B7BF-DE03-C011-8079B3AC788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7718258" y="2420353"/>
              <a:ext cx="304800" cy="10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ouble Brace 16">
              <a:extLst>
                <a:ext uri="{FF2B5EF4-FFF2-40B4-BE49-F238E27FC236}">
                  <a16:creationId xmlns:a16="http://schemas.microsoft.com/office/drawing/2014/main" id="{C1689169-269B-41BB-83EC-B62904328D49}"/>
                </a:ext>
              </a:extLst>
            </p:cNvPr>
            <p:cNvSpPr/>
            <p:nvPr/>
          </p:nvSpPr>
          <p:spPr>
            <a:xfrm>
              <a:off x="6761747" y="2237875"/>
              <a:ext cx="2207795" cy="387016"/>
            </a:xfrm>
            <a:prstGeom prst="bracePair">
              <a:avLst>
                <a:gd name="adj" fmla="val 11442"/>
              </a:avLst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AB8927-7BDC-98D0-263B-06BB34C7F2F7}"/>
                </a:ext>
              </a:extLst>
            </p:cNvPr>
            <p:cNvSpPr/>
            <p:nvPr/>
          </p:nvSpPr>
          <p:spPr>
            <a:xfrm>
              <a:off x="6935202" y="2703513"/>
              <a:ext cx="788069" cy="3068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F752F1-A5C2-7DE0-83ED-65A283D4B7FA}"/>
                </a:ext>
              </a:extLst>
            </p:cNvPr>
            <p:cNvSpPr/>
            <p:nvPr/>
          </p:nvSpPr>
          <p:spPr>
            <a:xfrm>
              <a:off x="8028071" y="2702510"/>
              <a:ext cx="788069" cy="306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AF77B9-E2A1-72F9-3EAD-075E88C1E30C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 flipV="1">
              <a:off x="7723271" y="2855913"/>
              <a:ext cx="304800" cy="10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ouble Brace 20">
              <a:extLst>
                <a:ext uri="{FF2B5EF4-FFF2-40B4-BE49-F238E27FC236}">
                  <a16:creationId xmlns:a16="http://schemas.microsoft.com/office/drawing/2014/main" id="{B346B158-3A42-FBFC-E359-55A7E028D6A4}"/>
                </a:ext>
              </a:extLst>
            </p:cNvPr>
            <p:cNvSpPr/>
            <p:nvPr/>
          </p:nvSpPr>
          <p:spPr>
            <a:xfrm>
              <a:off x="6766760" y="2673435"/>
              <a:ext cx="2207795" cy="387016"/>
            </a:xfrm>
            <a:prstGeom prst="bracePair">
              <a:avLst>
                <a:gd name="adj" fmla="val 11442"/>
              </a:avLst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8561CD-797F-F83F-9AF6-A041DC9CE806}"/>
                </a:ext>
              </a:extLst>
            </p:cNvPr>
            <p:cNvSpPr/>
            <p:nvPr/>
          </p:nvSpPr>
          <p:spPr>
            <a:xfrm>
              <a:off x="6947234" y="3139073"/>
              <a:ext cx="788069" cy="3068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CCCA0A-39DF-53C2-4DE7-3FC4CA9B7E0A}"/>
                </a:ext>
              </a:extLst>
            </p:cNvPr>
            <p:cNvSpPr/>
            <p:nvPr/>
          </p:nvSpPr>
          <p:spPr>
            <a:xfrm>
              <a:off x="8040103" y="3138070"/>
              <a:ext cx="788069" cy="306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F5C7F8-4617-9322-609D-0C4805704599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 flipV="1">
              <a:off x="7735303" y="3291473"/>
              <a:ext cx="304800" cy="10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ouble Brace 24">
              <a:extLst>
                <a:ext uri="{FF2B5EF4-FFF2-40B4-BE49-F238E27FC236}">
                  <a16:creationId xmlns:a16="http://schemas.microsoft.com/office/drawing/2014/main" id="{9ABBFD1F-67A9-6509-0E81-0FBBFB61D65C}"/>
                </a:ext>
              </a:extLst>
            </p:cNvPr>
            <p:cNvSpPr/>
            <p:nvPr/>
          </p:nvSpPr>
          <p:spPr>
            <a:xfrm>
              <a:off x="6778792" y="3108995"/>
              <a:ext cx="2207795" cy="387016"/>
            </a:xfrm>
            <a:prstGeom prst="bracePair">
              <a:avLst>
                <a:gd name="adj" fmla="val 11442"/>
              </a:avLst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E44908-7E9A-840A-4054-4465D5D53C24}"/>
                </a:ext>
              </a:extLst>
            </p:cNvPr>
            <p:cNvSpPr/>
            <p:nvPr/>
          </p:nvSpPr>
          <p:spPr>
            <a:xfrm>
              <a:off x="6947234" y="3580400"/>
              <a:ext cx="788069" cy="3068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DA76C3-3190-20E3-10DC-6FF0C0D26B3F}"/>
                </a:ext>
              </a:extLst>
            </p:cNvPr>
            <p:cNvSpPr/>
            <p:nvPr/>
          </p:nvSpPr>
          <p:spPr>
            <a:xfrm>
              <a:off x="8040103" y="3579397"/>
              <a:ext cx="788069" cy="3068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A3D4EB1-7A63-96C0-399E-AC091974AFA4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 flipV="1">
              <a:off x="7735303" y="3732800"/>
              <a:ext cx="304800" cy="10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uble Brace 28">
              <a:extLst>
                <a:ext uri="{FF2B5EF4-FFF2-40B4-BE49-F238E27FC236}">
                  <a16:creationId xmlns:a16="http://schemas.microsoft.com/office/drawing/2014/main" id="{D9FCE11B-BCCC-1156-5B2A-05A4779FFA56}"/>
                </a:ext>
              </a:extLst>
            </p:cNvPr>
            <p:cNvSpPr/>
            <p:nvPr/>
          </p:nvSpPr>
          <p:spPr>
            <a:xfrm>
              <a:off x="6778792" y="3550322"/>
              <a:ext cx="2207795" cy="387016"/>
            </a:xfrm>
            <a:prstGeom prst="bracePair">
              <a:avLst>
                <a:gd name="adj" fmla="val 11442"/>
              </a:avLst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E83C1557-4935-5C83-6F0C-4480641639E4}"/>
              </a:ext>
            </a:extLst>
          </p:cNvPr>
          <p:cNvSpPr/>
          <p:nvPr/>
        </p:nvSpPr>
        <p:spPr>
          <a:xfrm>
            <a:off x="10488974" y="2255156"/>
            <a:ext cx="271159" cy="2711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447CDA-C9CD-095A-E8E0-E26BABFA1C2C}"/>
              </a:ext>
            </a:extLst>
          </p:cNvPr>
          <p:cNvSpPr/>
          <p:nvPr/>
        </p:nvSpPr>
        <p:spPr>
          <a:xfrm>
            <a:off x="10764691" y="3323381"/>
            <a:ext cx="271159" cy="2711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CA69656-6AD3-C054-4EE5-5A6AF6CBEB3C}"/>
              </a:ext>
            </a:extLst>
          </p:cNvPr>
          <p:cNvSpPr/>
          <p:nvPr/>
        </p:nvSpPr>
        <p:spPr>
          <a:xfrm>
            <a:off x="11032288" y="2249963"/>
            <a:ext cx="271159" cy="2711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B8F47F-1B9E-1960-2469-84AF2C54A1BE}"/>
              </a:ext>
            </a:extLst>
          </p:cNvPr>
          <p:cNvSpPr/>
          <p:nvPr/>
        </p:nvSpPr>
        <p:spPr>
          <a:xfrm>
            <a:off x="10760133" y="2775303"/>
            <a:ext cx="271159" cy="2711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029180-5709-0739-2AEA-AF9F491D36AC}"/>
              </a:ext>
            </a:extLst>
          </p:cNvPr>
          <p:cNvSpPr/>
          <p:nvPr/>
        </p:nvSpPr>
        <p:spPr>
          <a:xfrm>
            <a:off x="11399316" y="2642268"/>
            <a:ext cx="271159" cy="2711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36288A-DA1A-ACDC-FCCF-78FB922C1744}"/>
              </a:ext>
            </a:extLst>
          </p:cNvPr>
          <p:cNvSpPr/>
          <p:nvPr/>
        </p:nvSpPr>
        <p:spPr>
          <a:xfrm>
            <a:off x="11035850" y="3052898"/>
            <a:ext cx="271159" cy="2711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6DC1B7-3222-51B2-3520-3010DA9625B4}"/>
              </a:ext>
            </a:extLst>
          </p:cNvPr>
          <p:cNvSpPr/>
          <p:nvPr/>
        </p:nvSpPr>
        <p:spPr>
          <a:xfrm>
            <a:off x="10492971" y="3046462"/>
            <a:ext cx="271159" cy="2711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1023CA-2302-4B36-0C03-17ECC73706B3}"/>
              </a:ext>
            </a:extLst>
          </p:cNvPr>
          <p:cNvSpPr/>
          <p:nvPr/>
        </p:nvSpPr>
        <p:spPr>
          <a:xfrm>
            <a:off x="10136600" y="2643622"/>
            <a:ext cx="271159" cy="2711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E75F65-71A9-F85F-B127-5B1C7131297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10760133" y="2385543"/>
            <a:ext cx="272155" cy="51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F94C0F-C613-5017-BE1D-9D2795557907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11263737" y="2481412"/>
            <a:ext cx="175289" cy="2005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2C8AFBC-C42C-E59A-59F2-D830B070E9B7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10991582" y="3006752"/>
            <a:ext cx="83978" cy="858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4D8306-5894-8286-9CFF-28FFE34B84A2}"/>
              </a:ext>
            </a:extLst>
          </p:cNvPr>
          <p:cNvCxnSpPr>
            <a:cxnSpLocks/>
            <a:stCxn id="36" idx="7"/>
            <a:endCxn id="40" idx="3"/>
          </p:cNvCxnSpPr>
          <p:nvPr/>
        </p:nvCxnSpPr>
        <p:spPr>
          <a:xfrm flipV="1">
            <a:off x="10996140" y="3284347"/>
            <a:ext cx="79420" cy="787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E94752-1D14-0CBD-50D3-AA4333736124}"/>
              </a:ext>
            </a:extLst>
          </p:cNvPr>
          <p:cNvCxnSpPr>
            <a:cxnSpLocks/>
            <a:stCxn id="36" idx="1"/>
            <a:endCxn id="41" idx="5"/>
          </p:cNvCxnSpPr>
          <p:nvPr/>
        </p:nvCxnSpPr>
        <p:spPr>
          <a:xfrm flipH="1" flipV="1">
            <a:off x="10724420" y="3277911"/>
            <a:ext cx="79981" cy="85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54B670-BDDD-8083-97DD-C7EA5AF402EF}"/>
              </a:ext>
            </a:extLst>
          </p:cNvPr>
          <p:cNvCxnSpPr>
            <a:cxnSpLocks/>
            <a:stCxn id="38" idx="3"/>
            <a:endCxn id="41" idx="7"/>
          </p:cNvCxnSpPr>
          <p:nvPr/>
        </p:nvCxnSpPr>
        <p:spPr>
          <a:xfrm flipH="1">
            <a:off x="10724420" y="3006752"/>
            <a:ext cx="75423" cy="794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9EBED1-6FD1-A7E7-B271-99B13BF8E334}"/>
              </a:ext>
            </a:extLst>
          </p:cNvPr>
          <p:cNvCxnSpPr>
            <a:cxnSpLocks/>
            <a:stCxn id="40" idx="2"/>
            <a:endCxn id="41" idx="6"/>
          </p:cNvCxnSpPr>
          <p:nvPr/>
        </p:nvCxnSpPr>
        <p:spPr>
          <a:xfrm flipH="1" flipV="1">
            <a:off x="10764130" y="3182042"/>
            <a:ext cx="271720" cy="6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E1E04A-FB64-4B5B-296D-005AA9E93312}"/>
              </a:ext>
            </a:extLst>
          </p:cNvPr>
          <p:cNvCxnSpPr>
            <a:cxnSpLocks/>
            <a:stCxn id="35" idx="3"/>
            <a:endCxn id="42" idx="7"/>
          </p:cNvCxnSpPr>
          <p:nvPr/>
        </p:nvCxnSpPr>
        <p:spPr>
          <a:xfrm flipH="1">
            <a:off x="10368049" y="2486605"/>
            <a:ext cx="160635" cy="196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58EE97-7AE6-AA47-9490-6C10634D19FC}"/>
              </a:ext>
            </a:extLst>
          </p:cNvPr>
          <p:cNvCxnSpPr>
            <a:cxnSpLocks/>
            <a:stCxn id="41" idx="1"/>
            <a:endCxn id="42" idx="5"/>
          </p:cNvCxnSpPr>
          <p:nvPr/>
        </p:nvCxnSpPr>
        <p:spPr>
          <a:xfrm flipH="1" flipV="1">
            <a:off x="10368049" y="2875071"/>
            <a:ext cx="164632" cy="211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D8FCA307-9FBA-EAC6-4D35-B2F119F36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08831"/>
              </p:ext>
            </p:extLst>
          </p:nvPr>
        </p:nvGraphicFramePr>
        <p:xfrm>
          <a:off x="8333172" y="4124709"/>
          <a:ext cx="3439260" cy="134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6">
                  <a:extLst>
                    <a:ext uri="{9D8B030D-6E8A-4147-A177-3AD203B41FA5}">
                      <a16:colId xmlns:a16="http://schemas.microsoft.com/office/drawing/2014/main" val="3051067599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4247377143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1801291685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3620794232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1274618085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3487984232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830814975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3024455003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3931644607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967745531"/>
                    </a:ext>
                  </a:extLst>
                </a:gridCol>
              </a:tblGrid>
              <a:tr h="26977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3296697913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2734169397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1900536569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3334333717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1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9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B97A-FED1-A2FC-2002-261CED42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C93D-55AB-4000-B817-E3971439F6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  <a:p>
            <a:pPr lvl="1"/>
            <a:r>
              <a:rPr lang="en-US" dirty="0"/>
              <a:t>Stores data in documents that are similar to JSON structures</a:t>
            </a:r>
          </a:p>
          <a:p>
            <a:r>
              <a:rPr lang="en-US" dirty="0"/>
              <a:t>Key-Value database</a:t>
            </a:r>
          </a:p>
          <a:p>
            <a:pPr lvl="1"/>
            <a:r>
              <a:rPr lang="en-US" dirty="0"/>
              <a:t>Stores data as key-value pairs</a:t>
            </a:r>
          </a:p>
          <a:p>
            <a:r>
              <a:rPr lang="en-US" dirty="0"/>
              <a:t>Column-family</a:t>
            </a:r>
          </a:p>
          <a:p>
            <a:pPr lvl="1"/>
            <a:r>
              <a:rPr lang="en-US" dirty="0"/>
              <a:t>Stores data in tables with dynamic columns – in a single table, some rows may have certain columns and other rows have different set of columns</a:t>
            </a:r>
          </a:p>
          <a:p>
            <a:r>
              <a:rPr lang="en-US" dirty="0"/>
              <a:t>Graph database</a:t>
            </a:r>
          </a:p>
          <a:p>
            <a:pPr lvl="1"/>
            <a:r>
              <a:rPr lang="en-US" dirty="0"/>
              <a:t>Stores data as graphs – objects that represent entities and their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3869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7EFC-2906-FACC-341A-F4FB3C82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BD8F-BB76-4A15-5E26-BB8BCE4D26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More flexible than relational database and can handle semi-structured or unstructured data</a:t>
            </a:r>
          </a:p>
          <a:p>
            <a:r>
              <a:rPr lang="en-US" dirty="0"/>
              <a:t>Scale better to large data sizes. Leverage distributed systems</a:t>
            </a:r>
          </a:p>
          <a:p>
            <a:r>
              <a:rPr lang="en-US" dirty="0"/>
              <a:t>More specialized, therefore provide better performances on their specific types of data and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2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2A1C-7CD9-27EA-4E34-0F53FCAD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1992-1235-C396-0E64-07B533A17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Is a </a:t>
            </a:r>
            <a:r>
              <a:rPr lang="en-US" b="1" dirty="0"/>
              <a:t>document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Data is stored in </a:t>
            </a:r>
            <a:r>
              <a:rPr lang="en-US" b="1" dirty="0"/>
              <a:t>Collections</a:t>
            </a:r>
            <a:r>
              <a:rPr lang="en-US" dirty="0"/>
              <a:t> that are similar to SQL table in RDB</a:t>
            </a:r>
          </a:p>
          <a:p>
            <a:pPr lvl="1"/>
            <a:r>
              <a:rPr lang="en-US" dirty="0"/>
              <a:t>A collection has many </a:t>
            </a:r>
            <a:r>
              <a:rPr lang="en-US" b="1" dirty="0"/>
              <a:t>documents</a:t>
            </a:r>
            <a:r>
              <a:rPr lang="en-US" dirty="0"/>
              <a:t> that are equivalent to records in RDB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key/value</a:t>
            </a:r>
            <a:r>
              <a:rPr lang="en-US" dirty="0"/>
              <a:t> pair is similar to a value in a column of a record in RDB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C56B3-77AB-E520-747D-4B86BE0055F9}"/>
              </a:ext>
            </a:extLst>
          </p:cNvPr>
          <p:cNvSpPr/>
          <p:nvPr/>
        </p:nvSpPr>
        <p:spPr>
          <a:xfrm>
            <a:off x="2040486" y="2734405"/>
            <a:ext cx="1473867" cy="715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Relational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Database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871CF4-CBB9-7D4E-2A02-6AEADE4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34015"/>
              </p:ext>
            </p:extLst>
          </p:nvPr>
        </p:nvGraphicFramePr>
        <p:xfrm>
          <a:off x="343031" y="3970025"/>
          <a:ext cx="2434389" cy="10790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1463">
                  <a:extLst>
                    <a:ext uri="{9D8B030D-6E8A-4147-A177-3AD203B41FA5}">
                      <a16:colId xmlns:a16="http://schemas.microsoft.com/office/drawing/2014/main" val="1164095604"/>
                    </a:ext>
                  </a:extLst>
                </a:gridCol>
                <a:gridCol w="811463">
                  <a:extLst>
                    <a:ext uri="{9D8B030D-6E8A-4147-A177-3AD203B41FA5}">
                      <a16:colId xmlns:a16="http://schemas.microsoft.com/office/drawing/2014/main" val="2702742654"/>
                    </a:ext>
                  </a:extLst>
                </a:gridCol>
                <a:gridCol w="811463">
                  <a:extLst>
                    <a:ext uri="{9D8B030D-6E8A-4147-A177-3AD203B41FA5}">
                      <a16:colId xmlns:a16="http://schemas.microsoft.com/office/drawing/2014/main" val="1508021835"/>
                    </a:ext>
                  </a:extLst>
                </a:gridCol>
              </a:tblGrid>
              <a:tr h="269773">
                <a:tc>
                  <a:txBody>
                    <a:bodyPr/>
                    <a:lstStyle/>
                    <a:p>
                      <a:r>
                        <a:rPr lang="en-US" sz="1300" dirty="0"/>
                        <a:t>id</a:t>
                      </a: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Name</a:t>
                      </a: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netid</a:t>
                      </a:r>
                      <a:endParaRPr lang="en-US" sz="1300" dirty="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2823934178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01342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Alice Smith</a:t>
                      </a: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Asmith14</a:t>
                      </a:r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2460823256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012502</a:t>
                      </a: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Bob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Willams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bwilli21</a:t>
                      </a:r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1781395705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4947835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78AEEE-12AE-2147-9FED-3FE339775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51425"/>
              </p:ext>
            </p:extLst>
          </p:nvPr>
        </p:nvGraphicFramePr>
        <p:xfrm>
          <a:off x="3149146" y="3970025"/>
          <a:ext cx="1719630" cy="107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6">
                  <a:extLst>
                    <a:ext uri="{9D8B030D-6E8A-4147-A177-3AD203B41FA5}">
                      <a16:colId xmlns:a16="http://schemas.microsoft.com/office/drawing/2014/main" val="308574945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1164095604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2702742654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1508021835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4117353157"/>
                    </a:ext>
                  </a:extLst>
                </a:gridCol>
              </a:tblGrid>
              <a:tr h="26977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2823934178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2460823256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1781395705"/>
                  </a:ext>
                </a:extLst>
              </a:tr>
              <a:tr h="26977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6519" marR="66519" marT="33260" marB="33260"/>
                </a:tc>
                <a:extLst>
                  <a:ext uri="{0D108BD9-81ED-4DB2-BD59-A6C34878D82A}">
                    <a16:rowId xmlns:a16="http://schemas.microsoft.com/office/drawing/2014/main" val="494783570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38C663-BAF3-76F0-78DA-5CA9D42EA6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1908724" y="3101328"/>
            <a:ext cx="520199" cy="1217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8AE6FDC-BDE9-D370-6BD8-F3A16384B25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3133091" y="3094154"/>
            <a:ext cx="520199" cy="1231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801ECB-97DD-1260-A4A5-149D4CEEDB4E}"/>
              </a:ext>
            </a:extLst>
          </p:cNvPr>
          <p:cNvSpPr/>
          <p:nvPr/>
        </p:nvSpPr>
        <p:spPr>
          <a:xfrm>
            <a:off x="8070788" y="2734405"/>
            <a:ext cx="1335504" cy="715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MongoDB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CEE2B-AF8E-26F1-414E-35289E2CCA50}"/>
              </a:ext>
            </a:extLst>
          </p:cNvPr>
          <p:cNvSpPr txBox="1"/>
          <p:nvPr/>
        </p:nvSpPr>
        <p:spPr>
          <a:xfrm>
            <a:off x="6259977" y="3964914"/>
            <a:ext cx="2262158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students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“id”: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01342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“name”: “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Alice Smith</a:t>
            </a:r>
            <a:r>
              <a:rPr lang="en-US" sz="1100" dirty="0">
                <a:latin typeface="Consolas" panose="020B0609020204030204" pitchFamily="49" charset="0"/>
              </a:rPr>
              <a:t>”,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“</a:t>
            </a:r>
            <a:r>
              <a:rPr lang="en-US" sz="1100" dirty="0" err="1">
                <a:latin typeface="Consolas" panose="020B0609020204030204" pitchFamily="49" charset="0"/>
              </a:rPr>
              <a:t>netid</a:t>
            </a:r>
            <a:r>
              <a:rPr lang="en-US" sz="1100" dirty="0">
                <a:latin typeface="Consolas" panose="020B0609020204030204" pitchFamily="49" charset="0"/>
              </a:rPr>
              <a:t>”: “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asmith14</a:t>
            </a:r>
            <a:r>
              <a:rPr lang="en-US" sz="1100" dirty="0">
                <a:latin typeface="Consolas" panose="020B0609020204030204" pitchFamily="49" charset="0"/>
              </a:rPr>
              <a:t>”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“id”: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12502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“name”: “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Bob William</a:t>
            </a:r>
            <a:r>
              <a:rPr lang="en-US" sz="1100" dirty="0">
                <a:latin typeface="Consolas" panose="020B0609020204030204" pitchFamily="49" charset="0"/>
              </a:rPr>
              <a:t>”,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“</a:t>
            </a:r>
            <a:r>
              <a:rPr lang="en-US" sz="1100" dirty="0" err="1">
                <a:latin typeface="Consolas" panose="020B0609020204030204" pitchFamily="49" charset="0"/>
              </a:rPr>
              <a:t>netid</a:t>
            </a:r>
            <a:r>
              <a:rPr lang="en-US" sz="1100" dirty="0">
                <a:latin typeface="Consolas" panose="020B0609020204030204" pitchFamily="49" charset="0"/>
              </a:rPr>
              <a:t>”: “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bwilli21</a:t>
            </a:r>
            <a:r>
              <a:rPr lang="en-US" sz="1100" dirty="0">
                <a:latin typeface="Consolas" panose="020B0609020204030204" pitchFamily="49" charset="0"/>
              </a:rPr>
              <a:t>”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25CA68-02A5-22C4-44F0-A0FFCBFA3EC6}"/>
              </a:ext>
            </a:extLst>
          </p:cNvPr>
          <p:cNvSpPr txBox="1"/>
          <p:nvPr/>
        </p:nvSpPr>
        <p:spPr>
          <a:xfrm>
            <a:off x="8975103" y="3964914"/>
            <a:ext cx="187743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Collection 2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field 1: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value 1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field 2: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value 2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…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field 1: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value 1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field 2: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value 2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…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63EF93B-3756-DBC7-DE7B-F040F9E4BB4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807254" y="3033628"/>
            <a:ext cx="515088" cy="1347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2FCD249-C751-BD4E-B9AF-016CC53EB8A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16200000" flipH="1">
            <a:off x="9068637" y="3119729"/>
            <a:ext cx="515088" cy="1175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23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AB33-042C-0AF2-494D-58E606AF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CCEB-1EAE-9A70-94FD-4489382AED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4620628" cy="5221539"/>
          </a:xfrm>
        </p:spPr>
        <p:txBody>
          <a:bodyPr/>
          <a:lstStyle/>
          <a:p>
            <a:r>
              <a:rPr lang="en-US" sz="2000" dirty="0"/>
              <a:t>Go to </a:t>
            </a:r>
            <a:r>
              <a:rPr lang="en-US" sz="2000" dirty="0">
                <a:hlinkClick r:id="rId2"/>
              </a:rPr>
              <a:t>https://www.mongodb.com/try/download/community</a:t>
            </a:r>
            <a:r>
              <a:rPr lang="en-US" sz="2000" dirty="0"/>
              <a:t> </a:t>
            </a:r>
          </a:p>
          <a:p>
            <a:r>
              <a:rPr lang="en-US" sz="2000" dirty="0"/>
              <a:t>Select the correct installation settings for your computer</a:t>
            </a:r>
          </a:p>
          <a:p>
            <a:r>
              <a:rPr lang="en-US" sz="2000" dirty="0"/>
              <a:t>Download the MongoDB community server installation file and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CAE69-E184-C88C-8C57-2A11628CC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818"/>
          <a:stretch/>
        </p:blipFill>
        <p:spPr>
          <a:xfrm>
            <a:off x="6624752" y="137310"/>
            <a:ext cx="5088433" cy="2302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15992-28BA-A49F-1062-596E53C44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076" y="2645154"/>
            <a:ext cx="4037787" cy="34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5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B8B4-09E6-D010-823A-E87D708D5F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Installation is straightforward, mostly just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1FDFF-2D73-3EAD-8AAD-71F94D43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462646"/>
            <a:ext cx="2683543" cy="211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B7A96-82AF-25A4-3E6F-0A3302CF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85" y="1462646"/>
            <a:ext cx="2661637" cy="2103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6DF2D-A575-081F-09CF-B28DEF716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439" y="1462646"/>
            <a:ext cx="2678067" cy="2097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1D961E-0A5C-B42E-5060-3D794655D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48" y="4021134"/>
            <a:ext cx="2694496" cy="21084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55766B-A264-8B31-A563-1D8096473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885" y="4021134"/>
            <a:ext cx="2694496" cy="2108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24AAB8-14DA-BF7C-0040-36A96A1284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2439" y="4021134"/>
            <a:ext cx="2710926" cy="20920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3495A0-7420-0069-F6C3-CBAEACCB2C6C}"/>
              </a:ext>
            </a:extLst>
          </p:cNvPr>
          <p:cNvSpPr/>
          <p:nvPr/>
        </p:nvSpPr>
        <p:spPr>
          <a:xfrm>
            <a:off x="8136356" y="2027320"/>
            <a:ext cx="652712" cy="168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18D2B-268F-CC44-3C15-9054DC6D7CD5}"/>
              </a:ext>
            </a:extLst>
          </p:cNvPr>
          <p:cNvSpPr/>
          <p:nvPr/>
        </p:nvSpPr>
        <p:spPr>
          <a:xfrm>
            <a:off x="776955" y="5889749"/>
            <a:ext cx="865355" cy="168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01EC-EBF2-F702-F247-0C188C9A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B0CB-ADA8-31A9-42FC-6B64B7EFE3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749511" cy="5221539"/>
          </a:xfrm>
        </p:spPr>
        <p:txBody>
          <a:bodyPr/>
          <a:lstStyle/>
          <a:p>
            <a:r>
              <a:rPr lang="en-US" sz="2400" dirty="0"/>
              <a:t>After MongoDB installation is completed, start MongoDB Compass (it may be started automatically for you) </a:t>
            </a:r>
          </a:p>
          <a:p>
            <a:r>
              <a:rPr lang="en-US" sz="2400" dirty="0"/>
              <a:t>Select Connect in New Connection</a:t>
            </a:r>
          </a:p>
          <a:p>
            <a:pPr lvl="1"/>
            <a:r>
              <a:rPr lang="en-US" sz="2000" dirty="0"/>
              <a:t>You will be connected to the MongoDB instance that is running in your background</a:t>
            </a:r>
          </a:p>
          <a:p>
            <a:r>
              <a:rPr lang="en-US" sz="2400" dirty="0"/>
              <a:t>Select Create database</a:t>
            </a:r>
          </a:p>
          <a:p>
            <a:r>
              <a:rPr lang="en-US" sz="2400" dirty="0"/>
              <a:t>Enter the information</a:t>
            </a:r>
          </a:p>
          <a:p>
            <a:pPr lvl="1"/>
            <a:r>
              <a:rPr lang="en-US" sz="2000" dirty="0"/>
              <a:t>Database Name: it4733</a:t>
            </a:r>
          </a:p>
          <a:p>
            <a:pPr lvl="1"/>
            <a:r>
              <a:rPr lang="en-US" sz="2000" dirty="0"/>
              <a:t>Collection Name: students</a:t>
            </a:r>
          </a:p>
          <a:p>
            <a:r>
              <a:rPr lang="en-US" sz="2400" dirty="0"/>
              <a:t>Click on Create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3DC00-E734-C46E-315A-5D8D63292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665"/>
          <a:stretch/>
        </p:blipFill>
        <p:spPr>
          <a:xfrm>
            <a:off x="6910935" y="174778"/>
            <a:ext cx="4818078" cy="2002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70345-1227-D430-494B-EEF7DBFE5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77"/>
          <a:stretch/>
        </p:blipFill>
        <p:spPr>
          <a:xfrm>
            <a:off x="6910935" y="2441270"/>
            <a:ext cx="4404060" cy="1041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E28437-2DAB-0490-02A9-435296BF9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35" y="3746169"/>
            <a:ext cx="3425783" cy="24797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0895FE-4F2A-FF2A-1AC7-4E5F69359AE0}"/>
              </a:ext>
            </a:extLst>
          </p:cNvPr>
          <p:cNvSpPr/>
          <p:nvPr/>
        </p:nvSpPr>
        <p:spPr>
          <a:xfrm>
            <a:off x="11023935" y="1900989"/>
            <a:ext cx="487279" cy="294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DD1BBA-07E6-C40C-9892-125B68013627}"/>
              </a:ext>
            </a:extLst>
          </p:cNvPr>
          <p:cNvSpPr/>
          <p:nvPr/>
        </p:nvSpPr>
        <p:spPr>
          <a:xfrm>
            <a:off x="8072188" y="2865520"/>
            <a:ext cx="813133" cy="294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2E2FC6-C911-02B0-8A29-F5D4E437BC08}"/>
              </a:ext>
            </a:extLst>
          </p:cNvPr>
          <p:cNvSpPr/>
          <p:nvPr/>
        </p:nvSpPr>
        <p:spPr>
          <a:xfrm>
            <a:off x="9157035" y="5779167"/>
            <a:ext cx="813133" cy="294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9E18-6B48-0622-7B35-AF72799C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4EFA-B44E-FE2A-E6E8-E794032DBB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5408695" cy="5221539"/>
          </a:xfrm>
        </p:spPr>
        <p:txBody>
          <a:bodyPr/>
          <a:lstStyle/>
          <a:p>
            <a:r>
              <a:rPr lang="en-US" dirty="0"/>
              <a:t>In the GUI of students collection</a:t>
            </a:r>
          </a:p>
          <a:p>
            <a:pPr lvl="1"/>
            <a:r>
              <a:rPr lang="en-US" dirty="0"/>
              <a:t>Select ADD DATA </a:t>
            </a:r>
            <a:r>
              <a:rPr lang="en-US" dirty="0">
                <a:sym typeface="Wingdings" panose="05000000000000000000" pitchFamily="2" charset="2"/>
              </a:rPr>
              <a:t> Insert Document</a:t>
            </a:r>
          </a:p>
          <a:p>
            <a:pPr lvl="1"/>
            <a:r>
              <a:rPr lang="en-US" dirty="0"/>
              <a:t>Edit the text to look similar to my example, but replace my information with yours</a:t>
            </a:r>
          </a:p>
          <a:p>
            <a:pPr lvl="2"/>
            <a:r>
              <a:rPr lang="en-US" dirty="0"/>
              <a:t>Don’t forget to add “</a:t>
            </a:r>
            <a:r>
              <a:rPr lang="en-US" b="1" dirty="0"/>
              <a:t>,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after the closing bracket of “_id”</a:t>
            </a:r>
            <a:endParaRPr lang="en-US" b="1" dirty="0"/>
          </a:p>
          <a:p>
            <a:pPr lvl="1"/>
            <a:r>
              <a:rPr lang="en-US" dirty="0"/>
              <a:t>Click on Insert</a:t>
            </a:r>
          </a:p>
          <a:p>
            <a:pPr lvl="1"/>
            <a:r>
              <a:rPr lang="en-US" dirty="0"/>
              <a:t>Verify that the document is inserted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D4657-5962-14B5-EE79-BB24668D3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" t="2218" r="1901" b="3658"/>
          <a:stretch/>
        </p:blipFill>
        <p:spPr>
          <a:xfrm>
            <a:off x="7796747" y="1989700"/>
            <a:ext cx="3056003" cy="2681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6470B-AF39-8D63-7638-2F8CB16B2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0"/>
          <a:stretch/>
        </p:blipFill>
        <p:spPr>
          <a:xfrm>
            <a:off x="4602080" y="4878224"/>
            <a:ext cx="6250670" cy="1359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6C71E5-1FDE-90FF-DDE7-CA0CE0E1A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333" y="109131"/>
            <a:ext cx="3217417" cy="16737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0D0CE7-B31E-751B-D0B5-0512854D6303}"/>
              </a:ext>
            </a:extLst>
          </p:cNvPr>
          <p:cNvSpPr/>
          <p:nvPr/>
        </p:nvSpPr>
        <p:spPr>
          <a:xfrm>
            <a:off x="8163426" y="3232108"/>
            <a:ext cx="878306" cy="294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653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55 Roman</vt:lpstr>
      <vt:lpstr>Avenir 65 Medium</vt:lpstr>
      <vt:lpstr>Avenir 95 Black</vt:lpstr>
      <vt:lpstr>Calibri</vt:lpstr>
      <vt:lpstr>Consolas</vt:lpstr>
      <vt:lpstr>Office Theme</vt:lpstr>
      <vt:lpstr>Introduction to MongoDB</vt:lpstr>
      <vt:lpstr>NoSQL Databases</vt:lpstr>
      <vt:lpstr>Types of NoSQL Databases</vt:lpstr>
      <vt:lpstr>NoSQL Database Advantages</vt:lpstr>
      <vt:lpstr>MongoDB</vt:lpstr>
      <vt:lpstr>MongoDB Installation</vt:lpstr>
      <vt:lpstr>PowerPoint Presentation</vt:lpstr>
      <vt:lpstr>MongoDB Compass</vt:lpstr>
      <vt:lpstr>Insert Document</vt:lpstr>
      <vt:lpstr>Using MongoDB Shell</vt:lpstr>
      <vt:lpstr>Assignment</vt:lpstr>
      <vt:lpstr>More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174</cp:revision>
  <dcterms:created xsi:type="dcterms:W3CDTF">2019-08-07T15:31:06Z</dcterms:created>
  <dcterms:modified xsi:type="dcterms:W3CDTF">2023-03-22T12:40:47Z</dcterms:modified>
</cp:coreProperties>
</file>