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5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C5C"/>
    <a:srgbClr val="457AC7"/>
    <a:srgbClr val="65E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3" y="269005"/>
            <a:ext cx="10660289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10660288" cy="501867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hadoop-tutorial/hdfs" TargetMode="External"/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adoop/hadoop_hdfs_overview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– </a:t>
            </a:r>
            <a:br>
              <a:rPr lang="en-US" dirty="0"/>
            </a:br>
            <a:r>
              <a:rPr lang="en-US" dirty="0"/>
              <a:t>Hadoop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C10-C4B6-D01E-48B6-46A7AAEE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HDFS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E21B-11D8-C917-A15C-5CA0CA6BB5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4" y="1110953"/>
            <a:ext cx="10660287" cy="5018679"/>
          </a:xfrm>
        </p:spPr>
        <p:txBody>
          <a:bodyPr/>
          <a:lstStyle/>
          <a:p>
            <a:r>
              <a:rPr lang="en-US" dirty="0"/>
              <a:t>In the Ambari sandbox, select Views then File View to change to the HDFS view</a:t>
            </a:r>
          </a:p>
        </p:txBody>
      </p:sp>
      <p:pic>
        <p:nvPicPr>
          <p:cNvPr id="4" name="Picture 3" descr="Dashboard">
            <a:extLst>
              <a:ext uri="{FF2B5EF4-FFF2-40B4-BE49-F238E27FC236}">
                <a16:creationId xmlns:a16="http://schemas.microsoft.com/office/drawing/2014/main" id="{C8FEAC1A-1F05-C87F-FB6E-F1E9139E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33" y="2213812"/>
            <a:ext cx="9222627" cy="38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4D77-8404-246E-00A9-8138EFED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3A7C-448D-56FA-2F5B-773402E728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DFS view on the dashboard">
            <a:extLst>
              <a:ext uri="{FF2B5EF4-FFF2-40B4-BE49-F238E27FC236}">
                <a16:creationId xmlns:a16="http://schemas.microsoft.com/office/drawing/2014/main" id="{C9A90385-0244-07B3-9897-6104FDE5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0" y="1132271"/>
            <a:ext cx="11618980" cy="45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A24B-DD25-3C58-335A-F79493C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2CC6-ACB6-30A7-33D3-C27368A4DC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Redirect to </a:t>
            </a:r>
            <a:r>
              <a:rPr lang="en-US" b="1" dirty="0" err="1"/>
              <a:t>tmp</a:t>
            </a:r>
            <a:r>
              <a:rPr lang="en-US" dirty="0"/>
              <a:t> directory, then create a new folder called </a:t>
            </a:r>
            <a:r>
              <a:rPr lang="en-US" b="1" dirty="0"/>
              <a:t>data</a:t>
            </a:r>
          </a:p>
        </p:txBody>
      </p:sp>
      <p:pic>
        <p:nvPicPr>
          <p:cNvPr id="4" name="Picture 3" descr="Create a new folder in tmp called data in HDFS">
            <a:extLst>
              <a:ext uri="{FF2B5EF4-FFF2-40B4-BE49-F238E27FC236}">
                <a16:creationId xmlns:a16="http://schemas.microsoft.com/office/drawing/2014/main" id="{DEB06C50-2A18-B1C4-366B-1E717615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0" y="2142684"/>
            <a:ext cx="11893180" cy="39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0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8DD3-0F50-4493-8FCA-4576C48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A49E-1EE5-FF71-D694-CE489A42D3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Upload the two files provided on D2L to the </a:t>
            </a:r>
            <a:r>
              <a:rPr lang="en-US" b="1" dirty="0"/>
              <a:t>data</a:t>
            </a:r>
            <a:r>
              <a:rPr lang="en-US" dirty="0"/>
              <a:t> folder</a:t>
            </a:r>
          </a:p>
        </p:txBody>
      </p:sp>
      <p:pic>
        <p:nvPicPr>
          <p:cNvPr id="4" name="Picture 3" descr="Upload two csv files from your local computer to HDFS (in the folder of &quot;data&quot;)">
            <a:extLst>
              <a:ext uri="{FF2B5EF4-FFF2-40B4-BE49-F238E27FC236}">
                <a16:creationId xmlns:a16="http://schemas.microsoft.com/office/drawing/2014/main" id="{65129ADD-7CCD-C25C-7BBC-484E776C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1" y="1619108"/>
            <a:ext cx="11051992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5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210-E8D6-4580-92F3-2E52671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49AF-28B5-4E00-18D4-DD9B10C6D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selecting a file, we will see file operations </a:t>
            </a:r>
          </a:p>
        </p:txBody>
      </p:sp>
      <p:pic>
        <p:nvPicPr>
          <p:cNvPr id="4" name="Picture 3" descr="File operations ">
            <a:extLst>
              <a:ext uri="{FF2B5EF4-FFF2-40B4-BE49-F238E27FC236}">
                <a16:creationId xmlns:a16="http://schemas.microsoft.com/office/drawing/2014/main" id="{42DCB0E5-719E-6A1F-D7E5-B18D5E21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6" y="2191047"/>
            <a:ext cx="1153080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7028-28E8-6138-ABEC-61BC258D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1DA5-77E0-09B0-865E-F398AA21CC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 permissions of the two files so that same group can also write</a:t>
            </a:r>
          </a:p>
        </p:txBody>
      </p:sp>
      <p:pic>
        <p:nvPicPr>
          <p:cNvPr id="4" name="Picture 3" descr="How to change permission of a file or directory">
            <a:extLst>
              <a:ext uri="{FF2B5EF4-FFF2-40B4-BE49-F238E27FC236}">
                <a16:creationId xmlns:a16="http://schemas.microsoft.com/office/drawing/2014/main" id="{42D55AA6-15CC-3D95-E3D1-D0491CEA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1" y="2169010"/>
            <a:ext cx="11109732" cy="38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2058-C356-0BBF-ECA3-827D84D2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HDFS Files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5D35-2346-1095-21FE-9B01DD27C9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go to localhost:4200 and log in using root/&lt;your password&gt;</a:t>
            </a:r>
          </a:p>
          <a:p>
            <a:r>
              <a:rPr lang="en-US" dirty="0"/>
              <a:t>Run command </a:t>
            </a:r>
            <a:r>
              <a:rPr lang="en-US" b="1" dirty="0" err="1"/>
              <a:t>hadoop</a:t>
            </a:r>
            <a:r>
              <a:rPr lang="en-US" b="1" dirty="0"/>
              <a:t> fs -ls </a:t>
            </a:r>
            <a:r>
              <a:rPr lang="en-US" dirty="0"/>
              <a:t>to view files and folders in the current directory</a:t>
            </a:r>
          </a:p>
        </p:txBody>
      </p:sp>
      <p:pic>
        <p:nvPicPr>
          <p:cNvPr id="4" name="Picture 3" descr="Issue command &quot;Hadoop fs -ls /” to list all the directories and files under the root / ">
            <a:extLst>
              <a:ext uri="{FF2B5EF4-FFF2-40B4-BE49-F238E27FC236}">
                <a16:creationId xmlns:a16="http://schemas.microsoft.com/office/drawing/2014/main" id="{F1C42D01-58DC-80AE-FEC0-3830D7CB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9" y="2661053"/>
            <a:ext cx="6671476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F82-94FB-DA9A-2514-D903A694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Contents in Specific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998C-799A-86D1-E5F5-9C5E5E3E8B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 the path to the directory after </a:t>
            </a:r>
            <a:r>
              <a:rPr lang="en-US" b="1" dirty="0"/>
              <a:t>ls</a:t>
            </a:r>
            <a:r>
              <a:rPr lang="en-US" dirty="0"/>
              <a:t> to view its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86BB-CD79-B4C4-AFF9-553126EA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82750"/>
            <a:ext cx="7186389" cy="138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AC289-0779-D83B-DC82-5C0792606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"/>
          <a:stretch/>
        </p:blipFill>
        <p:spPr>
          <a:xfrm>
            <a:off x="733423" y="3065950"/>
            <a:ext cx="7553523" cy="1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4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585-5307-74DA-F509-6F2F504F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FE18-32F8-7503-BAA4-9DBE7C6FDA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https://hadoop.apache.org/docs/r1.2.1/hdfs_design.html</a:t>
            </a:r>
            <a:endParaRPr lang="en-US" dirty="0"/>
          </a:p>
          <a:p>
            <a:r>
              <a:rPr lang="en-US" dirty="0">
                <a:hlinkClick r:id="rId3"/>
              </a:rPr>
              <a:t>https://www.simplilearn.com/tutorials/hadoop-tutorial/hdfs</a:t>
            </a:r>
            <a:endParaRPr lang="en-US" dirty="0"/>
          </a:p>
          <a:p>
            <a:r>
              <a:rPr lang="en-US">
                <a:hlinkClick r:id="rId4"/>
              </a:rPr>
              <a:t>https://www.tutorialspoint.com/hadoop/hadoop_hdfs_overview.htm</a:t>
            </a:r>
            <a:endParaRPr lang="en-US"/>
          </a:p>
          <a:p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A364-C166-8757-1444-2C71C171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EBF5-FF0A-48F7-ED9C-2A6EC4BE5F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Please start the Hadoop HDFS system, then upload the two files (on D2L) there, finally, submit screenshots similar to slide 13 and 17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D65-CBF5-3557-5A46-853D3A95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3D18-80AE-7112-0B93-AF5B4D12F1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264317" cy="5018679"/>
          </a:xfrm>
        </p:spPr>
        <p:txBody>
          <a:bodyPr/>
          <a:lstStyle/>
          <a:p>
            <a:r>
              <a:rPr lang="en-US" sz="2400" dirty="0"/>
              <a:t>Distributed Storage</a:t>
            </a:r>
          </a:p>
          <a:p>
            <a:pPr lvl="1"/>
            <a:r>
              <a:rPr lang="en-US" sz="2000" dirty="0"/>
              <a:t>Hadoop Distributed File System (HDFS)</a:t>
            </a:r>
          </a:p>
          <a:p>
            <a:pPr lvl="1"/>
            <a:r>
              <a:rPr lang="en-US" sz="2000" dirty="0"/>
              <a:t>Data is split into blocks then stored in different nodes with their own resources</a:t>
            </a:r>
          </a:p>
          <a:p>
            <a:pPr lvl="1"/>
            <a:r>
              <a:rPr lang="en-US" sz="2000" dirty="0"/>
              <a:t>Master nodes keep metadata</a:t>
            </a:r>
          </a:p>
          <a:p>
            <a:r>
              <a:rPr lang="en-US" sz="2400" dirty="0"/>
              <a:t>Cluster Resource Management</a:t>
            </a:r>
          </a:p>
          <a:p>
            <a:pPr lvl="1"/>
            <a:r>
              <a:rPr lang="en-US" sz="2000" dirty="0"/>
              <a:t>Yet Another Resource Negotiator (YARN)</a:t>
            </a:r>
          </a:p>
          <a:p>
            <a:pPr lvl="1"/>
            <a:r>
              <a:rPr lang="en-US" sz="2000" dirty="0"/>
              <a:t>Coordinate nodes for data processing</a:t>
            </a:r>
          </a:p>
          <a:p>
            <a:r>
              <a:rPr lang="en-US" sz="2400" dirty="0"/>
              <a:t>Processing Framework</a:t>
            </a:r>
          </a:p>
          <a:p>
            <a:pPr lvl="1"/>
            <a:r>
              <a:rPr lang="en-US" sz="2000" dirty="0"/>
              <a:t>MapReduce, Spark</a:t>
            </a:r>
          </a:p>
          <a:p>
            <a:pPr lvl="1"/>
            <a:r>
              <a:rPr lang="en-US" sz="2000" dirty="0"/>
              <a:t>Process and analyze data</a:t>
            </a:r>
          </a:p>
          <a:p>
            <a:r>
              <a:rPr lang="en-US" sz="2400" dirty="0"/>
              <a:t>API</a:t>
            </a:r>
          </a:p>
          <a:p>
            <a:pPr lvl="1"/>
            <a:r>
              <a:rPr lang="en-US" sz="2000" dirty="0"/>
              <a:t>Various applications</a:t>
            </a:r>
          </a:p>
        </p:txBody>
      </p:sp>
      <p:pic>
        <p:nvPicPr>
          <p:cNvPr id="1026" name="Picture 2" descr="A Hadoop cluster divided into functional layers.">
            <a:extLst>
              <a:ext uri="{FF2B5EF4-FFF2-40B4-BE49-F238E27FC236}">
                <a16:creationId xmlns:a16="http://schemas.microsoft.com/office/drawing/2014/main" id="{89244CBA-A282-84C8-0E0B-94348CBD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43" y="1907365"/>
            <a:ext cx="5533219" cy="30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DA48-FCFB-E6AA-14CA-ADBB932D2126}"/>
              </a:ext>
            </a:extLst>
          </p:cNvPr>
          <p:cNvSpPr/>
          <p:nvPr/>
        </p:nvSpPr>
        <p:spPr>
          <a:xfrm>
            <a:off x="6256421" y="4138863"/>
            <a:ext cx="5666874" cy="878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211-37A9-E0DA-2334-AB8B4481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F668-4505-908F-DC13-F8C54324A9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distributed file system designed to run on commodity hardware with the following features</a:t>
            </a:r>
          </a:p>
          <a:p>
            <a:pPr lvl="1"/>
            <a:r>
              <a:rPr lang="en-US" dirty="0"/>
              <a:t>Highly fault-tolerant</a:t>
            </a:r>
          </a:p>
          <a:p>
            <a:pPr lvl="1"/>
            <a:r>
              <a:rPr lang="en-US" dirty="0"/>
              <a:t>Can be deployed on low-cost hardware</a:t>
            </a:r>
          </a:p>
          <a:p>
            <a:pPr lvl="1"/>
            <a:r>
              <a:rPr lang="en-US" dirty="0"/>
              <a:t>High throughput that is suitable for very large datasets</a:t>
            </a:r>
          </a:p>
          <a:p>
            <a:pPr lvl="1"/>
            <a:r>
              <a:rPr lang="en-US" dirty="0"/>
              <a:t>Support streaming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DE22-EB18-C61D-AB34-30FE0F9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C59-1C87-0D8E-109E-82AA599102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4" y="1110953"/>
            <a:ext cx="6599823" cy="5018679"/>
          </a:xfrm>
        </p:spPr>
        <p:txBody>
          <a:bodyPr/>
          <a:lstStyle/>
          <a:p>
            <a:r>
              <a:rPr lang="en-US" sz="2400" dirty="0"/>
              <a:t>HDFS follows a master/slave architecture with the following components</a:t>
            </a:r>
          </a:p>
          <a:p>
            <a:pPr lvl="1"/>
            <a:r>
              <a:rPr lang="en-US" sz="2000" dirty="0"/>
              <a:t>A single </a:t>
            </a:r>
            <a:r>
              <a:rPr lang="en-US" sz="2000" b="1" dirty="0" err="1"/>
              <a:t>NameNode</a:t>
            </a:r>
            <a:r>
              <a:rPr lang="en-US" sz="2000" dirty="0"/>
              <a:t>, a master node managing the system operations and accessibilities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secondary </a:t>
            </a:r>
            <a:r>
              <a:rPr lang="en-US" sz="2000" b="1" dirty="0" err="1"/>
              <a:t>NameNode</a:t>
            </a:r>
            <a:r>
              <a:rPr lang="en-US" sz="2000" b="1" dirty="0"/>
              <a:t> </a:t>
            </a:r>
            <a:r>
              <a:rPr lang="en-US" sz="2000" dirty="0"/>
              <a:t>as back up of the </a:t>
            </a:r>
            <a:r>
              <a:rPr lang="en-US" sz="2000" dirty="0" err="1"/>
              <a:t>NameNode</a:t>
            </a:r>
            <a:endParaRPr lang="en-US" sz="2000" dirty="0"/>
          </a:p>
          <a:p>
            <a:pPr lvl="1"/>
            <a:r>
              <a:rPr lang="en-US" sz="2000" dirty="0"/>
              <a:t>Multiple </a:t>
            </a:r>
            <a:r>
              <a:rPr lang="en-US" sz="2000" b="1" dirty="0" err="1"/>
              <a:t>DataNodes</a:t>
            </a:r>
            <a:r>
              <a:rPr lang="en-US" sz="2000" dirty="0"/>
              <a:t> managing storages on nodes they are on</a:t>
            </a:r>
          </a:p>
          <a:p>
            <a:r>
              <a:rPr lang="en-US" sz="2400" dirty="0"/>
              <a:t>Data files are split into blocks stored in multiple </a:t>
            </a:r>
            <a:r>
              <a:rPr lang="en-US" sz="2400" dirty="0" err="1"/>
              <a:t>DataNodes</a:t>
            </a:r>
            <a:endParaRPr lang="en-US" sz="2400" dirty="0"/>
          </a:p>
          <a:p>
            <a:r>
              <a:rPr lang="en-US" sz="2400" dirty="0" err="1"/>
              <a:t>NameNodes</a:t>
            </a:r>
            <a:r>
              <a:rPr lang="en-US" sz="2400" dirty="0"/>
              <a:t> perform operations like opening, closing, renaming, moving files or directories, etc.</a:t>
            </a:r>
          </a:p>
          <a:p>
            <a:r>
              <a:rPr lang="en-US" sz="2400" dirty="0" err="1"/>
              <a:t>DataNodes</a:t>
            </a:r>
            <a:r>
              <a:rPr lang="en-US" sz="2400" dirty="0"/>
              <a:t> serve read and write requests from clients and block operations as instructed by </a:t>
            </a:r>
            <a:r>
              <a:rPr lang="en-US" sz="2400" dirty="0" err="1"/>
              <a:t>NameNodes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1026" name="Picture 2" descr="HDFS Architecture">
            <a:extLst>
              <a:ext uri="{FF2B5EF4-FFF2-40B4-BE49-F238E27FC236}">
                <a16:creationId xmlns:a16="http://schemas.microsoft.com/office/drawing/2014/main" id="{05C1F157-A27E-8EF5-48E5-320936A5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42" y="1756109"/>
            <a:ext cx="4841413" cy="33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913F-E4B8-EB55-A566-18962D6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58B6-769C-117A-C6D7-A24512D674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HDFS is designed to store very large files in a cluster</a:t>
            </a:r>
          </a:p>
          <a:p>
            <a:r>
              <a:rPr lang="en-US" dirty="0"/>
              <a:t>Files are split into blocks of same sizes (except the last block)</a:t>
            </a:r>
          </a:p>
          <a:p>
            <a:r>
              <a:rPr lang="en-US" dirty="0"/>
              <a:t>Each block is replicated in multiple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Block sizes and replication factors are configurable (64MB and 3 by default)</a:t>
            </a:r>
          </a:p>
          <a:p>
            <a:endParaRPr lang="en-US" dirty="0"/>
          </a:p>
        </p:txBody>
      </p:sp>
      <p:pic>
        <p:nvPicPr>
          <p:cNvPr id="2050" name="Picture 2" descr="HDFS DataNodes">
            <a:extLst>
              <a:ext uri="{FF2B5EF4-FFF2-40B4-BE49-F238E27FC236}">
                <a16:creationId xmlns:a16="http://schemas.microsoft.com/office/drawing/2014/main" id="{7D031B71-2ED4-86F4-9674-07574527A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44"/>
          <a:stretch/>
        </p:blipFill>
        <p:spPr bwMode="auto">
          <a:xfrm>
            <a:off x="1901142" y="3429000"/>
            <a:ext cx="8324850" cy="28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F5A2-B9AC-BBF0-30E1-D62698F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Rack-Aware Replica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FF641-76C8-5F39-93B6-8637435F94E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1110953"/>
                <a:ext cx="4247649" cy="5018679"/>
              </a:xfrm>
            </p:spPr>
            <p:txBody>
              <a:bodyPr/>
              <a:lstStyle/>
              <a:p>
                <a:r>
                  <a:rPr lang="en-US" sz="2400" dirty="0"/>
                  <a:t>HDFS place replicas of data blocks throughout </a:t>
                </a:r>
                <a:r>
                  <a:rPr lang="en-US" sz="2400" dirty="0" err="1"/>
                  <a:t>DataNodes</a:t>
                </a:r>
                <a:r>
                  <a:rPr lang="en-US" sz="2400" dirty="0"/>
                  <a:t> the cluster with considerations to their physical rack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dirty="0" err="1"/>
                  <a:t>NameNode</a:t>
                </a:r>
                <a:r>
                  <a:rPr lang="en-US" sz="2400" dirty="0"/>
                  <a:t> determines the rack a </a:t>
                </a:r>
                <a:r>
                  <a:rPr lang="en-US" sz="2400" dirty="0" err="1"/>
                  <a:t>DataNode</a:t>
                </a:r>
                <a:r>
                  <a:rPr lang="en-US" sz="2400" dirty="0"/>
                  <a:t> belong to based on its IP address and DNS name</a:t>
                </a:r>
              </a:p>
              <a:p>
                <a:r>
                  <a:rPr lang="en-US" sz="2400" dirty="0"/>
                  <a:t>By default, the replication factor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. HDFS automatically places one replica in the local rack, and two replicas in two different nodes on a same remote rack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FF641-76C8-5F39-93B6-8637435F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1110953"/>
                <a:ext cx="4247649" cy="5018679"/>
              </a:xfrm>
              <a:blipFill>
                <a:blip r:embed="rId2"/>
                <a:stretch>
                  <a:fillRect l="-1865" t="-1699" r="-3156" b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069E24D-5D22-6CC6-905B-92972BEFA030}"/>
              </a:ext>
            </a:extLst>
          </p:cNvPr>
          <p:cNvSpPr/>
          <p:nvPr/>
        </p:nvSpPr>
        <p:spPr>
          <a:xfrm>
            <a:off x="7666120" y="1110953"/>
            <a:ext cx="1925053" cy="37518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Rack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B2295-BC71-9D42-1301-801646778AB5}"/>
              </a:ext>
            </a:extLst>
          </p:cNvPr>
          <p:cNvSpPr/>
          <p:nvPr/>
        </p:nvSpPr>
        <p:spPr>
          <a:xfrm>
            <a:off x="7818520" y="1263353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5BBE2-297F-273B-6CC7-1AC5155BE5FE}"/>
              </a:ext>
            </a:extLst>
          </p:cNvPr>
          <p:cNvSpPr/>
          <p:nvPr/>
        </p:nvSpPr>
        <p:spPr>
          <a:xfrm>
            <a:off x="7818519" y="2365706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12F43-7AA9-1F38-DC91-74F2E81803C0}"/>
              </a:ext>
            </a:extLst>
          </p:cNvPr>
          <p:cNvSpPr/>
          <p:nvPr/>
        </p:nvSpPr>
        <p:spPr>
          <a:xfrm>
            <a:off x="7818518" y="3466055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CF317-7320-A6EC-5B83-1694F13A2E1E}"/>
              </a:ext>
            </a:extLst>
          </p:cNvPr>
          <p:cNvSpPr/>
          <p:nvPr/>
        </p:nvSpPr>
        <p:spPr>
          <a:xfrm>
            <a:off x="10157467" y="1104937"/>
            <a:ext cx="1925053" cy="37518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Rack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3A14A-8DD6-41D0-329E-B8CC5800D994}"/>
              </a:ext>
            </a:extLst>
          </p:cNvPr>
          <p:cNvSpPr/>
          <p:nvPr/>
        </p:nvSpPr>
        <p:spPr>
          <a:xfrm>
            <a:off x="10309867" y="1257337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9AA2C-42CF-79CE-09A8-D9A989851DC6}"/>
              </a:ext>
            </a:extLst>
          </p:cNvPr>
          <p:cNvSpPr/>
          <p:nvPr/>
        </p:nvSpPr>
        <p:spPr>
          <a:xfrm>
            <a:off x="10309866" y="2359690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D292A-39D9-A74A-A2EF-46FE8728F680}"/>
              </a:ext>
            </a:extLst>
          </p:cNvPr>
          <p:cNvSpPr/>
          <p:nvPr/>
        </p:nvSpPr>
        <p:spPr>
          <a:xfrm>
            <a:off x="10309865" y="3460039"/>
            <a:ext cx="1631476" cy="92442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F2C095-17A9-DA9E-2850-12AAC86CE2A8}"/>
              </a:ext>
            </a:extLst>
          </p:cNvPr>
          <p:cNvSpPr/>
          <p:nvPr/>
        </p:nvSpPr>
        <p:spPr>
          <a:xfrm>
            <a:off x="5299561" y="1655302"/>
            <a:ext cx="764006" cy="16964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81247E-1511-A3EF-EEC1-B0AD94A59A70}"/>
              </a:ext>
            </a:extLst>
          </p:cNvPr>
          <p:cNvSpPr/>
          <p:nvPr/>
        </p:nvSpPr>
        <p:spPr>
          <a:xfrm>
            <a:off x="6382055" y="1796771"/>
            <a:ext cx="653129" cy="5324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303E83-88D2-42DF-0D35-2BCA6608E801}"/>
              </a:ext>
            </a:extLst>
          </p:cNvPr>
          <p:cNvSpPr/>
          <p:nvPr/>
        </p:nvSpPr>
        <p:spPr>
          <a:xfrm>
            <a:off x="6382054" y="2661422"/>
            <a:ext cx="653129" cy="532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02023E-AE87-D47B-E2FB-76E67DEDC5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063567" y="2062991"/>
            <a:ext cx="318488" cy="440538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7D7A83-3B10-A16A-D5B7-C97D23D8A6D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063567" y="2503529"/>
            <a:ext cx="318487" cy="424113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99D5B4-188F-6C4A-CB5B-290E70443026}"/>
              </a:ext>
            </a:extLst>
          </p:cNvPr>
          <p:cNvSpPr/>
          <p:nvPr/>
        </p:nvSpPr>
        <p:spPr>
          <a:xfrm>
            <a:off x="7943435" y="1341506"/>
            <a:ext cx="653129" cy="5324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1</a:t>
            </a:r>
          </a:p>
          <a:p>
            <a:pPr algn="ctr"/>
            <a:r>
              <a:rPr lang="en-US" sz="1100" b="1" dirty="0"/>
              <a:t>Rep.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D7439A-D263-95A8-D246-0304F1479BF5}"/>
              </a:ext>
            </a:extLst>
          </p:cNvPr>
          <p:cNvSpPr/>
          <p:nvPr/>
        </p:nvSpPr>
        <p:spPr>
          <a:xfrm>
            <a:off x="10396592" y="1342062"/>
            <a:ext cx="653129" cy="5324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1</a:t>
            </a:r>
          </a:p>
          <a:p>
            <a:pPr algn="ctr"/>
            <a:r>
              <a:rPr lang="en-US" sz="1100" b="1" dirty="0"/>
              <a:t>Rep. 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0FDBC2-DBC8-B700-6E30-012FD449FC80}"/>
              </a:ext>
            </a:extLst>
          </p:cNvPr>
          <p:cNvSpPr/>
          <p:nvPr/>
        </p:nvSpPr>
        <p:spPr>
          <a:xfrm>
            <a:off x="10417124" y="2435658"/>
            <a:ext cx="653129" cy="5324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1</a:t>
            </a:r>
          </a:p>
          <a:p>
            <a:pPr algn="ctr"/>
            <a:r>
              <a:rPr lang="en-US" sz="1100" b="1" dirty="0"/>
              <a:t>Rep. 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63A517-536E-353E-2C36-71325B528787}"/>
              </a:ext>
            </a:extLst>
          </p:cNvPr>
          <p:cNvSpPr/>
          <p:nvPr/>
        </p:nvSpPr>
        <p:spPr>
          <a:xfrm>
            <a:off x="7943434" y="3544027"/>
            <a:ext cx="653129" cy="532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2</a:t>
            </a:r>
          </a:p>
          <a:p>
            <a:pPr algn="ctr"/>
            <a:r>
              <a:rPr lang="en-US" sz="1100" b="1" dirty="0"/>
              <a:t>Rep.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6CE1FDD-91B4-EFD9-2BFB-9D73008A0A10}"/>
              </a:ext>
            </a:extLst>
          </p:cNvPr>
          <p:cNvSpPr/>
          <p:nvPr/>
        </p:nvSpPr>
        <p:spPr>
          <a:xfrm>
            <a:off x="11193726" y="2435657"/>
            <a:ext cx="653129" cy="532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2</a:t>
            </a:r>
          </a:p>
          <a:p>
            <a:pPr algn="ctr"/>
            <a:r>
              <a:rPr lang="en-US" sz="1100" b="1" dirty="0"/>
              <a:t>Rep. 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06E74F-86B2-AD3E-4965-B6199439CEC3}"/>
              </a:ext>
            </a:extLst>
          </p:cNvPr>
          <p:cNvSpPr/>
          <p:nvPr/>
        </p:nvSpPr>
        <p:spPr>
          <a:xfrm>
            <a:off x="10396591" y="3545509"/>
            <a:ext cx="653129" cy="532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Block 2</a:t>
            </a:r>
          </a:p>
          <a:p>
            <a:pPr algn="ctr"/>
            <a:r>
              <a:rPr lang="en-US" sz="1100" b="1" dirty="0"/>
              <a:t>Rep. 3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63B6029-7F71-7CB5-02BC-EA3D787791D8}"/>
              </a:ext>
            </a:extLst>
          </p:cNvPr>
          <p:cNvSpPr/>
          <p:nvPr/>
        </p:nvSpPr>
        <p:spPr>
          <a:xfrm>
            <a:off x="7282709" y="2329210"/>
            <a:ext cx="168442" cy="3275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F0DC-5D01-BA76-48BF-649B4A35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3" y="3095504"/>
            <a:ext cx="10660289" cy="666991"/>
          </a:xfrm>
        </p:spPr>
        <p:txBody>
          <a:bodyPr/>
          <a:lstStyle/>
          <a:p>
            <a:r>
              <a:rPr lang="en-US" dirty="0"/>
              <a:t>HDFS Hands-on</a:t>
            </a:r>
          </a:p>
        </p:txBody>
      </p:sp>
    </p:spTree>
    <p:extLst>
      <p:ext uri="{BB962C8B-B14F-4D97-AF65-F5344CB8AC3E}">
        <p14:creationId xmlns:p14="http://schemas.microsoft.com/office/powerpoint/2010/main" val="33340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AC3-DB6E-9EB1-6B77-CF72053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Virtual Machine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3A7A-4ED5-7D1C-B4AA-AEDF8F40BD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1110953"/>
            <a:ext cx="5137986" cy="5018679"/>
          </a:xfrm>
        </p:spPr>
        <p:txBody>
          <a:bodyPr/>
          <a:lstStyle/>
          <a:p>
            <a:r>
              <a:rPr lang="en-US" sz="2000" dirty="0"/>
              <a:t>The VirtualBox Hadoop cluster may take times to start up</a:t>
            </a:r>
          </a:p>
          <a:p>
            <a:r>
              <a:rPr lang="en-US" sz="2000" dirty="0"/>
              <a:t>Instead of shutting down and resetting every session, we can save the current state of the virtual machine to continue later</a:t>
            </a:r>
          </a:p>
          <a:p>
            <a:r>
              <a:rPr lang="en-US" sz="2000" dirty="0"/>
              <a:t>Either</a:t>
            </a:r>
          </a:p>
          <a:p>
            <a:pPr lvl="1"/>
            <a:r>
              <a:rPr lang="en-US" sz="1800" dirty="0"/>
              <a:t>Take Snapshot from the VM. This allows the VM to continue running</a:t>
            </a:r>
          </a:p>
          <a:p>
            <a:pPr lvl="2"/>
            <a:r>
              <a:rPr lang="en-US" sz="1800" dirty="0"/>
              <a:t>Changes will not carry over if start from an earlier state</a:t>
            </a:r>
          </a:p>
          <a:p>
            <a:pPr lvl="2"/>
            <a:r>
              <a:rPr lang="en-US" sz="1800" dirty="0"/>
              <a:t>Also useful for backing up a VM state</a:t>
            </a:r>
          </a:p>
          <a:p>
            <a:r>
              <a:rPr lang="en-US" sz="2000" dirty="0"/>
              <a:t>OR</a:t>
            </a:r>
          </a:p>
          <a:p>
            <a:pPr lvl="1"/>
            <a:r>
              <a:rPr lang="en-US" sz="1800" dirty="0"/>
              <a:t>Stop and Save State from the VirtualBox Manager</a:t>
            </a:r>
          </a:p>
          <a:p>
            <a:pPr lvl="2"/>
            <a:r>
              <a:rPr lang="en-US" sz="1800" dirty="0"/>
              <a:t>This will stop the VM immediately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CC43-1B1F-D83A-8EF0-B746471C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652" y="269005"/>
            <a:ext cx="3676147" cy="240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6E306-A2EB-2ECC-9B0D-77380AFB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16" y="2964755"/>
            <a:ext cx="5732583" cy="3243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415DE1-6B09-AB61-63BD-45BA77AF4DC5}"/>
              </a:ext>
            </a:extLst>
          </p:cNvPr>
          <p:cNvSpPr/>
          <p:nvPr/>
        </p:nvSpPr>
        <p:spPr>
          <a:xfrm>
            <a:off x="8674768" y="3043989"/>
            <a:ext cx="493295" cy="445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7AC0-CE6D-B85F-7D04-36E5DBD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VM from a Saved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B94D-9553-0D86-5DA5-20E03FDCB4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140780" cy="5018679"/>
          </a:xfrm>
        </p:spPr>
        <p:txBody>
          <a:bodyPr/>
          <a:lstStyle/>
          <a:p>
            <a:r>
              <a:rPr lang="en-US" dirty="0"/>
              <a:t>While the VM is powered off, select the correct state and click on Restore</a:t>
            </a:r>
          </a:p>
          <a:p>
            <a:r>
              <a:rPr lang="en-US" dirty="0"/>
              <a:t>Then start the VM like normal, the restoring pop up will show</a:t>
            </a:r>
          </a:p>
          <a:p>
            <a:r>
              <a:rPr lang="en-US" dirty="0"/>
              <a:t>The VM will start at the save states with all services running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8D3BA-5AB5-8F96-C527-8BC16C6F7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21"/>
          <a:stretch/>
        </p:blipFill>
        <p:spPr>
          <a:xfrm>
            <a:off x="5960764" y="859228"/>
            <a:ext cx="6100512" cy="1410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42F3E8-2634-46F3-CC4E-77DB7A662E07}"/>
              </a:ext>
            </a:extLst>
          </p:cNvPr>
          <p:cNvSpPr/>
          <p:nvPr/>
        </p:nvSpPr>
        <p:spPr>
          <a:xfrm>
            <a:off x="8764373" y="1024628"/>
            <a:ext cx="316042" cy="285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07EA7-1E16-4EAB-4D91-58C56761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64" y="2445049"/>
            <a:ext cx="3304567" cy="2150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2F3AD-0347-8ACB-7102-0A0900E2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64" y="4596005"/>
            <a:ext cx="6202279" cy="15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696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55 Roman</vt:lpstr>
      <vt:lpstr>Avenir 65 Medium</vt:lpstr>
      <vt:lpstr>Avenir 95 Black</vt:lpstr>
      <vt:lpstr>Calibri</vt:lpstr>
      <vt:lpstr>Cambria Math</vt:lpstr>
      <vt:lpstr>Office Theme</vt:lpstr>
      <vt:lpstr>HDFS –  Hadoop Distributed File System</vt:lpstr>
      <vt:lpstr>Hadoop Architecture</vt:lpstr>
      <vt:lpstr>Introduction to HDFS</vt:lpstr>
      <vt:lpstr>HDFS Architecture</vt:lpstr>
      <vt:lpstr>Data Replication</vt:lpstr>
      <vt:lpstr>Rack-Aware Replica Placement</vt:lpstr>
      <vt:lpstr>HDFS Hands-on</vt:lpstr>
      <vt:lpstr>Saving Virtual Machine State</vt:lpstr>
      <vt:lpstr>Start VM from a Saved State</vt:lpstr>
      <vt:lpstr>Change to HDFS View</vt:lpstr>
      <vt:lpstr>HDFS View</vt:lpstr>
      <vt:lpstr>Create a New Folder</vt:lpstr>
      <vt:lpstr>Upload Files</vt:lpstr>
      <vt:lpstr>File Operation</vt:lpstr>
      <vt:lpstr>Change Permission</vt:lpstr>
      <vt:lpstr>View HDFS Files from Terminal</vt:lpstr>
      <vt:lpstr>View Contents in Specific Directory</vt:lpstr>
      <vt:lpstr>Extra Reading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179</cp:revision>
  <dcterms:created xsi:type="dcterms:W3CDTF">2019-08-07T15:31:06Z</dcterms:created>
  <dcterms:modified xsi:type="dcterms:W3CDTF">2023-01-25T16:14:18Z</dcterms:modified>
</cp:coreProperties>
</file>