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7" r:id="rId3"/>
    <p:sldId id="303" r:id="rId4"/>
    <p:sldId id="308" r:id="rId5"/>
    <p:sldId id="304" r:id="rId6"/>
    <p:sldId id="309" r:id="rId7"/>
    <p:sldId id="305" r:id="rId8"/>
    <p:sldId id="306" r:id="rId9"/>
    <p:sldId id="307" r:id="rId10"/>
    <p:sldId id="314" r:id="rId11"/>
    <p:sldId id="299" r:id="rId12"/>
    <p:sldId id="310" r:id="rId13"/>
    <p:sldId id="311" r:id="rId14"/>
    <p:sldId id="312" r:id="rId15"/>
    <p:sldId id="315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08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06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49" y="2703443"/>
            <a:ext cx="4660900" cy="960173"/>
          </a:xfrm>
        </p:spPr>
        <p:txBody>
          <a:bodyPr/>
          <a:lstStyle/>
          <a:p>
            <a:r>
              <a:rPr lang="en-US" dirty="0"/>
              <a:t>Advance Queries in MongoDB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2489-657C-0705-FEEB-515A777E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search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8526-8D69-5181-DA82-D4C758ADD3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have an equivalent of the SQL WHERE statement, add a $match operator, which is similar to input of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find()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db.items.aggregate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([</a:t>
            </a:r>
          </a:p>
          <a:p>
            <a:pPr marL="914400" lvl="2" indent="0">
              <a:buNone/>
            </a:pP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{$match: {"quantity":{$gte:10}}},</a:t>
            </a:r>
          </a:p>
          <a:p>
            <a:pPr marL="914400" lvl="2" indent="0">
              <a:buNone/>
            </a:pP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{$group: { _id: null, "</a:t>
            </a:r>
            <a:r>
              <a:rPr lang="en-US" sz="2400" dirty="0" err="1">
                <a:highlight>
                  <a:srgbClr val="00FFFF"/>
                </a:highlight>
                <a:latin typeface="Consolas" panose="020B0609020204030204" pitchFamily="49" charset="0"/>
              </a:rPr>
              <a:t>average_cost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": {$avg:"$price"}}}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60851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E9E8-EF46-E23D-A15E-3F785C6C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60CD-4079-D91D-D180-5212FCB66A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6780296" cy="5221539"/>
          </a:xfrm>
        </p:spPr>
        <p:txBody>
          <a:bodyPr/>
          <a:lstStyle/>
          <a:p>
            <a:r>
              <a:rPr lang="en-US" sz="2000" dirty="0"/>
              <a:t>A field in a document may contain an embedded document</a:t>
            </a:r>
          </a:p>
          <a:p>
            <a:r>
              <a:rPr lang="en-US" sz="2000" dirty="0"/>
              <a:t>As in the example, the value of the field is another document</a:t>
            </a:r>
          </a:p>
          <a:p>
            <a:r>
              <a:rPr lang="en-US" sz="2000" dirty="0"/>
              <a:t>Usually used when we have a </a:t>
            </a:r>
            <a:r>
              <a:rPr lang="en-US" sz="2000" b="1" dirty="0"/>
              <a:t>one-to-one</a:t>
            </a:r>
            <a:r>
              <a:rPr lang="en-US" sz="2000" dirty="0"/>
              <a:t> or </a:t>
            </a:r>
            <a:r>
              <a:rPr lang="en-US" sz="2000" b="1" dirty="0"/>
              <a:t>one-to-many</a:t>
            </a:r>
            <a:r>
              <a:rPr lang="en-US" sz="2000" dirty="0"/>
              <a:t> relationship</a:t>
            </a:r>
          </a:p>
          <a:p>
            <a:r>
              <a:rPr lang="en-US" sz="2000" dirty="0"/>
              <a:t>To insert, we still use </a:t>
            </a:r>
            <a:r>
              <a:rPr lang="en-US" sz="2000" dirty="0" err="1"/>
              <a:t>insertOne</a:t>
            </a:r>
            <a:r>
              <a:rPr lang="en-US" sz="2000" dirty="0"/>
              <a:t>() or </a:t>
            </a:r>
            <a:r>
              <a:rPr lang="en-US" sz="2000" dirty="0" err="1"/>
              <a:t>insertMany</a:t>
            </a:r>
            <a:r>
              <a:rPr lang="en-US" sz="2000" dirty="0"/>
              <a:t>(), example: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db.employees.insertMany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"EID":"01321",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name":"Alice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 Smith",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"address": {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"street_address":"123 Chastain Road",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city":"Kennesaw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state":"GA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"zip":"30144"}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})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717263-2CFF-27D0-9F72-950611D9ACB0}"/>
              </a:ext>
            </a:extLst>
          </p:cNvPr>
          <p:cNvGrpSpPr/>
          <p:nvPr/>
        </p:nvGrpSpPr>
        <p:grpSpPr>
          <a:xfrm>
            <a:off x="7561651" y="908093"/>
            <a:ext cx="4012281" cy="3940633"/>
            <a:chOff x="6773333" y="908093"/>
            <a:chExt cx="4800600" cy="47148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A683B0-07D8-4686-B85D-3A151B6B2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3333" y="908093"/>
              <a:ext cx="4800600" cy="47148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597F6E-BD07-635D-8455-80A917B122ED}"/>
                </a:ext>
              </a:extLst>
            </p:cNvPr>
            <p:cNvSpPr/>
            <p:nvPr/>
          </p:nvSpPr>
          <p:spPr>
            <a:xfrm>
              <a:off x="7104647" y="1840832"/>
              <a:ext cx="4295274" cy="1100889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D799E2-A086-13E9-7EB2-204DA79918BD}"/>
                </a:ext>
              </a:extLst>
            </p:cNvPr>
            <p:cNvSpPr/>
            <p:nvPr/>
          </p:nvSpPr>
          <p:spPr>
            <a:xfrm>
              <a:off x="7104647" y="4201027"/>
              <a:ext cx="4295274" cy="1100889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8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FD27-13F3-5887-5BF9-A75DC2F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Fields in Embedded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B632-9344-7570-89FA-59187BDE7E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still use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find()</a:t>
            </a:r>
            <a:r>
              <a:rPr lang="en-US" dirty="0"/>
              <a:t> like normal</a:t>
            </a:r>
          </a:p>
          <a:p>
            <a:r>
              <a:rPr lang="en-US" dirty="0"/>
              <a:t>Fields in embedded documents can be accessed with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main_field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&gt;.&lt;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embedded_field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main_field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&gt;</a:t>
            </a:r>
            <a:r>
              <a:rPr lang="en-US" dirty="0"/>
              <a:t>: the field in the main document</a:t>
            </a:r>
          </a:p>
          <a:p>
            <a:pPr lvl="1"/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embedded_field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&gt;: </a:t>
            </a:r>
            <a:r>
              <a:rPr lang="en-US" dirty="0"/>
              <a:t>the field in the embedded document</a:t>
            </a:r>
          </a:p>
          <a:p>
            <a:r>
              <a:rPr lang="en-US" dirty="0"/>
              <a:t>For example, find employee whose zip in address is 30144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db.employees.find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({"address.zip":"30144"})</a:t>
            </a:r>
          </a:p>
        </p:txBody>
      </p:sp>
    </p:spTree>
    <p:extLst>
      <p:ext uri="{BB962C8B-B14F-4D97-AF65-F5344CB8AC3E}">
        <p14:creationId xmlns:p14="http://schemas.microsoft.com/office/powerpoint/2010/main" val="185876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2D41-93B4-79B8-40EB-C3A98EF5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9556-4AED-AC5D-B238-FA037517A5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MongoDB is not a relational database and therefore does not have direct implementations of entity relationships</a:t>
            </a:r>
          </a:p>
          <a:p>
            <a:r>
              <a:rPr lang="en-US" sz="2400" dirty="0"/>
              <a:t>Instead, we can use a combination of embedded documents and lists </a:t>
            </a:r>
          </a:p>
          <a:p>
            <a:r>
              <a:rPr lang="en-US" sz="2400" dirty="0"/>
              <a:t>If you have a one-to-one relationship between data entities, it is better to transform one into embedded documents</a:t>
            </a:r>
          </a:p>
          <a:p>
            <a:pPr lvl="1"/>
            <a:r>
              <a:rPr lang="en-US" sz="2000" dirty="0"/>
              <a:t>For example, if one person has one account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F3F16-6ACB-9521-6A5B-5213FF18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38" y="3429000"/>
            <a:ext cx="389626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2794-8162-C4EA-D2B7-9F68B1E3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D1AC-7D27-8575-20AB-9CF039D380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776122"/>
            <a:ext cx="10355263" cy="5221539"/>
          </a:xfrm>
        </p:spPr>
        <p:txBody>
          <a:bodyPr/>
          <a:lstStyle/>
          <a:p>
            <a:r>
              <a:rPr lang="en-US" sz="2000" dirty="0"/>
              <a:t>One-to-many relationships can still be done with embedded documents</a:t>
            </a:r>
          </a:p>
          <a:p>
            <a:r>
              <a:rPr lang="en-US" sz="2000" dirty="0"/>
              <a:t>The field is now a </a:t>
            </a:r>
            <a:r>
              <a:rPr lang="en-US" sz="2000" b="1" dirty="0"/>
              <a:t>list [] </a:t>
            </a:r>
            <a:r>
              <a:rPr lang="en-US" sz="2000" dirty="0"/>
              <a:t>of embedded documents</a:t>
            </a:r>
          </a:p>
          <a:p>
            <a:r>
              <a:rPr lang="en-US" sz="2000" dirty="0"/>
              <a:t>For example, if one person has multiple addresses:</a:t>
            </a:r>
          </a:p>
          <a:p>
            <a:r>
              <a:rPr lang="en-US" sz="2000" dirty="0"/>
              <a:t>Querying with find() can be performed normally, even with embedded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BDA8A-0FA9-F6B6-1A67-362ACA922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"/>
          <a:stretch/>
        </p:blipFill>
        <p:spPr>
          <a:xfrm>
            <a:off x="733425" y="2511934"/>
            <a:ext cx="3414424" cy="2305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08C50-1462-FA6C-B618-D613C9B9F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2"/>
          <a:stretch/>
        </p:blipFill>
        <p:spPr>
          <a:xfrm>
            <a:off x="5759125" y="2511934"/>
            <a:ext cx="2880697" cy="3732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9BB7E-B39D-35EB-F6C4-6C963678A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3" b="4401"/>
          <a:stretch/>
        </p:blipFill>
        <p:spPr>
          <a:xfrm>
            <a:off x="8731103" y="2511934"/>
            <a:ext cx="2874745" cy="37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318A-8C32-BB66-B781-10EE1F8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Embedded Documents for one-to-many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BDDE-F303-F312-E690-1CAD0D8948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db.employees.insertMany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{"EID":"12454",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name":"Daniel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 Smith",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"addresses": [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	{"street_address":"123 Chastain Road",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city":"Kennesaw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state":"GA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	"zip":"30144"},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	{"street_address":"111 Chastain Road",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city":"Kennesaw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state":"GA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"zip":"30000"}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1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88FE-2E9B-B5C8-0BFC-C1325E3A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in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6DA2-394C-8402-1BA6-88CFBF52C4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5944100" cy="5221539"/>
          </a:xfrm>
        </p:spPr>
        <p:txBody>
          <a:bodyPr/>
          <a:lstStyle/>
          <a:p>
            <a:r>
              <a:rPr lang="en-US" sz="1800" dirty="0"/>
              <a:t>There are many cases where we cannot or should not use embedded documents, for example, a many-to-many relationship</a:t>
            </a:r>
          </a:p>
          <a:p>
            <a:r>
              <a:rPr lang="en-US" sz="1800" dirty="0"/>
              <a:t>We can still have multiple collections with fields referring each other to represent many-to-many relationships</a:t>
            </a:r>
          </a:p>
          <a:p>
            <a:r>
              <a:rPr lang="en-US" sz="1800" dirty="0"/>
              <a:t>And join them if needed. However, joining is limited to </a:t>
            </a:r>
            <a:r>
              <a:rPr lang="en-US" sz="1800" b="1" dirty="0"/>
              <a:t>left outer</a:t>
            </a:r>
          </a:p>
          <a:p>
            <a:r>
              <a:rPr lang="en-US" sz="1800" dirty="0"/>
              <a:t>We use aggregate() function with the $lookup operator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 1&gt;.aggregate([</a:t>
            </a:r>
          </a:p>
          <a:p>
            <a:pPr marL="457200" lvl="1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{$lookup: {</a:t>
            </a:r>
          </a:p>
          <a:p>
            <a:pPr marL="914400" lvl="2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from: &lt;collection 2&gt;,</a:t>
            </a:r>
          </a:p>
          <a:p>
            <a:pPr marL="914400" lvl="2" indent="0">
              <a:buNone/>
            </a:pP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localField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: &lt;local reference key&gt;,</a:t>
            </a:r>
          </a:p>
          <a:p>
            <a:pPr marL="914400" lvl="2" indent="0">
              <a:buNone/>
            </a:pP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foreignField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: &lt;foreign reference key&gt;,</a:t>
            </a:r>
          </a:p>
          <a:p>
            <a:pPr marL="914400" lvl="2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as: &lt;alias of key after join&gt;</a:t>
            </a:r>
          </a:p>
          <a:p>
            <a:pPr marL="457200" lvl="1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])</a:t>
            </a:r>
            <a:r>
              <a:rPr lang="en-US" sz="180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1759C-9E22-B381-5406-8F1C91FE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510" y="1362430"/>
            <a:ext cx="5529660" cy="41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7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056B-CF7A-957D-BACA-7A70C972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93D4-EF0B-BD39-F4DC-9660124343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CRUD stands for Create – Read – Update – Delete, the four basics operations on data of any database system</a:t>
            </a:r>
          </a:p>
          <a:p>
            <a:r>
              <a:rPr lang="en-US" dirty="0"/>
              <a:t>I will compare to SQL statements for them. Detail explanations come in next slides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6D06D8-9E44-7452-BD1F-73BD692C5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447542"/>
              </p:ext>
            </p:extLst>
          </p:nvPr>
        </p:nvGraphicFramePr>
        <p:xfrm>
          <a:off x="336885" y="2815547"/>
          <a:ext cx="1172477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094">
                  <a:extLst>
                    <a:ext uri="{9D8B030D-6E8A-4147-A177-3AD203B41FA5}">
                      <a16:colId xmlns:a16="http://schemas.microsoft.com/office/drawing/2014/main" val="2820507983"/>
                    </a:ext>
                  </a:extLst>
                </a:gridCol>
                <a:gridCol w="4932947">
                  <a:extLst>
                    <a:ext uri="{9D8B030D-6E8A-4147-A177-3AD203B41FA5}">
                      <a16:colId xmlns:a16="http://schemas.microsoft.com/office/drawing/2014/main" val="502114043"/>
                    </a:ext>
                  </a:extLst>
                </a:gridCol>
                <a:gridCol w="5612733">
                  <a:extLst>
                    <a:ext uri="{9D8B030D-6E8A-4147-A177-3AD203B41FA5}">
                      <a16:colId xmlns:a16="http://schemas.microsoft.com/office/drawing/2014/main" val="242886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RDBMS SQL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0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CREATE TABLE test (id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INT, name VARCHAR(20));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db.createCollection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(“test”)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7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INSERT INTO test VALUES (1,”test 1”);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db.test.insert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({“id”:1,”name”:”test 1”})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SELECT * FROM test;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db.test.find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7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SELECT * FROM test WHERE id=1;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db.test.find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({“id”:1})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UPDATE test SET name = “test 2” WHERE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id=1;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db.test.update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({“id”:"1234534”}, {$set: {“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name":”test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”}} , {multi: true});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1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DELETE FROM test WHERE id=1;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db.test.drop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({“id”:1})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7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02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AFA-E0B9-1836-AED3-38FD78C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2117"/>
            <a:ext cx="10515600" cy="666991"/>
          </a:xfrm>
        </p:spPr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EFD-F58F-639C-C588-D1026C5174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600903"/>
            <a:ext cx="10828922" cy="5221539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b="1" dirty="0"/>
              <a:t>one</a:t>
            </a:r>
            <a:r>
              <a:rPr lang="en-US" dirty="0"/>
              <a:t> document: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insertOne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({["&lt;field&gt;":&lt;value&gt;]})</a:t>
            </a:r>
          </a:p>
          <a:p>
            <a:pPr lvl="1"/>
            <a:r>
              <a:rPr lang="en-US" dirty="0"/>
              <a:t>&lt;field&gt; is the name of the field</a:t>
            </a:r>
          </a:p>
          <a:p>
            <a:pPr lvl="1"/>
            <a:r>
              <a:rPr lang="en-US" dirty="0"/>
              <a:t>&lt;value&gt; is the value of the field, string values must be inside quotes</a:t>
            </a:r>
          </a:p>
          <a:p>
            <a:pPr lvl="1"/>
            <a:r>
              <a:rPr lang="en-US" dirty="0"/>
              <a:t>Can have multiple &lt;field&gt;:&lt;value&gt; separated by commas </a:t>
            </a:r>
            <a:r>
              <a:rPr lang="en-US" b="1" dirty="0"/>
              <a:t>,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db.people.insertOne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{"PID":"000101", "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first_name":"Alice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", "last_name":"Smith", "age": 30}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2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DC15-393C-FE1D-12A1-61E3D072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Many Document Simultaneously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5C0B-1682-78AF-A1F5-6EE1AF6E00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For inserting multiple documents, we use </a:t>
            </a:r>
            <a:r>
              <a:rPr lang="en-US" sz="2400" dirty="0" err="1">
                <a:highlight>
                  <a:srgbClr val="00FFFF"/>
                </a:highlight>
                <a:latin typeface="Consolas" panose="020B0609020204030204" pitchFamily="49" charset="0"/>
              </a:rPr>
              <a:t>insertMany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insertMany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{["&lt;field&gt;":&lt;value&gt;]}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latin typeface="+mn-lt"/>
              </a:rPr>
              <a:t>Similar to </a:t>
            </a:r>
            <a:r>
              <a:rPr lang="en-US" dirty="0" err="1">
                <a:highlight>
                  <a:srgbClr val="00FFFF"/>
                </a:highlight>
                <a:latin typeface="+mn-lt"/>
              </a:rPr>
              <a:t>insertOne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+mn-lt"/>
              </a:rPr>
              <a:t> however can have multiple documents separated by commas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+mn-lt"/>
              </a:rPr>
              <a:t>All documents are placed in a single </a:t>
            </a:r>
            <a:r>
              <a:rPr lang="en-US" b="1" dirty="0">
                <a:latin typeface="+mn-lt"/>
              </a:rPr>
              <a:t>[ ]</a:t>
            </a:r>
            <a:r>
              <a:rPr lang="en-US" dirty="0">
                <a:latin typeface="+mn-lt"/>
              </a:rPr>
              <a:t>, similar to a Python list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Example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db.people.insertMany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{"PID":"000234","first_name":"Carol","last_name":"Brown", "age": 25},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{"PID":"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000236","first_name":"Daniel","last_name":"Davis", "age": 35}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585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B2B9-3F52-70D0-1DFE-C40D93BB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A492-E97B-C856-3FF0-F2023B4930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General syntax: 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db.&lt;collection&gt;.find({&lt;field&gt;:&lt;criteria&gt;})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Get everything: 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/>
              <a:t>Find people with age = 36: 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({"age": 36})</a:t>
            </a:r>
          </a:p>
          <a:p>
            <a:pPr lvl="1"/>
            <a:r>
              <a:rPr lang="en-US" sz="2000" dirty="0"/>
              <a:t>Find people with first name similar to “</a:t>
            </a:r>
            <a:r>
              <a:rPr lang="en-US" sz="2000" dirty="0" err="1"/>
              <a:t>Emm</a:t>
            </a:r>
            <a:r>
              <a:rPr lang="en-US" sz="2000" dirty="0"/>
              <a:t>”: 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("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first_name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": /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Emm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/)</a:t>
            </a:r>
          </a:p>
          <a:p>
            <a:r>
              <a:rPr lang="en-US" sz="2400" dirty="0"/>
              <a:t>For comparison, the criteria has the form 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{&lt;operator&gt;: &lt;value&gt;}</a:t>
            </a:r>
          </a:p>
          <a:p>
            <a:pPr lvl="1"/>
            <a:r>
              <a:rPr lang="en-US" sz="2000" dirty="0"/>
              <a:t>Operators: 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$eq </a:t>
            </a:r>
            <a:r>
              <a:rPr lang="en-US" sz="2000" dirty="0"/>
              <a:t>(=), 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$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gt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(&gt;), 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$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gte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(&gt;=), 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$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lt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(&lt;), 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$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lte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(&lt;=)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Find people older than 30: 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({"age": {$gte:30}})</a:t>
            </a:r>
          </a:p>
        </p:txBody>
      </p:sp>
    </p:spTree>
    <p:extLst>
      <p:ext uri="{BB962C8B-B14F-4D97-AF65-F5344CB8AC3E}">
        <p14:creationId xmlns:p14="http://schemas.microsoft.com/office/powerpoint/2010/main" val="400182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DEA8-C4B9-AE88-42E3-5AE14DA9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468D-310A-BE34-C733-D8A29802A8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1406438" cy="5221539"/>
          </a:xfrm>
        </p:spPr>
        <p:txBody>
          <a:bodyPr/>
          <a:lstStyle/>
          <a:p>
            <a:r>
              <a:rPr lang="en-US" sz="2400" dirty="0"/>
              <a:t>Multiple 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&lt;field&gt;: &lt;criteria&gt;</a:t>
            </a:r>
            <a:r>
              <a:rPr lang="en-US" sz="2400" dirty="0"/>
              <a:t> can be put into a single 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find()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to combine conditions with the  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AND</a:t>
            </a:r>
            <a:r>
              <a:rPr lang="en-US" sz="2400" dirty="0"/>
              <a:t> operator. </a:t>
            </a:r>
          </a:p>
          <a:p>
            <a:pPr lvl="1"/>
            <a:r>
              <a:rPr lang="en-US" dirty="0"/>
              <a:t>The search criteria must be in the same </a:t>
            </a:r>
            <a:r>
              <a:rPr lang="en-US" b="1" dirty="0"/>
              <a:t>{}</a:t>
            </a:r>
            <a:endParaRPr lang="en-US" sz="2000" b="1" dirty="0"/>
          </a:p>
          <a:p>
            <a:pPr lvl="1"/>
            <a:r>
              <a:rPr lang="en-US" dirty="0"/>
              <a:t>Example: find people whose first name has “</a:t>
            </a:r>
            <a:r>
              <a:rPr lang="en-US" dirty="0" err="1"/>
              <a:t>Emm</a:t>
            </a:r>
            <a:r>
              <a:rPr lang="en-US" dirty="0"/>
              <a:t>” and older than 23</a:t>
            </a:r>
          </a:p>
          <a:p>
            <a:pPr marL="914400" lvl="2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({"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first_name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": /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Emm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/, "age": {$gt:23}})</a:t>
            </a:r>
          </a:p>
          <a:p>
            <a:r>
              <a:rPr lang="en-US" dirty="0"/>
              <a:t>Select fields to show in result:</a:t>
            </a:r>
          </a:p>
          <a:p>
            <a:pPr lvl="1"/>
            <a:r>
              <a:rPr lang="en-US" dirty="0"/>
              <a:t>We add a second argument to find(). 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db.&lt;collection&gt;.find(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{&lt;field&gt;:&lt;criteria&gt;}, 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{&lt;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field_to_show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&gt;: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, &lt;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field_to_hide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&gt;: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Find people whose first name has “</a:t>
            </a:r>
            <a:r>
              <a:rPr lang="en-US" dirty="0" err="1"/>
              <a:t>Emm</a:t>
            </a:r>
            <a:r>
              <a:rPr lang="en-US" dirty="0"/>
              <a:t>” and only show their first and last name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({"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first_name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":/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Emm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/}, {"first_name":1, "last_name":1, _id:0})</a:t>
            </a:r>
          </a:p>
        </p:txBody>
      </p:sp>
    </p:spTree>
    <p:extLst>
      <p:ext uri="{BB962C8B-B14F-4D97-AF65-F5344CB8AC3E}">
        <p14:creationId xmlns:p14="http://schemas.microsoft.com/office/powerpoint/2010/main" val="240167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F655-49EF-E19E-D80C-51D955B7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BC19-02BD-9B97-3C1B-037E3BF36F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Use the </a:t>
            </a:r>
            <a:r>
              <a:rPr lang="en-US" sz="2400" dirty="0" err="1">
                <a:highlight>
                  <a:srgbClr val="00FFFF"/>
                </a:highlight>
                <a:latin typeface="Consolas" panose="020B0609020204030204" pitchFamily="49" charset="0"/>
              </a:rPr>
              <a:t>updateMany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/>
              <a:t> or function. Since we need to find before update, the first argument is similar to 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find()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updateMany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{&lt;field&gt;:&lt;criteria&gt;}, 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{$set:{&lt;field&gt;:&lt;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new_value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&gt;}}</a:t>
            </a:r>
            <a:endParaRPr lang="en-US" sz="1600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/>
              <a:t>New fields can be added directly in the 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$set</a:t>
            </a:r>
            <a:r>
              <a:rPr lang="en-US" sz="2000" dirty="0"/>
              <a:t> operator</a:t>
            </a:r>
          </a:p>
          <a:p>
            <a:r>
              <a:rPr lang="en-US" sz="2400" dirty="0"/>
              <a:t>Examples:</a:t>
            </a:r>
          </a:p>
          <a:p>
            <a:pPr marL="457200" lvl="1" indent="0">
              <a:buNone/>
            </a:pP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db.people.updateMany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({"PID":"000101"},{$set:{"last_name":"Jones","age":35,"email":"alice@mail.com"}})</a:t>
            </a:r>
          </a:p>
          <a:p>
            <a:r>
              <a:rPr lang="en-US" sz="2400" dirty="0"/>
              <a:t>To remove an existing field, use $unset: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{$unset: {&lt;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field_to_remove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&gt;:""}}</a:t>
            </a:r>
          </a:p>
          <a:p>
            <a:pPr lvl="1"/>
            <a:r>
              <a:rPr lang="en-US" sz="2000" dirty="0">
                <a:latin typeface="+mn-lt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db.people.updateMany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({"PID":"1234534"}, {$unset: {"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phone_number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":""}} , {multi: true})</a:t>
            </a:r>
          </a:p>
          <a:p>
            <a:endParaRPr lang="en-US" sz="2400" dirty="0">
              <a:highlight>
                <a:srgbClr val="00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7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6E55-D842-0515-8D7B-D042320F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3565-69AF-F636-99BC-D14707745C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deleteOne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 or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deleteMany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 function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deleteOne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({&lt;field&gt;: &lt;criteria&gt;})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db.people.deleteOne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({"PID":"1234534"})</a:t>
            </a:r>
          </a:p>
        </p:txBody>
      </p:sp>
    </p:spTree>
    <p:extLst>
      <p:ext uri="{BB962C8B-B14F-4D97-AF65-F5344CB8AC3E}">
        <p14:creationId xmlns:p14="http://schemas.microsoft.com/office/powerpoint/2010/main" val="66597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56BA-4238-F5FC-A9AC-58877D87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31BE-16D9-21C2-F414-0B988C82CC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515599" cy="5221539"/>
          </a:xfrm>
        </p:spPr>
        <p:txBody>
          <a:bodyPr/>
          <a:lstStyle/>
          <a:p>
            <a:r>
              <a:rPr lang="en-US" sz="1800" dirty="0"/>
              <a:t>We use aggregate() function for summary queries like sum, average, min, max, etc. </a:t>
            </a:r>
          </a:p>
          <a:p>
            <a:r>
              <a:rPr lang="en-US" sz="1800" dirty="0"/>
              <a:t>Basic usage is as below:</a:t>
            </a:r>
          </a:p>
          <a:p>
            <a:pPr marL="457200" lvl="1" indent="0">
              <a:buNone/>
            </a:pP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db.&lt;collection&gt;.aggregate([</a:t>
            </a:r>
          </a:p>
          <a:p>
            <a:pPr marL="457200" lvl="1" indent="0">
              <a:buNone/>
            </a:pP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	{$group:{_id: null, </a:t>
            </a:r>
          </a:p>
          <a:p>
            <a:pPr marL="457200" lvl="1" indent="0">
              <a:buNone/>
            </a:pP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		  “&lt;summary name&gt;”: {&lt;operator&gt;:"$&lt;field&gt;"}}}</a:t>
            </a:r>
          </a:p>
          <a:p>
            <a:pPr marL="457200" lvl="1" indent="0">
              <a:buNone/>
            </a:pP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_id : null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+mn-lt"/>
              </a:rPr>
              <a:t>if no grouping</a:t>
            </a:r>
          </a:p>
          <a:p>
            <a:pPr lvl="1"/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&lt;summary name&gt;</a:t>
            </a:r>
            <a:r>
              <a:rPr lang="en-US" sz="1600" dirty="0">
                <a:latin typeface="+mn-lt"/>
              </a:rPr>
              <a:t> is what you want to call the summary value</a:t>
            </a:r>
          </a:p>
          <a:p>
            <a:pPr lvl="1"/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&lt;operator&gt;</a:t>
            </a:r>
            <a:r>
              <a:rPr lang="en-US" sz="1600" dirty="0">
                <a:latin typeface="+mn-lt"/>
              </a:rPr>
              <a:t> is the summarizing operator,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$sum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$avg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$min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$max</a:t>
            </a:r>
            <a:r>
              <a:rPr lang="en-US" sz="1600" dirty="0">
                <a:latin typeface="+mn-lt"/>
              </a:rPr>
              <a:t>, etc.</a:t>
            </a:r>
          </a:p>
          <a:p>
            <a:pPr lvl="1"/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&lt;field&gt;</a:t>
            </a:r>
            <a:r>
              <a:rPr lang="en-US" sz="1600" dirty="0">
                <a:latin typeface="+mn-lt"/>
              </a:rPr>
              <a:t> is the data field you want the summarization. The </a:t>
            </a:r>
            <a:r>
              <a:rPr lang="en-US" sz="1600" b="1" dirty="0">
                <a:latin typeface="+mn-lt"/>
              </a:rPr>
              <a:t>$</a:t>
            </a:r>
            <a:r>
              <a:rPr lang="en-US" sz="1600" dirty="0">
                <a:latin typeface="+mn-lt"/>
              </a:rPr>
              <a:t> is mandatory syntax</a:t>
            </a:r>
          </a:p>
          <a:p>
            <a:r>
              <a:rPr lang="en-US" sz="1800" dirty="0">
                <a:latin typeface="+mn-lt"/>
              </a:rPr>
              <a:t>Example, the equivalent to 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SELECT SUM(quantity) FROM items;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db.items.aggregate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{$group: { _id: null, "</a:t>
            </a: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total_quantity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": {$sum:"</a:t>
            </a:r>
            <a:r>
              <a:rPr lang="en-US" sz="1800" b="1" dirty="0">
                <a:highlight>
                  <a:srgbClr val="00FFFF"/>
                </a:highlight>
                <a:latin typeface="Consolas" panose="020B0609020204030204" pitchFamily="49" charset="0"/>
              </a:rPr>
              <a:t>$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quantity"}}}</a:t>
            </a:r>
          </a:p>
          <a:p>
            <a:pPr marL="457200" lvl="1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])</a:t>
            </a:r>
          </a:p>
          <a:p>
            <a:endParaRPr lang="en-US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193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6117</TotalTime>
  <Words>1496</Words>
  <Application>Microsoft Office PowerPoint</Application>
  <PresentationFormat>Widescreen</PresentationFormat>
  <Paragraphs>171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55 Roman</vt:lpstr>
      <vt:lpstr>Avenir 65 Medium</vt:lpstr>
      <vt:lpstr>Avenir 95 Black</vt:lpstr>
      <vt:lpstr>Calibri</vt:lpstr>
      <vt:lpstr>Consolas</vt:lpstr>
      <vt:lpstr>Office Theme</vt:lpstr>
      <vt:lpstr>Advance Queries in MongoDB</vt:lpstr>
      <vt:lpstr>CRUD Operations</vt:lpstr>
      <vt:lpstr>Insert Data</vt:lpstr>
      <vt:lpstr>Insert Many Document Simultaneously</vt:lpstr>
      <vt:lpstr>Query data</vt:lpstr>
      <vt:lpstr>More Complicated Queries</vt:lpstr>
      <vt:lpstr>Update</vt:lpstr>
      <vt:lpstr>Delete data</vt:lpstr>
      <vt:lpstr>Aggregating Queries</vt:lpstr>
      <vt:lpstr>Aggregation with search criteria</vt:lpstr>
      <vt:lpstr>Embedded Documents</vt:lpstr>
      <vt:lpstr>Query with Fields in Embedded Documents</vt:lpstr>
      <vt:lpstr>Relationships in MongoDB</vt:lpstr>
      <vt:lpstr>One-to-Many Relationship</vt:lpstr>
      <vt:lpstr>List of Embedded Documents for one-to-many</vt:lpstr>
      <vt:lpstr>Joining in 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213</cp:revision>
  <dcterms:created xsi:type="dcterms:W3CDTF">2019-08-07T15:31:06Z</dcterms:created>
  <dcterms:modified xsi:type="dcterms:W3CDTF">2023-04-08T04:39:45Z</dcterms:modified>
</cp:coreProperties>
</file>