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SimSun" pitchFamily="2" charset="-122"/>
        <a:cs typeface="Arial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SimSun" pitchFamily="2" charset="-122"/>
        <a:cs typeface="Arial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SimSun" pitchFamily="2" charset="-122"/>
        <a:cs typeface="Arial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SimSun" pitchFamily="2" charset="-122"/>
        <a:cs typeface="Arial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SimSun" pitchFamily="2" charset="-122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SimSun" pitchFamily="2" charset="-122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SimSun" pitchFamily="2" charset="-122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SimSun" pitchFamily="2" charset="-122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SimSun" pitchFamily="2" charset="-122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A2A7F4-7D8E-459C-9E0C-016D6D437072}" v="67" dt="2020-01-13T19:29:10.765"/>
    <p1510:client id="{7D1C731F-7DF8-45B6-B410-E8396491E982}" v="1" dt="2020-01-13T17:29:17.6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3C51BBC-63B4-4626-8404-F12F8B7DE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7307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13865" y="4038601"/>
            <a:ext cx="4663736" cy="1752600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xfrm>
            <a:off x="1330960" y="6356351"/>
            <a:ext cx="2836333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F84607D-3F68-4DA9-A400-F99E2DF5C5E4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xfrm>
            <a:off x="180975" y="6356351"/>
            <a:ext cx="2836333" cy="358775"/>
          </a:xfrm>
          <a:ln/>
        </p:spPr>
        <p:txBody>
          <a:bodyPr/>
          <a:lstStyle>
            <a:lvl1pPr>
              <a:defRPr/>
            </a:lvl1pPr>
          </a:lstStyle>
          <a:p>
            <a:fld id="{0BA29973-8308-4AA5-9F4E-D6973E8F1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7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xfrm>
            <a:off x="609600" y="6356351"/>
            <a:ext cx="2836333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F84607D-3F68-4DA9-A400-F99E2DF5C5E4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A29973-8308-4AA5-9F4E-D6973E8F1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82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2851" y="1604963"/>
            <a:ext cx="2741083" cy="4519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4963"/>
            <a:ext cx="8020051" cy="45196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xfrm>
            <a:off x="609600" y="6356351"/>
            <a:ext cx="2836333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F84607D-3F68-4DA9-A400-F99E2DF5C5E4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A29973-8308-4AA5-9F4E-D6973E8F1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61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256032"/>
            <a:ext cx="10521696" cy="6096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835152" y="853440"/>
            <a:ext cx="10521696" cy="36576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933" b="0" cap="none" baseline="0">
                <a:solidFill>
                  <a:srgbClr val="71256A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835152" y="1355280"/>
            <a:ext cx="10521696" cy="4857137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0961119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0026"/>
            <a:ext cx="10964333" cy="91757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lvl1pPr>
            <a:lvl2pPr marL="80010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lvl2pPr>
            <a:lvl3pPr marL="125730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lvl3pPr>
            <a:lvl4pPr marL="171450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/>
            </a:lvl4pPr>
            <a:lvl5pPr marL="217170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xfrm>
            <a:off x="609600" y="6356351"/>
            <a:ext cx="2836333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F84607D-3F68-4DA9-A400-F99E2DF5C5E4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A29973-8308-4AA5-9F4E-D6973E8F1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59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xfrm>
            <a:off x="609600" y="6356351"/>
            <a:ext cx="2836333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F84607D-3F68-4DA9-A400-F99E2DF5C5E4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A29973-8308-4AA5-9F4E-D6973E8F1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54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9726"/>
            <a:ext cx="10964333" cy="9175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39863"/>
            <a:ext cx="5380567" cy="4519612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sz="2800"/>
            </a:lvl1pPr>
            <a:lvl2pPr marL="800100" indent="-342900">
              <a:buFont typeface="Wingdings" panose="05000000000000000000" pitchFamily="2" charset="2"/>
              <a:buChar char="Ø"/>
              <a:defRPr sz="2400"/>
            </a:lvl2pPr>
            <a:lvl3pPr marL="1257300" indent="-342900">
              <a:buFont typeface="Wingdings" panose="05000000000000000000" pitchFamily="2" charset="2"/>
              <a:buChar char="ü"/>
              <a:defRPr sz="2000"/>
            </a:lvl3pPr>
            <a:lvl4pPr marL="1657350" indent="-285750">
              <a:buFont typeface="Courier New" panose="02070309020205020404" pitchFamily="49" charset="0"/>
              <a:buChar char="o"/>
              <a:defRPr sz="1800"/>
            </a:lvl4pPr>
            <a:lvl5pPr marL="2114550" indent="-285750">
              <a:buFont typeface="Arial" panose="020B0604020202020204" pitchFamily="34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3366" y="1439863"/>
            <a:ext cx="5380567" cy="4519612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sz="2800"/>
            </a:lvl1pPr>
            <a:lvl2pPr marL="800100" indent="-342900">
              <a:buFont typeface="Wingdings" panose="05000000000000000000" pitchFamily="2" charset="2"/>
              <a:buChar char="Ø"/>
              <a:defRPr sz="2400"/>
            </a:lvl2pPr>
            <a:lvl3pPr marL="1257300" indent="-342900">
              <a:buFont typeface="Wingdings" panose="05000000000000000000" pitchFamily="2" charset="2"/>
              <a:buChar char="ü"/>
              <a:defRPr sz="2000"/>
            </a:lvl3pPr>
            <a:lvl4pPr marL="1657350" indent="-285750">
              <a:buFont typeface="Courier New" panose="02070309020205020404" pitchFamily="49" charset="0"/>
              <a:buChar char="o"/>
              <a:defRPr sz="1800"/>
            </a:lvl4pPr>
            <a:lvl5pPr marL="2114550" indent="-285750">
              <a:buFont typeface="Arial" panose="020B0604020202020204" pitchFamily="34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xfrm>
            <a:off x="609600" y="6356351"/>
            <a:ext cx="2836333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F84607D-3F68-4DA9-A400-F99E2DF5C5E4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A29973-8308-4AA5-9F4E-D6973E8F1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61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v"/>
              <a:defRPr sz="2400"/>
            </a:lvl1pPr>
            <a:lvl2pPr marL="800100" indent="-342900">
              <a:buFont typeface="Wingdings" panose="05000000000000000000" pitchFamily="2" charset="2"/>
              <a:buChar char="Ø"/>
              <a:defRPr sz="2000"/>
            </a:lvl2pPr>
            <a:lvl3pPr marL="1200150" indent="-285750">
              <a:buFont typeface="Wingdings" panose="05000000000000000000" pitchFamily="2" charset="2"/>
              <a:buChar char="ü"/>
              <a:defRPr sz="1800"/>
            </a:lvl3pPr>
            <a:lvl4pPr marL="1657350" indent="-285750">
              <a:buFont typeface="Courier New" panose="02070309020205020404" pitchFamily="49" charset="0"/>
              <a:buChar char="o"/>
              <a:defRPr sz="1600"/>
            </a:lvl4pPr>
            <a:lvl5pPr marL="2114550" indent="-28575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buFont typeface="Wingdings" panose="05000000000000000000" pitchFamily="2" charset="2"/>
              <a:buChar char="v"/>
              <a:defRPr sz="2400"/>
            </a:lvl1pPr>
            <a:lvl2pPr marL="800100" indent="-342900">
              <a:buFont typeface="Wingdings" panose="05000000000000000000" pitchFamily="2" charset="2"/>
              <a:buChar char="Ø"/>
              <a:defRPr sz="2000"/>
            </a:lvl2pPr>
            <a:lvl3pPr marL="1257300" indent="-342900">
              <a:buFont typeface="Wingdings" panose="05000000000000000000" pitchFamily="2" charset="2"/>
              <a:buChar char="ü"/>
              <a:defRPr sz="1800"/>
            </a:lvl3pPr>
            <a:lvl4pPr marL="1657350" indent="-285750">
              <a:buFont typeface="Courier New" panose="02070309020205020404" pitchFamily="49" charset="0"/>
              <a:buChar char="o"/>
              <a:defRPr sz="1600"/>
            </a:lvl4pPr>
            <a:lvl5pPr marL="2114550" indent="-28575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idx="10"/>
          </p:nvPr>
        </p:nvSpPr>
        <p:spPr>
          <a:xfrm>
            <a:off x="609600" y="6356351"/>
            <a:ext cx="2836333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F84607D-3F68-4DA9-A400-F99E2DF5C5E4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A29973-8308-4AA5-9F4E-D6973E8F1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 noChangeArrowheads="1"/>
          </p:cNvSpPr>
          <p:nvPr>
            <p:ph type="dt" idx="10"/>
          </p:nvPr>
        </p:nvSpPr>
        <p:spPr>
          <a:xfrm>
            <a:off x="609600" y="6356351"/>
            <a:ext cx="2836333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F84607D-3F68-4DA9-A400-F99E2DF5C5E4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A29973-8308-4AA5-9F4E-D6973E8F1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30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>
            <a:cxnSpLocks noChangeShapeType="1"/>
          </p:cNvCxnSpPr>
          <p:nvPr/>
        </p:nvCxnSpPr>
        <p:spPr bwMode="auto">
          <a:xfrm>
            <a:off x="203200" y="1066800"/>
            <a:ext cx="1178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Date Placeholder 2"/>
          <p:cNvSpPr>
            <a:spLocks noGrp="1" noChangeArrowheads="1"/>
          </p:cNvSpPr>
          <p:nvPr>
            <p:ph type="dt" idx="10"/>
          </p:nvPr>
        </p:nvSpPr>
        <p:spPr>
          <a:xfrm>
            <a:off x="609600" y="6356351"/>
            <a:ext cx="2836333" cy="358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F84607D-3F68-4DA9-A400-F99E2DF5C5E4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BA29973-8308-4AA5-9F4E-D6973E8F1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52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xfrm>
            <a:off x="609600" y="6356351"/>
            <a:ext cx="2836333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F84607D-3F68-4DA9-A400-F99E2DF5C5E4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A29973-8308-4AA5-9F4E-D6973E8F1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47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xfrm>
            <a:off x="609600" y="6356351"/>
            <a:ext cx="2836333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F84607D-3F68-4DA9-A400-F99E2DF5C5E4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A29973-8308-4AA5-9F4E-D6973E8F1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56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295276"/>
            <a:ext cx="10964333" cy="917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9144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title text format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Palatino Linotype" panose="02040502050505030304" pitchFamily="18" charset="0"/>
              <a:ea typeface="SimSun" charset="0"/>
              <a:cs typeface="SimSun" charset="0"/>
            </a:endParaRP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609599" y="6303222"/>
            <a:ext cx="283633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91440" rIns="90000" bIns="46800" numCol="1" anchor="t" anchorCtr="0" compatLnSpc="1">
            <a:prstTxWarp prst="textNoShape">
              <a:avLst/>
            </a:prstTxWarp>
          </a:bodyPr>
          <a:lstStyle>
            <a:lvl1pPr hangingPunct="0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Palatino Linotype" panose="02040502050505030304" pitchFamily="18" charset="0"/>
                <a:cs typeface="+mn-cs"/>
              </a:defRPr>
            </a:lvl1pPr>
          </a:lstStyle>
          <a:p>
            <a:fld id="{0BA29973-8308-4AA5-9F4E-D6973E8F1B44}" type="slidenum">
              <a:rPr lang="en-US" smtClean="0"/>
              <a:t>‹#›</a:t>
            </a:fld>
            <a:endParaRPr lang="en-US"/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95401"/>
            <a:ext cx="10964333" cy="451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  <a:p>
            <a:pPr lvl="4"/>
            <a:r>
              <a:rPr lang="en-GB" dirty="0"/>
              <a:t>Eighth Outline Level</a:t>
            </a:r>
          </a:p>
          <a:p>
            <a:pPr lvl="4"/>
            <a:r>
              <a:rPr lang="en-GB" dirty="0"/>
              <a:t>Ninth Outline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55934D-8F4F-4455-A230-7F057A952D4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906" y="5961186"/>
            <a:ext cx="2783337" cy="72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83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000000"/>
          </a:solidFill>
          <a:latin typeface="Palatino Linotype" panose="02040502050505030304" pitchFamily="18" charset="0"/>
          <a:ea typeface="+mj-ea"/>
          <a:cs typeface="Palatino Linotype" panose="02040502050505030304" pitchFamily="18" charset="0"/>
        </a:defRPr>
      </a:lvl1pPr>
      <a:lvl2pPr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Calibri" pitchFamily="32" charset="0"/>
          <a:ea typeface="SimSun" charset="-122"/>
          <a:cs typeface="SimSun" charset="0"/>
        </a:defRPr>
      </a:lvl2pPr>
      <a:lvl3pPr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Calibri" pitchFamily="32" charset="0"/>
          <a:ea typeface="SimSun" charset="-122"/>
          <a:cs typeface="SimSun" charset="0"/>
        </a:defRPr>
      </a:lvl3pPr>
      <a:lvl4pPr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Calibri" pitchFamily="32" charset="0"/>
          <a:ea typeface="SimSun" charset="-122"/>
          <a:cs typeface="SimSun" charset="0"/>
        </a:defRPr>
      </a:lvl4pPr>
      <a:lvl5pPr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Calibri" pitchFamily="32" charset="0"/>
          <a:ea typeface="SimSun" charset="-122"/>
          <a:cs typeface="SimSun" charset="0"/>
        </a:defRPr>
      </a:lvl5pPr>
      <a:lvl6pPr marL="2514600" indent="-228600"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pitchFamily="32" charset="0"/>
          <a:ea typeface="SimSun" charset="-122"/>
        </a:defRPr>
      </a:lvl6pPr>
      <a:lvl7pPr marL="2971800" indent="-228600"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pitchFamily="32" charset="0"/>
          <a:ea typeface="SimSun" charset="-122"/>
        </a:defRPr>
      </a:lvl7pPr>
      <a:lvl8pPr marL="3429000" indent="-228600"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pitchFamily="32" charset="0"/>
          <a:ea typeface="SimSun" charset="-122"/>
        </a:defRPr>
      </a:lvl8pPr>
      <a:lvl9pPr marL="3886200" indent="-228600"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pitchFamily="32" charset="0"/>
          <a:ea typeface="SimSun" charset="-122"/>
        </a:defRPr>
      </a:lvl9pPr>
    </p:titleStyle>
    <p:bodyStyle>
      <a:lvl1pPr marL="457200" indent="-457200" algn="l" defTabSz="457200" rtl="0" eaLnBrk="1" fontAlgn="base" hangingPunct="1">
        <a:lnSpc>
          <a:spcPct val="102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Wingdings" panose="05000000000000000000" pitchFamily="2" charset="2"/>
        <a:buChar char="v"/>
        <a:defRPr sz="2800">
          <a:solidFill>
            <a:srgbClr val="000000"/>
          </a:solidFill>
          <a:latin typeface="Palatino Linotype" panose="02040502050505030304" pitchFamily="18" charset="0"/>
          <a:ea typeface="+mn-ea"/>
          <a:cs typeface="Palatino Linotype" panose="02040502050505030304" pitchFamily="18" charset="0"/>
        </a:defRPr>
      </a:lvl1pPr>
      <a:lvl2pPr marL="800100" indent="-342900" algn="l" defTabSz="457200" rtl="0" eaLnBrk="1" fontAlgn="base" hangingPunct="1">
        <a:lnSpc>
          <a:spcPct val="102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Wingdings" panose="05000000000000000000" pitchFamily="2" charset="2"/>
        <a:buChar char="Ø"/>
        <a:defRPr sz="2400">
          <a:solidFill>
            <a:srgbClr val="000000"/>
          </a:solidFill>
          <a:latin typeface="Palatino Linotype" panose="02040502050505030304" pitchFamily="18" charset="0"/>
          <a:ea typeface="+mn-ea"/>
          <a:cs typeface="Palatino Linotype" panose="02040502050505030304" pitchFamily="18" charset="0"/>
        </a:defRPr>
      </a:lvl2pPr>
      <a:lvl3pPr marL="1257300" indent="-342900" algn="l" defTabSz="457200" rtl="0" eaLnBrk="1" fontAlgn="base" hangingPunct="1">
        <a:lnSpc>
          <a:spcPct val="102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Wingdings" panose="05000000000000000000" pitchFamily="2" charset="2"/>
        <a:buChar char="ü"/>
        <a:defRPr sz="2000">
          <a:solidFill>
            <a:srgbClr val="000000"/>
          </a:solidFill>
          <a:latin typeface="Palatino Linotype" panose="02040502050505030304" pitchFamily="18" charset="0"/>
          <a:ea typeface="+mn-ea"/>
          <a:cs typeface="Palatino Linotype" panose="02040502050505030304" pitchFamily="18" charset="0"/>
        </a:defRPr>
      </a:lvl3pPr>
      <a:lvl4pPr marL="1714500" indent="-342900" algn="l" defTabSz="457200" rtl="0" eaLnBrk="1" fontAlgn="base" hangingPunct="1">
        <a:lnSpc>
          <a:spcPct val="102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Courier New" panose="02070309020205020404" pitchFamily="49" charset="0"/>
        <a:buChar char="o"/>
        <a:defRPr sz="2000">
          <a:solidFill>
            <a:srgbClr val="000000"/>
          </a:solidFill>
          <a:latin typeface="Palatino Linotype" panose="02040502050505030304" pitchFamily="18" charset="0"/>
          <a:ea typeface="+mn-ea"/>
          <a:cs typeface="Palatino Linotype" panose="02040502050505030304" pitchFamily="18" charset="0"/>
        </a:defRPr>
      </a:lvl4pPr>
      <a:lvl5pPr marL="2171700" indent="-342900" algn="l" defTabSz="457200" rtl="0" eaLnBrk="1" fontAlgn="base" hangingPunct="1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2000">
          <a:solidFill>
            <a:srgbClr val="000000"/>
          </a:solidFill>
          <a:latin typeface="Palatino Linotype" panose="02040502050505030304" pitchFamily="18" charset="0"/>
          <a:ea typeface="+mn-ea"/>
          <a:cs typeface="Palatino Linotype" panose="02040502050505030304" pitchFamily="18" charset="0"/>
        </a:defRPr>
      </a:lvl5pPr>
      <a:lvl6pPr marL="2514600" indent="-228600" algn="l" defTabSz="457200" rtl="0" eaLnBrk="1" fontAlgn="base" hangingPunct="1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eaLnBrk="1" fontAlgn="base" hangingPunct="1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eaLnBrk="1" fontAlgn="base" hangingPunct="1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eaLnBrk="1" fontAlgn="base" hangingPunct="1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5736B-621A-4511-9D04-0ECFBFDE53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Flowchart and Pseudo-Code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C18A52-64F0-46A5-824E-0124B978E1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1013" y="4038601"/>
            <a:ext cx="4166587" cy="1752600"/>
          </a:xfrm>
        </p:spPr>
        <p:txBody>
          <a:bodyPr/>
          <a:lstStyle/>
          <a:p>
            <a:r>
              <a:rPr lang="en-US" dirty="0"/>
              <a:t>Linh Le</a:t>
            </a:r>
          </a:p>
          <a:p>
            <a:r>
              <a:rPr lang="en-US" dirty="0"/>
              <a:t>Department of Information Technology</a:t>
            </a:r>
          </a:p>
        </p:txBody>
      </p:sp>
    </p:spTree>
    <p:extLst>
      <p:ext uri="{BB962C8B-B14F-4D97-AF65-F5344CB8AC3E}">
        <p14:creationId xmlns:p14="http://schemas.microsoft.com/office/powerpoint/2010/main" val="1066517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2602F-3C03-44B1-8ED5-B58CACBE1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64333" cy="736847"/>
          </a:xfrm>
        </p:spPr>
        <p:txBody>
          <a:bodyPr/>
          <a:lstStyle/>
          <a:p>
            <a:r>
              <a:rPr lang="en-US" sz="2800" dirty="0"/>
              <a:t>Program Development Life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4E04B-C74B-4C3B-A44A-34306A087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736847"/>
            <a:ext cx="10964333" cy="451961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Design the program</a:t>
            </a:r>
          </a:p>
          <a:p>
            <a:pPr lvl="1"/>
            <a:r>
              <a:rPr lang="en-US" sz="1800" dirty="0"/>
              <a:t>Determine the program functionalities</a:t>
            </a:r>
          </a:p>
          <a:p>
            <a:pPr lvl="1"/>
            <a:r>
              <a:rPr lang="en-US" sz="1800" dirty="0"/>
              <a:t>Outline them in a intuitive ways (charts, pseudocodes…)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Write the program</a:t>
            </a:r>
          </a:p>
          <a:p>
            <a:pPr lvl="1"/>
            <a:r>
              <a:rPr lang="en-US" sz="1800" dirty="0"/>
              <a:t>Basically write you codes </a:t>
            </a:r>
            <a:r>
              <a:rPr lang="en-US" sz="1800" dirty="0">
                <a:sym typeface="Wingdings" panose="05000000000000000000" pitchFamily="2" charset="2"/>
              </a:rPr>
              <a:t>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Interpret/compile the program</a:t>
            </a:r>
          </a:p>
          <a:p>
            <a:pPr lvl="1"/>
            <a:r>
              <a:rPr lang="en-US" sz="1800" dirty="0"/>
              <a:t>Means running your codes. Python use an interpreter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Testing</a:t>
            </a:r>
          </a:p>
          <a:p>
            <a:pPr lvl="1"/>
            <a:r>
              <a:rPr lang="en-US" sz="1800" dirty="0"/>
              <a:t>Means exhaustively running the program to find logical errors (not syntax errors and such – those should be fixed in step 2 and 3)</a:t>
            </a:r>
          </a:p>
          <a:p>
            <a:pPr lvl="1"/>
            <a:r>
              <a:rPr lang="en-US" sz="1800" dirty="0"/>
              <a:t>Logical errors mean codes that compiled/interpreted successfully but are not working as expected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Fix errors</a:t>
            </a:r>
            <a:endParaRPr lang="en-US" sz="1600" dirty="0"/>
          </a:p>
          <a:p>
            <a:pPr lvl="1"/>
            <a:r>
              <a:rPr lang="en-US" sz="1800" dirty="0"/>
              <a:t>Fix errors found in step 4, then repeat step 4 to find new ones that may occur or were not found in previous runs</a:t>
            </a:r>
          </a:p>
        </p:txBody>
      </p:sp>
    </p:spTree>
    <p:extLst>
      <p:ext uri="{BB962C8B-B14F-4D97-AF65-F5344CB8AC3E}">
        <p14:creationId xmlns:p14="http://schemas.microsoft.com/office/powerpoint/2010/main" val="22198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D82BA-328B-4756-ABD0-FF0B173E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0"/>
            <a:ext cx="10964333" cy="577049"/>
          </a:xfrm>
        </p:spPr>
        <p:txBody>
          <a:bodyPr/>
          <a:lstStyle/>
          <a:p>
            <a:r>
              <a:rPr lang="en-US" sz="3200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FEF64-0026-4CB9-BD93-3605F8176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824885"/>
            <a:ext cx="6395291" cy="4519612"/>
          </a:xfrm>
        </p:spPr>
        <p:txBody>
          <a:bodyPr/>
          <a:lstStyle/>
          <a:p>
            <a:r>
              <a:rPr lang="en-US" sz="2400" dirty="0"/>
              <a:t>Diagrams that are used to describe steps in a process</a:t>
            </a:r>
          </a:p>
          <a:p>
            <a:r>
              <a:rPr lang="en-US" sz="2400" dirty="0"/>
              <a:t>Useful for outlining steps in a program</a:t>
            </a:r>
          </a:p>
          <a:p>
            <a:r>
              <a:rPr lang="en-US" sz="2400" dirty="0"/>
              <a:t>Notation:</a:t>
            </a:r>
          </a:p>
          <a:p>
            <a:pPr lvl="1"/>
            <a:r>
              <a:rPr lang="en-US" sz="1800" dirty="0"/>
              <a:t>Round rectangle: terminal (start or end)</a:t>
            </a:r>
          </a:p>
          <a:p>
            <a:pPr lvl="1"/>
            <a:r>
              <a:rPr lang="en-US" sz="1800" dirty="0"/>
              <a:t>Parallelogram: inputs or outputs</a:t>
            </a:r>
          </a:p>
          <a:p>
            <a:pPr lvl="1"/>
            <a:r>
              <a:rPr lang="en-US" sz="1800" dirty="0"/>
              <a:t>A rectangle: a step in the process/program</a:t>
            </a:r>
          </a:p>
          <a:p>
            <a:pPr lvl="1"/>
            <a:r>
              <a:rPr lang="en-US" sz="1800" dirty="0"/>
              <a:t>A diamond: a decision step, typically has two outcomes, YES and NO</a:t>
            </a:r>
          </a:p>
          <a:p>
            <a:pPr lvl="1"/>
            <a:r>
              <a:rPr lang="en-US" sz="1800" dirty="0"/>
              <a:t>Arrows: represent transitioning between steps</a:t>
            </a:r>
          </a:p>
          <a:p>
            <a:endParaRPr lang="en-US" sz="1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4DBD7A-8485-4AEF-BC37-2C1B43D491D8}"/>
              </a:ext>
            </a:extLst>
          </p:cNvPr>
          <p:cNvSpPr/>
          <p:nvPr/>
        </p:nvSpPr>
        <p:spPr bwMode="auto">
          <a:xfrm>
            <a:off x="7341830" y="2570224"/>
            <a:ext cx="1704513" cy="57704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  <a:ea typeface="SimSun" charset="-122"/>
              </a:rPr>
              <a:t>Step 2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FD869381-0C37-4561-A7A2-469557848C25}"/>
              </a:ext>
            </a:extLst>
          </p:cNvPr>
          <p:cNvSpPr/>
          <p:nvPr/>
        </p:nvSpPr>
        <p:spPr bwMode="auto">
          <a:xfrm>
            <a:off x="7341830" y="3724322"/>
            <a:ext cx="1704514" cy="577049"/>
          </a:xfrm>
          <a:prstGeom prst="diamon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  <a:ea typeface="SimSun" charset="-122"/>
              </a:rPr>
              <a:t>Yes or No?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094B07C-460D-41A4-B35C-3FEA1C3FCACB}"/>
              </a:ext>
            </a:extLst>
          </p:cNvPr>
          <p:cNvCxnSpPr>
            <a:cxnSpLocks/>
            <a:stCxn id="46" idx="4"/>
            <a:endCxn id="5" idx="0"/>
          </p:cNvCxnSpPr>
          <p:nvPr/>
        </p:nvCxnSpPr>
        <p:spPr bwMode="auto">
          <a:xfrm>
            <a:off x="8194087" y="1987121"/>
            <a:ext cx="0" cy="583103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02CE2E-5920-45A6-844B-A6CF3AE90BEE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 bwMode="auto">
          <a:xfrm>
            <a:off x="8194087" y="3147273"/>
            <a:ext cx="0" cy="577049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163077-4B17-4C14-95CA-44C0A56E129E}"/>
              </a:ext>
            </a:extLst>
          </p:cNvPr>
          <p:cNvCxnSpPr>
            <a:cxnSpLocks/>
            <a:stCxn id="6" idx="2"/>
            <a:endCxn id="50" idx="0"/>
          </p:cNvCxnSpPr>
          <p:nvPr/>
        </p:nvCxnSpPr>
        <p:spPr bwMode="auto">
          <a:xfrm>
            <a:off x="8194087" y="4301371"/>
            <a:ext cx="0" cy="58297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A50615F-D7BF-490B-A1D5-70EC49299EAB}"/>
              </a:ext>
            </a:extLst>
          </p:cNvPr>
          <p:cNvCxnSpPr>
            <a:cxnSpLocks/>
            <a:stCxn id="6" idx="3"/>
            <a:endCxn id="49" idx="5"/>
          </p:cNvCxnSpPr>
          <p:nvPr/>
        </p:nvCxnSpPr>
        <p:spPr bwMode="auto">
          <a:xfrm flipV="1">
            <a:off x="9046344" y="4012842"/>
            <a:ext cx="1014641" cy="5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807E517-F5BA-4A99-8B74-ABC44EB1B254}"/>
              </a:ext>
            </a:extLst>
          </p:cNvPr>
          <p:cNvSpPr/>
          <p:nvPr/>
        </p:nvSpPr>
        <p:spPr bwMode="auto">
          <a:xfrm>
            <a:off x="7341830" y="255975"/>
            <a:ext cx="1704513" cy="57704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  <a:ea typeface="SimSun" charset="-122"/>
              </a:rPr>
              <a:t>Start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3DAC200-8118-4E29-84B7-9DC6BF18658B}"/>
              </a:ext>
            </a:extLst>
          </p:cNvPr>
          <p:cNvCxnSpPr>
            <a:cxnSpLocks/>
            <a:stCxn id="33" idx="2"/>
            <a:endCxn id="46" idx="0"/>
          </p:cNvCxnSpPr>
          <p:nvPr/>
        </p:nvCxnSpPr>
        <p:spPr bwMode="auto">
          <a:xfrm>
            <a:off x="8194087" y="833024"/>
            <a:ext cx="0" cy="577057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36DE590-B977-4F8D-AB0C-75030C8E656C}"/>
              </a:ext>
            </a:extLst>
          </p:cNvPr>
          <p:cNvSpPr/>
          <p:nvPr/>
        </p:nvSpPr>
        <p:spPr bwMode="auto">
          <a:xfrm>
            <a:off x="9988855" y="4878419"/>
            <a:ext cx="1704513" cy="57704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  <a:ea typeface="SimSun" charset="-122"/>
              </a:rPr>
              <a:t>End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2F369B0-2D0C-40DF-824B-C6CBAAC447B7}"/>
              </a:ext>
            </a:extLst>
          </p:cNvPr>
          <p:cNvCxnSpPr>
            <a:cxnSpLocks/>
            <a:stCxn id="50" idx="2"/>
            <a:endCxn id="37" idx="1"/>
          </p:cNvCxnSpPr>
          <p:nvPr/>
        </p:nvCxnSpPr>
        <p:spPr bwMode="auto">
          <a:xfrm flipV="1">
            <a:off x="8974213" y="5166944"/>
            <a:ext cx="1014642" cy="5925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97B7DE1-A0CB-498B-BAF7-02A4E06CE504}"/>
              </a:ext>
            </a:extLst>
          </p:cNvPr>
          <p:cNvCxnSpPr>
            <a:cxnSpLocks/>
            <a:stCxn id="49" idx="4"/>
            <a:endCxn id="37" idx="0"/>
          </p:cNvCxnSpPr>
          <p:nvPr/>
        </p:nvCxnSpPr>
        <p:spPr bwMode="auto">
          <a:xfrm>
            <a:off x="10841112" y="4301362"/>
            <a:ext cx="0" cy="577057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6AAD83E-DA3A-4277-8597-FC14C1BBC6BA}"/>
              </a:ext>
            </a:extLst>
          </p:cNvPr>
          <p:cNvSpPr txBox="1"/>
          <p:nvPr/>
        </p:nvSpPr>
        <p:spPr>
          <a:xfrm>
            <a:off x="8944441" y="3643513"/>
            <a:ext cx="528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Yes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6DBD4E2-A91E-4A64-A550-0ABF39466C0B}"/>
              </a:ext>
            </a:extLst>
          </p:cNvPr>
          <p:cNvSpPr txBox="1"/>
          <p:nvPr/>
        </p:nvSpPr>
        <p:spPr>
          <a:xfrm>
            <a:off x="8194086" y="4301370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No</a:t>
            </a:r>
          </a:p>
        </p:txBody>
      </p:sp>
      <p:sp>
        <p:nvSpPr>
          <p:cNvPr id="46" name="Parallelogram 45">
            <a:extLst>
              <a:ext uri="{FF2B5EF4-FFF2-40B4-BE49-F238E27FC236}">
                <a16:creationId xmlns:a16="http://schemas.microsoft.com/office/drawing/2014/main" id="{4046C68F-ABA3-48AA-B8E0-0BD9274FCB22}"/>
              </a:ext>
            </a:extLst>
          </p:cNvPr>
          <p:cNvSpPr/>
          <p:nvPr/>
        </p:nvSpPr>
        <p:spPr bwMode="auto">
          <a:xfrm>
            <a:off x="7341830" y="1410081"/>
            <a:ext cx="1704513" cy="577040"/>
          </a:xfrm>
          <a:prstGeom prst="parallelogram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  <a:ea typeface="SimSun" charset="-122"/>
              </a:rPr>
              <a:t>Get input</a:t>
            </a:r>
          </a:p>
        </p:txBody>
      </p:sp>
      <p:sp>
        <p:nvSpPr>
          <p:cNvPr id="49" name="Parallelogram 48">
            <a:extLst>
              <a:ext uri="{FF2B5EF4-FFF2-40B4-BE49-F238E27FC236}">
                <a16:creationId xmlns:a16="http://schemas.microsoft.com/office/drawing/2014/main" id="{BA90B481-C6FB-4431-8FFC-7AD62BAD68BF}"/>
              </a:ext>
            </a:extLst>
          </p:cNvPr>
          <p:cNvSpPr/>
          <p:nvPr/>
        </p:nvSpPr>
        <p:spPr bwMode="auto">
          <a:xfrm>
            <a:off x="9988855" y="3724322"/>
            <a:ext cx="1704513" cy="577040"/>
          </a:xfrm>
          <a:prstGeom prst="parallelogram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  <a:ea typeface="SimSun" charset="-122"/>
              </a:rPr>
              <a:t>Yes Output</a:t>
            </a:r>
          </a:p>
        </p:txBody>
      </p:sp>
      <p:sp>
        <p:nvSpPr>
          <p:cNvPr id="50" name="Parallelogram 49">
            <a:extLst>
              <a:ext uri="{FF2B5EF4-FFF2-40B4-BE49-F238E27FC236}">
                <a16:creationId xmlns:a16="http://schemas.microsoft.com/office/drawing/2014/main" id="{D691AC94-60F3-4BAD-A2C7-DE5A06C93100}"/>
              </a:ext>
            </a:extLst>
          </p:cNvPr>
          <p:cNvSpPr/>
          <p:nvPr/>
        </p:nvSpPr>
        <p:spPr bwMode="auto">
          <a:xfrm>
            <a:off x="7341830" y="4884349"/>
            <a:ext cx="1704513" cy="577040"/>
          </a:xfrm>
          <a:prstGeom prst="parallelogram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  <a:ea typeface="SimSun" charset="-122"/>
              </a:rPr>
              <a:t>No Output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745E71-8288-4531-BC8C-D23D1A049104}"/>
              </a:ext>
            </a:extLst>
          </p:cNvPr>
          <p:cNvSpPr/>
          <p:nvPr/>
        </p:nvSpPr>
        <p:spPr bwMode="auto">
          <a:xfrm>
            <a:off x="7168715" y="172955"/>
            <a:ext cx="2050742" cy="804335"/>
          </a:xfrm>
          <a:prstGeom prst="rect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984E4E-D4F2-4B74-96B9-8E6B8B22B933}"/>
              </a:ext>
            </a:extLst>
          </p:cNvPr>
          <p:cNvSpPr/>
          <p:nvPr/>
        </p:nvSpPr>
        <p:spPr bwMode="auto">
          <a:xfrm>
            <a:off x="7168715" y="1302354"/>
            <a:ext cx="2050742" cy="804335"/>
          </a:xfrm>
          <a:prstGeom prst="rect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CCD514-29B1-44D2-B631-9605278A15F3}"/>
              </a:ext>
            </a:extLst>
          </p:cNvPr>
          <p:cNvSpPr/>
          <p:nvPr/>
        </p:nvSpPr>
        <p:spPr bwMode="auto">
          <a:xfrm>
            <a:off x="7168715" y="2450526"/>
            <a:ext cx="2050742" cy="804335"/>
          </a:xfrm>
          <a:prstGeom prst="rect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D9B494C-C32A-4426-A823-461F17FBB417}"/>
              </a:ext>
            </a:extLst>
          </p:cNvPr>
          <p:cNvSpPr/>
          <p:nvPr/>
        </p:nvSpPr>
        <p:spPr bwMode="auto">
          <a:xfrm>
            <a:off x="6942338" y="3468509"/>
            <a:ext cx="2530119" cy="1133242"/>
          </a:xfrm>
          <a:prstGeom prst="rect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272B6E7-0A58-4E05-A22C-83C72BB325B8}"/>
              </a:ext>
            </a:extLst>
          </p:cNvPr>
          <p:cNvSpPr/>
          <p:nvPr/>
        </p:nvSpPr>
        <p:spPr bwMode="auto">
          <a:xfrm>
            <a:off x="9809397" y="3608911"/>
            <a:ext cx="2050742" cy="804335"/>
          </a:xfrm>
          <a:prstGeom prst="rect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16AF108-973C-42A3-B5CA-488927EC89B0}"/>
              </a:ext>
            </a:extLst>
          </p:cNvPr>
          <p:cNvSpPr/>
          <p:nvPr/>
        </p:nvSpPr>
        <p:spPr bwMode="auto">
          <a:xfrm>
            <a:off x="7182026" y="4770702"/>
            <a:ext cx="2050742" cy="804335"/>
          </a:xfrm>
          <a:prstGeom prst="rect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E58E9B-64FC-40A8-B34A-4B8B13A0438C}"/>
              </a:ext>
            </a:extLst>
          </p:cNvPr>
          <p:cNvSpPr/>
          <p:nvPr/>
        </p:nvSpPr>
        <p:spPr bwMode="auto">
          <a:xfrm>
            <a:off x="9809397" y="4760025"/>
            <a:ext cx="2050742" cy="804335"/>
          </a:xfrm>
          <a:prstGeom prst="rect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604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21" grpId="0" animBg="1"/>
      <p:bldP spid="21" grpId="1" animBg="1"/>
      <p:bldP spid="22" grpId="0" animBg="1"/>
      <p:bldP spid="22" grpId="1" animBg="1"/>
      <p:bldP spid="24" grpId="0" animBg="1"/>
      <p:bldP spid="24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A2AD59AD-9793-4FB6-A6AE-B3AD74CFB4C2}"/>
              </a:ext>
            </a:extLst>
          </p:cNvPr>
          <p:cNvSpPr/>
          <p:nvPr/>
        </p:nvSpPr>
        <p:spPr bwMode="auto">
          <a:xfrm>
            <a:off x="-4233" y="0"/>
            <a:ext cx="12192000" cy="6858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DB8B5E4-7902-42F0-88CA-273A02475FB0}"/>
              </a:ext>
            </a:extLst>
          </p:cNvPr>
          <p:cNvSpPr txBox="1"/>
          <p:nvPr/>
        </p:nvSpPr>
        <p:spPr>
          <a:xfrm>
            <a:off x="6128261" y="4422350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No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F69140-D250-477C-8988-423C85A61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-21070"/>
            <a:ext cx="10964333" cy="917573"/>
          </a:xfrm>
        </p:spPr>
        <p:txBody>
          <a:bodyPr/>
          <a:lstStyle/>
          <a:p>
            <a:r>
              <a:rPr lang="en-US" sz="2800" dirty="0"/>
              <a:t>An example: Solving Quadratic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8078F9-2411-42A9-8EB3-2E7F5A6297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136" y="909086"/>
                <a:ext cx="4288220" cy="5471176"/>
              </a:xfrm>
            </p:spPr>
            <p:txBody>
              <a:bodyPr/>
              <a:lstStyle/>
              <a:p>
                <a:r>
                  <a:rPr lang="en-US" sz="2400" dirty="0"/>
                  <a:t>The equation has the form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and has from zero to two real solutions</a:t>
                </a:r>
              </a:p>
              <a:p>
                <a:r>
                  <a:rPr lang="en-US" sz="2400" dirty="0"/>
                  <a:t>Solutions are determined by computing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𝑎𝑐</m:t>
                      </m:r>
                    </m:oMath>
                  </m:oMathPara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 no solutions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 one solution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den>
                    </m:f>
                  </m:oMath>
                </a14:m>
                <a:endParaRPr lang="en-US" sz="2000" dirty="0"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 two solutions: </a:t>
                </a:r>
                <a:endParaRPr lang="en-US" sz="2000" i="1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457200" lvl="1" indent="0">
                  <a:buNone/>
                </a:pPr>
                <a:r>
                  <a:rPr lang="en-US" sz="2000">
                    <a:sym typeface="Wingdings" panose="05000000000000000000" pitchFamily="2" charset="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Δ</m:t>
                            </m:r>
                          </m:e>
                        </m:rad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Δ</m:t>
                            </m:r>
                          </m:e>
                        </m:rad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den>
                    </m:f>
                  </m:oMath>
                </a14:m>
                <a:endParaRPr lang="en-US" sz="2000" dirty="0"/>
              </a:p>
              <a:p>
                <a:r>
                  <a:rPr lang="en-US" sz="2400" dirty="0"/>
                  <a:t>The program should ask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 then output the solution</a:t>
                </a:r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8078F9-2411-42A9-8EB3-2E7F5A6297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136" y="909086"/>
                <a:ext cx="4288220" cy="5471176"/>
              </a:xfrm>
              <a:blipFill>
                <a:blip r:embed="rId2"/>
                <a:stretch>
                  <a:fillRect l="-4125" t="-1670" r="-5690" b="-6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3CDC045-2238-4C07-B97C-81DF4D24186D}"/>
                  </a:ext>
                </a:extLst>
              </p:cNvPr>
              <p:cNvSpPr/>
              <p:nvPr/>
            </p:nvSpPr>
            <p:spPr bwMode="auto">
              <a:xfrm>
                <a:off x="5326593" y="2870943"/>
                <a:ext cx="1704513" cy="577049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Palatino Linotype" panose="02040502050505030304" pitchFamily="18" charset="0"/>
                    <a:ea typeface="SimSun" charset="-122"/>
                  </a:rPr>
                  <a:t>Compute </a:t>
                </a:r>
              </a:p>
              <a:p>
                <a:pPr marL="0" marR="0" indent="0" algn="ctr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SimSun" charset="-122"/>
                        </a:rPr>
                        <m:t>Δ</m:t>
                      </m:r>
                      <m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SimSun" charset="-122"/>
                        </a:rPr>
                        <m:t>=</m:t>
                      </m:r>
                      <m:sSup>
                        <m:sSupPr>
                          <m:ctrlPr>
                            <a:rPr kumimoji="0" 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SimSun" charset="-122"/>
                            </a:rPr>
                          </m:ctrlPr>
                        </m:sSupPr>
                        <m:e>
                          <m:r>
                            <a:rPr kumimoji="0" 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SimSun" charset="-122"/>
                            </a:rPr>
                            <m:t>𝑏</m:t>
                          </m:r>
                        </m:e>
                        <m:sup>
                          <m:r>
                            <a:rPr kumimoji="0" 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SimSun" charset="-122"/>
                            </a:rPr>
                            <m:t>2</m:t>
                          </m:r>
                        </m:sup>
                      </m:sSup>
                      <m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SimSun" charset="-122"/>
                        </a:rPr>
                        <m:t>−4</m:t>
                      </m:r>
                      <m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SimSun" charset="-122"/>
                        </a:rPr>
                        <m:t>𝑎𝑐</m:t>
                      </m:r>
                    </m:oMath>
                  </m:oMathPara>
                </a14:m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Palatino Linotype" panose="02040502050505030304" pitchFamily="18" charset="0"/>
                  <a:ea typeface="SimSun" charset="-122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3CDC045-2238-4C07-B97C-81DF4D2418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26593" y="2870943"/>
                <a:ext cx="1704513" cy="577049"/>
              </a:xfrm>
              <a:prstGeom prst="rect">
                <a:avLst/>
              </a:prstGeom>
              <a:blipFill>
                <a:blip r:embed="rId3"/>
                <a:stretch>
                  <a:fillRect t="-4040"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Diamond 6">
                <a:extLst>
                  <a:ext uri="{FF2B5EF4-FFF2-40B4-BE49-F238E27FC236}">
                    <a16:creationId xmlns:a16="http://schemas.microsoft.com/office/drawing/2014/main" id="{72E2E213-4411-4F5B-96E6-01BD4A3FAA4F}"/>
                  </a:ext>
                </a:extLst>
              </p:cNvPr>
              <p:cNvSpPr/>
              <p:nvPr/>
            </p:nvSpPr>
            <p:spPr bwMode="auto">
              <a:xfrm>
                <a:off x="5326592" y="3849846"/>
                <a:ext cx="1704514" cy="577049"/>
              </a:xfrm>
              <a:prstGeom prst="diamond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SimSun" charset="-122"/>
                        </a:rPr>
                        <m:t>Δ</m:t>
                      </m:r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SimSun" charset="-122"/>
                        </a:rPr>
                        <m:t>&lt;0</m:t>
                      </m:r>
                    </m:oMath>
                  </m:oMathPara>
                </a14:m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Palatino Linotype" panose="02040502050505030304" pitchFamily="18" charset="0"/>
                  <a:ea typeface="SimSun" charset="-122"/>
                </a:endParaRPr>
              </a:p>
            </p:txBody>
          </p:sp>
        </mc:Choice>
        <mc:Fallback xmlns="">
          <p:sp>
            <p:nvSpPr>
              <p:cNvPr id="7" name="Diamond 6">
                <a:extLst>
                  <a:ext uri="{FF2B5EF4-FFF2-40B4-BE49-F238E27FC236}">
                    <a16:creationId xmlns:a16="http://schemas.microsoft.com/office/drawing/2014/main" id="{72E2E213-4411-4F5B-96E6-01BD4A3FAA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26592" y="3849846"/>
                <a:ext cx="1704514" cy="577049"/>
              </a:xfrm>
              <a:prstGeom prst="diamond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Diamond 7">
                <a:extLst>
                  <a:ext uri="{FF2B5EF4-FFF2-40B4-BE49-F238E27FC236}">
                    <a16:creationId xmlns:a16="http://schemas.microsoft.com/office/drawing/2014/main" id="{92DF1321-3780-48E6-A738-C4DF45225BA7}"/>
                  </a:ext>
                </a:extLst>
              </p:cNvPr>
              <p:cNvSpPr/>
              <p:nvPr/>
            </p:nvSpPr>
            <p:spPr bwMode="auto">
              <a:xfrm>
                <a:off x="5326592" y="4828750"/>
                <a:ext cx="1704514" cy="577049"/>
              </a:xfrm>
              <a:prstGeom prst="diamond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SimSun" charset="-122"/>
                        </a:rPr>
                        <m:t>Δ</m:t>
                      </m:r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SimSun" charset="-122"/>
                        </a:rPr>
                        <m:t>=0</m:t>
                      </m:r>
                    </m:oMath>
                  </m:oMathPara>
                </a14:m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Palatino Linotype" panose="02040502050505030304" pitchFamily="18" charset="0"/>
                  <a:ea typeface="SimSun" charset="-122"/>
                </a:endParaRPr>
              </a:p>
            </p:txBody>
          </p:sp>
        </mc:Choice>
        <mc:Fallback xmlns="">
          <p:sp>
            <p:nvSpPr>
              <p:cNvPr id="8" name="Diamond 7">
                <a:extLst>
                  <a:ext uri="{FF2B5EF4-FFF2-40B4-BE49-F238E27FC236}">
                    <a16:creationId xmlns:a16="http://schemas.microsoft.com/office/drawing/2014/main" id="{92DF1321-3780-48E6-A738-C4DF45225B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26592" y="4828750"/>
                <a:ext cx="1704514" cy="577049"/>
              </a:xfrm>
              <a:prstGeom prst="diamond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CC289A-3263-443E-A305-D8DDEDDFAAB6}"/>
              </a:ext>
            </a:extLst>
          </p:cNvPr>
          <p:cNvCxnSpPr>
            <a:cxnSpLocks/>
            <a:stCxn id="58" idx="4"/>
            <a:endCxn id="6" idx="0"/>
          </p:cNvCxnSpPr>
          <p:nvPr/>
        </p:nvCxnSpPr>
        <p:spPr bwMode="auto">
          <a:xfrm>
            <a:off x="6178850" y="2469078"/>
            <a:ext cx="0" cy="401865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B1DD29-6024-4D41-9891-EDA997D849AA}"/>
              </a:ext>
            </a:extLst>
          </p:cNvPr>
          <p:cNvCxnSpPr>
            <a:stCxn id="6" idx="2"/>
            <a:endCxn id="7" idx="0"/>
          </p:cNvCxnSpPr>
          <p:nvPr/>
        </p:nvCxnSpPr>
        <p:spPr bwMode="auto">
          <a:xfrm flipH="1">
            <a:off x="6178849" y="3447992"/>
            <a:ext cx="1" cy="401854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F61102-ADE4-43E1-82CA-67244C350244}"/>
              </a:ext>
            </a:extLst>
          </p:cNvPr>
          <p:cNvCxnSpPr>
            <a:stCxn id="7" idx="2"/>
            <a:endCxn id="8" idx="0"/>
          </p:cNvCxnSpPr>
          <p:nvPr/>
        </p:nvCxnSpPr>
        <p:spPr bwMode="auto">
          <a:xfrm>
            <a:off x="6178849" y="4426895"/>
            <a:ext cx="0" cy="401855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BE4EEC8-D3F8-4E03-B238-680C16500C92}"/>
              </a:ext>
            </a:extLst>
          </p:cNvPr>
          <p:cNvCxnSpPr>
            <a:cxnSpLocks/>
            <a:stCxn id="7" idx="3"/>
            <a:endCxn id="61" idx="5"/>
          </p:cNvCxnSpPr>
          <p:nvPr/>
        </p:nvCxnSpPr>
        <p:spPr bwMode="auto">
          <a:xfrm flipV="1">
            <a:off x="7031106" y="4135134"/>
            <a:ext cx="945947" cy="3237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AA2F76-31F2-4248-97A6-04CEC442F0C3}"/>
              </a:ext>
            </a:extLst>
          </p:cNvPr>
          <p:cNvCxnSpPr>
            <a:cxnSpLocks/>
            <a:stCxn id="8" idx="3"/>
            <a:endCxn id="62" idx="5"/>
          </p:cNvCxnSpPr>
          <p:nvPr/>
        </p:nvCxnSpPr>
        <p:spPr bwMode="auto">
          <a:xfrm flipV="1">
            <a:off x="7031106" y="5113434"/>
            <a:ext cx="945947" cy="3841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B6E4A7F-3448-477C-9EFE-C9706138A650}"/>
              </a:ext>
            </a:extLst>
          </p:cNvPr>
          <p:cNvSpPr/>
          <p:nvPr/>
        </p:nvSpPr>
        <p:spPr bwMode="auto">
          <a:xfrm>
            <a:off x="5326594" y="917573"/>
            <a:ext cx="1704513" cy="57704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  <a:ea typeface="SimSun" charset="-122"/>
              </a:rPr>
              <a:t>Start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22E1CB9-F43A-4837-9B2B-FE65867ABFDE}"/>
              </a:ext>
            </a:extLst>
          </p:cNvPr>
          <p:cNvSpPr/>
          <p:nvPr/>
        </p:nvSpPr>
        <p:spPr bwMode="auto">
          <a:xfrm>
            <a:off x="10468243" y="4813611"/>
            <a:ext cx="1704513" cy="57704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  <a:ea typeface="SimSun" charset="-122"/>
              </a:rPr>
              <a:t>End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3A12B42-1E7B-47B3-94CA-62F091AE874A}"/>
              </a:ext>
            </a:extLst>
          </p:cNvPr>
          <p:cNvCxnSpPr>
            <a:cxnSpLocks/>
            <a:stCxn id="62" idx="2"/>
            <a:endCxn id="35" idx="1"/>
          </p:cNvCxnSpPr>
          <p:nvPr/>
        </p:nvCxnSpPr>
        <p:spPr bwMode="auto">
          <a:xfrm flipV="1">
            <a:off x="9537306" y="5102136"/>
            <a:ext cx="930937" cy="1129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7F75053-FCE2-4161-AB65-0C3050192A98}"/>
              </a:ext>
            </a:extLst>
          </p:cNvPr>
          <p:cNvCxnSpPr>
            <a:cxnSpLocks/>
            <a:stCxn id="20" idx="2"/>
            <a:endCxn id="58" idx="0"/>
          </p:cNvCxnSpPr>
          <p:nvPr/>
        </p:nvCxnSpPr>
        <p:spPr bwMode="auto">
          <a:xfrm flipH="1">
            <a:off x="6178850" y="1494622"/>
            <a:ext cx="1" cy="397416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6B094C3C-03D2-4A71-AF7E-5DAF1653F0D7}"/>
              </a:ext>
            </a:extLst>
          </p:cNvPr>
          <p:cNvCxnSpPr>
            <a:cxnSpLocks/>
            <a:stCxn id="61" idx="2"/>
            <a:endCxn id="35" idx="1"/>
          </p:cNvCxnSpPr>
          <p:nvPr/>
        </p:nvCxnSpPr>
        <p:spPr bwMode="auto">
          <a:xfrm>
            <a:off x="9537306" y="4135134"/>
            <a:ext cx="930937" cy="967002"/>
          </a:xfrm>
          <a:prstGeom prst="bentConnector3">
            <a:avLst>
              <a:gd name="adj1" fmla="val 46071"/>
            </a:avLst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6175FEE7-E7A3-470F-93CC-16B71A059EDD}"/>
              </a:ext>
            </a:extLst>
          </p:cNvPr>
          <p:cNvCxnSpPr>
            <a:cxnSpLocks/>
            <a:stCxn id="63" idx="2"/>
            <a:endCxn id="35" idx="1"/>
          </p:cNvCxnSpPr>
          <p:nvPr/>
        </p:nvCxnSpPr>
        <p:spPr bwMode="auto">
          <a:xfrm flipV="1">
            <a:off x="9465176" y="5102136"/>
            <a:ext cx="1003067" cy="989599"/>
          </a:xfrm>
          <a:prstGeom prst="bentConnector3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Parallelogram 57">
                <a:extLst>
                  <a:ext uri="{FF2B5EF4-FFF2-40B4-BE49-F238E27FC236}">
                    <a16:creationId xmlns:a16="http://schemas.microsoft.com/office/drawing/2014/main" id="{8EB5CD71-E9C7-4FD2-96BB-06F41424346E}"/>
                  </a:ext>
                </a:extLst>
              </p:cNvPr>
              <p:cNvSpPr/>
              <p:nvPr/>
            </p:nvSpPr>
            <p:spPr bwMode="auto">
              <a:xfrm>
                <a:off x="5326593" y="1892038"/>
                <a:ext cx="1704513" cy="577040"/>
              </a:xfrm>
              <a:prstGeom prst="parallelogram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Palatino Linotype" panose="02040502050505030304" pitchFamily="18" charset="0"/>
                    <a:ea typeface="SimSun" charset="-122"/>
                  </a:rPr>
                  <a:t>Input </a:t>
                </a:r>
                <a14:m>
                  <m:oMath xmlns:m="http://schemas.openxmlformats.org/officeDocument/2006/math">
                    <m:r>
                      <a:rPr kumimoji="0" lang="en-US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charset="-122"/>
                      </a:rPr>
                      <m:t>𝑎</m:t>
                    </m:r>
                    <m:r>
                      <a:rPr kumimoji="0" lang="en-US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charset="-122"/>
                      </a:rPr>
                      <m:t>,</m:t>
                    </m:r>
                    <m:r>
                      <a:rPr kumimoji="0" lang="en-US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charset="-122"/>
                      </a:rPr>
                      <m:t>𝑏</m:t>
                    </m:r>
                    <m:r>
                      <a:rPr kumimoji="0" lang="en-US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charset="-122"/>
                      </a:rPr>
                      <m:t>,</m:t>
                    </m:r>
                    <m:r>
                      <a:rPr kumimoji="0" lang="en-US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charset="-122"/>
                      </a:rPr>
                      <m:t>𝑐</m:t>
                    </m:r>
                  </m:oMath>
                </a14:m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Palatino Linotype" panose="02040502050505030304" pitchFamily="18" charset="0"/>
                  <a:ea typeface="SimSun" charset="-122"/>
                </a:endParaRPr>
              </a:p>
            </p:txBody>
          </p:sp>
        </mc:Choice>
        <mc:Fallback xmlns="">
          <p:sp>
            <p:nvSpPr>
              <p:cNvPr id="58" name="Parallelogram 57">
                <a:extLst>
                  <a:ext uri="{FF2B5EF4-FFF2-40B4-BE49-F238E27FC236}">
                    <a16:creationId xmlns:a16="http://schemas.microsoft.com/office/drawing/2014/main" id="{8EB5CD71-E9C7-4FD2-96BB-06F4142434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26593" y="1892038"/>
                <a:ext cx="1704513" cy="577040"/>
              </a:xfrm>
              <a:prstGeom prst="parallelogram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Parallelogram 60">
            <a:extLst>
              <a:ext uri="{FF2B5EF4-FFF2-40B4-BE49-F238E27FC236}">
                <a16:creationId xmlns:a16="http://schemas.microsoft.com/office/drawing/2014/main" id="{8681F91C-CD27-427D-B12F-009E8ABFDB8D}"/>
              </a:ext>
            </a:extLst>
          </p:cNvPr>
          <p:cNvSpPr/>
          <p:nvPr/>
        </p:nvSpPr>
        <p:spPr bwMode="auto">
          <a:xfrm>
            <a:off x="7904923" y="3846614"/>
            <a:ext cx="1704513" cy="577040"/>
          </a:xfrm>
          <a:prstGeom prst="parallelogram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  <a:ea typeface="SimSun" charset="-122"/>
              </a:rPr>
              <a:t>No Solutions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Parallelogram 61">
                <a:extLst>
                  <a:ext uri="{FF2B5EF4-FFF2-40B4-BE49-F238E27FC236}">
                    <a16:creationId xmlns:a16="http://schemas.microsoft.com/office/drawing/2014/main" id="{F8D00A5D-FF10-4D1C-9F78-582524BDDE2A}"/>
                  </a:ext>
                </a:extLst>
              </p:cNvPr>
              <p:cNvSpPr/>
              <p:nvPr/>
            </p:nvSpPr>
            <p:spPr bwMode="auto">
              <a:xfrm>
                <a:off x="7904923" y="4824914"/>
                <a:ext cx="1704513" cy="577040"/>
              </a:xfrm>
              <a:prstGeom prst="parallelogram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𝑥</m:t>
                      </m:r>
                      <m:r>
                        <a:rPr lang="en-US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=−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𝑏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Palatino Linotype" panose="02040502050505030304" pitchFamily="18" charset="0"/>
                  <a:ea typeface="SimSun" charset="-122"/>
                </a:endParaRPr>
              </a:p>
            </p:txBody>
          </p:sp>
        </mc:Choice>
        <mc:Fallback xmlns="">
          <p:sp>
            <p:nvSpPr>
              <p:cNvPr id="62" name="Parallelogram 61">
                <a:extLst>
                  <a:ext uri="{FF2B5EF4-FFF2-40B4-BE49-F238E27FC236}">
                    <a16:creationId xmlns:a16="http://schemas.microsoft.com/office/drawing/2014/main" id="{F8D00A5D-FF10-4D1C-9F78-582524BDDE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04923" y="4824914"/>
                <a:ext cx="1704513" cy="577040"/>
              </a:xfrm>
              <a:prstGeom prst="parallelogram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Parallelogram 62">
                <a:extLst>
                  <a:ext uri="{FF2B5EF4-FFF2-40B4-BE49-F238E27FC236}">
                    <a16:creationId xmlns:a16="http://schemas.microsoft.com/office/drawing/2014/main" id="{CA259ACF-6958-40CA-BA0E-292F32D756FD}"/>
                  </a:ext>
                </a:extLst>
              </p:cNvPr>
              <p:cNvSpPr/>
              <p:nvPr/>
            </p:nvSpPr>
            <p:spPr bwMode="auto">
              <a:xfrm>
                <a:off x="7832793" y="5803215"/>
                <a:ext cx="1704513" cy="577040"/>
              </a:xfrm>
              <a:prstGeom prst="parallelogram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SimSun" charset="-122"/>
                            </a:rPr>
                          </m:ctrlPr>
                        </m:sSubPr>
                        <m:e>
                          <m: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SimSun" charset="-122"/>
                            </a:rPr>
                            <m:t>𝑥</m:t>
                          </m:r>
                        </m:e>
                        <m:sub>
                          <m: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SimSun" charset="-122"/>
                            </a:rPr>
                            <m:t>1</m:t>
                          </m:r>
                        </m:sub>
                      </m:sSub>
                      <m:r>
                        <a:rPr kumimoji="0" lang="en-US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SimSun" charset="-122"/>
                        </a:rPr>
                        <m:t>=…</m:t>
                      </m:r>
                    </m:oMath>
                  </m:oMathPara>
                </a14:m>
                <a:endPara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Palatino Linotype" panose="02040502050505030304" pitchFamily="18" charset="0"/>
                  <a:ea typeface="SimSun" charset="-122"/>
                </a:endParaRPr>
              </a:p>
              <a:p>
                <a:pPr algn="ctr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SimSun" charset="-122"/>
                            </a:rPr>
                          </m:ctrlPr>
                        </m:sSubPr>
                        <m:e>
                          <m: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SimSun" charset="-122"/>
                            </a:rPr>
                            <m:t>𝑥</m:t>
                          </m:r>
                        </m:e>
                        <m:sub>
                          <m: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SimSun" charset="-122"/>
                            </a:rPr>
                            <m:t>2</m:t>
                          </m:r>
                        </m:sub>
                      </m:sSub>
                      <m:r>
                        <a:rPr kumimoji="0" lang="en-US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SimSun" charset="-122"/>
                        </a:rPr>
                        <m:t>=…</m:t>
                      </m:r>
                    </m:oMath>
                  </m:oMathPara>
                </a14:m>
                <a:endPara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Palatino Linotype" panose="02040502050505030304" pitchFamily="18" charset="0"/>
                  <a:ea typeface="SimSun" charset="-122"/>
                </a:endParaRPr>
              </a:p>
            </p:txBody>
          </p:sp>
        </mc:Choice>
        <mc:Fallback xmlns="">
          <p:sp>
            <p:nvSpPr>
              <p:cNvPr id="63" name="Parallelogram 62">
                <a:extLst>
                  <a:ext uri="{FF2B5EF4-FFF2-40B4-BE49-F238E27FC236}">
                    <a16:creationId xmlns:a16="http://schemas.microsoft.com/office/drawing/2014/main" id="{CA259ACF-6958-40CA-BA0E-292F32D756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32793" y="5803215"/>
                <a:ext cx="1704513" cy="577040"/>
              </a:xfrm>
              <a:prstGeom prst="parallelogram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92D58A89-9802-45EB-A398-D122D1ED97CA}"/>
              </a:ext>
            </a:extLst>
          </p:cNvPr>
          <p:cNvSpPr txBox="1"/>
          <p:nvPr/>
        </p:nvSpPr>
        <p:spPr>
          <a:xfrm>
            <a:off x="6878616" y="3764493"/>
            <a:ext cx="528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Yes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3961F0F-63F4-4767-88BE-E6CF0C5CB545}"/>
              </a:ext>
            </a:extLst>
          </p:cNvPr>
          <p:cNvSpPr txBox="1"/>
          <p:nvPr/>
        </p:nvSpPr>
        <p:spPr>
          <a:xfrm>
            <a:off x="6882741" y="4725683"/>
            <a:ext cx="528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Yes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3BCEED0-BE98-4EA5-B2EE-EDB76BD4B374}"/>
              </a:ext>
            </a:extLst>
          </p:cNvPr>
          <p:cNvSpPr txBox="1"/>
          <p:nvPr/>
        </p:nvSpPr>
        <p:spPr>
          <a:xfrm>
            <a:off x="6132386" y="5383540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No</a:t>
            </a:r>
          </a:p>
        </p:txBody>
      </p: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6F9BB26F-BD9C-4CE7-9EDD-C50061591B56}"/>
              </a:ext>
            </a:extLst>
          </p:cNvPr>
          <p:cNvCxnSpPr>
            <a:stCxn id="8" idx="2"/>
            <a:endCxn id="63" idx="5"/>
          </p:cNvCxnSpPr>
          <p:nvPr/>
        </p:nvCxnSpPr>
        <p:spPr bwMode="auto">
          <a:xfrm rot="16200000" flipH="1">
            <a:off x="6698918" y="4885730"/>
            <a:ext cx="685936" cy="1726074"/>
          </a:xfrm>
          <a:prstGeom prst="bentConnector2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6134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6" grpId="0" animBg="1"/>
      <p:bldP spid="7" grpId="0" animBg="1"/>
      <p:bldP spid="8" grpId="0" animBg="1"/>
      <p:bldP spid="20" grpId="0" animBg="1"/>
      <p:bldP spid="35" grpId="0" animBg="1"/>
      <p:bldP spid="58" grpId="0" animBg="1"/>
      <p:bldP spid="61" grpId="0" animBg="1"/>
      <p:bldP spid="62" grpId="0" animBg="1"/>
      <p:bldP spid="63" grpId="0" animBg="1"/>
      <p:bldP spid="82" grpId="0"/>
      <p:bldP spid="86" grpId="0"/>
      <p:bldP spid="8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F7B03-CA73-454F-8C1C-73EFEF5C1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0"/>
            <a:ext cx="10964333" cy="736847"/>
          </a:xfrm>
        </p:spPr>
        <p:txBody>
          <a:bodyPr/>
          <a:lstStyle/>
          <a:p>
            <a:r>
              <a:rPr lang="en-US" dirty="0"/>
              <a:t>Pseudocodes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8B42A-1E4A-48E8-9189-0793030C5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851518"/>
            <a:ext cx="4388528" cy="4519612"/>
          </a:xfrm>
        </p:spPr>
        <p:txBody>
          <a:bodyPr/>
          <a:lstStyle/>
          <a:p>
            <a:r>
              <a:rPr lang="en-US" sz="2400" dirty="0"/>
              <a:t>A representation of the code aims for understandabilities for the programmer, not the machine</a:t>
            </a:r>
          </a:p>
          <a:p>
            <a:r>
              <a:rPr lang="en-US" sz="2400" dirty="0"/>
              <a:t>Is similar to code, but are basically free-style, and with more natural languages components</a:t>
            </a:r>
          </a:p>
          <a:p>
            <a:r>
              <a:rPr lang="en-US" sz="2400" dirty="0"/>
              <a:t>Important: there is no correct syntax for pseudocodes as long as it helps you and whoever reading understand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B080BFA-045D-4185-AEE8-B9F708CCCA5B}"/>
              </a:ext>
            </a:extLst>
          </p:cNvPr>
          <p:cNvSpPr txBox="1">
            <a:spLocks/>
          </p:cNvSpPr>
          <p:nvPr/>
        </p:nvSpPr>
        <p:spPr bwMode="auto">
          <a:xfrm>
            <a:off x="5902170" y="993561"/>
            <a:ext cx="5834109" cy="451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57200" indent="-457200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Palatino Linotype" panose="02040502050505030304" pitchFamily="18" charset="0"/>
                <a:ea typeface="+mn-ea"/>
                <a:cs typeface="Palatino Linotype" panose="02040502050505030304" pitchFamily="18" charset="0"/>
              </a:defRPr>
            </a:lvl1pPr>
            <a:lvl2pPr marL="800100" indent="-342900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defRPr sz="2400">
                <a:solidFill>
                  <a:srgbClr val="000000"/>
                </a:solidFill>
                <a:latin typeface="Palatino Linotype" panose="02040502050505030304" pitchFamily="18" charset="0"/>
                <a:ea typeface="+mn-ea"/>
                <a:cs typeface="Palatino Linotype" panose="02040502050505030304" pitchFamily="18" charset="0"/>
              </a:defRPr>
            </a:lvl2pPr>
            <a:lvl3pPr marL="1257300" indent="-342900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  <a:defRPr sz="2000">
                <a:solidFill>
                  <a:srgbClr val="000000"/>
                </a:solidFill>
                <a:latin typeface="Palatino Linotype" panose="02040502050505030304" pitchFamily="18" charset="0"/>
                <a:ea typeface="+mn-ea"/>
                <a:cs typeface="Palatino Linotype" panose="02040502050505030304" pitchFamily="18" charset="0"/>
              </a:defRPr>
            </a:lvl3pPr>
            <a:lvl4pPr marL="1714500" indent="-342900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defRPr sz="2000">
                <a:solidFill>
                  <a:srgbClr val="000000"/>
                </a:solidFill>
                <a:latin typeface="Palatino Linotype" panose="02040502050505030304" pitchFamily="18" charset="0"/>
                <a:ea typeface="+mn-ea"/>
                <a:cs typeface="Palatino Linotype" panose="02040502050505030304" pitchFamily="18" charset="0"/>
              </a:defRPr>
            </a:lvl4pPr>
            <a:lvl5pPr marL="2171700" indent="-342900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Palatino Linotype" panose="02040502050505030304" pitchFamily="18" charset="0"/>
                <a:ea typeface="+mn-ea"/>
                <a:cs typeface="Palatino Linotype" panose="02040502050505030304" pitchFamily="18" charset="0"/>
              </a:defRPr>
            </a:lvl5pPr>
            <a:lvl6pPr marL="2514600" indent="-228600" algn="l" defTabSz="457200" rtl="0" eaLnBrk="1" fontAlgn="base" hangingPunct="1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defTabSz="457200" rtl="0" eaLnBrk="1" fontAlgn="base" hangingPunct="1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defTabSz="457200" rtl="0" eaLnBrk="1" fontAlgn="base" hangingPunct="1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defTabSz="457200" rtl="0" eaLnBrk="1" fontAlgn="base" hangingPunct="1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sz="1800" b="1" kern="0" dirty="0"/>
              <a:t>Pseudocode for Solving Quadratic Equation</a:t>
            </a:r>
          </a:p>
          <a:p>
            <a:pPr marL="0" indent="0" algn="ctr">
              <a:buNone/>
            </a:pPr>
            <a:endParaRPr lang="en-US" sz="1800" b="1" kern="0" dirty="0"/>
          </a:p>
          <a:p>
            <a:pPr marL="0" indent="0">
              <a:buNone/>
            </a:pPr>
            <a:r>
              <a:rPr lang="en-US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a, b, c</a:t>
            </a:r>
          </a:p>
          <a:p>
            <a:pPr marL="0" indent="0">
              <a:buNone/>
            </a:pPr>
            <a:r>
              <a:rPr lang="en-US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Compute</a:t>
            </a:r>
            <a:r>
              <a:rPr lang="en-U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delta = b**2 – 4*a*c</a:t>
            </a:r>
          </a:p>
          <a:p>
            <a:pPr marL="0" indent="0">
              <a:buNone/>
            </a:pPr>
            <a:r>
              <a:rPr lang="en-US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delta &lt; 0 </a:t>
            </a:r>
            <a:r>
              <a:rPr lang="en-US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output</a:t>
            </a:r>
            <a:r>
              <a:rPr lang="en-U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“no solutions”</a:t>
            </a:r>
          </a:p>
          <a:p>
            <a:pPr marL="0" indent="0">
              <a:buNone/>
            </a:pPr>
            <a:r>
              <a:rPr lang="en-US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delta = 0 </a:t>
            </a:r>
            <a:r>
              <a:rPr lang="en-US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0" indent="0">
              <a:buNone/>
            </a:pPr>
            <a:r>
              <a:rPr lang="en-U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compute</a:t>
            </a:r>
            <a:r>
              <a:rPr lang="en-U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x = -b/(2*a)</a:t>
            </a:r>
          </a:p>
          <a:p>
            <a:pPr marL="0" indent="0">
              <a:buNone/>
            </a:pPr>
            <a:r>
              <a:rPr lang="en-U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compute</a:t>
            </a:r>
            <a:r>
              <a:rPr lang="en-U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x1 = (-b-sqrt(delta))/(2*a)</a:t>
            </a:r>
          </a:p>
          <a:p>
            <a:pPr marL="0" indent="0">
              <a:buNone/>
            </a:pPr>
            <a:r>
              <a:rPr lang="en-U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compute</a:t>
            </a:r>
            <a:r>
              <a:rPr lang="en-U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x2 = (-</a:t>
            </a:r>
            <a:r>
              <a:rPr lang="en-US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b+sqrt</a:t>
            </a:r>
            <a:r>
              <a:rPr lang="en-U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(delta))/(2*a)</a:t>
            </a:r>
          </a:p>
          <a:p>
            <a:pPr marL="0" indent="0">
              <a:buNone/>
            </a:pPr>
            <a:r>
              <a:rPr lang="en-U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x1 and x2</a:t>
            </a:r>
          </a:p>
        </p:txBody>
      </p:sp>
    </p:spTree>
    <p:extLst>
      <p:ext uri="{BB962C8B-B14F-4D97-AF65-F5344CB8AC3E}">
        <p14:creationId xmlns:p14="http://schemas.microsoft.com/office/powerpoint/2010/main" val="151018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A1086-07BC-404B-A219-0AD12F25B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Output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65A17-47AD-46A4-B9D3-D3049172F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refer to the Jupyter notebook or HTML file on D2L</a:t>
            </a:r>
          </a:p>
        </p:txBody>
      </p:sp>
    </p:spTree>
    <p:extLst>
      <p:ext uri="{BB962C8B-B14F-4D97-AF65-F5344CB8AC3E}">
        <p14:creationId xmlns:p14="http://schemas.microsoft.com/office/powerpoint/2010/main" val="2894410152"/>
      </p:ext>
    </p:extLst>
  </p:cSld>
  <p:clrMapOvr>
    <a:masterClrMapping/>
  </p:clrMapOvr>
</p:sld>
</file>

<file path=ppt/theme/theme1.xml><?xml version="1.0" encoding="utf-8"?>
<a:theme xmlns:a="http://schemas.openxmlformats.org/drawingml/2006/main" name="PPKSU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SimSun"/>
        <a:cs typeface=""/>
      </a:majorFont>
      <a:minorFont>
        <a:latin typeface="Calibri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SimSun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SimSun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PKSU" id="{CEBD161F-0337-4D63-8369-33038939F107}" vid="{F616D073-325B-448F-A908-BA87428BC6B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PPKSU</Template>
  <TotalTime>160</TotalTime>
  <Words>394</Words>
  <Application>Microsoft Office PowerPoint</Application>
  <PresentationFormat>Widescreen</PresentationFormat>
  <Paragraphs>77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PPKSU</vt:lpstr>
      <vt:lpstr>Flowchart and Pseudo-Code</vt:lpstr>
      <vt:lpstr>Program Development Life Cycle</vt:lpstr>
      <vt:lpstr>Flowcharts</vt:lpstr>
      <vt:lpstr>An example: Solving Quadratic Equation</vt:lpstr>
      <vt:lpstr>Pseudocodes</vt:lpstr>
      <vt:lpstr>Input and Output in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</dc:title>
  <dc:creator>Linh Le</dc:creator>
  <cp:lastModifiedBy>Linh Le</cp:lastModifiedBy>
  <cp:revision>5</cp:revision>
  <dcterms:created xsi:type="dcterms:W3CDTF">2020-01-09T18:19:39Z</dcterms:created>
  <dcterms:modified xsi:type="dcterms:W3CDTF">2021-01-25T19:23:11Z</dcterms:modified>
</cp:coreProperties>
</file>