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8" r:id="rId12"/>
    <p:sldId id="279" r:id="rId13"/>
    <p:sldId id="277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89376" autoAdjust="0"/>
  </p:normalViewPr>
  <p:slideViewPr>
    <p:cSldViewPr snapToGrid="0" snapToObjects="1">
      <p:cViewPr varScale="1">
        <p:scale>
          <a:sx n="112" d="100"/>
          <a:sy n="112" d="100"/>
        </p:scale>
        <p:origin x="1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212913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73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openxmlformats.org/officeDocument/2006/relationships/image" Target="../media/image72.pn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image" Target="../media/image71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svg"/><Relationship Id="rId7" Type="http://schemas.openxmlformats.org/officeDocument/2006/relationships/image" Target="../media/image79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6.sv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20.svg"/><Relationship Id="rId12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16.svg"/><Relationship Id="rId9" Type="http://schemas.openxmlformats.org/officeDocument/2006/relationships/image" Target="../media/image22.sv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39B38ED-7689-6206-98FF-4A5E3F638135}"/>
              </a:ext>
            </a:extLst>
          </p:cNvPr>
          <p:cNvSpPr/>
          <p:nvPr/>
        </p:nvSpPr>
        <p:spPr>
          <a:xfrm>
            <a:off x="7737231" y="3960816"/>
            <a:ext cx="4454769" cy="2325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What is being learned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79D48-D08C-8A25-B900-D6D30839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09131"/>
            <a:ext cx="10515600" cy="400111"/>
          </a:xfrm>
        </p:spPr>
        <p:txBody>
          <a:bodyPr/>
          <a:lstStyle/>
          <a:p>
            <a:r>
              <a:rPr lang="en-US" sz="2400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BA337-649D-80C5-8749-16D980E3C0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528603"/>
                <a:ext cx="4733925" cy="2398709"/>
              </a:xfrm>
            </p:spPr>
            <p:txBody>
              <a:bodyPr/>
              <a:lstStyle/>
              <a:p>
                <a:r>
                  <a:rPr lang="en-US" sz="1800" dirty="0"/>
                  <a:t>Data need to be in the format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r>
                  <a:rPr lang="en-US" sz="1800" dirty="0"/>
                  <a:t> pairs</a:t>
                </a:r>
              </a:p>
              <a:p>
                <a:pPr lvl="1"/>
                <a:r>
                  <a:rPr lang="en-US" sz="1600" dirty="0"/>
                  <a:t>Models need to be trained using both features and labels</a:t>
                </a:r>
              </a:p>
              <a:p>
                <a:pPr lvl="1"/>
                <a:r>
                  <a:rPr lang="en-US" sz="1600" dirty="0"/>
                  <a:t>Trained models can be used to predict labels of new data using only features</a:t>
                </a:r>
              </a:p>
              <a:p>
                <a:r>
                  <a:rPr lang="en-US" sz="1800" dirty="0"/>
                  <a:t>Supervised learning techniques try to learn the most accurate features-label mapping from data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BA337-649D-80C5-8749-16D980E3C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528603"/>
                <a:ext cx="4733925" cy="2398709"/>
              </a:xfrm>
              <a:blipFill>
                <a:blip r:embed="rId2"/>
                <a:stretch>
                  <a:fillRect l="-772" t="-2545" b="-6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537AB9F-3499-DA30-C66C-D7242B0E4360}"/>
              </a:ext>
            </a:extLst>
          </p:cNvPr>
          <p:cNvGrpSpPr/>
          <p:nvPr/>
        </p:nvGrpSpPr>
        <p:grpSpPr>
          <a:xfrm>
            <a:off x="737659" y="3062388"/>
            <a:ext cx="4890954" cy="3157534"/>
            <a:chOff x="6358071" y="109131"/>
            <a:chExt cx="4890954" cy="31575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776D7-86F4-8F18-BC07-0C5DD1C98D3F}"/>
                </a:ext>
              </a:extLst>
            </p:cNvPr>
            <p:cNvSpPr/>
            <p:nvPr/>
          </p:nvSpPr>
          <p:spPr>
            <a:xfrm>
              <a:off x="6358071" y="109131"/>
              <a:ext cx="4890954" cy="3155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Tag outline">
              <a:extLst>
                <a:ext uri="{FF2B5EF4-FFF2-40B4-BE49-F238E27FC236}">
                  <a16:creationId xmlns:a16="http://schemas.microsoft.com/office/drawing/2014/main" id="{A88CD777-38B8-0491-83A2-A1601754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749348">
              <a:off x="9773824" y="1465230"/>
              <a:ext cx="1222784" cy="1222784"/>
            </a:xfrm>
            <a:prstGeom prst="rect">
              <a:avLst/>
            </a:prstGeom>
          </p:spPr>
        </p:pic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38A57ED2-F8CA-DB78-60C8-4C3FD0321DA4}"/>
                </a:ext>
              </a:extLst>
            </p:cNvPr>
            <p:cNvSpPr/>
            <p:nvPr/>
          </p:nvSpPr>
          <p:spPr>
            <a:xfrm>
              <a:off x="6724502" y="573628"/>
              <a:ext cx="3014529" cy="762712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Free entry in 2 a </a:t>
              </a:r>
              <a:r>
                <a:rPr lang="en-US" sz="1000" dirty="0" err="1">
                  <a:solidFill>
                    <a:schemeClr val="tx1"/>
                  </a:solidFill>
                </a:rPr>
                <a:t>wkly</a:t>
              </a:r>
              <a:r>
                <a:rPr lang="en-US" sz="1000" dirty="0">
                  <a:solidFill>
                    <a:schemeClr val="tx1"/>
                  </a:solidFill>
                </a:rPr>
                <a:t> comp to win FA Cup final </a:t>
              </a:r>
              <a:r>
                <a:rPr lang="en-US" sz="1000" dirty="0" err="1">
                  <a:solidFill>
                    <a:schemeClr val="tx1"/>
                  </a:solidFill>
                </a:rPr>
                <a:t>tkts</a:t>
              </a:r>
              <a:r>
                <a:rPr lang="en-US" sz="1000" dirty="0">
                  <a:solidFill>
                    <a:schemeClr val="tx1"/>
                  </a:solidFill>
                </a:rPr>
                <a:t> 21st May 2005. Text FA to 87121 to receive entry question (std txt rate) T&amp;C's apply 08452810075 over 18's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958D5CE8-1C54-01EB-B073-2F8F743D254B}"/>
                </a:ext>
              </a:extLst>
            </p:cNvPr>
            <p:cNvSpPr/>
            <p:nvPr/>
          </p:nvSpPr>
          <p:spPr>
            <a:xfrm>
              <a:off x="6724501" y="1420863"/>
              <a:ext cx="3014529" cy="429680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I'm back, we're packing the car now, I'll let you know if there's room</a:t>
              </a: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DB1AF265-9E1C-E979-ED6E-2C00F8E72566}"/>
                </a:ext>
              </a:extLst>
            </p:cNvPr>
            <p:cNvSpPr/>
            <p:nvPr/>
          </p:nvSpPr>
          <p:spPr>
            <a:xfrm>
              <a:off x="6724502" y="2295210"/>
              <a:ext cx="3014529" cy="43262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Nah I don't think he goes to </a:t>
              </a:r>
              <a:r>
                <a:rPr lang="en-US" sz="1000" dirty="0" err="1">
                  <a:solidFill>
                    <a:schemeClr val="tx1"/>
                  </a:solidFill>
                </a:rPr>
                <a:t>usf</a:t>
              </a:r>
              <a:r>
                <a:rPr lang="en-US" sz="1000" dirty="0">
                  <a:solidFill>
                    <a:schemeClr val="tx1"/>
                  </a:solidFill>
                </a:rPr>
                <a:t>, he lives around here though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A4F76D34-686D-0731-3A7A-154178DA2674}"/>
                </a:ext>
              </a:extLst>
            </p:cNvPr>
            <p:cNvSpPr/>
            <p:nvPr/>
          </p:nvSpPr>
          <p:spPr>
            <a:xfrm>
              <a:off x="6724502" y="1935066"/>
              <a:ext cx="3014529" cy="276999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Oops, I'll let you know when my roommate's done</a:t>
              </a:r>
            </a:p>
          </p:txBody>
        </p:sp>
        <p:pic>
          <p:nvPicPr>
            <p:cNvPr id="9" name="Graphic 8" descr="Tag outline">
              <a:extLst>
                <a:ext uri="{FF2B5EF4-FFF2-40B4-BE49-F238E27FC236}">
                  <a16:creationId xmlns:a16="http://schemas.microsoft.com/office/drawing/2014/main" id="{A6002D2E-4FFF-FE31-F225-348744206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540785">
              <a:off x="9756287" y="273670"/>
              <a:ext cx="1222784" cy="12227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AEC38-105D-247E-8291-B19CA4E8B5A3}"/>
                </a:ext>
              </a:extLst>
            </p:cNvPr>
            <p:cNvSpPr txBox="1"/>
            <p:nvPr/>
          </p:nvSpPr>
          <p:spPr>
            <a:xfrm rot="21279864">
              <a:off x="10137708" y="685551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spam</a:t>
              </a:r>
            </a:p>
          </p:txBody>
        </p:sp>
        <p:pic>
          <p:nvPicPr>
            <p:cNvPr id="11" name="Graphic 10" descr="Tag outline">
              <a:extLst>
                <a:ext uri="{FF2B5EF4-FFF2-40B4-BE49-F238E27FC236}">
                  <a16:creationId xmlns:a16="http://schemas.microsoft.com/office/drawing/2014/main" id="{E80900EC-9A82-8303-DE81-280973F3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234624">
              <a:off x="9758508" y="910229"/>
              <a:ext cx="1222784" cy="12227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B4253-55A9-4643-EA66-422ABB3A54BA}"/>
                </a:ext>
              </a:extLst>
            </p:cNvPr>
            <p:cNvSpPr txBox="1"/>
            <p:nvPr/>
          </p:nvSpPr>
          <p:spPr>
            <a:xfrm rot="20916531">
              <a:off x="10147345" y="1306415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8BB1C-258D-B392-0D94-BAF588D42A26}"/>
                </a:ext>
              </a:extLst>
            </p:cNvPr>
            <p:cNvSpPr txBox="1"/>
            <p:nvPr/>
          </p:nvSpPr>
          <p:spPr>
            <a:xfrm rot="21436998">
              <a:off x="10155246" y="1903938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  <p:pic>
          <p:nvPicPr>
            <p:cNvPr id="15" name="Graphic 14" descr="Tag outline">
              <a:extLst>
                <a:ext uri="{FF2B5EF4-FFF2-40B4-BE49-F238E27FC236}">
                  <a16:creationId xmlns:a16="http://schemas.microsoft.com/office/drawing/2014/main" id="{955FF400-1C5F-064E-5093-95033513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542008">
              <a:off x="9756286" y="2043881"/>
              <a:ext cx="1222784" cy="122278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28387A-69B4-9604-8AA7-3BBCA325B12C}"/>
                </a:ext>
              </a:extLst>
            </p:cNvPr>
            <p:cNvSpPr txBox="1"/>
            <p:nvPr/>
          </p:nvSpPr>
          <p:spPr>
            <a:xfrm rot="610955">
              <a:off x="10137708" y="2482589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C38DD-48F8-A134-E8B4-59C93889EB33}"/>
                </a:ext>
              </a:extLst>
            </p:cNvPr>
            <p:cNvSpPr txBox="1"/>
            <p:nvPr/>
          </p:nvSpPr>
          <p:spPr>
            <a:xfrm>
              <a:off x="6718771" y="109131"/>
              <a:ext cx="1098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Features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D1A8C-9D24-2E3A-FD8F-8C3A4689423C}"/>
                </a:ext>
              </a:extLst>
            </p:cNvPr>
            <p:cNvSpPr txBox="1"/>
            <p:nvPr/>
          </p:nvSpPr>
          <p:spPr>
            <a:xfrm>
              <a:off x="10395906" y="109131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Labels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81A0B6-66BB-CDC1-B3D0-D50FF04285CE}"/>
              </a:ext>
            </a:extLst>
          </p:cNvPr>
          <p:cNvGrpSpPr/>
          <p:nvPr/>
        </p:nvGrpSpPr>
        <p:grpSpPr>
          <a:xfrm>
            <a:off x="8652000" y="2087103"/>
            <a:ext cx="1589871" cy="1578519"/>
            <a:chOff x="9478965" y="4288118"/>
            <a:chExt cx="1589871" cy="1578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CFD7-1B69-D24E-7F3E-E62454023037}"/>
                </a:ext>
              </a:extLst>
            </p:cNvPr>
            <p:cNvGrpSpPr/>
            <p:nvPr/>
          </p:nvGrpSpPr>
          <p:grpSpPr>
            <a:xfrm>
              <a:off x="9478965" y="4288118"/>
              <a:ext cx="1429017" cy="1428756"/>
              <a:chOff x="7100131" y="4313489"/>
              <a:chExt cx="1429017" cy="1428756"/>
            </a:xfrm>
          </p:grpSpPr>
          <p:pic>
            <p:nvPicPr>
              <p:cNvPr id="28" name="Graphic 27" descr="Network diagram with solid fill">
                <a:extLst>
                  <a:ext uri="{FF2B5EF4-FFF2-40B4-BE49-F238E27FC236}">
                    <a16:creationId xmlns:a16="http://schemas.microsoft.com/office/drawing/2014/main" id="{827828E6-23C4-C365-55A5-16DA70E8D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00131" y="4313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Network diagram with solid fill">
                <a:extLst>
                  <a:ext uri="{FF2B5EF4-FFF2-40B4-BE49-F238E27FC236}">
                    <a16:creationId xmlns:a16="http://schemas.microsoft.com/office/drawing/2014/main" id="{3D515357-152D-562E-106B-CE236CC78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00131" y="48278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Network diagram with solid fill">
                <a:extLst>
                  <a:ext uri="{FF2B5EF4-FFF2-40B4-BE49-F238E27FC236}">
                    <a16:creationId xmlns:a16="http://schemas.microsoft.com/office/drawing/2014/main" id="{F91C41E6-FEB1-F27C-220F-FFB5AA5FE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614748" y="457431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785D96-D62E-020A-3450-34BA522BF2C1}"/>
                  </a:ext>
                </a:extLst>
              </p:cNvPr>
              <p:cNvCxnSpPr/>
              <p:nvPr/>
            </p:nvCxnSpPr>
            <p:spPr>
              <a:xfrm>
                <a:off x="7505210" y="5019677"/>
                <a:ext cx="209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Graphic 26" descr="Research with solid fill">
              <a:extLst>
                <a:ext uri="{FF2B5EF4-FFF2-40B4-BE49-F238E27FC236}">
                  <a16:creationId xmlns:a16="http://schemas.microsoft.com/office/drawing/2014/main" id="{39281176-91AB-DB65-FD3E-776E45B4B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50782" y="5248583"/>
              <a:ext cx="618054" cy="618054"/>
            </a:xfrm>
            <a:prstGeom prst="rect">
              <a:avLst/>
            </a:prstGeom>
          </p:spPr>
        </p:pic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2CCC449-406C-37F9-08F3-9A0A9D3DD2D3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5628613" y="3058659"/>
            <a:ext cx="3023387" cy="158141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10C2341-5F08-0A6A-02E0-6662AFB8C0FE}"/>
              </a:ext>
            </a:extLst>
          </p:cNvPr>
          <p:cNvSpPr/>
          <p:nvPr/>
        </p:nvSpPr>
        <p:spPr>
          <a:xfrm>
            <a:off x="8055318" y="4274758"/>
            <a:ext cx="2354436" cy="595701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Free entry in 2 a </a:t>
            </a:r>
            <a:r>
              <a:rPr lang="en-US" sz="900" dirty="0" err="1">
                <a:solidFill>
                  <a:schemeClr val="tx1"/>
                </a:solidFill>
              </a:rPr>
              <a:t>wkly</a:t>
            </a:r>
            <a:r>
              <a:rPr lang="en-US" sz="900" dirty="0">
                <a:solidFill>
                  <a:schemeClr val="tx1"/>
                </a:solidFill>
              </a:rPr>
              <a:t> comp to win FA Cup final </a:t>
            </a:r>
            <a:r>
              <a:rPr lang="en-US" sz="900" dirty="0" err="1">
                <a:solidFill>
                  <a:schemeClr val="tx1"/>
                </a:solidFill>
              </a:rPr>
              <a:t>tkts</a:t>
            </a:r>
            <a:r>
              <a:rPr lang="en-US" sz="900" dirty="0">
                <a:solidFill>
                  <a:schemeClr val="tx1"/>
                </a:solidFill>
              </a:rPr>
              <a:t> 21st May 2005. Text FA to 87121 to receive entry question (std txt rate) T&amp;C's apply 08452810075 over 18's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45B2E6-0EDD-4882-3A81-45DF88C10839}"/>
              </a:ext>
            </a:extLst>
          </p:cNvPr>
          <p:cNvSpPr/>
          <p:nvPr/>
        </p:nvSpPr>
        <p:spPr>
          <a:xfrm>
            <a:off x="8055318" y="4956360"/>
            <a:ext cx="2354436" cy="335593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I'm back, we're packing the car now, I'll let you know if there's room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327D15B5-F5FF-BCF5-8DA8-DABB9BBFBA1B}"/>
              </a:ext>
            </a:extLst>
          </p:cNvPr>
          <p:cNvSpPr/>
          <p:nvPr/>
        </p:nvSpPr>
        <p:spPr>
          <a:xfrm>
            <a:off x="8055318" y="5810760"/>
            <a:ext cx="2354436" cy="337895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Nah I don't think he goes to </a:t>
            </a:r>
            <a:r>
              <a:rPr lang="en-US" sz="900" dirty="0" err="1">
                <a:solidFill>
                  <a:schemeClr val="tx1"/>
                </a:solidFill>
              </a:rPr>
              <a:t>usf</a:t>
            </a:r>
            <a:r>
              <a:rPr lang="en-US" sz="900" dirty="0">
                <a:solidFill>
                  <a:schemeClr val="tx1"/>
                </a:solidFill>
              </a:rPr>
              <a:t>, he lives around here though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BD88CD32-2047-6636-E5ED-3BB18C507B48}"/>
              </a:ext>
            </a:extLst>
          </p:cNvPr>
          <p:cNvSpPr/>
          <p:nvPr/>
        </p:nvSpPr>
        <p:spPr>
          <a:xfrm>
            <a:off x="8055318" y="5380897"/>
            <a:ext cx="2354436" cy="335593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Oops, I'll let you know when my roommate's done</a:t>
            </a:r>
          </a:p>
        </p:txBody>
      </p:sp>
      <p:pic>
        <p:nvPicPr>
          <p:cNvPr id="41" name="Graphic 40" descr="Tag outline">
            <a:extLst>
              <a:ext uri="{FF2B5EF4-FFF2-40B4-BE49-F238E27FC236}">
                <a16:creationId xmlns:a16="http://schemas.microsoft.com/office/drawing/2014/main" id="{28F55C49-BADB-5345-D605-052D7A8B6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42672">
            <a:off x="11277200" y="4061634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9467F1-8547-7F7A-9990-2DF3C6A818A6}"/>
              </a:ext>
            </a:extLst>
          </p:cNvPr>
          <p:cNvSpPr txBox="1"/>
          <p:nvPr/>
        </p:nvSpPr>
        <p:spPr>
          <a:xfrm>
            <a:off x="11545111" y="43714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spam</a:t>
            </a:r>
          </a:p>
        </p:txBody>
      </p:sp>
      <p:pic>
        <p:nvPicPr>
          <p:cNvPr id="43" name="Graphic 42" descr="Tag outline">
            <a:extLst>
              <a:ext uri="{FF2B5EF4-FFF2-40B4-BE49-F238E27FC236}">
                <a16:creationId xmlns:a16="http://schemas.microsoft.com/office/drawing/2014/main" id="{3F01660E-035A-F1E7-762B-4B4157D9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42672">
            <a:off x="11277198" y="4543537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178535C-A8C2-B935-CF34-5677CB2D1999}"/>
              </a:ext>
            </a:extLst>
          </p:cNvPr>
          <p:cNvSpPr txBox="1"/>
          <p:nvPr/>
        </p:nvSpPr>
        <p:spPr>
          <a:xfrm>
            <a:off x="11545109" y="4853333"/>
            <a:ext cx="47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okay</a:t>
            </a:r>
          </a:p>
        </p:txBody>
      </p:sp>
      <p:pic>
        <p:nvPicPr>
          <p:cNvPr id="45" name="Graphic 44" descr="Tag outline">
            <a:extLst>
              <a:ext uri="{FF2B5EF4-FFF2-40B4-BE49-F238E27FC236}">
                <a16:creationId xmlns:a16="http://schemas.microsoft.com/office/drawing/2014/main" id="{020C7142-EC59-6C46-7D18-FAA386D0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42672">
            <a:off x="11277196" y="5043211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2FCB00-C950-ED9A-32BD-57F881C34B81}"/>
              </a:ext>
            </a:extLst>
          </p:cNvPr>
          <p:cNvSpPr txBox="1"/>
          <p:nvPr/>
        </p:nvSpPr>
        <p:spPr>
          <a:xfrm>
            <a:off x="11545107" y="5353007"/>
            <a:ext cx="47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okay</a:t>
            </a:r>
          </a:p>
        </p:txBody>
      </p:sp>
      <p:pic>
        <p:nvPicPr>
          <p:cNvPr id="47" name="Graphic 46" descr="Tag outline">
            <a:extLst>
              <a:ext uri="{FF2B5EF4-FFF2-40B4-BE49-F238E27FC236}">
                <a16:creationId xmlns:a16="http://schemas.microsoft.com/office/drawing/2014/main" id="{3420E31D-0879-D460-E6D0-6DDBEA499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42672">
            <a:off x="11277193" y="5542295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F5BCD1-C5FB-E85F-390D-EA02B959E653}"/>
              </a:ext>
            </a:extLst>
          </p:cNvPr>
          <p:cNvSpPr txBox="1"/>
          <p:nvPr/>
        </p:nvSpPr>
        <p:spPr>
          <a:xfrm>
            <a:off x="11545104" y="5852091"/>
            <a:ext cx="47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okay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AD62E50-1F5B-C262-E19D-8BEFF4E725C2}"/>
              </a:ext>
            </a:extLst>
          </p:cNvPr>
          <p:cNvCxnSpPr/>
          <p:nvPr/>
        </p:nvCxnSpPr>
        <p:spPr>
          <a:xfrm flipV="1">
            <a:off x="10409754" y="4474878"/>
            <a:ext cx="839271" cy="97730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7EFE5E2-B7E6-244D-DC0B-C2C456E1FD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0409754" y="4956360"/>
            <a:ext cx="839271" cy="167797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439FF92-D0B6-31EA-514D-058DFCA35F2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409754" y="5479636"/>
            <a:ext cx="839271" cy="69058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C079065-5869-11AB-D042-CDC4AEB0C4E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0409754" y="5961539"/>
            <a:ext cx="839271" cy="18169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DD0B30-084A-C06A-7C79-034F82F2DE6A}"/>
              </a:ext>
            </a:extLst>
          </p:cNvPr>
          <p:cNvSpPr txBox="1"/>
          <p:nvPr/>
        </p:nvSpPr>
        <p:spPr>
          <a:xfrm>
            <a:off x="10661691" y="43214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560201-07CC-9664-47F0-9527FE820676}"/>
              </a:ext>
            </a:extLst>
          </p:cNvPr>
          <p:cNvSpPr txBox="1"/>
          <p:nvPr/>
        </p:nvSpPr>
        <p:spPr>
          <a:xfrm>
            <a:off x="10669312" y="48153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BA5AD6-017A-1E3C-396A-6E1B9B8EBE30}"/>
              </a:ext>
            </a:extLst>
          </p:cNvPr>
          <p:cNvSpPr txBox="1"/>
          <p:nvPr/>
        </p:nvSpPr>
        <p:spPr>
          <a:xfrm>
            <a:off x="10669312" y="528889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5E6E18-9D04-B353-C666-AC764F5FBDA5}"/>
              </a:ext>
            </a:extLst>
          </p:cNvPr>
          <p:cNvSpPr txBox="1"/>
          <p:nvPr/>
        </p:nvSpPr>
        <p:spPr>
          <a:xfrm>
            <a:off x="10669173" y="575608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DE3A6A81-BC20-8C3F-5079-909D9E8E0C5A}"/>
              </a:ext>
            </a:extLst>
          </p:cNvPr>
          <p:cNvSpPr/>
          <p:nvPr/>
        </p:nvSpPr>
        <p:spPr>
          <a:xfrm>
            <a:off x="7747550" y="3666148"/>
            <a:ext cx="4444450" cy="297580"/>
          </a:xfrm>
          <a:prstGeom prst="trapezoid">
            <a:avLst>
              <a:gd name="adj" fmla="val 675012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062F7E-E956-0516-E4E8-F00BE64702FF}"/>
              </a:ext>
            </a:extLst>
          </p:cNvPr>
          <p:cNvSpPr txBox="1"/>
          <p:nvPr/>
        </p:nvSpPr>
        <p:spPr>
          <a:xfrm>
            <a:off x="6515551" y="3654070"/>
            <a:ext cx="124950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Feed to model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30A4D0-DA44-F740-5F8E-8ABECDF9987D}"/>
              </a:ext>
            </a:extLst>
          </p:cNvPr>
          <p:cNvGrpSpPr/>
          <p:nvPr/>
        </p:nvGrpSpPr>
        <p:grpSpPr>
          <a:xfrm>
            <a:off x="8652000" y="50218"/>
            <a:ext cx="1429017" cy="1428756"/>
            <a:chOff x="7100131" y="4313489"/>
            <a:chExt cx="1429017" cy="1428756"/>
          </a:xfrm>
        </p:grpSpPr>
        <p:pic>
          <p:nvPicPr>
            <p:cNvPr id="85" name="Graphic 84" descr="Network diagram with solid fill">
              <a:extLst>
                <a:ext uri="{FF2B5EF4-FFF2-40B4-BE49-F238E27FC236}">
                  <a16:creationId xmlns:a16="http://schemas.microsoft.com/office/drawing/2014/main" id="{8C8B0B4B-325E-0BD5-6CE7-79C870DA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0131" y="4313489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Network diagram with solid fill">
              <a:extLst>
                <a:ext uri="{FF2B5EF4-FFF2-40B4-BE49-F238E27FC236}">
                  <a16:creationId xmlns:a16="http://schemas.microsoft.com/office/drawing/2014/main" id="{AC424D4C-16B2-8698-0FAE-7F978DFC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0131" y="4827845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Network diagram with solid fill">
              <a:extLst>
                <a:ext uri="{FF2B5EF4-FFF2-40B4-BE49-F238E27FC236}">
                  <a16:creationId xmlns:a16="http://schemas.microsoft.com/office/drawing/2014/main" id="{EDE5865D-BAB0-16DD-DE31-41151BB8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14748" y="4574311"/>
              <a:ext cx="914400" cy="914400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816AD9-2BA3-808E-4D4E-1BEAAC213849}"/>
                </a:ext>
              </a:extLst>
            </p:cNvPr>
            <p:cNvCxnSpPr/>
            <p:nvPr/>
          </p:nvCxnSpPr>
          <p:spPr>
            <a:xfrm>
              <a:off x="7505210" y="5019677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00FB8E2-4075-B3A6-F4A5-330092583B74}"/>
              </a:ext>
            </a:extLst>
          </p:cNvPr>
          <p:cNvSpPr txBox="1"/>
          <p:nvPr/>
        </p:nvSpPr>
        <p:spPr>
          <a:xfrm>
            <a:off x="8679606" y="1295935"/>
            <a:ext cx="14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Trained model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2F1BEEAF-F5C0-3DAF-4E04-59E96468344A}"/>
              </a:ext>
            </a:extLst>
          </p:cNvPr>
          <p:cNvSpPr/>
          <p:nvPr/>
        </p:nvSpPr>
        <p:spPr>
          <a:xfrm flipV="1">
            <a:off x="9029174" y="1710028"/>
            <a:ext cx="474909" cy="2654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67BB334A-EC84-F690-28EE-8CC48C22D486}"/>
              </a:ext>
            </a:extLst>
          </p:cNvPr>
          <p:cNvSpPr/>
          <p:nvPr/>
        </p:nvSpPr>
        <p:spPr>
          <a:xfrm>
            <a:off x="5910958" y="475145"/>
            <a:ext cx="2226425" cy="579345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500 New Mobiles from 2004, MUST GO! Txt: NOKIA to No: 89545 &amp; collect yours today! From ONLY £1 www.4-tc.biz 2optout 087187262701.50gbp/mtmsg18</a:t>
            </a:r>
          </a:p>
        </p:txBody>
      </p:sp>
      <p:pic>
        <p:nvPicPr>
          <p:cNvPr id="93" name="Graphic 92" descr="Tag outline">
            <a:extLst>
              <a:ext uri="{FF2B5EF4-FFF2-40B4-BE49-F238E27FC236}">
                <a16:creationId xmlns:a16="http://schemas.microsoft.com/office/drawing/2014/main" id="{C76AB808-EE4F-26E2-331C-A08EC05FA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540785">
            <a:off x="10547898" y="83691"/>
            <a:ext cx="1222784" cy="12227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2B2FCA6-0426-5A2B-6620-127EEC369E4E}"/>
              </a:ext>
            </a:extLst>
          </p:cNvPr>
          <p:cNvSpPr txBox="1"/>
          <p:nvPr/>
        </p:nvSpPr>
        <p:spPr>
          <a:xfrm rot="21279864">
            <a:off x="10929319" y="4955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B20CB5-9F8C-6E2A-FAFA-E69AAD491D56}"/>
              </a:ext>
            </a:extLst>
          </p:cNvPr>
          <p:cNvSpPr txBox="1"/>
          <p:nvPr/>
        </p:nvSpPr>
        <p:spPr>
          <a:xfrm>
            <a:off x="5807937" y="5848418"/>
            <a:ext cx="17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Training process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E94E981-5A5E-AB46-AF0B-0A3A7D21C8DE}"/>
              </a:ext>
            </a:extLst>
          </p:cNvPr>
          <p:cNvSpPr/>
          <p:nvPr/>
        </p:nvSpPr>
        <p:spPr>
          <a:xfrm>
            <a:off x="8352229" y="639800"/>
            <a:ext cx="166026" cy="2500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C42B4E8F-7D0A-E5EE-01DC-690589AEFC97}"/>
              </a:ext>
            </a:extLst>
          </p:cNvPr>
          <p:cNvSpPr/>
          <p:nvPr/>
        </p:nvSpPr>
        <p:spPr>
          <a:xfrm>
            <a:off x="10177745" y="639800"/>
            <a:ext cx="166026" cy="2500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31F312-471D-E8BA-50A1-DACC10FFDE21}"/>
              </a:ext>
            </a:extLst>
          </p:cNvPr>
          <p:cNvSpPr txBox="1"/>
          <p:nvPr/>
        </p:nvSpPr>
        <p:spPr>
          <a:xfrm>
            <a:off x="5924319" y="173395"/>
            <a:ext cx="14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4C7EC9-53B9-F3A0-0B4D-3A745224C3C1}"/>
              </a:ext>
            </a:extLst>
          </p:cNvPr>
          <p:cNvSpPr txBox="1"/>
          <p:nvPr/>
        </p:nvSpPr>
        <p:spPr>
          <a:xfrm>
            <a:off x="10425695" y="170299"/>
            <a:ext cx="14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1304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DE206D-B0DD-3B26-CD9C-647AB4D1F8BA}"/>
              </a:ext>
            </a:extLst>
          </p:cNvPr>
          <p:cNvSpPr/>
          <p:nvPr/>
        </p:nvSpPr>
        <p:spPr>
          <a:xfrm>
            <a:off x="6423024" y="3504879"/>
            <a:ext cx="5449140" cy="267899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D7BFC-8E35-8F87-C8A6-61B6ED33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0649-7401-F12C-8862-D1A9D71DC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849952"/>
            <a:ext cx="5086350" cy="2487647"/>
          </a:xfrm>
        </p:spPr>
        <p:txBody>
          <a:bodyPr/>
          <a:lstStyle/>
          <a:p>
            <a:r>
              <a:rPr lang="en-US" sz="2400" dirty="0"/>
              <a:t>Subcategory of supervised learning in which the labels are discrete class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2400" b="1" dirty="0"/>
              <a:t>good</a:t>
            </a:r>
            <a:r>
              <a:rPr lang="en-US" sz="2400" dirty="0"/>
              <a:t> or </a:t>
            </a:r>
            <a:r>
              <a:rPr lang="en-US" sz="2400" b="1" dirty="0"/>
              <a:t>bad</a:t>
            </a:r>
            <a:endParaRPr lang="en-US" sz="2400" dirty="0"/>
          </a:p>
          <a:p>
            <a:pPr lvl="2"/>
            <a:r>
              <a:rPr lang="en-US" sz="2400" b="1" dirty="0"/>
              <a:t>low</a:t>
            </a:r>
            <a:r>
              <a:rPr lang="en-US" sz="2400" dirty="0"/>
              <a:t> or </a:t>
            </a:r>
            <a:r>
              <a:rPr lang="en-US" sz="2400" b="1" dirty="0"/>
              <a:t>medium</a:t>
            </a:r>
            <a:r>
              <a:rPr lang="en-US" sz="2400" dirty="0"/>
              <a:t> or </a:t>
            </a:r>
            <a:r>
              <a:rPr lang="en-US" sz="2400" b="1" dirty="0"/>
              <a:t>high</a:t>
            </a:r>
            <a:endParaRPr lang="en-US" sz="2400" dirty="0"/>
          </a:p>
          <a:p>
            <a:pPr lvl="2"/>
            <a:r>
              <a:rPr lang="en-US" sz="2400" b="1" dirty="0"/>
              <a:t>dog</a:t>
            </a:r>
            <a:r>
              <a:rPr lang="en-US" sz="2400" dirty="0"/>
              <a:t> or </a:t>
            </a:r>
            <a:r>
              <a:rPr lang="en-US" sz="2400" b="1" dirty="0"/>
              <a:t>cat</a:t>
            </a:r>
            <a:r>
              <a:rPr lang="en-US" sz="2400" dirty="0"/>
              <a:t> or </a:t>
            </a:r>
            <a:r>
              <a:rPr lang="en-US" sz="2400" b="1" dirty="0"/>
              <a:t>horse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0CE805-AB6C-8CA1-C448-5546DD4168F6}"/>
              </a:ext>
            </a:extLst>
          </p:cNvPr>
          <p:cNvGrpSpPr/>
          <p:nvPr/>
        </p:nvGrpSpPr>
        <p:grpSpPr>
          <a:xfrm>
            <a:off x="7317229" y="31686"/>
            <a:ext cx="4564345" cy="2992995"/>
            <a:chOff x="6432263" y="273670"/>
            <a:chExt cx="4564345" cy="29929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F5BDC9-C440-5FE8-3DBF-306312D02D2F}"/>
                </a:ext>
              </a:extLst>
            </p:cNvPr>
            <p:cNvSpPr/>
            <p:nvPr/>
          </p:nvSpPr>
          <p:spPr>
            <a:xfrm>
              <a:off x="6432263" y="451205"/>
              <a:ext cx="4556422" cy="2678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Tag outline">
              <a:extLst>
                <a:ext uri="{FF2B5EF4-FFF2-40B4-BE49-F238E27FC236}">
                  <a16:creationId xmlns:a16="http://schemas.microsoft.com/office/drawing/2014/main" id="{C2BD78DF-43BA-B551-25BA-131383DA1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49348">
              <a:off x="9773824" y="1465230"/>
              <a:ext cx="1222784" cy="1222784"/>
            </a:xfrm>
            <a:prstGeom prst="rect">
              <a:avLst/>
            </a:prstGeom>
          </p:spPr>
        </p:pic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769E6D68-ACE5-7FE8-FF1A-1BCC15F75624}"/>
                </a:ext>
              </a:extLst>
            </p:cNvPr>
            <p:cNvSpPr/>
            <p:nvPr/>
          </p:nvSpPr>
          <p:spPr>
            <a:xfrm>
              <a:off x="6724502" y="573628"/>
              <a:ext cx="3014529" cy="762712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Free entry in 2 a </a:t>
              </a:r>
              <a:r>
                <a:rPr lang="en-US" sz="1000" dirty="0" err="1">
                  <a:solidFill>
                    <a:schemeClr val="tx1"/>
                  </a:solidFill>
                </a:rPr>
                <a:t>wkly</a:t>
              </a:r>
              <a:r>
                <a:rPr lang="en-US" sz="1000" dirty="0">
                  <a:solidFill>
                    <a:schemeClr val="tx1"/>
                  </a:solidFill>
                </a:rPr>
                <a:t> comp to win FA Cup final </a:t>
              </a:r>
              <a:r>
                <a:rPr lang="en-US" sz="1000" dirty="0" err="1">
                  <a:solidFill>
                    <a:schemeClr val="tx1"/>
                  </a:solidFill>
                </a:rPr>
                <a:t>tkts</a:t>
              </a:r>
              <a:r>
                <a:rPr lang="en-US" sz="1000" dirty="0">
                  <a:solidFill>
                    <a:schemeClr val="tx1"/>
                  </a:solidFill>
                </a:rPr>
                <a:t> 21st May 2005. Text FA to 87121 to receive entry question (std txt rate) T&amp;C's apply 08452810075 over 18's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4FD16E00-8499-9DA0-A659-BB920F626650}"/>
                </a:ext>
              </a:extLst>
            </p:cNvPr>
            <p:cNvSpPr/>
            <p:nvPr/>
          </p:nvSpPr>
          <p:spPr>
            <a:xfrm>
              <a:off x="6724501" y="1420863"/>
              <a:ext cx="3014529" cy="429680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I'm back, we're packing the car now, I'll let you know if there's room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EC857453-ACFA-ED6D-0A57-1156E4AFE189}"/>
                </a:ext>
              </a:extLst>
            </p:cNvPr>
            <p:cNvSpPr/>
            <p:nvPr/>
          </p:nvSpPr>
          <p:spPr>
            <a:xfrm>
              <a:off x="6724502" y="2295210"/>
              <a:ext cx="3014529" cy="43262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Nah I don't think he goes to </a:t>
              </a:r>
              <a:r>
                <a:rPr lang="en-US" sz="1000" dirty="0" err="1">
                  <a:solidFill>
                    <a:schemeClr val="tx1"/>
                  </a:solidFill>
                </a:rPr>
                <a:t>usf</a:t>
              </a:r>
              <a:r>
                <a:rPr lang="en-US" sz="1000" dirty="0">
                  <a:solidFill>
                    <a:schemeClr val="tx1"/>
                  </a:solidFill>
                </a:rPr>
                <a:t>, he lives around here though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1AAA4345-54D3-5A3E-7F3E-7BB232A05C79}"/>
                </a:ext>
              </a:extLst>
            </p:cNvPr>
            <p:cNvSpPr/>
            <p:nvPr/>
          </p:nvSpPr>
          <p:spPr>
            <a:xfrm>
              <a:off x="6724502" y="1935066"/>
              <a:ext cx="3014529" cy="276999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Oops, I'll let you know when my roommate's done</a:t>
              </a:r>
            </a:p>
          </p:txBody>
        </p:sp>
        <p:pic>
          <p:nvPicPr>
            <p:cNvPr id="12" name="Graphic 11" descr="Tag outline">
              <a:extLst>
                <a:ext uri="{FF2B5EF4-FFF2-40B4-BE49-F238E27FC236}">
                  <a16:creationId xmlns:a16="http://schemas.microsoft.com/office/drawing/2014/main" id="{D1D38A73-001C-A99A-3423-69B911AE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9756287" y="273670"/>
              <a:ext cx="1222784" cy="12227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2B5078-1232-2567-B7BF-7F492BF0673F}"/>
                </a:ext>
              </a:extLst>
            </p:cNvPr>
            <p:cNvSpPr txBox="1"/>
            <p:nvPr/>
          </p:nvSpPr>
          <p:spPr>
            <a:xfrm rot="21279864">
              <a:off x="10137708" y="685551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spam</a:t>
              </a:r>
            </a:p>
          </p:txBody>
        </p:sp>
        <p:pic>
          <p:nvPicPr>
            <p:cNvPr id="14" name="Graphic 13" descr="Tag outline">
              <a:extLst>
                <a:ext uri="{FF2B5EF4-FFF2-40B4-BE49-F238E27FC236}">
                  <a16:creationId xmlns:a16="http://schemas.microsoft.com/office/drawing/2014/main" id="{25CDE00B-6F5E-EE64-400D-F90E2494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34624">
              <a:off x="9758508" y="910229"/>
              <a:ext cx="1222784" cy="122278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5A9A0-CD9E-359E-547C-FF9BA004A4F1}"/>
                </a:ext>
              </a:extLst>
            </p:cNvPr>
            <p:cNvSpPr txBox="1"/>
            <p:nvPr/>
          </p:nvSpPr>
          <p:spPr>
            <a:xfrm rot="20916531">
              <a:off x="10147345" y="1306415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49EC9-8251-6404-E8B6-86F70ADD17BE}"/>
                </a:ext>
              </a:extLst>
            </p:cNvPr>
            <p:cNvSpPr txBox="1"/>
            <p:nvPr/>
          </p:nvSpPr>
          <p:spPr>
            <a:xfrm rot="21436998">
              <a:off x="10155246" y="1903938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  <p:pic>
          <p:nvPicPr>
            <p:cNvPr id="17" name="Graphic 16" descr="Tag outline">
              <a:extLst>
                <a:ext uri="{FF2B5EF4-FFF2-40B4-BE49-F238E27FC236}">
                  <a16:creationId xmlns:a16="http://schemas.microsoft.com/office/drawing/2014/main" id="{8D3D5D5A-AB37-1D24-7622-B66CD96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542008">
              <a:off x="9756286" y="2043881"/>
              <a:ext cx="1222784" cy="1222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7DAA6B-7261-1E0F-C3F4-AEA2181775E2}"/>
                </a:ext>
              </a:extLst>
            </p:cNvPr>
            <p:cNvSpPr txBox="1"/>
            <p:nvPr/>
          </p:nvSpPr>
          <p:spPr>
            <a:xfrm rot="610955">
              <a:off x="10137708" y="2482589"/>
              <a:ext cx="61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okay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109C4-1FA4-4834-D9E2-B71D2B2F2D0B}"/>
              </a:ext>
            </a:extLst>
          </p:cNvPr>
          <p:cNvSpPr/>
          <p:nvPr/>
        </p:nvSpPr>
        <p:spPr>
          <a:xfrm>
            <a:off x="100877" y="3504878"/>
            <a:ext cx="5487333" cy="27018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 descr="The 25 Cutest Dog Breeds - Most Adorable Dogs and Puppies">
            <a:extLst>
              <a:ext uri="{FF2B5EF4-FFF2-40B4-BE49-F238E27FC236}">
                <a16:creationId xmlns:a16="http://schemas.microsoft.com/office/drawing/2014/main" id="{B8999E06-17C5-5389-C828-806326CCB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-1591" r="-38" b="1591"/>
          <a:stretch/>
        </p:blipFill>
        <p:spPr bwMode="auto">
          <a:xfrm>
            <a:off x="411888" y="3612965"/>
            <a:ext cx="1467076" cy="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at returns home after family believe they cremated him | The Independent">
            <a:extLst>
              <a:ext uri="{FF2B5EF4-FFF2-40B4-BE49-F238E27FC236}">
                <a16:creationId xmlns:a16="http://schemas.microsoft.com/office/drawing/2014/main" id="{06AA637F-E823-8EE3-7181-3D52901B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8" y="5033773"/>
            <a:ext cx="1467076" cy="10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Why You're Probably Training Your Cat All Wrong">
            <a:extLst>
              <a:ext uri="{FF2B5EF4-FFF2-40B4-BE49-F238E27FC236}">
                <a16:creationId xmlns:a16="http://schemas.microsoft.com/office/drawing/2014/main" id="{FE1BF834-5D50-DF55-175D-65CBAC4E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24" y="3623822"/>
            <a:ext cx="837506" cy="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y Turnout Is Important for Your Horse">
            <a:extLst>
              <a:ext uri="{FF2B5EF4-FFF2-40B4-BE49-F238E27FC236}">
                <a16:creationId xmlns:a16="http://schemas.microsoft.com/office/drawing/2014/main" id="{1E2038B0-C36D-61C4-8881-7BFABBAD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2"/>
          <a:stretch/>
        </p:blipFill>
        <p:spPr bwMode="auto">
          <a:xfrm>
            <a:off x="3078124" y="5033773"/>
            <a:ext cx="1441844" cy="10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Tag outline">
            <a:extLst>
              <a:ext uri="{FF2B5EF4-FFF2-40B4-BE49-F238E27FC236}">
                <a16:creationId xmlns:a16="http://schemas.microsoft.com/office/drawing/2014/main" id="{87FE2355-45FE-334C-18AD-0D3A3EAF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40785">
            <a:off x="1881065" y="3378727"/>
            <a:ext cx="1222784" cy="12227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0EF631B-3C5B-48DE-0BCD-5BBA89F48BE0}"/>
              </a:ext>
            </a:extLst>
          </p:cNvPr>
          <p:cNvSpPr txBox="1"/>
          <p:nvPr/>
        </p:nvSpPr>
        <p:spPr>
          <a:xfrm rot="21279864">
            <a:off x="2342636" y="379060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</a:t>
            </a:r>
          </a:p>
        </p:txBody>
      </p:sp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EFC6A1F3-A69B-C4DE-67A5-D9B5FF76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40785">
            <a:off x="3940149" y="3345233"/>
            <a:ext cx="1222784" cy="122278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97164-4C77-49BC-00D9-7A3F464DCED9}"/>
              </a:ext>
            </a:extLst>
          </p:cNvPr>
          <p:cNvSpPr txBox="1"/>
          <p:nvPr/>
        </p:nvSpPr>
        <p:spPr>
          <a:xfrm rot="21279864">
            <a:off x="4436313" y="3757114"/>
            <a:ext cx="47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</a:p>
        </p:txBody>
      </p:sp>
      <p:pic>
        <p:nvPicPr>
          <p:cNvPr id="48" name="Graphic 47" descr="Tag outline">
            <a:extLst>
              <a:ext uri="{FF2B5EF4-FFF2-40B4-BE49-F238E27FC236}">
                <a16:creationId xmlns:a16="http://schemas.microsoft.com/office/drawing/2014/main" id="{E5C2DC08-2106-6C55-2E79-D76465A7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81041">
            <a:off x="1874661" y="4800237"/>
            <a:ext cx="1222784" cy="122278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5AB2BBB-80E2-0142-F001-C250EBB63F40}"/>
              </a:ext>
            </a:extLst>
          </p:cNvPr>
          <p:cNvSpPr txBox="1"/>
          <p:nvPr/>
        </p:nvSpPr>
        <p:spPr>
          <a:xfrm rot="20420120">
            <a:off x="2370825" y="5212118"/>
            <a:ext cx="47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</a:p>
        </p:txBody>
      </p:sp>
      <p:pic>
        <p:nvPicPr>
          <p:cNvPr id="52" name="Graphic 51" descr="Tag outline">
            <a:extLst>
              <a:ext uri="{FF2B5EF4-FFF2-40B4-BE49-F238E27FC236}">
                <a16:creationId xmlns:a16="http://schemas.microsoft.com/office/drawing/2014/main" id="{33C84CB0-E8A7-BE46-0288-A3A119E5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365427" y="4560294"/>
            <a:ext cx="1222784" cy="12227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CC0A1D4-A21F-6826-6BCA-C23BBFB4B42F}"/>
              </a:ext>
            </a:extLst>
          </p:cNvPr>
          <p:cNvSpPr txBox="1"/>
          <p:nvPr/>
        </p:nvSpPr>
        <p:spPr>
          <a:xfrm rot="18939079">
            <a:off x="4713564" y="4916393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horse</a:t>
            </a:r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135BB35A-3D95-D508-C240-3F0671F0D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1305"/>
              </p:ext>
            </p:extLst>
          </p:nvPr>
        </p:nvGraphicFramePr>
        <p:xfrm>
          <a:off x="6655245" y="3751710"/>
          <a:ext cx="4126999" cy="1897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3853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717496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692231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889290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874129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95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Enc_SSN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NoOfAcc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Balance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3MnPstDue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6MnPstDue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Ad9asgvjabl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CLvb0das9b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MCdfasd924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Mx9ta9fgak4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F82E83D7-F28C-9043-2DE2-F4A8500EF128}"/>
              </a:ext>
            </a:extLst>
          </p:cNvPr>
          <p:cNvGrpSpPr/>
          <p:nvPr/>
        </p:nvGrpSpPr>
        <p:grpSpPr>
          <a:xfrm rot="19553693">
            <a:off x="10692318" y="3451014"/>
            <a:ext cx="1075926" cy="1075926"/>
            <a:chOff x="10898220" y="3265047"/>
            <a:chExt cx="1075926" cy="1075926"/>
          </a:xfrm>
        </p:grpSpPr>
        <p:pic>
          <p:nvPicPr>
            <p:cNvPr id="57" name="Graphic 56" descr="Tag outline">
              <a:extLst>
                <a:ext uri="{FF2B5EF4-FFF2-40B4-BE49-F238E27FC236}">
                  <a16:creationId xmlns:a16="http://schemas.microsoft.com/office/drawing/2014/main" id="{613BEF72-4B96-AEE6-029B-B390108C9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36C3BD-C480-24EC-8EA3-00D036755484}"/>
                </a:ext>
              </a:extLst>
            </p:cNvPr>
            <p:cNvSpPr txBox="1"/>
            <p:nvPr/>
          </p:nvSpPr>
          <p:spPr>
            <a:xfrm rot="21213981">
              <a:off x="11247946" y="3606678"/>
              <a:ext cx="612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good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08CBDA-8596-6C1B-7D32-165C40DE6D6B}"/>
              </a:ext>
            </a:extLst>
          </p:cNvPr>
          <p:cNvGrpSpPr/>
          <p:nvPr/>
        </p:nvGrpSpPr>
        <p:grpSpPr>
          <a:xfrm rot="21108652">
            <a:off x="10789242" y="4011930"/>
            <a:ext cx="1075926" cy="1075926"/>
            <a:chOff x="10898220" y="3265047"/>
            <a:chExt cx="1075926" cy="1075926"/>
          </a:xfrm>
        </p:grpSpPr>
        <p:pic>
          <p:nvPicPr>
            <p:cNvPr id="61" name="Graphic 60" descr="Tag outline">
              <a:extLst>
                <a:ext uri="{FF2B5EF4-FFF2-40B4-BE49-F238E27FC236}">
                  <a16:creationId xmlns:a16="http://schemas.microsoft.com/office/drawing/2014/main" id="{18542986-F3AE-F64B-D8D7-153D056E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C91325-3890-E3EE-88A6-EB28AA4C24A7}"/>
                </a:ext>
              </a:extLst>
            </p:cNvPr>
            <p:cNvSpPr txBox="1"/>
            <p:nvPr/>
          </p:nvSpPr>
          <p:spPr>
            <a:xfrm rot="21213981">
              <a:off x="11262513" y="3623716"/>
              <a:ext cx="506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bad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CC090E-5391-5C8C-7FBA-6812E1A0B1CB}"/>
              </a:ext>
            </a:extLst>
          </p:cNvPr>
          <p:cNvGrpSpPr/>
          <p:nvPr/>
        </p:nvGrpSpPr>
        <p:grpSpPr>
          <a:xfrm rot="593164">
            <a:off x="10808197" y="4631481"/>
            <a:ext cx="1075926" cy="1075926"/>
            <a:chOff x="10898220" y="3265047"/>
            <a:chExt cx="1075926" cy="1075926"/>
          </a:xfrm>
        </p:grpSpPr>
        <p:pic>
          <p:nvPicPr>
            <p:cNvPr id="3072" name="Graphic 3071" descr="Tag outline">
              <a:extLst>
                <a:ext uri="{FF2B5EF4-FFF2-40B4-BE49-F238E27FC236}">
                  <a16:creationId xmlns:a16="http://schemas.microsoft.com/office/drawing/2014/main" id="{AB19EE30-95C9-27CA-24CB-5D971679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3073" name="TextBox 3072">
              <a:extLst>
                <a:ext uri="{FF2B5EF4-FFF2-40B4-BE49-F238E27FC236}">
                  <a16:creationId xmlns:a16="http://schemas.microsoft.com/office/drawing/2014/main" id="{09D2DC42-FE25-E43B-426B-3172B5B2889D}"/>
                </a:ext>
              </a:extLst>
            </p:cNvPr>
            <p:cNvSpPr txBox="1"/>
            <p:nvPr/>
          </p:nvSpPr>
          <p:spPr>
            <a:xfrm rot="21213981">
              <a:off x="11247946" y="3606678"/>
              <a:ext cx="612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good</a:t>
              </a:r>
            </a:p>
          </p:txBody>
        </p:sp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E8DEF465-7208-A3D6-A381-219B8479F6E3}"/>
              </a:ext>
            </a:extLst>
          </p:cNvPr>
          <p:cNvGrpSpPr/>
          <p:nvPr/>
        </p:nvGrpSpPr>
        <p:grpSpPr>
          <a:xfrm rot="1755657">
            <a:off x="10756276" y="5178701"/>
            <a:ext cx="1075926" cy="1075926"/>
            <a:chOff x="10999961" y="3425595"/>
            <a:chExt cx="1075926" cy="1075926"/>
          </a:xfrm>
        </p:grpSpPr>
        <p:pic>
          <p:nvPicPr>
            <p:cNvPr id="3076" name="Graphic 3075" descr="Tag outline">
              <a:extLst>
                <a:ext uri="{FF2B5EF4-FFF2-40B4-BE49-F238E27FC236}">
                  <a16:creationId xmlns:a16="http://schemas.microsoft.com/office/drawing/2014/main" id="{8FBB641A-6A4C-9A3F-B508-00055AE4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999961" y="3425595"/>
              <a:ext cx="1075926" cy="1075926"/>
            </a:xfrm>
            <a:prstGeom prst="rect">
              <a:avLst/>
            </a:prstGeom>
          </p:spPr>
        </p:pic>
        <p:sp>
          <p:nvSpPr>
            <p:cNvPr id="3077" name="TextBox 3076">
              <a:extLst>
                <a:ext uri="{FF2B5EF4-FFF2-40B4-BE49-F238E27FC236}">
                  <a16:creationId xmlns:a16="http://schemas.microsoft.com/office/drawing/2014/main" id="{CFBE3A2F-886D-A5C7-4700-D80B51388836}"/>
                </a:ext>
              </a:extLst>
            </p:cNvPr>
            <p:cNvSpPr txBox="1"/>
            <p:nvPr/>
          </p:nvSpPr>
          <p:spPr>
            <a:xfrm rot="21213981">
              <a:off x="11382054" y="3787908"/>
              <a:ext cx="506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4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DE206D-B0DD-3B26-CD9C-647AB4D1F8BA}"/>
              </a:ext>
            </a:extLst>
          </p:cNvPr>
          <p:cNvSpPr/>
          <p:nvPr/>
        </p:nvSpPr>
        <p:spPr>
          <a:xfrm>
            <a:off x="6423024" y="3504879"/>
            <a:ext cx="5449140" cy="267899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E8DEF465-7208-A3D6-A381-219B8479F6E3}"/>
              </a:ext>
            </a:extLst>
          </p:cNvPr>
          <p:cNvGrpSpPr/>
          <p:nvPr/>
        </p:nvGrpSpPr>
        <p:grpSpPr>
          <a:xfrm rot="1755657">
            <a:off x="10756276" y="5178701"/>
            <a:ext cx="1075926" cy="1075926"/>
            <a:chOff x="10999961" y="3425595"/>
            <a:chExt cx="1075926" cy="1075926"/>
          </a:xfrm>
        </p:grpSpPr>
        <p:pic>
          <p:nvPicPr>
            <p:cNvPr id="3076" name="Graphic 3075" descr="Tag outline">
              <a:extLst>
                <a:ext uri="{FF2B5EF4-FFF2-40B4-BE49-F238E27FC236}">
                  <a16:creationId xmlns:a16="http://schemas.microsoft.com/office/drawing/2014/main" id="{8FBB641A-6A4C-9A3F-B508-00055AE4C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999961" y="3425595"/>
              <a:ext cx="1075926" cy="1075926"/>
            </a:xfrm>
            <a:prstGeom prst="rect">
              <a:avLst/>
            </a:prstGeom>
          </p:spPr>
        </p:pic>
        <p:sp>
          <p:nvSpPr>
            <p:cNvPr id="3077" name="TextBox 3076">
              <a:extLst>
                <a:ext uri="{FF2B5EF4-FFF2-40B4-BE49-F238E27FC236}">
                  <a16:creationId xmlns:a16="http://schemas.microsoft.com/office/drawing/2014/main" id="{CFBE3A2F-886D-A5C7-4700-D80B51388836}"/>
                </a:ext>
              </a:extLst>
            </p:cNvPr>
            <p:cNvSpPr txBox="1"/>
            <p:nvPr/>
          </p:nvSpPr>
          <p:spPr>
            <a:xfrm rot="21213981">
              <a:off x="11314729" y="380329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65000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D7BFC-8E35-8F87-C8A6-61B6ED33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0649-7401-F12C-8862-D1A9D71DC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4" y="849952"/>
            <a:ext cx="5689599" cy="2487647"/>
          </a:xfrm>
        </p:spPr>
        <p:txBody>
          <a:bodyPr/>
          <a:lstStyle/>
          <a:p>
            <a:r>
              <a:rPr lang="en-US" sz="2400" dirty="0"/>
              <a:t>Subcategory of supervised learning in which the labels are continuous numbers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800" dirty="0"/>
              <a:t>Sentiment scores of texts</a:t>
            </a:r>
          </a:p>
          <a:p>
            <a:pPr lvl="2"/>
            <a:r>
              <a:rPr lang="en-US" sz="1800" dirty="0"/>
              <a:t>Annual incomes of people</a:t>
            </a:r>
          </a:p>
          <a:p>
            <a:pPr lvl="2"/>
            <a:r>
              <a:rPr lang="en-US" sz="1800" dirty="0"/>
              <a:t>Number of people in images</a:t>
            </a:r>
          </a:p>
          <a:p>
            <a:pPr lvl="2"/>
            <a:r>
              <a:rPr lang="en-US" sz="1800" dirty="0"/>
              <a:t>Stock prices, quarterly sales, etc.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0CE805-AB6C-8CA1-C448-5546DD4168F6}"/>
              </a:ext>
            </a:extLst>
          </p:cNvPr>
          <p:cNvGrpSpPr/>
          <p:nvPr/>
        </p:nvGrpSpPr>
        <p:grpSpPr>
          <a:xfrm>
            <a:off x="7317229" y="31686"/>
            <a:ext cx="4564345" cy="2992995"/>
            <a:chOff x="6432263" y="273670"/>
            <a:chExt cx="4564345" cy="29929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F5BDC9-C440-5FE8-3DBF-306312D02D2F}"/>
                </a:ext>
              </a:extLst>
            </p:cNvPr>
            <p:cNvSpPr/>
            <p:nvPr/>
          </p:nvSpPr>
          <p:spPr>
            <a:xfrm>
              <a:off x="6432263" y="451205"/>
              <a:ext cx="4556422" cy="2678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Tag outline">
              <a:extLst>
                <a:ext uri="{FF2B5EF4-FFF2-40B4-BE49-F238E27FC236}">
                  <a16:creationId xmlns:a16="http://schemas.microsoft.com/office/drawing/2014/main" id="{C2BD78DF-43BA-B551-25BA-131383DA1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49348">
              <a:off x="9773824" y="1465230"/>
              <a:ext cx="1222784" cy="1222784"/>
            </a:xfrm>
            <a:prstGeom prst="rect">
              <a:avLst/>
            </a:prstGeom>
          </p:spPr>
        </p:pic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769E6D68-ACE5-7FE8-FF1A-1BCC15F75624}"/>
                </a:ext>
              </a:extLst>
            </p:cNvPr>
            <p:cNvSpPr/>
            <p:nvPr/>
          </p:nvSpPr>
          <p:spPr>
            <a:xfrm>
              <a:off x="6724502" y="649450"/>
              <a:ext cx="3014529" cy="585902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tx1"/>
                  </a:solidFill>
                </a:rPr>
                <a:t>i`ve</a:t>
              </a:r>
              <a:r>
                <a:rPr lang="en-US" sz="1100" dirty="0">
                  <a:solidFill>
                    <a:schemeClr val="tx1"/>
                  </a:solidFill>
                </a:rPr>
                <a:t> been sick for the past few days  and thus, my hair looks </a:t>
              </a:r>
              <a:r>
                <a:rPr lang="en-US" sz="1100" dirty="0" err="1">
                  <a:solidFill>
                    <a:schemeClr val="tx1"/>
                  </a:solidFill>
                </a:rPr>
                <a:t>wierd</a:t>
              </a:r>
              <a:r>
                <a:rPr lang="en-US" sz="1100" dirty="0">
                  <a:solidFill>
                    <a:schemeClr val="tx1"/>
                  </a:solidFill>
                </a:rPr>
                <a:t>.  if </a:t>
              </a:r>
              <a:r>
                <a:rPr lang="en-US" sz="1100" dirty="0" err="1">
                  <a:solidFill>
                    <a:schemeClr val="tx1"/>
                  </a:solidFill>
                </a:rPr>
                <a:t>i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didnt</a:t>
              </a:r>
              <a:r>
                <a:rPr lang="en-US" sz="1100" dirty="0">
                  <a:solidFill>
                    <a:schemeClr val="tx1"/>
                  </a:solidFill>
                </a:rPr>
                <a:t> have a hat on it would look terrible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4FD16E00-8499-9DA0-A659-BB920F626650}"/>
                </a:ext>
              </a:extLst>
            </p:cNvPr>
            <p:cNvSpPr/>
            <p:nvPr/>
          </p:nvSpPr>
          <p:spPr>
            <a:xfrm>
              <a:off x="6724501" y="1333271"/>
              <a:ext cx="3014529" cy="517272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Playing Ghost Online is really interesting. The new updates are Kirin pet and </a:t>
              </a:r>
              <a:r>
                <a:rPr lang="en-US" sz="1100" dirty="0" err="1">
                  <a:solidFill>
                    <a:schemeClr val="tx1"/>
                  </a:solidFill>
                </a:rPr>
                <a:t>Metamorph</a:t>
              </a:r>
              <a:r>
                <a:rPr lang="en-US" sz="1100" dirty="0">
                  <a:solidFill>
                    <a:schemeClr val="tx1"/>
                  </a:solidFill>
                </a:rPr>
                <a:t> for third job.  Can`t wait to have a dragon pet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EC857453-ACFA-ED6D-0A57-1156E4AFE189}"/>
                </a:ext>
              </a:extLst>
            </p:cNvPr>
            <p:cNvSpPr/>
            <p:nvPr/>
          </p:nvSpPr>
          <p:spPr>
            <a:xfrm>
              <a:off x="6724502" y="2295210"/>
              <a:ext cx="3014529" cy="43262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He`s awesome... Have you worked with him before? He`s a good friend.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1AAA4345-54D3-5A3E-7F3E-7BB232A05C79}"/>
                </a:ext>
              </a:extLst>
            </p:cNvPr>
            <p:cNvSpPr/>
            <p:nvPr/>
          </p:nvSpPr>
          <p:spPr>
            <a:xfrm>
              <a:off x="6724502" y="1935066"/>
              <a:ext cx="3014529" cy="276999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</a:rPr>
                <a:t> oh Marly, I`m so sorry!!  I hope you find her soon!! </a:t>
              </a:r>
            </a:p>
          </p:txBody>
        </p:sp>
        <p:pic>
          <p:nvPicPr>
            <p:cNvPr id="12" name="Graphic 11" descr="Tag outline">
              <a:extLst>
                <a:ext uri="{FF2B5EF4-FFF2-40B4-BE49-F238E27FC236}">
                  <a16:creationId xmlns:a16="http://schemas.microsoft.com/office/drawing/2014/main" id="{D1D38A73-001C-A99A-3423-69B911AE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9756287" y="273670"/>
              <a:ext cx="1222784" cy="12227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2B5078-1232-2567-B7BF-7F492BF0673F}"/>
                </a:ext>
              </a:extLst>
            </p:cNvPr>
            <p:cNvSpPr txBox="1"/>
            <p:nvPr/>
          </p:nvSpPr>
          <p:spPr>
            <a:xfrm rot="21279864">
              <a:off x="10302015" y="68555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-3</a:t>
              </a:r>
            </a:p>
          </p:txBody>
        </p:sp>
        <p:pic>
          <p:nvPicPr>
            <p:cNvPr id="14" name="Graphic 13" descr="Tag outline">
              <a:extLst>
                <a:ext uri="{FF2B5EF4-FFF2-40B4-BE49-F238E27FC236}">
                  <a16:creationId xmlns:a16="http://schemas.microsoft.com/office/drawing/2014/main" id="{25CDE00B-6F5E-EE64-400D-F90E2494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34624">
              <a:off x="9758508" y="910229"/>
              <a:ext cx="1222784" cy="122278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5A9A0-CD9E-359E-547C-FF9BA004A4F1}"/>
                </a:ext>
              </a:extLst>
            </p:cNvPr>
            <p:cNvSpPr txBox="1"/>
            <p:nvPr/>
          </p:nvSpPr>
          <p:spPr>
            <a:xfrm rot="20916531">
              <a:off x="10305112" y="13064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49EC9-8251-6404-E8B6-86F70ADD17BE}"/>
                </a:ext>
              </a:extLst>
            </p:cNvPr>
            <p:cNvSpPr txBox="1"/>
            <p:nvPr/>
          </p:nvSpPr>
          <p:spPr>
            <a:xfrm rot="21436998">
              <a:off x="10277746" y="190393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-2</a:t>
              </a:r>
            </a:p>
          </p:txBody>
        </p:sp>
        <p:pic>
          <p:nvPicPr>
            <p:cNvPr id="17" name="Graphic 16" descr="Tag outline">
              <a:extLst>
                <a:ext uri="{FF2B5EF4-FFF2-40B4-BE49-F238E27FC236}">
                  <a16:creationId xmlns:a16="http://schemas.microsoft.com/office/drawing/2014/main" id="{8D3D5D5A-AB37-1D24-7622-B66CD96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542008">
              <a:off x="9756286" y="2043881"/>
              <a:ext cx="1222784" cy="1222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7DAA6B-7261-1E0F-C3F4-AEA2181775E2}"/>
                </a:ext>
              </a:extLst>
            </p:cNvPr>
            <p:cNvSpPr txBox="1"/>
            <p:nvPr/>
          </p:nvSpPr>
          <p:spPr>
            <a:xfrm rot="610955">
              <a:off x="10295475" y="2482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109C4-1FA4-4834-D9E2-B71D2B2F2D0B}"/>
              </a:ext>
            </a:extLst>
          </p:cNvPr>
          <p:cNvSpPr/>
          <p:nvPr/>
        </p:nvSpPr>
        <p:spPr>
          <a:xfrm>
            <a:off x="100877" y="3504878"/>
            <a:ext cx="5487333" cy="27018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8999E06-17C5-5389-C828-806326CC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t="301" b="301"/>
          <a:stretch/>
        </p:blipFill>
        <p:spPr bwMode="auto">
          <a:xfrm>
            <a:off x="411888" y="3612965"/>
            <a:ext cx="1467076" cy="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06AA637F-E823-8EE3-7181-3D52901B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11888" y="5088061"/>
            <a:ext cx="1467076" cy="9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FE1BF834-5D50-DF55-175D-65CBAC4E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078124" y="3612965"/>
            <a:ext cx="1253750" cy="8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2038B0-C36D-61C4-8881-7BFABBAD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4802" t="10009" r="4802"/>
          <a:stretch/>
        </p:blipFill>
        <p:spPr bwMode="auto">
          <a:xfrm>
            <a:off x="3078124" y="5085413"/>
            <a:ext cx="1441844" cy="9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Tag outline">
            <a:extLst>
              <a:ext uri="{FF2B5EF4-FFF2-40B4-BE49-F238E27FC236}">
                <a16:creationId xmlns:a16="http://schemas.microsoft.com/office/drawing/2014/main" id="{87FE2355-45FE-334C-18AD-0D3A3EAF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40785">
            <a:off x="1881065" y="3378727"/>
            <a:ext cx="1222784" cy="12227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0EF631B-3C5B-48DE-0BCD-5BBA89F48BE0}"/>
              </a:ext>
            </a:extLst>
          </p:cNvPr>
          <p:cNvSpPr txBox="1"/>
          <p:nvPr/>
        </p:nvSpPr>
        <p:spPr>
          <a:xfrm rot="21279864">
            <a:off x="2462059" y="379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EFC6A1F3-A69B-C4DE-67A5-D9B5FF76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40785">
            <a:off x="4353550" y="3360467"/>
            <a:ext cx="1222784" cy="122278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97164-4C77-49BC-00D9-7A3F464DCED9}"/>
              </a:ext>
            </a:extLst>
          </p:cNvPr>
          <p:cNvSpPr txBox="1"/>
          <p:nvPr/>
        </p:nvSpPr>
        <p:spPr>
          <a:xfrm rot="21279864">
            <a:off x="4934544" y="377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pic>
        <p:nvPicPr>
          <p:cNvPr id="48" name="Graphic 47" descr="Tag outline">
            <a:extLst>
              <a:ext uri="{FF2B5EF4-FFF2-40B4-BE49-F238E27FC236}">
                <a16:creationId xmlns:a16="http://schemas.microsoft.com/office/drawing/2014/main" id="{E5C2DC08-2106-6C55-2E79-D76465A7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81041">
            <a:off x="1874661" y="4800237"/>
            <a:ext cx="1222784" cy="122278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5AB2BBB-80E2-0142-F001-C250EBB63F40}"/>
              </a:ext>
            </a:extLst>
          </p:cNvPr>
          <p:cNvSpPr txBox="1"/>
          <p:nvPr/>
        </p:nvSpPr>
        <p:spPr>
          <a:xfrm rot="20420120">
            <a:off x="2455655" y="5212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52" name="Graphic 51" descr="Tag outline">
            <a:extLst>
              <a:ext uri="{FF2B5EF4-FFF2-40B4-BE49-F238E27FC236}">
                <a16:creationId xmlns:a16="http://schemas.microsoft.com/office/drawing/2014/main" id="{33C84CB0-E8A7-BE46-0288-A3A119E5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365427" y="4560294"/>
            <a:ext cx="1222784" cy="122278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CC0A1D4-A21F-6826-6BCA-C23BBFB4B42F}"/>
              </a:ext>
            </a:extLst>
          </p:cNvPr>
          <p:cNvSpPr txBox="1"/>
          <p:nvPr/>
        </p:nvSpPr>
        <p:spPr>
          <a:xfrm rot="18939079">
            <a:off x="4921345" y="491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135BB35A-3D95-D508-C240-3F0671F0D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65614"/>
              </p:ext>
            </p:extLst>
          </p:nvPr>
        </p:nvGraphicFramePr>
        <p:xfrm>
          <a:off x="6655245" y="3751710"/>
          <a:ext cx="4126999" cy="1897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3853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717496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692231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889290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874129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95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Enc_SSN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NoOfAcc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Balance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3MnPstDue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6MnPstDue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Ad9asgvjabl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CLvb0das9b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MCdfasd924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100" dirty="0"/>
                        <a:t>Mx9ta9fgak4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F82E83D7-F28C-9043-2DE2-F4A8500EF128}"/>
              </a:ext>
            </a:extLst>
          </p:cNvPr>
          <p:cNvGrpSpPr/>
          <p:nvPr/>
        </p:nvGrpSpPr>
        <p:grpSpPr>
          <a:xfrm rot="19553693">
            <a:off x="10692318" y="3451014"/>
            <a:ext cx="1075926" cy="1075926"/>
            <a:chOff x="10898220" y="3265047"/>
            <a:chExt cx="1075926" cy="1075926"/>
          </a:xfrm>
        </p:grpSpPr>
        <p:pic>
          <p:nvPicPr>
            <p:cNvPr id="57" name="Graphic 56" descr="Tag outline">
              <a:extLst>
                <a:ext uri="{FF2B5EF4-FFF2-40B4-BE49-F238E27FC236}">
                  <a16:creationId xmlns:a16="http://schemas.microsoft.com/office/drawing/2014/main" id="{613BEF72-4B96-AEE6-029B-B390108C9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36C3BD-C480-24EC-8EA3-00D036755484}"/>
                </a:ext>
              </a:extLst>
            </p:cNvPr>
            <p:cNvSpPr txBox="1"/>
            <p:nvPr/>
          </p:nvSpPr>
          <p:spPr>
            <a:xfrm rot="21213981">
              <a:off x="11233328" y="362206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90000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08CBDA-8596-6C1B-7D32-165C40DE6D6B}"/>
              </a:ext>
            </a:extLst>
          </p:cNvPr>
          <p:cNvGrpSpPr/>
          <p:nvPr/>
        </p:nvGrpSpPr>
        <p:grpSpPr>
          <a:xfrm rot="21108652">
            <a:off x="10789242" y="4011930"/>
            <a:ext cx="1075926" cy="1075926"/>
            <a:chOff x="10898220" y="3265047"/>
            <a:chExt cx="1075926" cy="1075926"/>
          </a:xfrm>
        </p:grpSpPr>
        <p:pic>
          <p:nvPicPr>
            <p:cNvPr id="61" name="Graphic 60" descr="Tag outline">
              <a:extLst>
                <a:ext uri="{FF2B5EF4-FFF2-40B4-BE49-F238E27FC236}">
                  <a16:creationId xmlns:a16="http://schemas.microsoft.com/office/drawing/2014/main" id="{18542986-F3AE-F64B-D8D7-153D056E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C91325-3890-E3EE-88A6-EB28AA4C24A7}"/>
                </a:ext>
              </a:extLst>
            </p:cNvPr>
            <p:cNvSpPr txBox="1"/>
            <p:nvPr/>
          </p:nvSpPr>
          <p:spPr>
            <a:xfrm rot="21213981">
              <a:off x="11195188" y="363910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25000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CC090E-5391-5C8C-7FBA-6812E1A0B1CB}"/>
              </a:ext>
            </a:extLst>
          </p:cNvPr>
          <p:cNvGrpSpPr/>
          <p:nvPr/>
        </p:nvGrpSpPr>
        <p:grpSpPr>
          <a:xfrm rot="593164">
            <a:off x="10808197" y="4631481"/>
            <a:ext cx="1075926" cy="1075926"/>
            <a:chOff x="10898220" y="3265047"/>
            <a:chExt cx="1075926" cy="1075926"/>
          </a:xfrm>
        </p:grpSpPr>
        <p:pic>
          <p:nvPicPr>
            <p:cNvPr id="3072" name="Graphic 3071" descr="Tag outline">
              <a:extLst>
                <a:ext uri="{FF2B5EF4-FFF2-40B4-BE49-F238E27FC236}">
                  <a16:creationId xmlns:a16="http://schemas.microsoft.com/office/drawing/2014/main" id="{AB19EE30-95C9-27CA-24CB-5D971679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540785">
              <a:off x="10898220" y="3265047"/>
              <a:ext cx="1075926" cy="1075926"/>
            </a:xfrm>
            <a:prstGeom prst="rect">
              <a:avLst/>
            </a:prstGeom>
          </p:spPr>
        </p:pic>
        <p:sp>
          <p:nvSpPr>
            <p:cNvPr id="3073" name="TextBox 3072">
              <a:extLst>
                <a:ext uri="{FF2B5EF4-FFF2-40B4-BE49-F238E27FC236}">
                  <a16:creationId xmlns:a16="http://schemas.microsoft.com/office/drawing/2014/main" id="{09D2DC42-FE25-E43B-426B-3172B5B2889D}"/>
                </a:ext>
              </a:extLst>
            </p:cNvPr>
            <p:cNvSpPr txBox="1"/>
            <p:nvPr/>
          </p:nvSpPr>
          <p:spPr>
            <a:xfrm rot="21213981">
              <a:off x="11233328" y="362206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rapezoid 66">
            <a:extLst>
              <a:ext uri="{FF2B5EF4-FFF2-40B4-BE49-F238E27FC236}">
                <a16:creationId xmlns:a16="http://schemas.microsoft.com/office/drawing/2014/main" id="{9AE1B223-E1B8-B3ED-966F-7023F26A743F}"/>
              </a:ext>
            </a:extLst>
          </p:cNvPr>
          <p:cNvSpPr/>
          <p:nvPr/>
        </p:nvSpPr>
        <p:spPr>
          <a:xfrm>
            <a:off x="7979333" y="3547499"/>
            <a:ext cx="3981443" cy="296165"/>
          </a:xfrm>
          <a:prstGeom prst="trapezoid">
            <a:avLst>
              <a:gd name="adj" fmla="val 546737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15D1CC-7AFE-F94F-D7E4-6A87375BE315}"/>
              </a:ext>
            </a:extLst>
          </p:cNvPr>
          <p:cNvSpPr/>
          <p:nvPr/>
        </p:nvSpPr>
        <p:spPr>
          <a:xfrm rot="21052247">
            <a:off x="10492303" y="3858067"/>
            <a:ext cx="1457325" cy="935223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apezoid 62">
            <a:extLst>
              <a:ext uri="{FF2B5EF4-FFF2-40B4-BE49-F238E27FC236}">
                <a16:creationId xmlns:a16="http://schemas.microsoft.com/office/drawing/2014/main" id="{6AAA1F68-D302-A7DC-24B3-2F30A81749E4}"/>
              </a:ext>
            </a:extLst>
          </p:cNvPr>
          <p:cNvSpPr/>
          <p:nvPr/>
        </p:nvSpPr>
        <p:spPr>
          <a:xfrm flipV="1">
            <a:off x="7953374" y="2305825"/>
            <a:ext cx="3981443" cy="508049"/>
          </a:xfrm>
          <a:prstGeom prst="trapezoid">
            <a:avLst>
              <a:gd name="adj" fmla="val 343091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7B615-B296-14EA-6CF5-EA5DC26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85D8-6747-F320-98AC-B7CC808E1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6425922" cy="5221539"/>
          </a:xfrm>
        </p:spPr>
        <p:txBody>
          <a:bodyPr/>
          <a:lstStyle/>
          <a:p>
            <a:r>
              <a:rPr lang="en-US" sz="2400" dirty="0"/>
              <a:t>Finds patterns in data </a:t>
            </a:r>
            <a:r>
              <a:rPr lang="en-US" sz="2400" b="1" dirty="0"/>
              <a:t>without</a:t>
            </a:r>
            <a:r>
              <a:rPr lang="en-US" sz="2400" dirty="0"/>
              <a:t> predefined labels</a:t>
            </a:r>
          </a:p>
          <a:p>
            <a:pPr lvl="1"/>
            <a:r>
              <a:rPr lang="en-US" sz="2000" dirty="0"/>
              <a:t>This means patterns are determined solely based on input features</a:t>
            </a:r>
          </a:p>
          <a:p>
            <a:r>
              <a:rPr lang="en-US" sz="2400" dirty="0"/>
              <a:t>Example: based on grades of students on subjects like math, physics, chemistry, literature, history… we can divide them into different groupings</a:t>
            </a:r>
          </a:p>
          <a:p>
            <a:pPr lvl="1"/>
            <a:r>
              <a:rPr lang="en-US" sz="2000" dirty="0"/>
              <a:t>Good at science subjects</a:t>
            </a:r>
          </a:p>
          <a:p>
            <a:pPr lvl="1"/>
            <a:r>
              <a:rPr lang="en-US" sz="2000" dirty="0"/>
              <a:t>Good at social subjects</a:t>
            </a:r>
          </a:p>
          <a:p>
            <a:pPr lvl="1"/>
            <a:r>
              <a:rPr lang="en-US" sz="2000" dirty="0"/>
              <a:t>Good/Average/Bad at both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These output </a:t>
            </a:r>
            <a:r>
              <a:rPr lang="en-US" sz="2000" b="1" dirty="0">
                <a:sym typeface="Wingdings" panose="05000000000000000000" pitchFamily="2" charset="2"/>
              </a:rPr>
              <a:t>are not defined in the data </a:t>
            </a:r>
            <a:r>
              <a:rPr lang="en-US" sz="2000" dirty="0">
                <a:sym typeface="Wingdings" panose="05000000000000000000" pitchFamily="2" charset="2"/>
              </a:rPr>
              <a:t>we collected but </a:t>
            </a:r>
            <a:r>
              <a:rPr lang="en-US" sz="2000" b="1" dirty="0">
                <a:sym typeface="Wingdings" panose="05000000000000000000" pitchFamily="2" charset="2"/>
              </a:rPr>
              <a:t>derived from the features by the model</a:t>
            </a:r>
            <a:r>
              <a:rPr lang="en-US" sz="2000" dirty="0">
                <a:sym typeface="Wingdings" panose="05000000000000000000" pitchFamily="2" charset="2"/>
              </a:rPr>
              <a:t>. Tasks of grouping like this example are also called </a:t>
            </a:r>
            <a:r>
              <a:rPr lang="en-US" sz="2000" b="1" dirty="0">
                <a:sym typeface="Wingdings" panose="05000000000000000000" pitchFamily="2" charset="2"/>
              </a:rPr>
              <a:t>clustering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E2E0F-E245-0CD2-6BE6-35FB8A1DFA96}"/>
              </a:ext>
            </a:extLst>
          </p:cNvPr>
          <p:cNvCxnSpPr>
            <a:cxnSpLocks/>
          </p:cNvCxnSpPr>
          <p:nvPr/>
        </p:nvCxnSpPr>
        <p:spPr>
          <a:xfrm flipV="1">
            <a:off x="7953375" y="58919"/>
            <a:ext cx="0" cy="2228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C4DE40-F593-CF91-7CD4-9BCB5DA6E8AB}"/>
              </a:ext>
            </a:extLst>
          </p:cNvPr>
          <p:cNvCxnSpPr>
            <a:cxnSpLocks/>
          </p:cNvCxnSpPr>
          <p:nvPr/>
        </p:nvCxnSpPr>
        <p:spPr>
          <a:xfrm>
            <a:off x="7953375" y="2287769"/>
            <a:ext cx="3981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B20B38-6E84-B5F8-5C56-80E6EB2A0AAD}"/>
              </a:ext>
            </a:extLst>
          </p:cNvPr>
          <p:cNvSpPr txBox="1"/>
          <p:nvPr/>
        </p:nvSpPr>
        <p:spPr>
          <a:xfrm rot="16200000">
            <a:off x="7508663" y="35847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Social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C9931-B51C-2B2E-36CD-0379F71480DE}"/>
              </a:ext>
            </a:extLst>
          </p:cNvPr>
          <p:cNvSpPr txBox="1"/>
          <p:nvPr/>
        </p:nvSpPr>
        <p:spPr>
          <a:xfrm>
            <a:off x="11012778" y="225490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Science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2639133A-8D35-0223-67CB-D9AA337B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041" y="245254"/>
            <a:ext cx="369333" cy="369333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703B0F16-BEB4-99AD-6D60-41FEDBAB5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0483" y="410975"/>
            <a:ext cx="369333" cy="369333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049A045D-D480-BC97-B1B0-787A9622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711" y="212987"/>
            <a:ext cx="369333" cy="369333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75329E50-588E-E509-4694-91D85ED87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729" y="1563564"/>
            <a:ext cx="369333" cy="369333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554A787F-B4B8-749F-BAF8-A2862393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252" y="1181002"/>
            <a:ext cx="369333" cy="369333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DA677E56-22E4-67E3-67F1-262215113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5148" y="1563564"/>
            <a:ext cx="369333" cy="369333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71DAC8F1-E969-8654-A949-8DE1C9D5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051" y="1221094"/>
            <a:ext cx="369333" cy="369333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B54FFEF2-47FE-2F41-42F4-1183F407F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920" y="1721859"/>
            <a:ext cx="369333" cy="369333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DD8DD525-7EA4-34CC-EF40-BBD6160D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7397" y="806402"/>
            <a:ext cx="369333" cy="369333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4C8138E8-F71D-334D-4791-3F4DFA66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1345" y="265282"/>
            <a:ext cx="369333" cy="369333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FCEEA1ED-F59C-34B8-1860-D82B5EDAC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3062" y="1721858"/>
            <a:ext cx="369333" cy="369333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287A41F-E378-AA32-1121-CE5794F0F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9990" y="523752"/>
            <a:ext cx="369333" cy="369333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D84AE2CD-7406-9346-B2EE-87468432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150" y="130641"/>
            <a:ext cx="369333" cy="369333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F399C312-F694-4B5A-61FF-6B31EEC5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3252" y="598090"/>
            <a:ext cx="369333" cy="369333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87893937-BA97-31AF-D8A7-AFD6F52F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815" y="723936"/>
            <a:ext cx="369333" cy="369333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701E4D4A-48EC-38A5-24CF-9A48A3AA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623" y="1676111"/>
            <a:ext cx="369333" cy="369333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4B3825AD-482C-3C54-84A8-91A6B5C4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6016" y="1352525"/>
            <a:ext cx="369333" cy="369333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515793BF-0229-6231-F419-FDC88B6B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845" y="873735"/>
            <a:ext cx="369333" cy="369333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81B37581-7DBF-58A6-6F8D-B0669DCD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142" y="397654"/>
            <a:ext cx="369333" cy="3693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1EF9FD-0329-6190-04D6-DBE34F977253}"/>
              </a:ext>
            </a:extLst>
          </p:cNvPr>
          <p:cNvCxnSpPr>
            <a:cxnSpLocks/>
          </p:cNvCxnSpPr>
          <p:nvPr/>
        </p:nvCxnSpPr>
        <p:spPr>
          <a:xfrm flipV="1">
            <a:off x="7953375" y="3844848"/>
            <a:ext cx="0" cy="2228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676B95-FCE4-2BD8-02D5-28BB532057E4}"/>
              </a:ext>
            </a:extLst>
          </p:cNvPr>
          <p:cNvCxnSpPr>
            <a:cxnSpLocks/>
          </p:cNvCxnSpPr>
          <p:nvPr/>
        </p:nvCxnSpPr>
        <p:spPr>
          <a:xfrm>
            <a:off x="7953375" y="6073698"/>
            <a:ext cx="3981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2D7A71-0578-EC2B-DE2A-F92DDC5B29E4}"/>
              </a:ext>
            </a:extLst>
          </p:cNvPr>
          <p:cNvSpPr txBox="1"/>
          <p:nvPr/>
        </p:nvSpPr>
        <p:spPr>
          <a:xfrm rot="16200000">
            <a:off x="7508663" y="41444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Social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32A9F-CF43-48EA-FC60-29EDDC0A23E9}"/>
              </a:ext>
            </a:extLst>
          </p:cNvPr>
          <p:cNvSpPr txBox="1"/>
          <p:nvPr/>
        </p:nvSpPr>
        <p:spPr>
          <a:xfrm>
            <a:off x="11012778" y="604083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Science</a:t>
            </a:r>
          </a:p>
        </p:txBody>
      </p:sp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87969B13-35C3-95E5-E334-44838BFE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0483" y="4196904"/>
            <a:ext cx="369333" cy="369333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8E5E32C9-123C-BD3B-D024-48C61916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711" y="3998916"/>
            <a:ext cx="369333" cy="369333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8FBB9E03-EC4A-AC46-0AE0-6137A915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729" y="5349493"/>
            <a:ext cx="369333" cy="369333"/>
          </a:xfrm>
          <a:prstGeom prst="rect">
            <a:avLst/>
          </a:prstGeom>
        </p:spPr>
      </p:pic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DDEC3F52-677E-1E0E-ED98-55191D3D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252" y="4966931"/>
            <a:ext cx="369333" cy="369333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AB2CE11E-4D78-0E47-8498-5C468EBB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5148" y="5349493"/>
            <a:ext cx="369333" cy="369333"/>
          </a:xfrm>
          <a:prstGeom prst="rect">
            <a:avLst/>
          </a:prstGeom>
        </p:spPr>
      </p:pic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BB46EBEA-119A-ECAD-A4CB-D96E698B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051" y="5007023"/>
            <a:ext cx="369333" cy="369333"/>
          </a:xfrm>
          <a:prstGeom prst="rect">
            <a:avLst/>
          </a:prstGeom>
        </p:spPr>
      </p:pic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BE92DD66-28C5-E706-6945-8B7E0086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920" y="5507788"/>
            <a:ext cx="369333" cy="369333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42872DDF-85DD-295C-A7A6-9D0CC8C3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7397" y="4592331"/>
            <a:ext cx="369333" cy="369333"/>
          </a:xfrm>
          <a:prstGeom prst="rect">
            <a:avLst/>
          </a:prstGeom>
        </p:spPr>
      </p:pic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CC923F85-3718-1170-F666-08213D16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1345" y="4051211"/>
            <a:ext cx="369333" cy="369333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54E0B2A7-4D2F-F4EA-A37A-B8F09689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3062" y="5507787"/>
            <a:ext cx="369333" cy="369333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3723406A-C010-E0C9-7263-6F285A26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9990" y="4309681"/>
            <a:ext cx="369333" cy="369333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EFA0F147-51AA-148B-36B9-10B987D8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1150" y="3916570"/>
            <a:ext cx="369333" cy="369333"/>
          </a:xfrm>
          <a:prstGeom prst="rect">
            <a:avLst/>
          </a:prstGeom>
        </p:spPr>
      </p:pic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E805F756-5C12-202D-667F-1B56BB1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3252" y="4384019"/>
            <a:ext cx="369333" cy="369333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41C79701-B951-1793-DA94-84F3BF57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815" y="4509865"/>
            <a:ext cx="369333" cy="369333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04ADA704-A4C9-1203-A1F5-51362F27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623" y="5462040"/>
            <a:ext cx="369333" cy="369333"/>
          </a:xfrm>
          <a:prstGeom prst="rect">
            <a:avLst/>
          </a:prstGeom>
        </p:spPr>
      </p:pic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BC06A458-3E35-C878-4F3A-59230C868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6016" y="5138454"/>
            <a:ext cx="369333" cy="369333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D017AADC-61A2-EB50-A855-1D20BBE2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845" y="4659664"/>
            <a:ext cx="369333" cy="369333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DB4D0F87-C25C-952E-3C3E-8F394280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142" y="4183583"/>
            <a:ext cx="369333" cy="36933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C94F6E16-4189-3C57-F501-9F93B87BCCC0}"/>
              </a:ext>
            </a:extLst>
          </p:cNvPr>
          <p:cNvSpPr/>
          <p:nvPr/>
        </p:nvSpPr>
        <p:spPr>
          <a:xfrm rot="21052247">
            <a:off x="8058148" y="3914475"/>
            <a:ext cx="1457325" cy="1061975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02A60C-62EC-2B57-1156-EB9D21AB4B64}"/>
              </a:ext>
            </a:extLst>
          </p:cNvPr>
          <p:cNvSpPr/>
          <p:nvPr/>
        </p:nvSpPr>
        <p:spPr>
          <a:xfrm rot="1176484">
            <a:off x="8288547" y="5039179"/>
            <a:ext cx="1457325" cy="994413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CC4B09-4D96-9DF1-4334-6A84988195E6}"/>
              </a:ext>
            </a:extLst>
          </p:cNvPr>
          <p:cNvSpPr/>
          <p:nvPr/>
        </p:nvSpPr>
        <p:spPr>
          <a:xfrm rot="16404336">
            <a:off x="9278620" y="4345782"/>
            <a:ext cx="1457325" cy="100208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433AFC-170A-F67D-E461-3578FE501D95}"/>
              </a:ext>
            </a:extLst>
          </p:cNvPr>
          <p:cNvSpPr/>
          <p:nvPr/>
        </p:nvSpPr>
        <p:spPr>
          <a:xfrm rot="1121356">
            <a:off x="10391049" y="4949057"/>
            <a:ext cx="1457325" cy="1061975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Network diagram with solid fill">
            <a:extLst>
              <a:ext uri="{FF2B5EF4-FFF2-40B4-BE49-F238E27FC236}">
                <a16:creationId xmlns:a16="http://schemas.microsoft.com/office/drawing/2014/main" id="{67663364-22F7-653F-9D14-6F858BD54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608" y="2752474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83AF03-7E82-7191-A2E9-87CCDF4F9821}"/>
              </a:ext>
            </a:extLst>
          </p:cNvPr>
          <p:cNvSpPr txBox="1"/>
          <p:nvPr/>
        </p:nvSpPr>
        <p:spPr>
          <a:xfrm>
            <a:off x="9633287" y="2517948"/>
            <a:ext cx="6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Input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49213D-A59D-7FD8-2C75-607383893BDE}"/>
              </a:ext>
            </a:extLst>
          </p:cNvPr>
          <p:cNvSpPr txBox="1"/>
          <p:nvPr/>
        </p:nvSpPr>
        <p:spPr>
          <a:xfrm>
            <a:off x="9633287" y="3438839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</p:txBody>
      </p:sp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3831F7E8-D93F-E45F-4D94-95BBDDB9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041" y="4031183"/>
            <a:ext cx="369333" cy="369333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BBF74237-C5D6-37FE-B848-A21FC611153A}"/>
              </a:ext>
            </a:extLst>
          </p:cNvPr>
          <p:cNvSpPr/>
          <p:nvPr/>
        </p:nvSpPr>
        <p:spPr>
          <a:xfrm>
            <a:off x="10609227" y="2965912"/>
            <a:ext cx="313178" cy="4293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F4346-1149-955E-961E-22AC278F8989}"/>
              </a:ext>
            </a:extLst>
          </p:cNvPr>
          <p:cNvSpPr txBox="1"/>
          <p:nvPr/>
        </p:nvSpPr>
        <p:spPr>
          <a:xfrm>
            <a:off x="8051271" y="2856502"/>
            <a:ext cx="152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Unsupervised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20674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8B30E8EF-B5F3-2DB5-BA25-8BD9E190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08093"/>
            <a:ext cx="1895475" cy="1895475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1A4B0D5D-21D8-3F51-D243-6A1CC38C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475" y="908092"/>
            <a:ext cx="1895475" cy="1895475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8E4ED336-1628-82FF-3F83-95B64EA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6950" y="908093"/>
            <a:ext cx="1895475" cy="1895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8878C6-E8F0-3D2F-3FD8-83DC0A68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Unsupervised Task: Association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CB31-CD71-8E32-B7C1-15DB26B273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5362574" cy="5221539"/>
          </a:xfrm>
        </p:spPr>
        <p:txBody>
          <a:bodyPr/>
          <a:lstStyle/>
          <a:p>
            <a:r>
              <a:rPr lang="en-US" sz="3200" dirty="0"/>
              <a:t>Stores can base on customers’ purchase history to determine their shopping patterns</a:t>
            </a:r>
          </a:p>
          <a:p>
            <a:pPr lvl="1"/>
            <a:r>
              <a:rPr lang="en-US" sz="2800" dirty="0"/>
              <a:t>If someone buys certain combinations of products, it’s more likely they will also buy some other products</a:t>
            </a:r>
          </a:p>
          <a:p>
            <a:pPr lvl="1"/>
            <a:r>
              <a:rPr lang="en-US" sz="2800" dirty="0"/>
              <a:t>Useful for placing items in stores and targeting ads</a:t>
            </a:r>
          </a:p>
          <a:p>
            <a:pPr lvl="1"/>
            <a:endParaRPr lang="en-US" sz="2800" dirty="0"/>
          </a:p>
          <a:p>
            <a:endParaRPr lang="en-US" sz="3600" dirty="0"/>
          </a:p>
        </p:txBody>
      </p:sp>
      <p:pic>
        <p:nvPicPr>
          <p:cNvPr id="11" name="Graphic 10" descr="Baguette with solid fill">
            <a:extLst>
              <a:ext uri="{FF2B5EF4-FFF2-40B4-BE49-F238E27FC236}">
                <a16:creationId xmlns:a16="http://schemas.microsoft.com/office/drawing/2014/main" id="{F20EAACA-13C8-DB34-890C-E606655A4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24086" y="1383523"/>
            <a:ext cx="584588" cy="584588"/>
          </a:xfrm>
          <a:prstGeom prst="rect">
            <a:avLst/>
          </a:prstGeom>
        </p:spPr>
      </p:pic>
      <p:pic>
        <p:nvPicPr>
          <p:cNvPr id="13" name="Graphic 12" descr="Cheese with solid fill">
            <a:extLst>
              <a:ext uri="{FF2B5EF4-FFF2-40B4-BE49-F238E27FC236}">
                <a16:creationId xmlns:a16="http://schemas.microsoft.com/office/drawing/2014/main" id="{B7CC0571-0C1D-7183-E6C7-AB7565859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66284" y="994453"/>
            <a:ext cx="584588" cy="584588"/>
          </a:xfrm>
          <a:prstGeom prst="rect">
            <a:avLst/>
          </a:prstGeom>
        </p:spPr>
      </p:pic>
      <p:pic>
        <p:nvPicPr>
          <p:cNvPr id="15" name="Graphic 14" descr="Chicken leg with solid fill">
            <a:extLst>
              <a:ext uri="{FF2B5EF4-FFF2-40B4-BE49-F238E27FC236}">
                <a16:creationId xmlns:a16="http://schemas.microsoft.com/office/drawing/2014/main" id="{1C81ED65-A672-7D26-22B5-2DB3D86BF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014697" y="1418718"/>
            <a:ext cx="584588" cy="584588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532E742A-A875-DDA8-5E55-8D2F821A05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767975" y="1418718"/>
            <a:ext cx="584588" cy="584588"/>
          </a:xfrm>
          <a:prstGeom prst="rect">
            <a:avLst/>
          </a:prstGeom>
        </p:spPr>
      </p:pic>
      <p:pic>
        <p:nvPicPr>
          <p:cNvPr id="19" name="Graphic 18" descr="Banana with solid fill">
            <a:extLst>
              <a:ext uri="{FF2B5EF4-FFF2-40B4-BE49-F238E27FC236}">
                <a16:creationId xmlns:a16="http://schemas.microsoft.com/office/drawing/2014/main" id="{222852AF-21D0-3159-79EC-DF391DC7A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0229269" y="1418718"/>
            <a:ext cx="584588" cy="584588"/>
          </a:xfrm>
          <a:prstGeom prst="rect">
            <a:avLst/>
          </a:prstGeom>
        </p:spPr>
      </p:pic>
      <p:pic>
        <p:nvPicPr>
          <p:cNvPr id="21" name="Graphic 20" descr="Dairy with solid fill">
            <a:extLst>
              <a:ext uri="{FF2B5EF4-FFF2-40B4-BE49-F238E27FC236}">
                <a16:creationId xmlns:a16="http://schemas.microsoft.com/office/drawing/2014/main" id="{2688B9A4-F67A-B03E-2AFE-7848CD7F8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134753" y="956841"/>
            <a:ext cx="584588" cy="584588"/>
          </a:xfrm>
          <a:prstGeom prst="rect">
            <a:avLst/>
          </a:prstGeom>
        </p:spPr>
      </p:pic>
      <p:pic>
        <p:nvPicPr>
          <p:cNvPr id="23" name="Graphic 22" descr="Candy with solid fill">
            <a:extLst>
              <a:ext uri="{FF2B5EF4-FFF2-40B4-BE49-F238E27FC236}">
                <a16:creationId xmlns:a16="http://schemas.microsoft.com/office/drawing/2014/main" id="{4052079C-E98C-5101-CC2D-1B80A0A8AD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8939212" y="1418718"/>
            <a:ext cx="584588" cy="584588"/>
          </a:xfrm>
          <a:prstGeom prst="rect">
            <a:avLst/>
          </a:prstGeom>
        </p:spPr>
      </p:pic>
      <p:pic>
        <p:nvPicPr>
          <p:cNvPr id="25" name="Graphic 24" descr="Eggplant with solid fill">
            <a:extLst>
              <a:ext uri="{FF2B5EF4-FFF2-40B4-BE49-F238E27FC236}">
                <a16:creationId xmlns:a16="http://schemas.microsoft.com/office/drawing/2014/main" id="{BD12798B-114C-67DA-7D75-6B74E5C86C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349602" y="1076596"/>
            <a:ext cx="584588" cy="584588"/>
          </a:xfrm>
          <a:prstGeom prst="rect">
            <a:avLst/>
          </a:prstGeom>
        </p:spPr>
      </p:pic>
      <p:pic>
        <p:nvPicPr>
          <p:cNvPr id="27" name="Graphic 26" descr="Cake slice with solid fill">
            <a:extLst>
              <a:ext uri="{FF2B5EF4-FFF2-40B4-BE49-F238E27FC236}">
                <a16:creationId xmlns:a16="http://schemas.microsoft.com/office/drawing/2014/main" id="{56FDF19C-DD38-03AF-847F-6516D6FEF4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333569" y="1418718"/>
            <a:ext cx="584588" cy="584588"/>
          </a:xfrm>
          <a:prstGeom prst="rect">
            <a:avLst/>
          </a:prstGeom>
        </p:spPr>
      </p:pic>
      <p:pic>
        <p:nvPicPr>
          <p:cNvPr id="29" name="Graphic 28" descr="Grapes with solid fill">
            <a:extLst>
              <a:ext uri="{FF2B5EF4-FFF2-40B4-BE49-F238E27FC236}">
                <a16:creationId xmlns:a16="http://schemas.microsoft.com/office/drawing/2014/main" id="{9EB3781C-C4ED-3C3C-CB2F-27CADA66F7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0873986" y="908092"/>
            <a:ext cx="584588" cy="584588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DE297259-786B-5912-9A6F-E1D60063EF4E}"/>
              </a:ext>
            </a:extLst>
          </p:cNvPr>
          <p:cNvSpPr/>
          <p:nvPr/>
        </p:nvSpPr>
        <p:spPr>
          <a:xfrm>
            <a:off x="8562744" y="2801604"/>
            <a:ext cx="743336" cy="4567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Baguette with solid fill">
            <a:extLst>
              <a:ext uri="{FF2B5EF4-FFF2-40B4-BE49-F238E27FC236}">
                <a16:creationId xmlns:a16="http://schemas.microsoft.com/office/drawing/2014/main" id="{2069BEBA-305F-918D-A9A9-BBA5F9646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748981" y="3511068"/>
            <a:ext cx="584588" cy="584588"/>
          </a:xfrm>
          <a:prstGeom prst="rect">
            <a:avLst/>
          </a:prstGeom>
        </p:spPr>
      </p:pic>
      <p:pic>
        <p:nvPicPr>
          <p:cNvPr id="32" name="Graphic 31" descr="Cheese with solid fill">
            <a:extLst>
              <a:ext uri="{FF2B5EF4-FFF2-40B4-BE49-F238E27FC236}">
                <a16:creationId xmlns:a16="http://schemas.microsoft.com/office/drawing/2014/main" id="{27A17ECD-8795-CE70-FCB1-686BBF738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644681" y="3511068"/>
            <a:ext cx="584588" cy="584588"/>
          </a:xfrm>
          <a:prstGeom prst="rect">
            <a:avLst/>
          </a:prstGeom>
        </p:spPr>
      </p:pic>
      <p:pic>
        <p:nvPicPr>
          <p:cNvPr id="33" name="Graphic 32" descr="Cake slice with solid fill">
            <a:extLst>
              <a:ext uri="{FF2B5EF4-FFF2-40B4-BE49-F238E27FC236}">
                <a16:creationId xmlns:a16="http://schemas.microsoft.com/office/drawing/2014/main" id="{7D3C1622-8698-2084-3E1A-677C9E3B39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6877459" y="4603624"/>
            <a:ext cx="584588" cy="584588"/>
          </a:xfrm>
          <a:prstGeom prst="rect">
            <a:avLst/>
          </a:prstGeom>
        </p:spPr>
      </p:pic>
      <p:pic>
        <p:nvPicPr>
          <p:cNvPr id="34" name="Graphic 33" descr="Candy with solid fill">
            <a:extLst>
              <a:ext uri="{FF2B5EF4-FFF2-40B4-BE49-F238E27FC236}">
                <a16:creationId xmlns:a16="http://schemas.microsoft.com/office/drawing/2014/main" id="{0FE7BBF9-236C-A0BF-107F-CF44659B97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7748981" y="4606006"/>
            <a:ext cx="584588" cy="584588"/>
          </a:xfrm>
          <a:prstGeom prst="rect">
            <a:avLst/>
          </a:prstGeom>
        </p:spPr>
      </p:pic>
      <p:pic>
        <p:nvPicPr>
          <p:cNvPr id="35" name="Graphic 34" descr="Apple with solid fill">
            <a:extLst>
              <a:ext uri="{FF2B5EF4-FFF2-40B4-BE49-F238E27FC236}">
                <a16:creationId xmlns:a16="http://schemas.microsoft.com/office/drawing/2014/main" id="{0CC72E96-FDA9-59B1-2F72-850E84F6E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748122" y="5692638"/>
            <a:ext cx="584588" cy="584588"/>
          </a:xfrm>
          <a:prstGeom prst="rect">
            <a:avLst/>
          </a:prstGeom>
        </p:spPr>
      </p:pic>
      <p:pic>
        <p:nvPicPr>
          <p:cNvPr id="36" name="Graphic 35" descr="Banana with solid fill">
            <a:extLst>
              <a:ext uri="{FF2B5EF4-FFF2-40B4-BE49-F238E27FC236}">
                <a16:creationId xmlns:a16="http://schemas.microsoft.com/office/drawing/2014/main" id="{C258FBB7-151F-9DE1-191E-04A6F101EC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877459" y="5696180"/>
            <a:ext cx="584588" cy="584588"/>
          </a:xfrm>
          <a:prstGeom prst="rect">
            <a:avLst/>
          </a:prstGeom>
        </p:spPr>
      </p:pic>
      <p:pic>
        <p:nvPicPr>
          <p:cNvPr id="37" name="Graphic 36" descr="Grapes with solid fill">
            <a:extLst>
              <a:ext uri="{FF2B5EF4-FFF2-40B4-BE49-F238E27FC236}">
                <a16:creationId xmlns:a16="http://schemas.microsoft.com/office/drawing/2014/main" id="{18976FD6-BAC0-341C-0DC9-1BFF654C88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9644681" y="5692638"/>
            <a:ext cx="584588" cy="584588"/>
          </a:xfrm>
          <a:prstGeom prst="rect">
            <a:avLst/>
          </a:prstGeom>
        </p:spPr>
      </p:pic>
      <p:pic>
        <p:nvPicPr>
          <p:cNvPr id="39" name="Graphic 38" descr="Latte Cup with solid fill">
            <a:extLst>
              <a:ext uri="{FF2B5EF4-FFF2-40B4-BE49-F238E27FC236}">
                <a16:creationId xmlns:a16="http://schemas.microsoft.com/office/drawing/2014/main" id="{2518DDC2-06AB-C591-7B69-BE1625931E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42118" y="935033"/>
            <a:ext cx="584588" cy="584588"/>
          </a:xfrm>
          <a:prstGeom prst="rect">
            <a:avLst/>
          </a:prstGeom>
        </p:spPr>
      </p:pic>
      <p:pic>
        <p:nvPicPr>
          <p:cNvPr id="40" name="Graphic 39" descr="Latte Cup with solid fill">
            <a:extLst>
              <a:ext uri="{FF2B5EF4-FFF2-40B4-BE49-F238E27FC236}">
                <a16:creationId xmlns:a16="http://schemas.microsoft.com/office/drawing/2014/main" id="{2F1469CD-18CB-006A-015A-755568143B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44681" y="4606006"/>
            <a:ext cx="584588" cy="58458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1BB0C5-6144-7649-EC63-BF130CF43EBD}"/>
              </a:ext>
            </a:extLst>
          </p:cNvPr>
          <p:cNvCxnSpPr>
            <a:stCxn id="31" idx="1"/>
            <a:endCxn id="32" idx="3"/>
          </p:cNvCxnSpPr>
          <p:nvPr/>
        </p:nvCxnSpPr>
        <p:spPr>
          <a:xfrm>
            <a:off x="8333569" y="3803362"/>
            <a:ext cx="131111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C21D98-1ADC-BCFE-BCC7-5B0E1E3EAF70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>
            <a:off x="8333569" y="4898300"/>
            <a:ext cx="131111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66277-50FE-B291-823D-317EE5D93BF2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>
            <a:off x="8332710" y="5984932"/>
            <a:ext cx="13119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D80867-15C9-42E7-B5F5-D5387A66ABF5}"/>
              </a:ext>
            </a:extLst>
          </p:cNvPr>
          <p:cNvSpPr txBox="1"/>
          <p:nvPr/>
        </p:nvSpPr>
        <p:spPr>
          <a:xfrm>
            <a:off x="8449467" y="3786139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chance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7B42E7-88E2-9D80-1A9C-D33B6DB128CA}"/>
              </a:ext>
            </a:extLst>
          </p:cNvPr>
          <p:cNvSpPr txBox="1"/>
          <p:nvPr/>
        </p:nvSpPr>
        <p:spPr>
          <a:xfrm>
            <a:off x="8449467" y="490145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chance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94F001-3D45-CC96-B46F-8AF6119C42A1}"/>
              </a:ext>
            </a:extLst>
          </p:cNvPr>
          <p:cNvSpPr txBox="1"/>
          <p:nvPr/>
        </p:nvSpPr>
        <p:spPr>
          <a:xfrm>
            <a:off x="8449467" y="5975743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chance</a:t>
            </a:r>
          </a:p>
        </p:txBody>
      </p:sp>
    </p:spTree>
    <p:extLst>
      <p:ext uri="{BB962C8B-B14F-4D97-AF65-F5344CB8AC3E}">
        <p14:creationId xmlns:p14="http://schemas.microsoft.com/office/powerpoint/2010/main" val="345467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38F1-A049-EE38-8E92-905F6AD6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FC25-7E41-85DB-73F5-6C3F74CC0C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dirty="0"/>
              <a:t>A hybrid between supervised and unsupervised learning</a:t>
            </a:r>
          </a:p>
          <a:p>
            <a:pPr lvl="1"/>
            <a:r>
              <a:rPr lang="en-US" sz="2800" dirty="0"/>
              <a:t>Predefined labels are available for a small portions of data</a:t>
            </a:r>
          </a:p>
          <a:p>
            <a:pPr lvl="1"/>
            <a:r>
              <a:rPr lang="en-US" sz="2800" dirty="0"/>
              <a:t>The rest are unlabeled</a:t>
            </a:r>
          </a:p>
          <a:p>
            <a:endParaRPr lang="en-US" sz="3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F3BD90-99EF-334D-2418-C0783BA5E863}"/>
              </a:ext>
            </a:extLst>
          </p:cNvPr>
          <p:cNvCxnSpPr>
            <a:cxnSpLocks/>
          </p:cNvCxnSpPr>
          <p:nvPr/>
        </p:nvCxnSpPr>
        <p:spPr>
          <a:xfrm flipV="1">
            <a:off x="3548062" y="2706869"/>
            <a:ext cx="0" cy="2783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99A7C-F34C-9AE3-EDCF-904D42FF4F3F}"/>
              </a:ext>
            </a:extLst>
          </p:cNvPr>
          <p:cNvCxnSpPr>
            <a:cxnSpLocks/>
          </p:cNvCxnSpPr>
          <p:nvPr/>
        </p:nvCxnSpPr>
        <p:spPr>
          <a:xfrm>
            <a:off x="3548062" y="5489938"/>
            <a:ext cx="5095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miling face with solid fill with solid fill">
            <a:extLst>
              <a:ext uri="{FF2B5EF4-FFF2-40B4-BE49-F238E27FC236}">
                <a16:creationId xmlns:a16="http://schemas.microsoft.com/office/drawing/2014/main" id="{BF261D77-98D9-8E16-1EBF-39E68CA8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457199" cy="457199"/>
          </a:xfrm>
          <a:prstGeom prst="rect">
            <a:avLst/>
          </a:prstGeom>
        </p:spPr>
      </p:pic>
      <p:pic>
        <p:nvPicPr>
          <p:cNvPr id="12" name="Graphic 11" descr="Smiling face with solid fill with solid fill">
            <a:extLst>
              <a:ext uri="{FF2B5EF4-FFF2-40B4-BE49-F238E27FC236}">
                <a16:creationId xmlns:a16="http://schemas.microsoft.com/office/drawing/2014/main" id="{6B366536-C88C-241A-68CA-42171115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6999" y="2608461"/>
            <a:ext cx="457199" cy="457199"/>
          </a:xfrm>
          <a:prstGeom prst="rect">
            <a:avLst/>
          </a:prstGeom>
        </p:spPr>
      </p:pic>
      <p:pic>
        <p:nvPicPr>
          <p:cNvPr id="13" name="Graphic 12" descr="Smiling face with solid fill with solid fill">
            <a:extLst>
              <a:ext uri="{FF2B5EF4-FFF2-40B4-BE49-F238E27FC236}">
                <a16:creationId xmlns:a16="http://schemas.microsoft.com/office/drawing/2014/main" id="{A89736FB-C422-E6A9-664F-6742D8B9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3182" y="3609288"/>
            <a:ext cx="457199" cy="457199"/>
          </a:xfrm>
          <a:prstGeom prst="rect">
            <a:avLst/>
          </a:prstGeom>
        </p:spPr>
      </p:pic>
      <p:pic>
        <p:nvPicPr>
          <p:cNvPr id="14" name="Graphic 13" descr="Smiling face with solid fill with solid fill">
            <a:extLst>
              <a:ext uri="{FF2B5EF4-FFF2-40B4-BE49-F238E27FC236}">
                <a16:creationId xmlns:a16="http://schemas.microsoft.com/office/drawing/2014/main" id="{636645AA-EA25-7408-66CA-B5AEAB3A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8157" y="3271212"/>
            <a:ext cx="457199" cy="457199"/>
          </a:xfrm>
          <a:prstGeom prst="rect">
            <a:avLst/>
          </a:prstGeom>
        </p:spPr>
      </p:pic>
      <p:pic>
        <p:nvPicPr>
          <p:cNvPr id="16" name="Graphic 15" descr="Smiling face with solid fill with solid fill">
            <a:extLst>
              <a:ext uri="{FF2B5EF4-FFF2-40B4-BE49-F238E27FC236}">
                <a16:creationId xmlns:a16="http://schemas.microsoft.com/office/drawing/2014/main" id="{1F09312F-8FC8-DBA5-E719-CC0CCBF2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558" y="2675831"/>
            <a:ext cx="457199" cy="457199"/>
          </a:xfrm>
          <a:prstGeom prst="rect">
            <a:avLst/>
          </a:prstGeom>
        </p:spPr>
      </p:pic>
      <p:pic>
        <p:nvPicPr>
          <p:cNvPr id="17" name="Graphic 16" descr="Sad face with solid fill with solid fill">
            <a:extLst>
              <a:ext uri="{FF2B5EF4-FFF2-40B4-BE49-F238E27FC236}">
                <a16:creationId xmlns:a16="http://schemas.microsoft.com/office/drawing/2014/main" id="{531442D0-5BB3-D673-1B8D-ACFB3F79B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4892" y="4367891"/>
            <a:ext cx="457199" cy="457199"/>
          </a:xfrm>
          <a:prstGeom prst="rect">
            <a:avLst/>
          </a:prstGeom>
        </p:spPr>
      </p:pic>
      <p:pic>
        <p:nvPicPr>
          <p:cNvPr id="18" name="Graphic 17" descr="Sad face with solid fill with solid fill">
            <a:extLst>
              <a:ext uri="{FF2B5EF4-FFF2-40B4-BE49-F238E27FC236}">
                <a16:creationId xmlns:a16="http://schemas.microsoft.com/office/drawing/2014/main" id="{8AB18E75-2D7B-CDC9-6072-9D8C3BC9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1561" y="4583012"/>
            <a:ext cx="457199" cy="457199"/>
          </a:xfrm>
          <a:prstGeom prst="rect">
            <a:avLst/>
          </a:prstGeom>
        </p:spPr>
      </p:pic>
      <p:pic>
        <p:nvPicPr>
          <p:cNvPr id="19" name="Graphic 18" descr="Sad face with solid fill with solid fill">
            <a:extLst>
              <a:ext uri="{FF2B5EF4-FFF2-40B4-BE49-F238E27FC236}">
                <a16:creationId xmlns:a16="http://schemas.microsoft.com/office/drawing/2014/main" id="{367FE616-0074-9939-8FE5-18FE98741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2028" y="4606578"/>
            <a:ext cx="457199" cy="457199"/>
          </a:xfrm>
          <a:prstGeom prst="rect">
            <a:avLst/>
          </a:prstGeom>
        </p:spPr>
      </p:pic>
      <p:pic>
        <p:nvPicPr>
          <p:cNvPr id="20" name="Graphic 19" descr="Sad face with solid fill with solid fill">
            <a:extLst>
              <a:ext uri="{FF2B5EF4-FFF2-40B4-BE49-F238E27FC236}">
                <a16:creationId xmlns:a16="http://schemas.microsoft.com/office/drawing/2014/main" id="{5133536C-752B-B8F2-CE7A-B2F1DDC7D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5279" y="4098403"/>
            <a:ext cx="457199" cy="457199"/>
          </a:xfrm>
          <a:prstGeom prst="rect">
            <a:avLst/>
          </a:prstGeom>
        </p:spPr>
      </p:pic>
      <p:pic>
        <p:nvPicPr>
          <p:cNvPr id="22" name="Graphic 21" descr="Sad face with solid fill with solid fill">
            <a:extLst>
              <a:ext uri="{FF2B5EF4-FFF2-40B4-BE49-F238E27FC236}">
                <a16:creationId xmlns:a16="http://schemas.microsoft.com/office/drawing/2014/main" id="{234F896A-8C2B-8D10-BC5A-F23B84895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4251" y="5022651"/>
            <a:ext cx="457199" cy="45719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774E88F-7FAD-36C2-5B08-0C3503DB736A}"/>
              </a:ext>
            </a:extLst>
          </p:cNvPr>
          <p:cNvSpPr/>
          <p:nvPr/>
        </p:nvSpPr>
        <p:spPr>
          <a:xfrm>
            <a:off x="4032237" y="2810814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A8B03B-6333-E223-F6AE-B56917BCC216}"/>
              </a:ext>
            </a:extLst>
          </p:cNvPr>
          <p:cNvSpPr/>
          <p:nvPr/>
        </p:nvSpPr>
        <p:spPr>
          <a:xfrm>
            <a:off x="4544211" y="2805402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9C2FDE-317C-9056-9554-BABD84769379}"/>
              </a:ext>
            </a:extLst>
          </p:cNvPr>
          <p:cNvSpPr/>
          <p:nvPr/>
        </p:nvSpPr>
        <p:spPr>
          <a:xfrm>
            <a:off x="4032237" y="330206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FA1A21-B492-44C6-EA93-7AB9F254940A}"/>
              </a:ext>
            </a:extLst>
          </p:cNvPr>
          <p:cNvSpPr/>
          <p:nvPr/>
        </p:nvSpPr>
        <p:spPr>
          <a:xfrm>
            <a:off x="4433068" y="3877614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4AF9FC-6438-63F5-A87A-972603A3022C}"/>
              </a:ext>
            </a:extLst>
          </p:cNvPr>
          <p:cNvSpPr/>
          <p:nvPr/>
        </p:nvSpPr>
        <p:spPr>
          <a:xfrm>
            <a:off x="5138718" y="3240513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A7971A-FEF8-EA08-E5C1-08320EF79B55}"/>
              </a:ext>
            </a:extLst>
          </p:cNvPr>
          <p:cNvSpPr/>
          <p:nvPr/>
        </p:nvSpPr>
        <p:spPr>
          <a:xfrm>
            <a:off x="4794237" y="3699571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A53B5-EACD-E94E-07F8-D84FBA40837E}"/>
              </a:ext>
            </a:extLst>
          </p:cNvPr>
          <p:cNvSpPr/>
          <p:nvPr/>
        </p:nvSpPr>
        <p:spPr>
          <a:xfrm>
            <a:off x="5946754" y="3572837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4EB3DF-0E87-6FB5-53DF-7B9F656A089B}"/>
              </a:ext>
            </a:extLst>
          </p:cNvPr>
          <p:cNvSpPr/>
          <p:nvPr/>
        </p:nvSpPr>
        <p:spPr>
          <a:xfrm>
            <a:off x="4893464" y="4237703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1FF4DF-7360-3CDC-EC6A-16564818F911}"/>
              </a:ext>
            </a:extLst>
          </p:cNvPr>
          <p:cNvSpPr/>
          <p:nvPr/>
        </p:nvSpPr>
        <p:spPr>
          <a:xfrm>
            <a:off x="4470388" y="434441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3ECEEA-B740-B739-CE7F-2AC72D6539E6}"/>
              </a:ext>
            </a:extLst>
          </p:cNvPr>
          <p:cNvSpPr/>
          <p:nvPr/>
        </p:nvSpPr>
        <p:spPr>
          <a:xfrm>
            <a:off x="6707179" y="3802145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14C9C5-A16E-1D2A-B9CA-EAE1BB125B36}"/>
              </a:ext>
            </a:extLst>
          </p:cNvPr>
          <p:cNvSpPr/>
          <p:nvPr/>
        </p:nvSpPr>
        <p:spPr>
          <a:xfrm>
            <a:off x="5279227" y="4516214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E49CBE-B5DF-DD44-186D-F2CA3E1A0885}"/>
              </a:ext>
            </a:extLst>
          </p:cNvPr>
          <p:cNvSpPr/>
          <p:nvPr/>
        </p:nvSpPr>
        <p:spPr>
          <a:xfrm>
            <a:off x="6352355" y="4077452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A0C710-EA06-A69B-5AF0-3C822038C8FB}"/>
              </a:ext>
            </a:extLst>
          </p:cNvPr>
          <p:cNvSpPr/>
          <p:nvPr/>
        </p:nvSpPr>
        <p:spPr>
          <a:xfrm>
            <a:off x="5547105" y="493358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1D0180-B314-8F25-2B3F-09F9EF7DAE6A}"/>
              </a:ext>
            </a:extLst>
          </p:cNvPr>
          <p:cNvSpPr/>
          <p:nvPr/>
        </p:nvSpPr>
        <p:spPr>
          <a:xfrm>
            <a:off x="7072296" y="4879320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BE4FFF-2872-E0FD-5068-7C1C8BB95D7E}"/>
              </a:ext>
            </a:extLst>
          </p:cNvPr>
          <p:cNvSpPr/>
          <p:nvPr/>
        </p:nvSpPr>
        <p:spPr>
          <a:xfrm>
            <a:off x="7367548" y="390527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001C4F-3FEB-E312-499D-F2BE3BD0B823}"/>
              </a:ext>
            </a:extLst>
          </p:cNvPr>
          <p:cNvSpPr/>
          <p:nvPr/>
        </p:nvSpPr>
        <p:spPr>
          <a:xfrm>
            <a:off x="8147036" y="5160154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88D4BA-D272-7386-CED1-EB3895084C38}"/>
              </a:ext>
            </a:extLst>
          </p:cNvPr>
          <p:cNvSpPr/>
          <p:nvPr/>
        </p:nvSpPr>
        <p:spPr>
          <a:xfrm>
            <a:off x="7568397" y="302949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71B81-D06D-A4BB-F1E1-55AA8728F91F}"/>
              </a:ext>
            </a:extLst>
          </p:cNvPr>
          <p:cNvSpPr/>
          <p:nvPr/>
        </p:nvSpPr>
        <p:spPr>
          <a:xfrm>
            <a:off x="7234218" y="3257972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AA23BC-15AE-DE1B-0998-A75FBD4E7711}"/>
              </a:ext>
            </a:extLst>
          </p:cNvPr>
          <p:cNvSpPr/>
          <p:nvPr/>
        </p:nvSpPr>
        <p:spPr>
          <a:xfrm>
            <a:off x="4183416" y="4977452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F2DA83-D77F-8D99-69E1-36FC74826B2C}"/>
              </a:ext>
            </a:extLst>
          </p:cNvPr>
          <p:cNvSpPr/>
          <p:nvPr/>
        </p:nvSpPr>
        <p:spPr>
          <a:xfrm>
            <a:off x="5802305" y="4363335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55E52F-7D1C-69C9-B52D-9BDBE0AAE4B2}"/>
              </a:ext>
            </a:extLst>
          </p:cNvPr>
          <p:cNvSpPr/>
          <p:nvPr/>
        </p:nvSpPr>
        <p:spPr>
          <a:xfrm>
            <a:off x="7689837" y="2649300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7C60AC-A970-5ADE-DC97-EE8C0FD353CC}"/>
              </a:ext>
            </a:extLst>
          </p:cNvPr>
          <p:cNvSpPr/>
          <p:nvPr/>
        </p:nvSpPr>
        <p:spPr>
          <a:xfrm>
            <a:off x="5834856" y="264929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0F5133-7A33-14EE-4FF3-46F5267BB2FD}"/>
              </a:ext>
            </a:extLst>
          </p:cNvPr>
          <p:cNvSpPr/>
          <p:nvPr/>
        </p:nvSpPr>
        <p:spPr>
          <a:xfrm>
            <a:off x="3902049" y="417260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2F3CDB-1543-DF0E-1A15-33C3F3F53A60}"/>
              </a:ext>
            </a:extLst>
          </p:cNvPr>
          <p:cNvSpPr/>
          <p:nvPr/>
        </p:nvSpPr>
        <p:spPr>
          <a:xfrm>
            <a:off x="7796997" y="3305607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D43471-E2E7-FA06-9873-197C84F06BDF}"/>
              </a:ext>
            </a:extLst>
          </p:cNvPr>
          <p:cNvSpPr/>
          <p:nvPr/>
        </p:nvSpPr>
        <p:spPr>
          <a:xfrm>
            <a:off x="6599229" y="3401935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42BFB6-E04B-E4A1-AD69-12467F2C3AD9}"/>
              </a:ext>
            </a:extLst>
          </p:cNvPr>
          <p:cNvSpPr/>
          <p:nvPr/>
        </p:nvSpPr>
        <p:spPr>
          <a:xfrm>
            <a:off x="7907254" y="3952789"/>
            <a:ext cx="130188" cy="1301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B6C612-99EA-2BC3-EF03-87B4A2BF0EFC}"/>
              </a:ext>
            </a:extLst>
          </p:cNvPr>
          <p:cNvSpPr txBox="1"/>
          <p:nvPr/>
        </p:nvSpPr>
        <p:spPr>
          <a:xfrm>
            <a:off x="8253050" y="3182497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Unlabeled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8CC87-6D40-F9DA-C123-6EC665A277E0}"/>
              </a:ext>
            </a:extLst>
          </p:cNvPr>
          <p:cNvCxnSpPr>
            <a:cxnSpLocks/>
            <a:stCxn id="46" idx="6"/>
            <a:endCxn id="50" idx="1"/>
          </p:cNvCxnSpPr>
          <p:nvPr/>
        </p:nvCxnSpPr>
        <p:spPr>
          <a:xfrm flipV="1">
            <a:off x="7927185" y="3367163"/>
            <a:ext cx="325865" cy="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C36725D-2D4B-DE88-742B-FFADD34D3FE5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 rot="5400000">
            <a:off x="5501806" y="1203736"/>
            <a:ext cx="857453" cy="4745891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6E0C326-ED93-20DC-DA15-B49CB05E51AA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 rot="16200000" flipH="1">
            <a:off x="8376747" y="3091918"/>
            <a:ext cx="832094" cy="97863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40D2E-7771-891A-890A-CDDA3A77EB46}"/>
              </a:ext>
            </a:extLst>
          </p:cNvPr>
          <p:cNvSpPr/>
          <p:nvPr/>
        </p:nvSpPr>
        <p:spPr>
          <a:xfrm>
            <a:off x="5636477" y="1212563"/>
            <a:ext cx="5334000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938EC-C100-60AA-F130-E46E76CA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1597-AF47-64C6-0207-32ED0B759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667250" cy="5221539"/>
          </a:xfrm>
        </p:spPr>
        <p:txBody>
          <a:bodyPr/>
          <a:lstStyle/>
          <a:p>
            <a:r>
              <a:rPr lang="en-US" dirty="0"/>
              <a:t>Trains agents to take actions in an environment that results in the most reward</a:t>
            </a:r>
          </a:p>
          <a:p>
            <a:r>
              <a:rPr lang="en-US" dirty="0"/>
              <a:t>Is more on the Artificial Intelligence side of machine learning</a:t>
            </a:r>
          </a:p>
          <a:p>
            <a:endParaRPr lang="en-US" dirty="0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BB8227E0-130E-4C6C-1F68-315F2594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1021" y="1578294"/>
            <a:ext cx="1204912" cy="1204912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28DC47BD-FDF6-503D-2FE6-7C80024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636" y="1723550"/>
            <a:ext cx="914400" cy="914400"/>
          </a:xfrm>
          <a:prstGeom prst="rect">
            <a:avLst/>
          </a:prstGeom>
        </p:spPr>
      </p:pic>
      <p:pic>
        <p:nvPicPr>
          <p:cNvPr id="9" name="Graphic 8" descr="Leaky Tap with solid fill">
            <a:extLst>
              <a:ext uri="{FF2B5EF4-FFF2-40B4-BE49-F238E27FC236}">
                <a16:creationId xmlns:a16="http://schemas.microsoft.com/office/drawing/2014/main" id="{8CD03C99-E9D3-8992-3668-90A4DC791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091854" y="1584038"/>
            <a:ext cx="666991" cy="666992"/>
          </a:xfrm>
          <a:prstGeom prst="rect">
            <a:avLst/>
          </a:prstGeom>
        </p:spPr>
      </p:pic>
      <p:pic>
        <p:nvPicPr>
          <p:cNvPr id="11" name="Graphic 10" descr="Paint with solid fill">
            <a:extLst>
              <a:ext uri="{FF2B5EF4-FFF2-40B4-BE49-F238E27FC236}">
                <a16:creationId xmlns:a16="http://schemas.microsoft.com/office/drawing/2014/main" id="{72B26D19-BEF0-10CA-5AE7-C3C7726F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9919" y="2180750"/>
            <a:ext cx="666992" cy="666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686B72-4F3A-D313-F85B-B51C22D5DE9F}"/>
              </a:ext>
            </a:extLst>
          </p:cNvPr>
          <p:cNvSpPr txBox="1"/>
          <p:nvPr/>
        </p:nvSpPr>
        <p:spPr>
          <a:xfrm>
            <a:off x="7935043" y="125698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42C323-66BA-AB23-8314-EAFC2AD6BFA8}"/>
              </a:ext>
            </a:extLst>
          </p:cNvPr>
          <p:cNvSpPr/>
          <p:nvPr/>
        </p:nvSpPr>
        <p:spPr>
          <a:xfrm>
            <a:off x="9113870" y="2112304"/>
            <a:ext cx="426662" cy="1652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427A89-3C67-5730-F162-FBAC80A6B133}"/>
              </a:ext>
            </a:extLst>
          </p:cNvPr>
          <p:cNvSpPr/>
          <p:nvPr/>
        </p:nvSpPr>
        <p:spPr>
          <a:xfrm flipH="1">
            <a:off x="7044868" y="2116696"/>
            <a:ext cx="426662" cy="1652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1D68-9D46-933B-41F3-85DA5909C7ED}"/>
              </a:ext>
            </a:extLst>
          </p:cNvPr>
          <p:cNvSpPr txBox="1"/>
          <p:nvPr/>
        </p:nvSpPr>
        <p:spPr>
          <a:xfrm>
            <a:off x="7850468" y="277862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Action?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1B2B4C6-1BBF-920A-CC05-A62643E908E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756485" y="2277593"/>
            <a:ext cx="491748" cy="6856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F38FBCD-A25A-A8E0-3306-F2EC45A60B4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7326868" y="2277593"/>
            <a:ext cx="523600" cy="6856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D6CE3-068D-07CD-FE7A-4FFA40829E6E}"/>
              </a:ext>
            </a:extLst>
          </p:cNvPr>
          <p:cNvSpPr/>
          <p:nvPr/>
        </p:nvSpPr>
        <p:spPr>
          <a:xfrm>
            <a:off x="890586" y="4005408"/>
            <a:ext cx="5334000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30" name="Graphic 29" descr="Robot with solid fill">
            <a:extLst>
              <a:ext uri="{FF2B5EF4-FFF2-40B4-BE49-F238E27FC236}">
                <a16:creationId xmlns:a16="http://schemas.microsoft.com/office/drawing/2014/main" id="{DCC1757F-DBE6-780B-5D3A-4160EA71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171" y="4389729"/>
            <a:ext cx="1204912" cy="1204912"/>
          </a:xfrm>
          <a:prstGeom prst="rect">
            <a:avLst/>
          </a:prstGeom>
        </p:spPr>
      </p:pic>
      <p:pic>
        <p:nvPicPr>
          <p:cNvPr id="31" name="Graphic 30" descr="Fire with solid fill">
            <a:extLst>
              <a:ext uri="{FF2B5EF4-FFF2-40B4-BE49-F238E27FC236}">
                <a16:creationId xmlns:a16="http://schemas.microsoft.com/office/drawing/2014/main" id="{EBAA5743-B126-9F89-6D64-9D761E600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45" y="4516395"/>
            <a:ext cx="914400" cy="914400"/>
          </a:xfrm>
          <a:prstGeom prst="rect">
            <a:avLst/>
          </a:prstGeom>
        </p:spPr>
      </p:pic>
      <p:pic>
        <p:nvPicPr>
          <p:cNvPr id="32" name="Graphic 31" descr="Leaky Tap with solid fill">
            <a:extLst>
              <a:ext uri="{FF2B5EF4-FFF2-40B4-BE49-F238E27FC236}">
                <a16:creationId xmlns:a16="http://schemas.microsoft.com/office/drawing/2014/main" id="{67F62997-0CA5-BCBE-8253-D28011FD4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345963" y="4376883"/>
            <a:ext cx="666991" cy="666992"/>
          </a:xfrm>
          <a:prstGeom prst="rect">
            <a:avLst/>
          </a:prstGeom>
        </p:spPr>
      </p:pic>
      <p:pic>
        <p:nvPicPr>
          <p:cNvPr id="33" name="Graphic 32" descr="Paint with solid fill">
            <a:extLst>
              <a:ext uri="{FF2B5EF4-FFF2-40B4-BE49-F238E27FC236}">
                <a16:creationId xmlns:a16="http://schemas.microsoft.com/office/drawing/2014/main" id="{FFD5134E-0F7B-3966-F261-827F26493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4028" y="4973595"/>
            <a:ext cx="666992" cy="6669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43FA01-E160-84E6-1139-6984AC6F1869}"/>
              </a:ext>
            </a:extLst>
          </p:cNvPr>
          <p:cNvSpPr txBox="1"/>
          <p:nvPr/>
        </p:nvSpPr>
        <p:spPr>
          <a:xfrm>
            <a:off x="1116745" y="5591671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Reward </a:t>
            </a:r>
            <a:r>
              <a:rPr lang="en-US" b="1" i="1" dirty="0">
                <a:sym typeface="Wingdings" panose="05000000000000000000" pitchFamily="2" charset="2"/>
              </a:rPr>
              <a:t> -50</a:t>
            </a:r>
            <a:endParaRPr lang="en-US" b="1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0D5772-939E-D720-B25C-B39676E9657C}"/>
              </a:ext>
            </a:extLst>
          </p:cNvPr>
          <p:cNvSpPr/>
          <p:nvPr/>
        </p:nvSpPr>
        <p:spPr>
          <a:xfrm>
            <a:off x="6615111" y="3997282"/>
            <a:ext cx="5334000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42" name="Graphic 41" descr="Robot with solid fill">
            <a:extLst>
              <a:ext uri="{FF2B5EF4-FFF2-40B4-BE49-F238E27FC236}">
                <a16:creationId xmlns:a16="http://schemas.microsoft.com/office/drawing/2014/main" id="{57345993-D8DE-A0BD-9742-74681AA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7137" y="4381603"/>
            <a:ext cx="1204912" cy="1204912"/>
          </a:xfrm>
          <a:prstGeom prst="rect">
            <a:avLst/>
          </a:prstGeom>
        </p:spPr>
      </p:pic>
      <p:pic>
        <p:nvPicPr>
          <p:cNvPr id="43" name="Graphic 42" descr="Fire with solid fill">
            <a:extLst>
              <a:ext uri="{FF2B5EF4-FFF2-40B4-BE49-F238E27FC236}">
                <a16:creationId xmlns:a16="http://schemas.microsoft.com/office/drawing/2014/main" id="{A9AF3DEE-3E27-34D6-0CC3-C6E756CD3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1270" y="4508269"/>
            <a:ext cx="914400" cy="914400"/>
          </a:xfrm>
          <a:prstGeom prst="rect">
            <a:avLst/>
          </a:prstGeom>
        </p:spPr>
      </p:pic>
      <p:pic>
        <p:nvPicPr>
          <p:cNvPr id="44" name="Graphic 43" descr="Leaky Tap with solid fill">
            <a:extLst>
              <a:ext uri="{FF2B5EF4-FFF2-40B4-BE49-F238E27FC236}">
                <a16:creationId xmlns:a16="http://schemas.microsoft.com/office/drawing/2014/main" id="{4A7302F2-DDA8-C6CB-CD4F-F7CED9A10F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070488" y="4368757"/>
            <a:ext cx="666991" cy="666992"/>
          </a:xfrm>
          <a:prstGeom prst="rect">
            <a:avLst/>
          </a:prstGeom>
        </p:spPr>
      </p:pic>
      <p:pic>
        <p:nvPicPr>
          <p:cNvPr id="45" name="Graphic 44" descr="Paint with solid fill">
            <a:extLst>
              <a:ext uri="{FF2B5EF4-FFF2-40B4-BE49-F238E27FC236}">
                <a16:creationId xmlns:a16="http://schemas.microsoft.com/office/drawing/2014/main" id="{7AB149B2-68D6-48F4-7690-C1BDBFA22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8553" y="4965469"/>
            <a:ext cx="666992" cy="6669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8266481-BE48-7275-F5C6-246FB6040413}"/>
              </a:ext>
            </a:extLst>
          </p:cNvPr>
          <p:cNvSpPr txBox="1"/>
          <p:nvPr/>
        </p:nvSpPr>
        <p:spPr>
          <a:xfrm>
            <a:off x="10297007" y="5583545"/>
            <a:ext cx="160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Reward </a:t>
            </a:r>
            <a:r>
              <a:rPr lang="en-US" b="1" i="1" dirty="0">
                <a:sym typeface="Wingdings" panose="05000000000000000000" pitchFamily="2" charset="2"/>
              </a:rPr>
              <a:t> +50</a:t>
            </a:r>
            <a:endParaRPr lang="en-US" b="1" i="1" dirty="0"/>
          </a:p>
        </p:txBody>
      </p:sp>
      <p:pic>
        <p:nvPicPr>
          <p:cNvPr id="48" name="Graphic 47" descr="Windy with solid fill">
            <a:extLst>
              <a:ext uri="{FF2B5EF4-FFF2-40B4-BE49-F238E27FC236}">
                <a16:creationId xmlns:a16="http://schemas.microsoft.com/office/drawing/2014/main" id="{719D4135-0528-23E1-C80A-D3249983B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38222" y="4753362"/>
            <a:ext cx="581026" cy="581026"/>
          </a:xfrm>
          <a:prstGeom prst="rect">
            <a:avLst/>
          </a:prstGeom>
        </p:spPr>
      </p:pic>
      <p:pic>
        <p:nvPicPr>
          <p:cNvPr id="49" name="Graphic 48" descr="Windy with solid fill">
            <a:extLst>
              <a:ext uri="{FF2B5EF4-FFF2-40B4-BE49-F238E27FC236}">
                <a16:creationId xmlns:a16="http://schemas.microsoft.com/office/drawing/2014/main" id="{A24044E6-D19A-6829-22DE-4B2703429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9501306" y="4753362"/>
            <a:ext cx="581026" cy="5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7627-6255-86F2-EF2A-BAAA21F6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118D-0E41-4009-0D1B-6115413BF3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begin with examining an end-to-end data analytics project</a:t>
            </a:r>
          </a:p>
          <a:p>
            <a:pPr lvl="1"/>
            <a:r>
              <a:rPr lang="en-US" dirty="0"/>
              <a:t>Gain a whole picture of conducting a data analytics project</a:t>
            </a:r>
          </a:p>
          <a:p>
            <a:pPr lvl="1"/>
            <a:r>
              <a:rPr lang="en-US" dirty="0"/>
              <a:t>Have hands-on at the very beginning of the course</a:t>
            </a:r>
          </a:p>
          <a:p>
            <a:r>
              <a:rPr lang="en-US" dirty="0"/>
              <a:t>Then we will discuss and practice different components of the project and different machine learning methods</a:t>
            </a:r>
          </a:p>
          <a:p>
            <a:r>
              <a:rPr lang="en-US" dirty="0"/>
              <a:t>We will be using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Jupyter Notebook IDE</a:t>
            </a:r>
            <a:r>
              <a:rPr lang="en-US" dirty="0"/>
              <a:t> for the whole course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CB6-6A57-43D5-8CDD-DCB66E42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6148-ABEC-4915-806C-AC1C32CBFB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dirty="0"/>
              <a:t>Data Analytics with Machine Learning</a:t>
            </a:r>
          </a:p>
          <a:p>
            <a:pPr lvl="1"/>
            <a:r>
              <a:rPr lang="en-US" sz="2800" dirty="0"/>
              <a:t>Data Analytics</a:t>
            </a:r>
          </a:p>
          <a:p>
            <a:pPr lvl="1"/>
            <a:r>
              <a:rPr lang="en-US" sz="2800" dirty="0"/>
              <a:t>Traditional Paradigm</a:t>
            </a:r>
          </a:p>
          <a:p>
            <a:pPr lvl="1"/>
            <a:r>
              <a:rPr lang="en-US" sz="2800" dirty="0"/>
              <a:t>Machine Learning Paradigm</a:t>
            </a:r>
          </a:p>
          <a:p>
            <a:pPr lvl="1"/>
            <a:r>
              <a:rPr lang="en-US" sz="2800" dirty="0"/>
              <a:t>Branches in Machine Learning</a:t>
            </a:r>
          </a:p>
          <a:p>
            <a:r>
              <a:rPr lang="en-US" sz="3200" dirty="0"/>
              <a:t>Activities in this course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47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911A-3BB5-4459-8AF3-AF411490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8559-9815-4642-8017-FA3FE52F5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824044"/>
            <a:ext cx="10355263" cy="5221539"/>
          </a:xfrm>
        </p:spPr>
        <p:txBody>
          <a:bodyPr/>
          <a:lstStyle/>
          <a:p>
            <a:r>
              <a:rPr lang="en-US" sz="2000" dirty="0"/>
              <a:t>The process of discover meaningful patterns in data</a:t>
            </a:r>
          </a:p>
          <a:p>
            <a:r>
              <a:rPr lang="en-US" sz="2000" dirty="0"/>
              <a:t>Nowadays, data is constantly collected and accumulated, however, knowledges in them are not apparent most of the times</a:t>
            </a:r>
          </a:p>
          <a:p>
            <a:r>
              <a:rPr lang="en-US" sz="2000" dirty="0"/>
              <a:t>Raw (just been collected) data must be manipulated to generate meaningful patterns</a:t>
            </a:r>
          </a:p>
          <a:p>
            <a:pPr lvl="1"/>
            <a:endParaRPr lang="en-US" sz="1800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25F16FEB-052E-35E5-9C53-71A35AD1E38B}"/>
              </a:ext>
            </a:extLst>
          </p:cNvPr>
          <p:cNvSpPr/>
          <p:nvPr/>
        </p:nvSpPr>
        <p:spPr>
          <a:xfrm>
            <a:off x="1103313" y="2708215"/>
            <a:ext cx="3014529" cy="762712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Free entry in 2 a </a:t>
            </a:r>
            <a:r>
              <a:rPr lang="en-US" sz="1000" dirty="0" err="1">
                <a:solidFill>
                  <a:schemeClr val="tx1"/>
                </a:solidFill>
              </a:rPr>
              <a:t>wkly</a:t>
            </a:r>
            <a:r>
              <a:rPr lang="en-US" sz="1000" dirty="0">
                <a:solidFill>
                  <a:schemeClr val="tx1"/>
                </a:solidFill>
              </a:rPr>
              <a:t> comp to win FA Cup final </a:t>
            </a:r>
            <a:r>
              <a:rPr lang="en-US" sz="1000" dirty="0" err="1">
                <a:solidFill>
                  <a:schemeClr val="tx1"/>
                </a:solidFill>
              </a:rPr>
              <a:t>tkts</a:t>
            </a:r>
            <a:r>
              <a:rPr lang="en-US" sz="1000" dirty="0">
                <a:solidFill>
                  <a:schemeClr val="tx1"/>
                </a:solidFill>
              </a:rPr>
              <a:t> 21st May 2005. Text FA to 87121 to receive entry question (std txt rate) T&amp;C's apply 08452810075 over 18's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C6808EF-5A43-73CA-3677-998827FDE743}"/>
              </a:ext>
            </a:extLst>
          </p:cNvPr>
          <p:cNvSpPr/>
          <p:nvPr/>
        </p:nvSpPr>
        <p:spPr>
          <a:xfrm>
            <a:off x="1103312" y="3555450"/>
            <a:ext cx="3014529" cy="429680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I'm back, we're packing the car now, I'll let you know if there's room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1830297-185F-F435-AF44-B1765C137A3E}"/>
              </a:ext>
            </a:extLst>
          </p:cNvPr>
          <p:cNvSpPr/>
          <p:nvPr/>
        </p:nvSpPr>
        <p:spPr>
          <a:xfrm>
            <a:off x="8038257" y="2708215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I‘m going to try for 2 months ha </a:t>
            </a:r>
            <a:r>
              <a:rPr lang="en-US" sz="1000" dirty="0" err="1">
                <a:solidFill>
                  <a:schemeClr val="tx1"/>
                </a:solidFill>
              </a:rPr>
              <a:t>ha</a:t>
            </a:r>
            <a:r>
              <a:rPr lang="en-US" sz="1000" dirty="0">
                <a:solidFill>
                  <a:schemeClr val="tx1"/>
                </a:solidFill>
              </a:rPr>
              <a:t> only joking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2EAEC741-5DC5-4BAF-5843-F7644687F9BC}"/>
              </a:ext>
            </a:extLst>
          </p:cNvPr>
          <p:cNvSpPr/>
          <p:nvPr/>
        </p:nvSpPr>
        <p:spPr>
          <a:xfrm>
            <a:off x="4570786" y="3123875"/>
            <a:ext cx="3014529" cy="432628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Nah I don't think he goes to </a:t>
            </a:r>
            <a:r>
              <a:rPr lang="en-US" sz="1000" dirty="0" err="1">
                <a:solidFill>
                  <a:schemeClr val="tx1"/>
                </a:solidFill>
              </a:rPr>
              <a:t>usf</a:t>
            </a:r>
            <a:r>
              <a:rPr lang="en-US" sz="1000" dirty="0">
                <a:solidFill>
                  <a:schemeClr val="tx1"/>
                </a:solidFill>
              </a:rPr>
              <a:t>, he lives around here though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DB0559DD-AC25-1496-D76F-9C7A3DEAED7B}"/>
              </a:ext>
            </a:extLst>
          </p:cNvPr>
          <p:cNvSpPr/>
          <p:nvPr/>
        </p:nvSpPr>
        <p:spPr>
          <a:xfrm>
            <a:off x="4570785" y="2708215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Oops, I'll let you know when my roommate's done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6CB94721-0388-28DE-E349-AFCDDB46D2C0}"/>
              </a:ext>
            </a:extLst>
          </p:cNvPr>
          <p:cNvSpPr/>
          <p:nvPr/>
        </p:nvSpPr>
        <p:spPr>
          <a:xfrm>
            <a:off x="4570784" y="3708131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Sorry, I'll call later in meeting.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A7F59CDB-40CE-8EB6-46AB-120837AA81D8}"/>
              </a:ext>
            </a:extLst>
          </p:cNvPr>
          <p:cNvSpPr/>
          <p:nvPr/>
        </p:nvSpPr>
        <p:spPr>
          <a:xfrm>
            <a:off x="8038257" y="3222418"/>
            <a:ext cx="3014529" cy="762712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WINNER!! As a valued network customer, you have been selected to receive a £900 prize reward! To claim call 09061701461. Claim code KL341. Valid 12 hours only.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CFD47DAD-0626-280F-43FA-153AD5F88CA3}"/>
              </a:ext>
            </a:extLst>
          </p:cNvPr>
          <p:cNvSpPr/>
          <p:nvPr/>
        </p:nvSpPr>
        <p:spPr>
          <a:xfrm>
            <a:off x="1103311" y="4603430"/>
            <a:ext cx="3014529" cy="762712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Free entry in 2 a </a:t>
            </a:r>
            <a:r>
              <a:rPr lang="en-US" sz="1000" dirty="0" err="1">
                <a:solidFill>
                  <a:schemeClr val="tx1"/>
                </a:solidFill>
              </a:rPr>
              <a:t>wkly</a:t>
            </a:r>
            <a:r>
              <a:rPr lang="en-US" sz="1000" dirty="0">
                <a:solidFill>
                  <a:schemeClr val="tx1"/>
                </a:solidFill>
              </a:rPr>
              <a:t> comp to win FA Cup final </a:t>
            </a:r>
            <a:r>
              <a:rPr lang="en-US" sz="1000" dirty="0" err="1">
                <a:solidFill>
                  <a:schemeClr val="tx1"/>
                </a:solidFill>
              </a:rPr>
              <a:t>tkts</a:t>
            </a:r>
            <a:r>
              <a:rPr lang="en-US" sz="1000" dirty="0">
                <a:solidFill>
                  <a:schemeClr val="tx1"/>
                </a:solidFill>
              </a:rPr>
              <a:t> 21st May 2005. Text FA to 87121 to receive entry question (std txt rate) T&amp;C's apply 08452810075 over18's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2768C90-CFC7-7996-F90D-C584126359AF}"/>
              </a:ext>
            </a:extLst>
          </p:cNvPr>
          <p:cNvSpPr/>
          <p:nvPr/>
        </p:nvSpPr>
        <p:spPr>
          <a:xfrm>
            <a:off x="8038256" y="4603487"/>
            <a:ext cx="3014529" cy="429680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I'm back, we're packing the car now, I'll let you know if there's room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8B79A262-9D61-3909-1415-6230E0359BBD}"/>
              </a:ext>
            </a:extLst>
          </p:cNvPr>
          <p:cNvSpPr/>
          <p:nvPr/>
        </p:nvSpPr>
        <p:spPr>
          <a:xfrm>
            <a:off x="8038255" y="5262375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I‘m going to try for 2 months ha </a:t>
            </a:r>
            <a:r>
              <a:rPr lang="en-US" sz="1000" dirty="0" err="1">
                <a:solidFill>
                  <a:schemeClr val="tx1"/>
                </a:solidFill>
              </a:rPr>
              <a:t>ha</a:t>
            </a:r>
            <a:r>
              <a:rPr lang="en-US" sz="1000" dirty="0">
                <a:solidFill>
                  <a:schemeClr val="tx1"/>
                </a:solidFill>
              </a:rPr>
              <a:t> only joking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D499313F-0AB5-B001-7F3B-3120B26BF1F8}"/>
              </a:ext>
            </a:extLst>
          </p:cNvPr>
          <p:cNvSpPr/>
          <p:nvPr/>
        </p:nvSpPr>
        <p:spPr>
          <a:xfrm>
            <a:off x="4570786" y="5110090"/>
            <a:ext cx="3014529" cy="432628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Nah I don't think he goes to </a:t>
            </a:r>
            <a:r>
              <a:rPr lang="en-US" sz="1000" dirty="0" err="1">
                <a:solidFill>
                  <a:schemeClr val="tx1"/>
                </a:solidFill>
              </a:rPr>
              <a:t>usf</a:t>
            </a:r>
            <a:r>
              <a:rPr lang="en-US" sz="1000" dirty="0">
                <a:solidFill>
                  <a:schemeClr val="tx1"/>
                </a:solidFill>
              </a:rPr>
              <a:t>, he lives around here though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B3B99708-90EA-BDF5-B4FF-13A1839CB5E0}"/>
              </a:ext>
            </a:extLst>
          </p:cNvPr>
          <p:cNvSpPr/>
          <p:nvPr/>
        </p:nvSpPr>
        <p:spPr>
          <a:xfrm>
            <a:off x="4570785" y="4603487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Oops, I'll let you know when my roommate's done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09982730-742C-79C8-4CA6-3135B041D3F3}"/>
              </a:ext>
            </a:extLst>
          </p:cNvPr>
          <p:cNvSpPr/>
          <p:nvPr/>
        </p:nvSpPr>
        <p:spPr>
          <a:xfrm>
            <a:off x="4570784" y="5748584"/>
            <a:ext cx="3014529" cy="276999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Sorry, I'll call later in meeting.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00D47693-E9E3-1C16-0C47-BA6A844B4719}"/>
              </a:ext>
            </a:extLst>
          </p:cNvPr>
          <p:cNvSpPr/>
          <p:nvPr/>
        </p:nvSpPr>
        <p:spPr>
          <a:xfrm>
            <a:off x="1103310" y="5373071"/>
            <a:ext cx="3014529" cy="762712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WINNER!! As a valued network customer, you have been selected to receive a £900 prize reward! To claim call 09061701461. Claim code KL341. Valid 12 hours only.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D8FC279-DBF0-143D-C877-3D2F3CD7BA4D}"/>
              </a:ext>
            </a:extLst>
          </p:cNvPr>
          <p:cNvSpPr/>
          <p:nvPr/>
        </p:nvSpPr>
        <p:spPr>
          <a:xfrm>
            <a:off x="5868676" y="4119022"/>
            <a:ext cx="418744" cy="3304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Question Mark with solid fill">
            <a:extLst>
              <a:ext uri="{FF2B5EF4-FFF2-40B4-BE49-F238E27FC236}">
                <a16:creationId xmlns:a16="http://schemas.microsoft.com/office/drawing/2014/main" id="{AD78BAF6-227B-FF31-FA00-7BF23BF3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420" y="4094181"/>
            <a:ext cx="383896" cy="3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F890225-E78E-066F-7BCF-643E3626928E}"/>
              </a:ext>
            </a:extLst>
          </p:cNvPr>
          <p:cNvSpPr/>
          <p:nvPr/>
        </p:nvSpPr>
        <p:spPr>
          <a:xfrm>
            <a:off x="8434698" y="169080"/>
            <a:ext cx="3517115" cy="256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B9114-23E3-6D2E-5023-060F4883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0"/>
            <a:ext cx="3016656" cy="618212"/>
          </a:xfrm>
        </p:spPr>
        <p:txBody>
          <a:bodyPr/>
          <a:lstStyle/>
          <a:p>
            <a:r>
              <a:rPr lang="en-US" sz="1800" dirty="0"/>
              <a:t>Common Steps in a Data Analytics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9AD125-7702-6A65-53DA-9FAE2FD6CA25}"/>
              </a:ext>
            </a:extLst>
          </p:cNvPr>
          <p:cNvGrpSpPr/>
          <p:nvPr/>
        </p:nvGrpSpPr>
        <p:grpSpPr>
          <a:xfrm>
            <a:off x="240184" y="711078"/>
            <a:ext cx="2588470" cy="2027844"/>
            <a:chOff x="77816" y="598818"/>
            <a:chExt cx="2588470" cy="2027844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AF23800A-C142-8EAD-1BBA-C80247A8E59C}"/>
                </a:ext>
              </a:extLst>
            </p:cNvPr>
            <p:cNvSpPr/>
            <p:nvPr/>
          </p:nvSpPr>
          <p:spPr>
            <a:xfrm>
              <a:off x="77816" y="598818"/>
              <a:ext cx="2588468" cy="414916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Free entry in 2 a </a:t>
              </a:r>
              <a:r>
                <a:rPr lang="en-US" sz="800" dirty="0" err="1">
                  <a:solidFill>
                    <a:schemeClr val="tx1"/>
                  </a:solidFill>
                </a:rPr>
                <a:t>wkly</a:t>
              </a:r>
              <a:r>
                <a:rPr lang="en-US" sz="800" dirty="0">
                  <a:solidFill>
                    <a:schemeClr val="tx1"/>
                  </a:solidFill>
                </a:rPr>
                <a:t> comp to win FA Cup final </a:t>
              </a:r>
              <a:r>
                <a:rPr lang="en-US" sz="800" dirty="0" err="1">
                  <a:solidFill>
                    <a:schemeClr val="tx1"/>
                  </a:solidFill>
                </a:rPr>
                <a:t>tkts</a:t>
              </a:r>
              <a:r>
                <a:rPr lang="en-US" sz="800" dirty="0">
                  <a:solidFill>
                    <a:schemeClr val="tx1"/>
                  </a:solidFill>
                </a:rPr>
                <a:t> 21st May 2005. Text FA to 87121 to receive entry question (std txt rate) T&amp;C's apply 08452810075 over 18's</a:t>
              </a:r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004D9632-0168-8F58-E71B-E1C338C05F09}"/>
                </a:ext>
              </a:extLst>
            </p:cNvPr>
            <p:cNvSpPr/>
            <p:nvPr/>
          </p:nvSpPr>
          <p:spPr>
            <a:xfrm>
              <a:off x="77816" y="1057074"/>
              <a:ext cx="2588468" cy="233747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I'm back, we're packing the car now, I'll let you know if there's room</a:t>
              </a:r>
            </a:p>
          </p:txBody>
        </p: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18B56483-8EE3-0341-6792-81C809202E55}"/>
                </a:ext>
              </a:extLst>
            </p:cNvPr>
            <p:cNvSpPr/>
            <p:nvPr/>
          </p:nvSpPr>
          <p:spPr>
            <a:xfrm>
              <a:off x="77818" y="2014509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I‘m going to try for 2 months ha </a:t>
              </a:r>
              <a:r>
                <a:rPr lang="en-US" sz="800" dirty="0" err="1">
                  <a:solidFill>
                    <a:schemeClr val="tx1"/>
                  </a:solidFill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</a:rPr>
                <a:t> only joking</a:t>
              </a:r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006EFCC1-F28E-E364-F8CB-BE86AEF30EE9}"/>
                </a:ext>
              </a:extLst>
            </p:cNvPr>
            <p:cNvSpPr/>
            <p:nvPr/>
          </p:nvSpPr>
          <p:spPr>
            <a:xfrm>
              <a:off x="77816" y="1534607"/>
              <a:ext cx="2588468" cy="235350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Nah I don't think he goes to </a:t>
              </a:r>
              <a:r>
                <a:rPr lang="en-US" sz="800" dirty="0" err="1">
                  <a:solidFill>
                    <a:schemeClr val="tx1"/>
                  </a:solidFill>
                </a:rPr>
                <a:t>usf</a:t>
              </a:r>
              <a:r>
                <a:rPr lang="en-US" sz="800" dirty="0">
                  <a:solidFill>
                    <a:schemeClr val="tx1"/>
                  </a:solidFill>
                </a:rPr>
                <a:t>, he lives around here though</a:t>
              </a:r>
            </a:p>
          </p:txBody>
        </p:sp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D28B3379-14A7-6718-E644-989477364937}"/>
                </a:ext>
              </a:extLst>
            </p:cNvPr>
            <p:cNvSpPr/>
            <p:nvPr/>
          </p:nvSpPr>
          <p:spPr>
            <a:xfrm>
              <a:off x="77816" y="1337370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Oops, I'll let you know when my roommate's done</a:t>
              </a:r>
            </a:p>
          </p:txBody>
        </p:sp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E71C41AD-BC4B-184B-5D85-B5160691282D}"/>
                </a:ext>
              </a:extLst>
            </p:cNvPr>
            <p:cNvSpPr/>
            <p:nvPr/>
          </p:nvSpPr>
          <p:spPr>
            <a:xfrm>
              <a:off x="77816" y="1816889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Sorry, I'll call later in meeting.</a:t>
              </a:r>
            </a:p>
          </p:txBody>
        </p:sp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1AE1A523-09DA-88D9-1FB5-CB3F418536AA}"/>
                </a:ext>
              </a:extLst>
            </p:cNvPr>
            <p:cNvSpPr/>
            <p:nvPr/>
          </p:nvSpPr>
          <p:spPr>
            <a:xfrm>
              <a:off x="77816" y="2211746"/>
              <a:ext cx="2588468" cy="414916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WINNER!! As a valued network customer, you have been selected to receive a £900 prize reward! To claim call 09061701461. Claim code KL341. Valid 12 hours only.</a:t>
              </a:r>
            </a:p>
          </p:txBody>
        </p:sp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2CF26A78-6DDF-8809-5B43-696197A8F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16842"/>
              </p:ext>
            </p:extLst>
          </p:nvPr>
        </p:nvGraphicFramePr>
        <p:xfrm>
          <a:off x="4431443" y="488982"/>
          <a:ext cx="2588468" cy="10363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4234">
                  <a:extLst>
                    <a:ext uri="{9D8B030D-6E8A-4147-A177-3AD203B41FA5}">
                      <a16:colId xmlns:a16="http://schemas.microsoft.com/office/drawing/2014/main" val="351699945"/>
                    </a:ext>
                  </a:extLst>
                </a:gridCol>
                <a:gridCol w="1294234">
                  <a:extLst>
                    <a:ext uri="{9D8B030D-6E8A-4147-A177-3AD203B41FA5}">
                      <a16:colId xmlns:a16="http://schemas.microsoft.com/office/drawing/2014/main" val="4056349170"/>
                    </a:ext>
                  </a:extLst>
                </a:gridCol>
              </a:tblGrid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Number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153213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55217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Average text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96752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Number of sender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03297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Number of receiver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390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5355402-8FDE-35CA-0DB6-53ADED33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2559"/>
              </p:ext>
            </p:extLst>
          </p:nvPr>
        </p:nvGraphicFramePr>
        <p:xfrm>
          <a:off x="4431443" y="1725000"/>
          <a:ext cx="2588468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4234">
                  <a:extLst>
                    <a:ext uri="{9D8B030D-6E8A-4147-A177-3AD203B41FA5}">
                      <a16:colId xmlns:a16="http://schemas.microsoft.com/office/drawing/2014/main" val="351699945"/>
                    </a:ext>
                  </a:extLst>
                </a:gridCol>
                <a:gridCol w="1294234">
                  <a:extLst>
                    <a:ext uri="{9D8B030D-6E8A-4147-A177-3AD203B41FA5}">
                      <a16:colId xmlns:a16="http://schemas.microsoft.com/office/drawing/2014/main" val="4056349170"/>
                    </a:ext>
                  </a:extLst>
                </a:gridCol>
              </a:tblGrid>
              <a:tr h="2253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 frequency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71642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55217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96752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lol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03297"/>
                  </a:ext>
                </a:extLst>
              </a:tr>
              <a:tr h="225363">
                <a:tc>
                  <a:txBody>
                    <a:bodyPr/>
                    <a:lstStyle/>
                    <a:p>
                      <a:r>
                        <a:rPr lang="en-US" sz="11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39096"/>
                  </a:ext>
                </a:extLst>
              </a:tr>
            </a:tbl>
          </a:graphicData>
        </a:graphic>
      </p:graphicFrame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D5CB993A-CCF7-C33D-F231-A33242C3F9F4}"/>
              </a:ext>
            </a:extLst>
          </p:cNvPr>
          <p:cNvSpPr/>
          <p:nvPr/>
        </p:nvSpPr>
        <p:spPr>
          <a:xfrm>
            <a:off x="8622700" y="278433"/>
            <a:ext cx="1196930" cy="446346"/>
          </a:xfrm>
          <a:prstGeom prst="wedgeRoundRectCallout">
            <a:avLst>
              <a:gd name="adj1" fmla="val -55418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I‘m going to try for 2 months ha </a:t>
            </a:r>
            <a:r>
              <a:rPr lang="en-US" sz="900" dirty="0" err="1">
                <a:solidFill>
                  <a:schemeClr val="tx1"/>
                </a:solidFill>
              </a:rPr>
              <a:t>ha</a:t>
            </a:r>
            <a:r>
              <a:rPr lang="en-US" sz="900" dirty="0">
                <a:solidFill>
                  <a:schemeClr val="tx1"/>
                </a:solidFill>
              </a:rPr>
              <a:t> only joking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84B642-8AF6-3625-B512-97181C6B1C9E}"/>
              </a:ext>
            </a:extLst>
          </p:cNvPr>
          <p:cNvSpPr/>
          <p:nvPr/>
        </p:nvSpPr>
        <p:spPr>
          <a:xfrm>
            <a:off x="10598162" y="278433"/>
            <a:ext cx="1196930" cy="446346"/>
          </a:xfrm>
          <a:prstGeom prst="roundRect">
            <a:avLst>
              <a:gd name="adj" fmla="val 22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i’m</a:t>
            </a:r>
            <a:r>
              <a:rPr lang="en-US" sz="900" dirty="0">
                <a:solidFill>
                  <a:schemeClr val="tx1"/>
                </a:solidFill>
              </a:rPr>
              <a:t> going to try for 2 months ha </a:t>
            </a:r>
            <a:r>
              <a:rPr lang="en-US" sz="900" dirty="0" err="1">
                <a:solidFill>
                  <a:schemeClr val="tx1"/>
                </a:solidFill>
              </a:rPr>
              <a:t>ha</a:t>
            </a:r>
            <a:r>
              <a:rPr lang="en-US" sz="900" dirty="0">
                <a:solidFill>
                  <a:schemeClr val="tx1"/>
                </a:solidFill>
              </a:rPr>
              <a:t> only joking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209D56-2335-4AB8-E01F-47AAFEF8AC79}"/>
              </a:ext>
            </a:extLst>
          </p:cNvPr>
          <p:cNvSpPr/>
          <p:nvPr/>
        </p:nvSpPr>
        <p:spPr>
          <a:xfrm>
            <a:off x="10598162" y="964877"/>
            <a:ext cx="1196930" cy="446346"/>
          </a:xfrm>
          <a:prstGeom prst="roundRect">
            <a:avLst>
              <a:gd name="adj" fmla="val 22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be go to try for 2 month ha </a:t>
            </a:r>
            <a:r>
              <a:rPr lang="en-US" sz="900" dirty="0" err="1">
                <a:solidFill>
                  <a:schemeClr val="tx1"/>
                </a:solidFill>
              </a:rPr>
              <a:t>ha</a:t>
            </a:r>
            <a:r>
              <a:rPr lang="en-US" sz="900" dirty="0">
                <a:solidFill>
                  <a:schemeClr val="tx1"/>
                </a:solidFill>
              </a:rPr>
              <a:t> only joke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7E1211-C0FF-C39A-3AF3-46C10215685E}"/>
              </a:ext>
            </a:extLst>
          </p:cNvPr>
          <p:cNvSpPr/>
          <p:nvPr/>
        </p:nvSpPr>
        <p:spPr>
          <a:xfrm>
            <a:off x="10598162" y="1651321"/>
            <a:ext cx="1196930" cy="320524"/>
          </a:xfrm>
          <a:prstGeom prst="roundRect">
            <a:avLst>
              <a:gd name="adj" fmla="val 22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be go try 2 month ha </a:t>
            </a:r>
            <a:r>
              <a:rPr lang="en-US" sz="900" dirty="0" err="1">
                <a:solidFill>
                  <a:schemeClr val="tx1"/>
                </a:solidFill>
              </a:rPr>
              <a:t>ha</a:t>
            </a:r>
            <a:r>
              <a:rPr lang="en-US" sz="900" dirty="0">
                <a:solidFill>
                  <a:schemeClr val="tx1"/>
                </a:solidFill>
              </a:rPr>
              <a:t> only joke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62CC830-3C7D-ECC3-E016-EDB04166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60951"/>
              </p:ext>
            </p:extLst>
          </p:nvPr>
        </p:nvGraphicFramePr>
        <p:xfrm>
          <a:off x="8622700" y="2211943"/>
          <a:ext cx="3172392" cy="446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549">
                  <a:extLst>
                    <a:ext uri="{9D8B030D-6E8A-4147-A177-3AD203B41FA5}">
                      <a16:colId xmlns:a16="http://schemas.microsoft.com/office/drawing/2014/main" val="131127830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254715799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47502440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12639408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413852075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08629222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410024302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634933643"/>
                    </a:ext>
                  </a:extLst>
                </a:gridCol>
              </a:tblGrid>
              <a:tr h="2305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you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bye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4582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7447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16DBFAA-F90E-3BBD-436A-37ECD91FC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35464"/>
              </p:ext>
            </p:extLst>
          </p:nvPr>
        </p:nvGraphicFramePr>
        <p:xfrm>
          <a:off x="8622700" y="2897033"/>
          <a:ext cx="3172392" cy="66212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96549">
                  <a:extLst>
                    <a:ext uri="{9D8B030D-6E8A-4147-A177-3AD203B41FA5}">
                      <a16:colId xmlns:a16="http://schemas.microsoft.com/office/drawing/2014/main" val="131127830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254715799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47502440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12639408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413852075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08629222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410024302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634933643"/>
                    </a:ext>
                  </a:extLst>
                </a:gridCol>
              </a:tblGrid>
              <a:tr h="2305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4582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7447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6145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BF4B2DA-B115-003B-E9DE-DF1A31C4084D}"/>
              </a:ext>
            </a:extLst>
          </p:cNvPr>
          <p:cNvGrpSpPr/>
          <p:nvPr/>
        </p:nvGrpSpPr>
        <p:grpSpPr>
          <a:xfrm>
            <a:off x="9478965" y="4288118"/>
            <a:ext cx="1429017" cy="1428756"/>
            <a:chOff x="7100131" y="4313489"/>
            <a:chExt cx="1429017" cy="1428756"/>
          </a:xfrm>
        </p:grpSpPr>
        <p:pic>
          <p:nvPicPr>
            <p:cNvPr id="38" name="Graphic 37" descr="Network diagram with solid fill">
              <a:extLst>
                <a:ext uri="{FF2B5EF4-FFF2-40B4-BE49-F238E27FC236}">
                  <a16:creationId xmlns:a16="http://schemas.microsoft.com/office/drawing/2014/main" id="{ECCC4400-AFB5-52FA-F6E2-F150F5DBD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0131" y="4313489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Network diagram with solid fill">
              <a:extLst>
                <a:ext uri="{FF2B5EF4-FFF2-40B4-BE49-F238E27FC236}">
                  <a16:creationId xmlns:a16="http://schemas.microsoft.com/office/drawing/2014/main" id="{BB2B84CC-EB7B-E55D-69CC-5EF7F0B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0131" y="4827845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Network diagram with solid fill">
              <a:extLst>
                <a:ext uri="{FF2B5EF4-FFF2-40B4-BE49-F238E27FC236}">
                  <a16:creationId xmlns:a16="http://schemas.microsoft.com/office/drawing/2014/main" id="{68292033-7CD2-EF55-95DA-73360E3E0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4748" y="4574311"/>
              <a:ext cx="914400" cy="9144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AD3D0B-9094-E31C-3E13-BA493EB939FC}"/>
                </a:ext>
              </a:extLst>
            </p:cNvPr>
            <p:cNvCxnSpPr/>
            <p:nvPr/>
          </p:nvCxnSpPr>
          <p:spPr>
            <a:xfrm>
              <a:off x="7505210" y="5019677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6472DC-1D09-9B00-4342-7882AF58072E}"/>
              </a:ext>
            </a:extLst>
          </p:cNvPr>
          <p:cNvGrpSpPr/>
          <p:nvPr/>
        </p:nvGrpSpPr>
        <p:grpSpPr>
          <a:xfrm>
            <a:off x="5541491" y="3988574"/>
            <a:ext cx="2588470" cy="2027844"/>
            <a:chOff x="5140746" y="3556760"/>
            <a:chExt cx="2588470" cy="2027844"/>
          </a:xfrm>
        </p:grpSpPr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C3925B43-A3B1-29C8-2BAC-FBD1A570235A}"/>
                </a:ext>
              </a:extLst>
            </p:cNvPr>
            <p:cNvSpPr/>
            <p:nvPr/>
          </p:nvSpPr>
          <p:spPr>
            <a:xfrm>
              <a:off x="5140746" y="3556760"/>
              <a:ext cx="2588468" cy="414916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Free entry in 2 a </a:t>
              </a:r>
              <a:r>
                <a:rPr lang="en-US" sz="800" dirty="0" err="1">
                  <a:solidFill>
                    <a:schemeClr val="tx1"/>
                  </a:solidFill>
                </a:rPr>
                <a:t>wkly</a:t>
              </a:r>
              <a:r>
                <a:rPr lang="en-US" sz="800" dirty="0">
                  <a:solidFill>
                    <a:schemeClr val="tx1"/>
                  </a:solidFill>
                </a:rPr>
                <a:t> comp to win FA Cup final </a:t>
              </a:r>
              <a:r>
                <a:rPr lang="en-US" sz="800" dirty="0" err="1">
                  <a:solidFill>
                    <a:schemeClr val="tx1"/>
                  </a:solidFill>
                </a:rPr>
                <a:t>tkts</a:t>
              </a:r>
              <a:r>
                <a:rPr lang="en-US" sz="800" dirty="0">
                  <a:solidFill>
                    <a:schemeClr val="tx1"/>
                  </a:solidFill>
                </a:rPr>
                <a:t> 21st May 2005. Text FA to 87121 to receive entry question (std txt rate) T&amp;C's apply 08452810075 over 18's</a:t>
              </a:r>
            </a:p>
          </p:txBody>
        </p:sp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1BD578D2-A5EB-3EA1-1347-1033668AF6E0}"/>
                </a:ext>
              </a:extLst>
            </p:cNvPr>
            <p:cNvSpPr/>
            <p:nvPr/>
          </p:nvSpPr>
          <p:spPr>
            <a:xfrm>
              <a:off x="5140746" y="4015016"/>
              <a:ext cx="2588468" cy="233747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I'm back, we're packing the car now, I'll let you know if there's room</a:t>
              </a:r>
            </a:p>
          </p:txBody>
        </p:sp>
        <p:sp>
          <p:nvSpPr>
            <p:cNvPr id="46" name="Speech Bubble: Rectangle with Corners Rounded 45">
              <a:extLst>
                <a:ext uri="{FF2B5EF4-FFF2-40B4-BE49-F238E27FC236}">
                  <a16:creationId xmlns:a16="http://schemas.microsoft.com/office/drawing/2014/main" id="{ADB854CE-AFCE-BD9A-FC34-C3E7C271ABC0}"/>
                </a:ext>
              </a:extLst>
            </p:cNvPr>
            <p:cNvSpPr/>
            <p:nvPr/>
          </p:nvSpPr>
          <p:spPr>
            <a:xfrm>
              <a:off x="5140748" y="4972451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I‘m going to try for 2 months ha </a:t>
              </a:r>
              <a:r>
                <a:rPr lang="en-US" sz="800" dirty="0" err="1">
                  <a:solidFill>
                    <a:schemeClr val="tx1"/>
                  </a:solidFill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</a:rPr>
                <a:t> only joking</a:t>
              </a:r>
            </a:p>
          </p:txBody>
        </p:sp>
        <p:sp>
          <p:nvSpPr>
            <p:cNvPr id="47" name="Speech Bubble: Rectangle with Corners Rounded 46">
              <a:extLst>
                <a:ext uri="{FF2B5EF4-FFF2-40B4-BE49-F238E27FC236}">
                  <a16:creationId xmlns:a16="http://schemas.microsoft.com/office/drawing/2014/main" id="{B255A5F0-64BC-EC5F-8B0E-23C1A6B9CF2F}"/>
                </a:ext>
              </a:extLst>
            </p:cNvPr>
            <p:cNvSpPr/>
            <p:nvPr/>
          </p:nvSpPr>
          <p:spPr>
            <a:xfrm>
              <a:off x="5140746" y="4492549"/>
              <a:ext cx="2588468" cy="235350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Nah I don't think he goes to </a:t>
              </a:r>
              <a:r>
                <a:rPr lang="en-US" sz="800" dirty="0" err="1">
                  <a:solidFill>
                    <a:schemeClr val="tx1"/>
                  </a:solidFill>
                </a:rPr>
                <a:t>usf</a:t>
              </a:r>
              <a:r>
                <a:rPr lang="en-US" sz="800" dirty="0">
                  <a:solidFill>
                    <a:schemeClr val="tx1"/>
                  </a:solidFill>
                </a:rPr>
                <a:t>, he lives around here though</a:t>
              </a:r>
            </a:p>
          </p:txBody>
        </p:sp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BCA7852E-1D35-B1D3-3BCE-D61A0C6ADE4C}"/>
                </a:ext>
              </a:extLst>
            </p:cNvPr>
            <p:cNvSpPr/>
            <p:nvPr/>
          </p:nvSpPr>
          <p:spPr>
            <a:xfrm>
              <a:off x="5140746" y="4295312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Oops, I'll let you know when my roommate's done</a:t>
              </a:r>
            </a:p>
          </p:txBody>
        </p:sp>
        <p:sp>
          <p:nvSpPr>
            <p:cNvPr id="49" name="Speech Bubble: Rectangle with Corners Rounded 48">
              <a:extLst>
                <a:ext uri="{FF2B5EF4-FFF2-40B4-BE49-F238E27FC236}">
                  <a16:creationId xmlns:a16="http://schemas.microsoft.com/office/drawing/2014/main" id="{531AA7A5-1C47-4C3A-C238-1FBE0C6D130B}"/>
                </a:ext>
              </a:extLst>
            </p:cNvPr>
            <p:cNvSpPr/>
            <p:nvPr/>
          </p:nvSpPr>
          <p:spPr>
            <a:xfrm>
              <a:off x="5140746" y="4774831"/>
              <a:ext cx="2588468" cy="150688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Sorry, I'll call later in meeting.</a:t>
              </a:r>
            </a:p>
          </p:txBody>
        </p: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4B86B811-7B52-4860-61D5-B463A07A3977}"/>
                </a:ext>
              </a:extLst>
            </p:cNvPr>
            <p:cNvSpPr/>
            <p:nvPr/>
          </p:nvSpPr>
          <p:spPr>
            <a:xfrm>
              <a:off x="5140746" y="5169688"/>
              <a:ext cx="2588468" cy="414916"/>
            </a:xfrm>
            <a:prstGeom prst="wedgeRoundRectCallout">
              <a:avLst>
                <a:gd name="adj1" fmla="val -55418"/>
                <a:gd name="adj2" fmla="val 4345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WINNER!! As a valued network customer, you have been selected to receive a £900 prize reward! To claim call 09061701461. Claim code KL341. Valid 12 hours only.</a:t>
              </a:r>
            </a:p>
          </p:txBody>
        </p:sp>
      </p:grpSp>
      <p:pic>
        <p:nvPicPr>
          <p:cNvPr id="54" name="Graphic 53" descr="Clipboard Checked with solid fill">
            <a:extLst>
              <a:ext uri="{FF2B5EF4-FFF2-40B4-BE49-F238E27FC236}">
                <a16:creationId xmlns:a16="http://schemas.microsoft.com/office/drawing/2014/main" id="{98217A24-1344-311C-4CAB-D9323D3E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480" y="3913672"/>
            <a:ext cx="914400" cy="914400"/>
          </a:xfrm>
          <a:prstGeom prst="rect">
            <a:avLst/>
          </a:prstGeom>
        </p:spPr>
      </p:pic>
      <p:pic>
        <p:nvPicPr>
          <p:cNvPr id="56" name="Graphic 55" descr="Clipboard All Crosses with solid fill">
            <a:extLst>
              <a:ext uri="{FF2B5EF4-FFF2-40B4-BE49-F238E27FC236}">
                <a16:creationId xmlns:a16="http://schemas.microsoft.com/office/drawing/2014/main" id="{F7390D19-B553-FFC9-4D8B-DF312C456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4480" y="5097753"/>
            <a:ext cx="914400" cy="914400"/>
          </a:xfrm>
          <a:prstGeom prst="rect">
            <a:avLst/>
          </a:prstGeom>
        </p:spPr>
      </p:pic>
      <p:pic>
        <p:nvPicPr>
          <p:cNvPr id="58" name="Graphic 57" descr="Cloud Computing with solid fill">
            <a:extLst>
              <a:ext uri="{FF2B5EF4-FFF2-40B4-BE49-F238E27FC236}">
                <a16:creationId xmlns:a16="http://schemas.microsoft.com/office/drawing/2014/main" id="{E32B59B4-5818-65B2-1703-1BD648769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163" y="3906832"/>
            <a:ext cx="914400" cy="914400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89D330EC-1704-0286-9224-00D357C58D02}"/>
              </a:ext>
            </a:extLst>
          </p:cNvPr>
          <p:cNvSpPr/>
          <p:nvPr/>
        </p:nvSpPr>
        <p:spPr>
          <a:xfrm>
            <a:off x="3433494" y="1607325"/>
            <a:ext cx="393107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A24153A-B58A-81AB-3AF2-8E3EDF238C88}"/>
              </a:ext>
            </a:extLst>
          </p:cNvPr>
          <p:cNvSpPr/>
          <p:nvPr/>
        </p:nvSpPr>
        <p:spPr>
          <a:xfrm>
            <a:off x="7624753" y="1646867"/>
            <a:ext cx="393107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5EBB25-F23A-29BA-1753-1F5A43FB1FF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19630" y="501606"/>
            <a:ext cx="778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355701-7197-FCF5-67DF-ACB033802D4A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196627" y="724779"/>
            <a:ext cx="0" cy="240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5F6817-F150-D9E3-C209-50750D9EFBB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196627" y="1411223"/>
            <a:ext cx="0" cy="240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C0BD53-C07B-640C-389C-3F08EA0FCF8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208896" y="2658289"/>
            <a:ext cx="0" cy="23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CBE3B0-2C2A-737E-DFF3-5704A88C686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rot="5400000">
            <a:off x="10582713" y="1598029"/>
            <a:ext cx="240098" cy="98773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797C443A-6A60-4E4F-7952-36122DBAF74B}"/>
              </a:ext>
            </a:extLst>
          </p:cNvPr>
          <p:cNvSpPr/>
          <p:nvPr/>
        </p:nvSpPr>
        <p:spPr>
          <a:xfrm rot="5400000">
            <a:off x="10012342" y="3794685"/>
            <a:ext cx="393107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EB74B52-AF18-1ABC-2073-FA01BFFB3C11}"/>
              </a:ext>
            </a:extLst>
          </p:cNvPr>
          <p:cNvSpPr/>
          <p:nvPr/>
        </p:nvSpPr>
        <p:spPr>
          <a:xfrm flipH="1">
            <a:off x="8607908" y="4838272"/>
            <a:ext cx="393107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0B905CC-ED19-6DD0-FA9D-C6C7E66AC02C}"/>
              </a:ext>
            </a:extLst>
          </p:cNvPr>
          <p:cNvCxnSpPr>
            <a:cxnSpLocks/>
          </p:cNvCxnSpPr>
          <p:nvPr/>
        </p:nvCxnSpPr>
        <p:spPr>
          <a:xfrm rot="10800000">
            <a:off x="4061625" y="4370872"/>
            <a:ext cx="1283743" cy="2755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9F5D18D-3F16-B33C-0765-EF43EE96FC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1625" y="5274013"/>
            <a:ext cx="1283743" cy="275582"/>
          </a:xfrm>
          <a:prstGeom prst="bent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EABC457-3B21-B3CF-1787-58E1E12BABE9}"/>
              </a:ext>
            </a:extLst>
          </p:cNvPr>
          <p:cNvCxnSpPr>
            <a:cxnSpLocks/>
            <a:stCxn id="56" idx="2"/>
            <a:endCxn id="39" idx="2"/>
          </p:cNvCxnSpPr>
          <p:nvPr/>
        </p:nvCxnSpPr>
        <p:spPr>
          <a:xfrm rot="5400000" flipH="1" flipV="1">
            <a:off x="6686282" y="2762271"/>
            <a:ext cx="295279" cy="6204485"/>
          </a:xfrm>
          <a:prstGeom prst="bentConnector3">
            <a:avLst>
              <a:gd name="adj1" fmla="val -774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C0CDECD-58A6-0824-3E26-4681F34DB271}"/>
              </a:ext>
            </a:extLst>
          </p:cNvPr>
          <p:cNvSpPr/>
          <p:nvPr/>
        </p:nvSpPr>
        <p:spPr>
          <a:xfrm flipH="1">
            <a:off x="2524468" y="4302544"/>
            <a:ext cx="393107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2C9F55-13B6-A15D-2D72-A2668C0B788A}"/>
              </a:ext>
            </a:extLst>
          </p:cNvPr>
          <p:cNvSpPr txBox="1"/>
          <p:nvPr/>
        </p:nvSpPr>
        <p:spPr>
          <a:xfrm>
            <a:off x="1045694" y="2738922"/>
            <a:ext cx="977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Raw data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183A36-50BB-E9AE-6581-03F263616F64}"/>
              </a:ext>
            </a:extLst>
          </p:cNvPr>
          <p:cNvSpPr txBox="1"/>
          <p:nvPr/>
        </p:nvSpPr>
        <p:spPr>
          <a:xfrm>
            <a:off x="4770672" y="3020400"/>
            <a:ext cx="191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Preliminary Analysis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CC163E-EDCB-4878-AF82-411410D66E91}"/>
              </a:ext>
            </a:extLst>
          </p:cNvPr>
          <p:cNvSpPr txBox="1"/>
          <p:nvPr/>
        </p:nvSpPr>
        <p:spPr>
          <a:xfrm>
            <a:off x="8512270" y="1109019"/>
            <a:ext cx="118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Cleaning</a:t>
            </a:r>
          </a:p>
          <a:p>
            <a:r>
              <a:rPr lang="en-US" sz="1600" b="1" dirty="0"/>
              <a:t>Preparation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B50EED-9DA5-2C76-092B-7590032D68F2}"/>
              </a:ext>
            </a:extLst>
          </p:cNvPr>
          <p:cNvSpPr txBox="1"/>
          <p:nvPr/>
        </p:nvSpPr>
        <p:spPr>
          <a:xfrm>
            <a:off x="10193255" y="542916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6E4876-7754-6D58-3B5B-532213547F3B}"/>
              </a:ext>
            </a:extLst>
          </p:cNvPr>
          <p:cNvSpPr txBox="1"/>
          <p:nvPr/>
        </p:nvSpPr>
        <p:spPr>
          <a:xfrm>
            <a:off x="5188030" y="3651500"/>
            <a:ext cx="10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4F2688-68B4-8C0F-153B-32F3A60C44D8}"/>
              </a:ext>
            </a:extLst>
          </p:cNvPr>
          <p:cNvSpPr txBox="1"/>
          <p:nvPr/>
        </p:nvSpPr>
        <p:spPr>
          <a:xfrm>
            <a:off x="1147997" y="3650020"/>
            <a:ext cx="112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93553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27C3F76-5B83-FAB6-8433-B25A5AD811BF}"/>
              </a:ext>
            </a:extLst>
          </p:cNvPr>
          <p:cNvSpPr/>
          <p:nvPr/>
        </p:nvSpPr>
        <p:spPr>
          <a:xfrm>
            <a:off x="9417260" y="2882191"/>
            <a:ext cx="2629751" cy="3163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9F96-4911-7EE0-413F-4CF365D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21" y="109131"/>
            <a:ext cx="4257319" cy="666991"/>
          </a:xfrm>
        </p:spPr>
        <p:txBody>
          <a:bodyPr/>
          <a:lstStyle/>
          <a:p>
            <a:r>
              <a:rPr lang="en-US" sz="2000" dirty="0"/>
              <a:t>The Traditional </a:t>
            </a:r>
            <a:br>
              <a:rPr lang="en-US" sz="2000" dirty="0"/>
            </a:br>
            <a:r>
              <a:rPr lang="en-US" sz="2000" dirty="0"/>
              <a:t>Data Analytics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225-1E86-9912-16E9-4CAD899BC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521" y="812351"/>
            <a:ext cx="4571344" cy="29881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Start by study the given problem, including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Determining the target – the output of the analysis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Extract/engineer the necessary features from the data to be used in the analysis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Develop a set of rules that map the features in data to the output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Evaluate if the set of rules is effective or not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If the set of rules is good, launch the product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Otherwise, determine the issues, then return to step 1 and repeat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This paradigm requires user  monitoring in all steps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F29FF78-97A5-90D4-9CE2-D9AE55B97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49753"/>
              </p:ext>
            </p:extLst>
          </p:nvPr>
        </p:nvGraphicFramePr>
        <p:xfrm>
          <a:off x="9772009" y="3016946"/>
          <a:ext cx="1966859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842">
                  <a:extLst>
                    <a:ext uri="{9D8B030D-6E8A-4147-A177-3AD203B41FA5}">
                      <a16:colId xmlns:a16="http://schemas.microsoft.com/office/drawing/2014/main" val="2714929811"/>
                    </a:ext>
                  </a:extLst>
                </a:gridCol>
                <a:gridCol w="623017">
                  <a:extLst>
                    <a:ext uri="{9D8B030D-6E8A-4147-A177-3AD203B41FA5}">
                      <a16:colId xmlns:a16="http://schemas.microsoft.com/office/drawing/2014/main" val="3295575555"/>
                    </a:ext>
                  </a:extLst>
                </a:gridCol>
              </a:tblGrid>
              <a:tr h="1997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96313"/>
                  </a:ext>
                </a:extLst>
              </a:tr>
              <a:tr h="199735">
                <a:tc>
                  <a:txBody>
                    <a:bodyPr/>
                    <a:lstStyle/>
                    <a:p>
                      <a:r>
                        <a:rPr lang="en-US" sz="900" dirty="0"/>
                        <a:t>Longer than 30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46489"/>
                  </a:ext>
                </a:extLst>
              </a:tr>
              <a:tr h="199735">
                <a:tc>
                  <a:txBody>
                    <a:bodyPr/>
                    <a:lstStyle/>
                    <a:p>
                      <a:r>
                        <a:rPr lang="en-US" sz="900" dirty="0"/>
                        <a:t>Includes “WINNER!!!”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23787"/>
                  </a:ext>
                </a:extLst>
              </a:tr>
              <a:tr h="199735">
                <a:tc>
                  <a:txBody>
                    <a:bodyPr/>
                    <a:lstStyle/>
                    <a:p>
                      <a:r>
                        <a:rPr lang="en-US" sz="900" dirty="0"/>
                        <a:t>Includes “T&amp;C’s applied”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27117"/>
                  </a:ext>
                </a:extLst>
              </a:tr>
              <a:tr h="199735">
                <a:tc>
                  <a:txBody>
                    <a:bodyPr/>
                    <a:lstStyle/>
                    <a:p>
                      <a:r>
                        <a:rPr lang="en-US" sz="900" dirty="0"/>
                        <a:t>Sent from 123 321 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72719"/>
                  </a:ext>
                </a:extLst>
              </a:tr>
              <a:tr h="19973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7822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6CCB5C-D819-2CFD-5AC9-5E8893E1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82819"/>
              </p:ext>
            </p:extLst>
          </p:nvPr>
        </p:nvGraphicFramePr>
        <p:xfrm>
          <a:off x="5124719" y="4536889"/>
          <a:ext cx="2198495" cy="150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8495">
                  <a:extLst>
                    <a:ext uri="{9D8B030D-6E8A-4147-A177-3AD203B41FA5}">
                      <a16:colId xmlns:a16="http://schemas.microsoft.com/office/drawing/2014/main" val="879873481"/>
                    </a:ext>
                  </a:extLst>
                </a:gridCol>
              </a:tblGrid>
              <a:tr h="2364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32422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r>
                        <a:rPr lang="en-US" sz="1050" dirty="0"/>
                        <a:t>Spams usually longer than 30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53587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r>
                        <a:rPr lang="en-US" sz="1050" dirty="0"/>
                        <a:t>Spams may include “WINNER!!!”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6082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r>
                        <a:rPr lang="en-US" sz="1050" dirty="0"/>
                        <a:t>Spams may include “T&amp;C’s applied”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0983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r>
                        <a:rPr lang="en-US" sz="1050" dirty="0"/>
                        <a:t>All from 123 321 1234 are 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6184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59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4C2F57E5-951B-EDEA-7847-B6D2AF1C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14" y="4466911"/>
            <a:ext cx="2160859" cy="1641098"/>
          </a:xfrm>
          <a:prstGeom prst="rect">
            <a:avLst/>
          </a:prstGeom>
        </p:spPr>
      </p:pic>
      <p:graphicFrame>
        <p:nvGraphicFramePr>
          <p:cNvPr id="45" name="Table 33">
            <a:extLst>
              <a:ext uri="{FF2B5EF4-FFF2-40B4-BE49-F238E27FC236}">
                <a16:creationId xmlns:a16="http://schemas.microsoft.com/office/drawing/2014/main" id="{AD835EF7-4814-A458-20FB-30F5741B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57457"/>
              </p:ext>
            </p:extLst>
          </p:nvPr>
        </p:nvGraphicFramePr>
        <p:xfrm>
          <a:off x="9541983" y="4476654"/>
          <a:ext cx="2372647" cy="14141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8389">
                  <a:extLst>
                    <a:ext uri="{9D8B030D-6E8A-4147-A177-3AD203B41FA5}">
                      <a16:colId xmlns:a16="http://schemas.microsoft.com/office/drawing/2014/main" val="1311278300"/>
                    </a:ext>
                  </a:extLst>
                </a:gridCol>
                <a:gridCol w="555476">
                  <a:extLst>
                    <a:ext uri="{9D8B030D-6E8A-4147-A177-3AD203B41FA5}">
                      <a16:colId xmlns:a16="http://schemas.microsoft.com/office/drawing/2014/main" val="2254715799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3475024404"/>
                    </a:ext>
                  </a:extLst>
                </a:gridCol>
                <a:gridCol w="546931">
                  <a:extLst>
                    <a:ext uri="{9D8B030D-6E8A-4147-A177-3AD203B41FA5}">
                      <a16:colId xmlns:a16="http://schemas.microsoft.com/office/drawing/2014/main" val="4138520754"/>
                    </a:ext>
                  </a:extLst>
                </a:gridCol>
                <a:gridCol w="299103">
                  <a:extLst>
                    <a:ext uri="{9D8B030D-6E8A-4147-A177-3AD203B41FA5}">
                      <a16:colId xmlns:a16="http://schemas.microsoft.com/office/drawing/2014/main" val="3634933643"/>
                    </a:ext>
                  </a:extLst>
                </a:gridCol>
              </a:tblGrid>
              <a:tr h="2305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Include 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Include T&amp;C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Has link to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4582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7447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0860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60268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926546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916047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4791828E-F0CB-7A00-E490-1E2F5844A756}"/>
              </a:ext>
            </a:extLst>
          </p:cNvPr>
          <p:cNvGrpSpPr/>
          <p:nvPr/>
        </p:nvGrpSpPr>
        <p:grpSpPr>
          <a:xfrm>
            <a:off x="11067269" y="0"/>
            <a:ext cx="1124731" cy="1158402"/>
            <a:chOff x="10962104" y="261076"/>
            <a:chExt cx="1124731" cy="1158402"/>
          </a:xfrm>
        </p:grpSpPr>
        <p:pic>
          <p:nvPicPr>
            <p:cNvPr id="46" name="Graphic 45" descr="Cloud Computing with solid fill">
              <a:extLst>
                <a:ext uri="{FF2B5EF4-FFF2-40B4-BE49-F238E27FC236}">
                  <a16:creationId xmlns:a16="http://schemas.microsoft.com/office/drawing/2014/main" id="{5EC8A680-353E-719E-716D-AAFE61CA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72435" y="261076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97119E-C56E-64BE-AEDE-09DA38773CEB}"/>
                </a:ext>
              </a:extLst>
            </p:cNvPr>
            <p:cNvSpPr txBox="1"/>
            <p:nvPr/>
          </p:nvSpPr>
          <p:spPr>
            <a:xfrm>
              <a:off x="10962104" y="1080924"/>
              <a:ext cx="112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Production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4164D9-A217-9756-A182-98247080DC54}"/>
              </a:ext>
            </a:extLst>
          </p:cNvPr>
          <p:cNvGrpSpPr/>
          <p:nvPr/>
        </p:nvGrpSpPr>
        <p:grpSpPr>
          <a:xfrm>
            <a:off x="7323214" y="728780"/>
            <a:ext cx="2409574" cy="1652619"/>
            <a:chOff x="8253988" y="2109436"/>
            <a:chExt cx="2409574" cy="165261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238C1-FA29-197A-3500-3CD219A5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3988" y="2109436"/>
              <a:ext cx="2166336" cy="1652619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E460D27C-7359-2894-0794-3E49FFBA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8" y="2142272"/>
              <a:ext cx="171623" cy="171623"/>
            </a:xfrm>
            <a:prstGeom prst="rect">
              <a:avLst/>
            </a:prstGeom>
          </p:spPr>
        </p:pic>
        <p:pic>
          <p:nvPicPr>
            <p:cNvPr id="51" name="Graphic 50" descr="Close with solid fill">
              <a:extLst>
                <a:ext uri="{FF2B5EF4-FFF2-40B4-BE49-F238E27FC236}">
                  <a16:creationId xmlns:a16="http://schemas.microsoft.com/office/drawing/2014/main" id="{0826ED8F-C098-FF06-05CB-2D79F5AF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91939" y="2472405"/>
              <a:ext cx="171623" cy="171623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6027A5EA-6E15-1F0D-1520-59546345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3397191"/>
              <a:ext cx="171623" cy="171623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3D4776F9-BA54-5C5A-9402-361526C39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3225568"/>
              <a:ext cx="171623" cy="171623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F14138BC-133E-01A2-32BA-08070E14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7" y="3063628"/>
              <a:ext cx="171623" cy="171623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A3C7FE7E-3281-9180-CB8F-61469F07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2677786"/>
              <a:ext cx="171623" cy="171623"/>
            </a:xfrm>
            <a:prstGeom prst="rect">
              <a:avLst/>
            </a:prstGeom>
          </p:spPr>
        </p:pic>
        <p:pic>
          <p:nvPicPr>
            <p:cNvPr id="56" name="Graphic 55" descr="Close with solid fill">
              <a:extLst>
                <a:ext uri="{FF2B5EF4-FFF2-40B4-BE49-F238E27FC236}">
                  <a16:creationId xmlns:a16="http://schemas.microsoft.com/office/drawing/2014/main" id="{91C20122-4CDF-820E-5A53-449DC5B74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91936" y="2870707"/>
              <a:ext cx="171623" cy="17162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8C7A60-E9DA-FFA6-78A3-350214F3855F}"/>
              </a:ext>
            </a:extLst>
          </p:cNvPr>
          <p:cNvGrpSpPr/>
          <p:nvPr/>
        </p:nvGrpSpPr>
        <p:grpSpPr>
          <a:xfrm>
            <a:off x="5259356" y="2887806"/>
            <a:ext cx="1929220" cy="1022400"/>
            <a:chOff x="4796985" y="2422218"/>
            <a:chExt cx="1929220" cy="1022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382420D-A7EB-6A2A-2D50-916AFE0B0E9D}"/>
                </a:ext>
              </a:extLst>
            </p:cNvPr>
            <p:cNvGrpSpPr/>
            <p:nvPr/>
          </p:nvGrpSpPr>
          <p:grpSpPr>
            <a:xfrm>
              <a:off x="4796985" y="2422218"/>
              <a:ext cx="1490694" cy="1022400"/>
              <a:chOff x="8253988" y="2109436"/>
              <a:chExt cx="2409574" cy="1652619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E82FFAE-B43F-A99D-107E-D98C27B97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3988" y="2109436"/>
                <a:ext cx="2166336" cy="1652619"/>
              </a:xfrm>
              <a:prstGeom prst="rect">
                <a:avLst/>
              </a:prstGeom>
            </p:spPr>
          </p:pic>
          <p:pic>
            <p:nvPicPr>
              <p:cNvPr id="62" name="Graphic 61" descr="Checkmark with solid fill">
                <a:extLst>
                  <a:ext uri="{FF2B5EF4-FFF2-40B4-BE49-F238E27FC236}">
                    <a16:creationId xmlns:a16="http://schemas.microsoft.com/office/drawing/2014/main" id="{40C723D1-11BA-A1FF-FDF7-B35F028C6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91938" y="2142272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3" name="Graphic 62" descr="Close with solid fill">
                <a:extLst>
                  <a:ext uri="{FF2B5EF4-FFF2-40B4-BE49-F238E27FC236}">
                    <a16:creationId xmlns:a16="http://schemas.microsoft.com/office/drawing/2014/main" id="{2C5F2B16-B31D-326A-16A9-756F6E495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91939" y="2472405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4" name="Graphic 63" descr="Checkmark with solid fill">
                <a:extLst>
                  <a:ext uri="{FF2B5EF4-FFF2-40B4-BE49-F238E27FC236}">
                    <a16:creationId xmlns:a16="http://schemas.microsoft.com/office/drawing/2014/main" id="{0CC3C25F-A784-BC50-23DE-7B50B096D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91939" y="3397191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5" name="Graphic 64" descr="Checkmark with solid fill">
                <a:extLst>
                  <a:ext uri="{FF2B5EF4-FFF2-40B4-BE49-F238E27FC236}">
                    <a16:creationId xmlns:a16="http://schemas.microsoft.com/office/drawing/2014/main" id="{531E3648-66C9-9F98-6C74-A81DB93A5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91939" y="3225568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6" name="Graphic 65" descr="Checkmark with solid fill">
                <a:extLst>
                  <a:ext uri="{FF2B5EF4-FFF2-40B4-BE49-F238E27FC236}">
                    <a16:creationId xmlns:a16="http://schemas.microsoft.com/office/drawing/2014/main" id="{65A8CE5F-E547-6586-3931-4EECD861A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91937" y="3063628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7" name="Graphic 66" descr="Checkmark with solid fill">
                <a:extLst>
                  <a:ext uri="{FF2B5EF4-FFF2-40B4-BE49-F238E27FC236}">
                    <a16:creationId xmlns:a16="http://schemas.microsoft.com/office/drawing/2014/main" id="{7A59443B-CD0E-6ED9-5B57-12FF3148B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91939" y="2677786"/>
                <a:ext cx="171623" cy="171623"/>
              </a:xfrm>
              <a:prstGeom prst="rect">
                <a:avLst/>
              </a:prstGeom>
            </p:spPr>
          </p:pic>
          <p:pic>
            <p:nvPicPr>
              <p:cNvPr id="68" name="Graphic 67" descr="Close with solid fill">
                <a:extLst>
                  <a:ext uri="{FF2B5EF4-FFF2-40B4-BE49-F238E27FC236}">
                    <a16:creationId xmlns:a16="http://schemas.microsoft.com/office/drawing/2014/main" id="{63D268E6-64D3-71F8-284E-3CEA9E494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91936" y="2870707"/>
                <a:ext cx="171623" cy="171623"/>
              </a:xfrm>
              <a:prstGeom prst="rect">
                <a:avLst/>
              </a:prstGeom>
            </p:spPr>
          </p:pic>
        </p:grpSp>
        <p:pic>
          <p:nvPicPr>
            <p:cNvPr id="59" name="Graphic 58" descr="Magnifying glass with solid fill">
              <a:extLst>
                <a:ext uri="{FF2B5EF4-FFF2-40B4-BE49-F238E27FC236}">
                  <a16:creationId xmlns:a16="http://schemas.microsoft.com/office/drawing/2014/main" id="{62B6BA36-CA10-D584-1DFE-EBF3D85F1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1805" y="2424278"/>
              <a:ext cx="914400" cy="914400"/>
            </a:xfrm>
            <a:prstGeom prst="rect">
              <a:avLst/>
            </a:prstGeom>
          </p:spPr>
        </p:pic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320506C-B39B-3525-2039-A046A1FD3951}"/>
              </a:ext>
            </a:extLst>
          </p:cNvPr>
          <p:cNvSpPr/>
          <p:nvPr/>
        </p:nvSpPr>
        <p:spPr>
          <a:xfrm>
            <a:off x="3736033" y="5169785"/>
            <a:ext cx="683325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F3FEFC6-12C5-F39A-3648-7043A50CD737}"/>
              </a:ext>
            </a:extLst>
          </p:cNvPr>
          <p:cNvSpPr/>
          <p:nvPr/>
        </p:nvSpPr>
        <p:spPr>
          <a:xfrm>
            <a:off x="8028574" y="5169785"/>
            <a:ext cx="683325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357D158F-401F-61EE-5977-6B93C42C45E5}"/>
              </a:ext>
            </a:extLst>
          </p:cNvPr>
          <p:cNvSpPr/>
          <p:nvPr/>
        </p:nvSpPr>
        <p:spPr>
          <a:xfrm rot="16200000">
            <a:off x="9642945" y="2057780"/>
            <a:ext cx="980609" cy="402614"/>
          </a:xfrm>
          <a:prstGeom prst="bentUpArrow">
            <a:avLst>
              <a:gd name="adj1" fmla="val 28154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-Up 74">
            <a:extLst>
              <a:ext uri="{FF2B5EF4-FFF2-40B4-BE49-F238E27FC236}">
                <a16:creationId xmlns:a16="http://schemas.microsoft.com/office/drawing/2014/main" id="{3523F839-F0E5-0305-2476-B54D6822A4DF}"/>
              </a:ext>
            </a:extLst>
          </p:cNvPr>
          <p:cNvSpPr/>
          <p:nvPr/>
        </p:nvSpPr>
        <p:spPr>
          <a:xfrm rot="10800000">
            <a:off x="6750048" y="1771389"/>
            <a:ext cx="402615" cy="995717"/>
          </a:xfrm>
          <a:prstGeom prst="bentUpArrow">
            <a:avLst>
              <a:gd name="adj1" fmla="val 28154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C6FA98A-7FDA-E63F-A5E1-E3A0DA7512B3}"/>
              </a:ext>
            </a:extLst>
          </p:cNvPr>
          <p:cNvSpPr/>
          <p:nvPr/>
        </p:nvSpPr>
        <p:spPr>
          <a:xfrm rot="5400000">
            <a:off x="6077622" y="4105873"/>
            <a:ext cx="393107" cy="2353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034415-F65F-B9AB-88ED-CA39FDE18AC8}"/>
              </a:ext>
            </a:extLst>
          </p:cNvPr>
          <p:cNvSpPr txBox="1"/>
          <p:nvPr/>
        </p:nvSpPr>
        <p:spPr>
          <a:xfrm>
            <a:off x="1461519" y="6045649"/>
            <a:ext cx="977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Raw 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79E30F-E8B3-F23D-9338-D4876B847CBF}"/>
              </a:ext>
            </a:extLst>
          </p:cNvPr>
          <p:cNvSpPr txBox="1"/>
          <p:nvPr/>
        </p:nvSpPr>
        <p:spPr>
          <a:xfrm>
            <a:off x="5436238" y="6045649"/>
            <a:ext cx="1440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Study problem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D87EF4-7ED9-6080-2C6F-CE7AB24EC772}"/>
              </a:ext>
            </a:extLst>
          </p:cNvPr>
          <p:cNvSpPr txBox="1"/>
          <p:nvPr/>
        </p:nvSpPr>
        <p:spPr>
          <a:xfrm>
            <a:off x="9347982" y="6040299"/>
            <a:ext cx="276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Extract feature and write rules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77C141-7FD5-5794-1775-5A4EFDD31121}"/>
              </a:ext>
            </a:extLst>
          </p:cNvPr>
          <p:cNvSpPr txBox="1"/>
          <p:nvPr/>
        </p:nvSpPr>
        <p:spPr>
          <a:xfrm>
            <a:off x="8004655" y="2339898"/>
            <a:ext cx="10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Evaluation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5C880A-8A51-000B-435E-61E9D7DA683C}"/>
              </a:ext>
            </a:extLst>
          </p:cNvPr>
          <p:cNvSpPr txBox="1"/>
          <p:nvPr/>
        </p:nvSpPr>
        <p:spPr>
          <a:xfrm>
            <a:off x="6984472" y="2893346"/>
            <a:ext cx="848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Analyze</a:t>
            </a:r>
          </a:p>
          <a:p>
            <a:r>
              <a:rPr lang="en-US" sz="1600" b="1" dirty="0"/>
              <a:t>errors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CFB5796E-4FC6-04C9-7D81-B360535ADD0C}"/>
              </a:ext>
            </a:extLst>
          </p:cNvPr>
          <p:cNvSpPr/>
          <p:nvPr/>
        </p:nvSpPr>
        <p:spPr>
          <a:xfrm rot="20884843">
            <a:off x="10077596" y="636996"/>
            <a:ext cx="942625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Smiling face with solid fill with solid fill">
            <a:extLst>
              <a:ext uri="{FF2B5EF4-FFF2-40B4-BE49-F238E27FC236}">
                <a16:creationId xmlns:a16="http://schemas.microsoft.com/office/drawing/2014/main" id="{6C8F1F9B-6A89-EC8B-BCDF-7AC9122E7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1942" y="321915"/>
            <a:ext cx="421393" cy="421393"/>
          </a:xfrm>
          <a:prstGeom prst="rect">
            <a:avLst/>
          </a:prstGeom>
        </p:spPr>
      </p:pic>
      <p:pic>
        <p:nvPicPr>
          <p:cNvPr id="91" name="Graphic 90" descr="Sad face with solid fill with solid fill">
            <a:extLst>
              <a:ext uri="{FF2B5EF4-FFF2-40B4-BE49-F238E27FC236}">
                <a16:creationId xmlns:a16="http://schemas.microsoft.com/office/drawing/2014/main" id="{5E99F6C7-F2A3-9CF0-CFF9-4626B0A7FB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3775" y="1344392"/>
            <a:ext cx="421393" cy="421393"/>
          </a:xfrm>
          <a:prstGeom prst="rect">
            <a:avLst/>
          </a:prstGeom>
        </p:spPr>
      </p:pic>
      <p:pic>
        <p:nvPicPr>
          <p:cNvPr id="93" name="Graphic 92" descr="Arrow circle with solid fill">
            <a:extLst>
              <a:ext uri="{FF2B5EF4-FFF2-40B4-BE49-F238E27FC236}">
                <a16:creationId xmlns:a16="http://schemas.microsoft.com/office/drawing/2014/main" id="{BF7D4760-4A87-72DA-572E-FE92819B3F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7293816" y="2977367"/>
            <a:ext cx="2152839" cy="215283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B98CF80-05B7-963E-CE88-3FB96BCB0FDF}"/>
              </a:ext>
            </a:extLst>
          </p:cNvPr>
          <p:cNvSpPr txBox="1"/>
          <p:nvPr/>
        </p:nvSpPr>
        <p:spPr>
          <a:xfrm>
            <a:off x="7868735" y="3797713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42238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DD1A-398A-F61D-E301-3F38B14A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Traditional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9D37-DBD4-5DA4-3550-FB4F6B836B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553075" cy="5221539"/>
          </a:xfrm>
        </p:spPr>
        <p:txBody>
          <a:bodyPr/>
          <a:lstStyle/>
          <a:p>
            <a:r>
              <a:rPr lang="en-US" dirty="0"/>
              <a:t>Need extensive monitoring from the analysts</a:t>
            </a:r>
          </a:p>
          <a:p>
            <a:r>
              <a:rPr lang="en-US" dirty="0"/>
              <a:t>Subjective in terms of the analysts</a:t>
            </a:r>
          </a:p>
          <a:p>
            <a:pPr lvl="1"/>
            <a:r>
              <a:rPr lang="en-US" dirty="0"/>
              <a:t>Does the user have enough domain knowledge</a:t>
            </a:r>
          </a:p>
          <a:p>
            <a:pPr lvl="1"/>
            <a:r>
              <a:rPr lang="en-US" dirty="0"/>
              <a:t>Is the user bias to certain output</a:t>
            </a:r>
          </a:p>
          <a:p>
            <a:r>
              <a:rPr lang="en-US" dirty="0"/>
              <a:t>Need to repeat the whole process when new data comes</a:t>
            </a:r>
          </a:p>
          <a:p>
            <a:endParaRPr lang="en-US" dirty="0"/>
          </a:p>
        </p:txBody>
      </p:sp>
      <p:pic>
        <p:nvPicPr>
          <p:cNvPr id="1026" name="Picture 2" descr="LG is about to drop the world's largest ultra-wide monitor">
            <a:extLst>
              <a:ext uri="{FF2B5EF4-FFF2-40B4-BE49-F238E27FC236}">
                <a16:creationId xmlns:a16="http://schemas.microsoft.com/office/drawing/2014/main" id="{F2755704-7285-D907-63CE-3E4C6D08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052512"/>
            <a:ext cx="4572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9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9F96-4911-7EE0-413F-4CF365D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4" y="109131"/>
            <a:ext cx="4257319" cy="666991"/>
          </a:xfrm>
        </p:spPr>
        <p:txBody>
          <a:bodyPr/>
          <a:lstStyle/>
          <a:p>
            <a:r>
              <a:rPr lang="en-US" sz="2000" dirty="0"/>
              <a:t>The Machine Learning </a:t>
            </a:r>
            <a:br>
              <a:rPr lang="en-US" sz="2000" dirty="0"/>
            </a:br>
            <a:r>
              <a:rPr lang="en-US" sz="2000" dirty="0"/>
              <a:t>Data Analytics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225-1E86-9912-16E9-4CAD899BC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334" y="812351"/>
            <a:ext cx="4677722" cy="34453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Machine learning eliminates a lot of needs for human monitoring in analytics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That is not to say it can do everything by itself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models can learn from data, or be trained from data to determine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Which features are important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New features that are not known to the users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Which set of rules will best map features to the desired output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Machine learning models can continue learning to adapt to new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Key difference: Machine learning models </a:t>
            </a:r>
            <a:r>
              <a:rPr lang="en-US" sz="1800" b="1" dirty="0"/>
              <a:t>learn from data</a:t>
            </a:r>
            <a:r>
              <a:rPr lang="en-US" sz="1800" dirty="0"/>
              <a:t> (or </a:t>
            </a:r>
            <a:r>
              <a:rPr lang="en-US" sz="1800" b="1" dirty="0"/>
              <a:t>are trained from data</a:t>
            </a:r>
            <a:r>
              <a:rPr lang="en-US" sz="1800" dirty="0"/>
              <a:t>) instead of being built step-by-step by analysts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C2F57E5-951B-EDEA-7847-B6D2AF1C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14" y="4466911"/>
            <a:ext cx="2160859" cy="164109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791828E-F0CB-7A00-E490-1E2F5844A756}"/>
              </a:ext>
            </a:extLst>
          </p:cNvPr>
          <p:cNvGrpSpPr/>
          <p:nvPr/>
        </p:nvGrpSpPr>
        <p:grpSpPr>
          <a:xfrm>
            <a:off x="7978582" y="0"/>
            <a:ext cx="1124731" cy="1158402"/>
            <a:chOff x="10962104" y="261076"/>
            <a:chExt cx="1124731" cy="1158402"/>
          </a:xfrm>
        </p:grpSpPr>
        <p:pic>
          <p:nvPicPr>
            <p:cNvPr id="46" name="Graphic 45" descr="Cloud Computing with solid fill">
              <a:extLst>
                <a:ext uri="{FF2B5EF4-FFF2-40B4-BE49-F238E27FC236}">
                  <a16:creationId xmlns:a16="http://schemas.microsoft.com/office/drawing/2014/main" id="{5EC8A680-353E-719E-716D-AAFE61CA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72435" y="261076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97119E-C56E-64BE-AEDE-09DA38773CEB}"/>
                </a:ext>
              </a:extLst>
            </p:cNvPr>
            <p:cNvSpPr txBox="1"/>
            <p:nvPr/>
          </p:nvSpPr>
          <p:spPr>
            <a:xfrm>
              <a:off x="10962104" y="1080924"/>
              <a:ext cx="112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Production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4164D9-A217-9756-A182-98247080DC54}"/>
              </a:ext>
            </a:extLst>
          </p:cNvPr>
          <p:cNvGrpSpPr/>
          <p:nvPr/>
        </p:nvGrpSpPr>
        <p:grpSpPr>
          <a:xfrm>
            <a:off x="9782426" y="2010847"/>
            <a:ext cx="2409574" cy="1652619"/>
            <a:chOff x="8253988" y="2109436"/>
            <a:chExt cx="2409574" cy="165261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238C1-FA29-197A-3500-3CD219A5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3988" y="2109436"/>
              <a:ext cx="2166336" cy="1652619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E460D27C-7359-2894-0794-3E49FFBA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8" y="2142272"/>
              <a:ext cx="171623" cy="171623"/>
            </a:xfrm>
            <a:prstGeom prst="rect">
              <a:avLst/>
            </a:prstGeom>
          </p:spPr>
        </p:pic>
        <p:pic>
          <p:nvPicPr>
            <p:cNvPr id="51" name="Graphic 50" descr="Close with solid fill">
              <a:extLst>
                <a:ext uri="{FF2B5EF4-FFF2-40B4-BE49-F238E27FC236}">
                  <a16:creationId xmlns:a16="http://schemas.microsoft.com/office/drawing/2014/main" id="{0826ED8F-C098-FF06-05CB-2D79F5AF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91939" y="2472405"/>
              <a:ext cx="171623" cy="171623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6027A5EA-6E15-1F0D-1520-59546345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3397191"/>
              <a:ext cx="171623" cy="171623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3D4776F9-BA54-5C5A-9402-361526C39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3225568"/>
              <a:ext cx="171623" cy="171623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F14138BC-133E-01A2-32BA-08070E14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7" y="3063628"/>
              <a:ext cx="171623" cy="171623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A3C7FE7E-3281-9180-CB8F-61469F07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91939" y="2677786"/>
              <a:ext cx="171623" cy="171623"/>
            </a:xfrm>
            <a:prstGeom prst="rect">
              <a:avLst/>
            </a:prstGeom>
          </p:spPr>
        </p:pic>
        <p:pic>
          <p:nvPicPr>
            <p:cNvPr id="56" name="Graphic 55" descr="Close with solid fill">
              <a:extLst>
                <a:ext uri="{FF2B5EF4-FFF2-40B4-BE49-F238E27FC236}">
                  <a16:creationId xmlns:a16="http://schemas.microsoft.com/office/drawing/2014/main" id="{91C20122-4CDF-820E-5A53-449DC5B74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91936" y="2870707"/>
              <a:ext cx="171623" cy="171623"/>
            </a:xfrm>
            <a:prstGeom prst="rect">
              <a:avLst/>
            </a:prstGeom>
          </p:spPr>
        </p:pic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320506C-B39B-3525-2039-A046A1FD3951}"/>
              </a:ext>
            </a:extLst>
          </p:cNvPr>
          <p:cNvSpPr/>
          <p:nvPr/>
        </p:nvSpPr>
        <p:spPr>
          <a:xfrm>
            <a:off x="3435752" y="5169785"/>
            <a:ext cx="683325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F3FEFC6-12C5-F39A-3648-7043A50CD737}"/>
              </a:ext>
            </a:extLst>
          </p:cNvPr>
          <p:cNvSpPr/>
          <p:nvPr/>
        </p:nvSpPr>
        <p:spPr>
          <a:xfrm>
            <a:off x="7030394" y="5169785"/>
            <a:ext cx="683325" cy="235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034415-F65F-B9AB-88ED-CA39FDE18AC8}"/>
              </a:ext>
            </a:extLst>
          </p:cNvPr>
          <p:cNvSpPr txBox="1"/>
          <p:nvPr/>
        </p:nvSpPr>
        <p:spPr>
          <a:xfrm>
            <a:off x="1461519" y="6045649"/>
            <a:ext cx="977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Raw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D87EF4-7ED9-6080-2C6F-CE7AB24EC772}"/>
              </a:ext>
            </a:extLst>
          </p:cNvPr>
          <p:cNvSpPr txBox="1"/>
          <p:nvPr/>
        </p:nvSpPr>
        <p:spPr>
          <a:xfrm>
            <a:off x="4718350" y="6040299"/>
            <a:ext cx="161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Learning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77C141-7FD5-5794-1775-5A4EFDD31121}"/>
              </a:ext>
            </a:extLst>
          </p:cNvPr>
          <p:cNvSpPr txBox="1"/>
          <p:nvPr/>
        </p:nvSpPr>
        <p:spPr>
          <a:xfrm>
            <a:off x="10496717" y="3621965"/>
            <a:ext cx="1075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Evaluation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FE8F7F-DF6C-6A32-27C4-F4FE45A1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98508"/>
              </p:ext>
            </p:extLst>
          </p:nvPr>
        </p:nvGraphicFramePr>
        <p:xfrm>
          <a:off x="4533032" y="4736171"/>
          <a:ext cx="1982745" cy="130947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96549">
                  <a:extLst>
                    <a:ext uri="{9D8B030D-6E8A-4147-A177-3AD203B41FA5}">
                      <a16:colId xmlns:a16="http://schemas.microsoft.com/office/drawing/2014/main" val="131127830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254715799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475024404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2126394080"/>
                    </a:ext>
                  </a:extLst>
                </a:gridCol>
                <a:gridCol w="396549">
                  <a:extLst>
                    <a:ext uri="{9D8B030D-6E8A-4147-A177-3AD203B41FA5}">
                      <a16:colId xmlns:a16="http://schemas.microsoft.com/office/drawing/2014/main" val="3634933643"/>
                    </a:ext>
                  </a:extLst>
                </a:gridCol>
              </a:tblGrid>
              <a:tr h="2305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4582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7447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6145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928623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156285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7257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D23C5D1-E75F-8A57-8CC3-79238E149726}"/>
              </a:ext>
            </a:extLst>
          </p:cNvPr>
          <p:cNvGrpSpPr/>
          <p:nvPr/>
        </p:nvGrpSpPr>
        <p:grpSpPr>
          <a:xfrm>
            <a:off x="7926319" y="4409000"/>
            <a:ext cx="1429017" cy="1636649"/>
            <a:chOff x="9478965" y="4080225"/>
            <a:chExt cx="1429017" cy="16366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293BBB-C88B-3831-BA61-698214FF452A}"/>
                </a:ext>
              </a:extLst>
            </p:cNvPr>
            <p:cNvGrpSpPr/>
            <p:nvPr/>
          </p:nvGrpSpPr>
          <p:grpSpPr>
            <a:xfrm>
              <a:off x="9478965" y="4288118"/>
              <a:ext cx="1429017" cy="1428756"/>
              <a:chOff x="7100131" y="4313489"/>
              <a:chExt cx="1429017" cy="1428756"/>
            </a:xfrm>
          </p:grpSpPr>
          <p:pic>
            <p:nvPicPr>
              <p:cNvPr id="7" name="Graphic 6" descr="Network diagram with solid fill">
                <a:extLst>
                  <a:ext uri="{FF2B5EF4-FFF2-40B4-BE49-F238E27FC236}">
                    <a16:creationId xmlns:a16="http://schemas.microsoft.com/office/drawing/2014/main" id="{E9AEA69B-0D20-92F5-5D8A-452C7E3B5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00131" y="4313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Network diagram with solid fill">
                <a:extLst>
                  <a:ext uri="{FF2B5EF4-FFF2-40B4-BE49-F238E27FC236}">
                    <a16:creationId xmlns:a16="http://schemas.microsoft.com/office/drawing/2014/main" id="{BD335AAB-BCD6-C1CC-6155-8B72A4A8E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00131" y="48278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Network diagram with solid fill">
                <a:extLst>
                  <a:ext uri="{FF2B5EF4-FFF2-40B4-BE49-F238E27FC236}">
                    <a16:creationId xmlns:a16="http://schemas.microsoft.com/office/drawing/2014/main" id="{5E744229-BDEB-C77E-E75E-A748DCFD5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14748" y="457431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A1E7D8-DAC0-C6BC-99E1-5ACF03543133}"/>
                  </a:ext>
                </a:extLst>
              </p:cNvPr>
              <p:cNvCxnSpPr/>
              <p:nvPr/>
            </p:nvCxnSpPr>
            <p:spPr>
              <a:xfrm>
                <a:off x="7505210" y="5019677"/>
                <a:ext cx="209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Graphic 11" descr="Research with solid fill">
              <a:extLst>
                <a:ext uri="{FF2B5EF4-FFF2-40B4-BE49-F238E27FC236}">
                  <a16:creationId xmlns:a16="http://schemas.microsoft.com/office/drawing/2014/main" id="{C3D7F8AE-883A-F66E-A274-B8E632A9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9928" y="4080225"/>
              <a:ext cx="618054" cy="61805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A1DD27-C2A1-9966-F985-BB6334E0CD53}"/>
              </a:ext>
            </a:extLst>
          </p:cNvPr>
          <p:cNvSpPr txBox="1"/>
          <p:nvPr/>
        </p:nvSpPr>
        <p:spPr>
          <a:xfrm>
            <a:off x="7906693" y="6037402"/>
            <a:ext cx="1463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 Training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381DA-57B3-2B6B-BA29-F084BDA7D84C}"/>
              </a:ext>
            </a:extLst>
          </p:cNvPr>
          <p:cNvGrpSpPr/>
          <p:nvPr/>
        </p:nvGrpSpPr>
        <p:grpSpPr>
          <a:xfrm>
            <a:off x="5248363" y="2354613"/>
            <a:ext cx="2164190" cy="1220852"/>
            <a:chOff x="5433682" y="2478212"/>
            <a:chExt cx="2164190" cy="122085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F82F5DC-EBB7-C3B5-8324-536EAD65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33682" y="2478212"/>
              <a:ext cx="2164190" cy="93105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55B3F8-FA63-C904-2C13-BC9438057A87}"/>
                </a:ext>
              </a:extLst>
            </p:cNvPr>
            <p:cNvSpPr txBox="1"/>
            <p:nvPr/>
          </p:nvSpPr>
          <p:spPr>
            <a:xfrm>
              <a:off x="5897819" y="3360510"/>
              <a:ext cx="1235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Update data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CC20922-A9DE-1A06-3B55-D01B62358A65}"/>
              </a:ext>
            </a:extLst>
          </p:cNvPr>
          <p:cNvSpPr/>
          <p:nvPr/>
        </p:nvSpPr>
        <p:spPr>
          <a:xfrm rot="18874525">
            <a:off x="9246436" y="3948450"/>
            <a:ext cx="628433" cy="2353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391EBD3-3A90-E97C-22CD-DC298E218322}"/>
              </a:ext>
            </a:extLst>
          </p:cNvPr>
          <p:cNvSpPr/>
          <p:nvPr/>
        </p:nvSpPr>
        <p:spPr>
          <a:xfrm rot="2725475" flipH="1">
            <a:off x="9250011" y="1431501"/>
            <a:ext cx="625716" cy="2353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2A9E640-67F9-53A9-D3CC-25E3FEC923F3}"/>
              </a:ext>
            </a:extLst>
          </p:cNvPr>
          <p:cNvSpPr/>
          <p:nvPr/>
        </p:nvSpPr>
        <p:spPr>
          <a:xfrm rot="18874525" flipH="1" flipV="1">
            <a:off x="7306204" y="1417604"/>
            <a:ext cx="630247" cy="2353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5E76EB5-056E-8B0F-28C8-C37549570908}"/>
              </a:ext>
            </a:extLst>
          </p:cNvPr>
          <p:cNvSpPr/>
          <p:nvPr/>
        </p:nvSpPr>
        <p:spPr>
          <a:xfrm rot="2725475" flipV="1">
            <a:off x="7268555" y="3984911"/>
            <a:ext cx="628434" cy="2353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Arrow circle with solid fill">
            <a:extLst>
              <a:ext uri="{FF2B5EF4-FFF2-40B4-BE49-F238E27FC236}">
                <a16:creationId xmlns:a16="http://schemas.microsoft.com/office/drawing/2014/main" id="{7502F8B1-49B4-A3C3-3C98-4668DC236C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7513304" y="1822849"/>
            <a:ext cx="2152839" cy="2152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F993969-C2C4-4D3E-FB59-A45125EAC0AD}"/>
              </a:ext>
            </a:extLst>
          </p:cNvPr>
          <p:cNvSpPr txBox="1"/>
          <p:nvPr/>
        </p:nvSpPr>
        <p:spPr>
          <a:xfrm>
            <a:off x="7926320" y="272721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Automated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287428F-3D8D-EBE3-54D0-088FE3C8F8FF}"/>
              </a:ext>
            </a:extLst>
          </p:cNvPr>
          <p:cNvSpPr/>
          <p:nvPr/>
        </p:nvSpPr>
        <p:spPr>
          <a:xfrm rot="6562246" flipV="1">
            <a:off x="5225983" y="3998764"/>
            <a:ext cx="965544" cy="2353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76AEB7-E0E0-8DB0-1D86-D56E30B819F8}"/>
              </a:ext>
            </a:extLst>
          </p:cNvPr>
          <p:cNvSpPr txBox="1"/>
          <p:nvPr/>
        </p:nvSpPr>
        <p:spPr>
          <a:xfrm>
            <a:off x="5815560" y="3756636"/>
            <a:ext cx="97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Optional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Can also be automated</a:t>
            </a:r>
          </a:p>
        </p:txBody>
      </p:sp>
    </p:spTree>
    <p:extLst>
      <p:ext uri="{BB962C8B-B14F-4D97-AF65-F5344CB8AC3E}">
        <p14:creationId xmlns:p14="http://schemas.microsoft.com/office/powerpoint/2010/main" val="220583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B678-EC94-8E9E-A367-62368996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Analysts when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8E6E-05A9-DB34-1747-658B59FDF2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572125" cy="5221539"/>
          </a:xfrm>
        </p:spPr>
        <p:txBody>
          <a:bodyPr/>
          <a:lstStyle/>
          <a:p>
            <a:r>
              <a:rPr lang="en-US" dirty="0"/>
              <a:t>Choose the suitable technique for the problem</a:t>
            </a:r>
          </a:p>
          <a:p>
            <a:r>
              <a:rPr lang="en-US" dirty="0"/>
              <a:t>Start training the model</a:t>
            </a:r>
          </a:p>
          <a:p>
            <a:r>
              <a:rPr lang="en-US" dirty="0"/>
              <a:t>Decide if the model is good enough or need more training</a:t>
            </a:r>
          </a:p>
          <a:p>
            <a:r>
              <a:rPr lang="en-US" dirty="0"/>
              <a:t>Decide if the model is good enough for new data or need new training</a:t>
            </a:r>
          </a:p>
          <a:p>
            <a:endParaRPr lang="en-US" dirty="0"/>
          </a:p>
          <a:p>
            <a:pPr marL="365760" indent="-365760">
              <a:buFont typeface="Wingdings" panose="05000000000000000000" pitchFamily="2" charset="2"/>
              <a:buChar char="à"/>
            </a:pPr>
            <a:r>
              <a:rPr lang="en-US" dirty="0"/>
              <a:t> You still need to understand the project, monitor and  make decision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Bruce Almighty Coffee GIFs - Get the best GIF on GIPHY">
            <a:extLst>
              <a:ext uri="{FF2B5EF4-FFF2-40B4-BE49-F238E27FC236}">
                <a16:creationId xmlns:a16="http://schemas.microsoft.com/office/drawing/2014/main" id="{6A3EA614-C4B5-C55E-C044-4F68E324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060493"/>
            <a:ext cx="3790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Machine Learning Training GIFs | Gfycat">
            <a:extLst>
              <a:ext uri="{FF2B5EF4-FFF2-40B4-BE49-F238E27FC236}">
                <a16:creationId xmlns:a16="http://schemas.microsoft.com/office/drawing/2014/main" id="{B0491D64-A733-FE29-900D-4A8EF5D7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972990"/>
            <a:ext cx="3790950" cy="21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4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FAC-04D3-9D36-5C05-064FA2F8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in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E19E1-2352-A038-555A-5B32B7B1FF64}"/>
              </a:ext>
            </a:extLst>
          </p:cNvPr>
          <p:cNvSpPr/>
          <p:nvPr/>
        </p:nvSpPr>
        <p:spPr bwMode="auto">
          <a:xfrm>
            <a:off x="4904763" y="1231375"/>
            <a:ext cx="2382473" cy="63010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2674E-FF7A-34AF-F30E-58594066416C}"/>
              </a:ext>
            </a:extLst>
          </p:cNvPr>
          <p:cNvSpPr/>
          <p:nvPr/>
        </p:nvSpPr>
        <p:spPr bwMode="auto">
          <a:xfrm>
            <a:off x="622099" y="2692459"/>
            <a:ext cx="2382473" cy="630106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Supervised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80C89-1BBB-5EF6-258A-45CDFECCA970}"/>
              </a:ext>
            </a:extLst>
          </p:cNvPr>
          <p:cNvSpPr/>
          <p:nvPr/>
        </p:nvSpPr>
        <p:spPr bwMode="auto">
          <a:xfrm>
            <a:off x="3480032" y="2692458"/>
            <a:ext cx="2382473" cy="630107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05C8D-D819-83A9-F928-2AE2F20D7949}"/>
              </a:ext>
            </a:extLst>
          </p:cNvPr>
          <p:cNvSpPr/>
          <p:nvPr/>
        </p:nvSpPr>
        <p:spPr bwMode="auto">
          <a:xfrm>
            <a:off x="6337965" y="2692459"/>
            <a:ext cx="2382473" cy="630106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Semi-Supervised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6F7C9-9EE8-5B66-C0CA-A068A83E616E}"/>
              </a:ext>
            </a:extLst>
          </p:cNvPr>
          <p:cNvSpPr/>
          <p:nvPr/>
        </p:nvSpPr>
        <p:spPr bwMode="auto">
          <a:xfrm>
            <a:off x="9195898" y="2692458"/>
            <a:ext cx="2382473" cy="63010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Reinforcement Learning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A9B6D3-8CC4-4BB8-4A3F-778C0EF111DB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rot="5400000">
            <a:off x="3539179" y="135637"/>
            <a:ext cx="830979" cy="4282664"/>
          </a:xfrm>
          <a:prstGeom prst="bentConnector3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0D68D79-86BE-CCA7-7D23-978EE37FCE59}"/>
              </a:ext>
            </a:extLst>
          </p:cNvPr>
          <p:cNvCxnSpPr>
            <a:stCxn id="4" idx="2"/>
            <a:endCxn id="6" idx="0"/>
          </p:cNvCxnSpPr>
          <p:nvPr/>
        </p:nvCxnSpPr>
        <p:spPr bwMode="auto">
          <a:xfrm rot="5400000">
            <a:off x="4968146" y="1564604"/>
            <a:ext cx="830978" cy="142473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18B5A8-1E4A-349A-5C8B-DA1152510DAE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 rot="16200000" flipH="1">
            <a:off x="6397112" y="1560368"/>
            <a:ext cx="830979" cy="143320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B65653-327B-C7A6-D078-042557BAB08B}"/>
              </a:ext>
            </a:extLst>
          </p:cNvPr>
          <p:cNvCxnSpPr>
            <a:stCxn id="4" idx="2"/>
            <a:endCxn id="8" idx="0"/>
          </p:cNvCxnSpPr>
          <p:nvPr/>
        </p:nvCxnSpPr>
        <p:spPr bwMode="auto">
          <a:xfrm rot="16200000" flipH="1">
            <a:off x="7826078" y="131401"/>
            <a:ext cx="830978" cy="429113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3B3B1F-119D-DF83-CAE9-D35584D250C3}"/>
              </a:ext>
            </a:extLst>
          </p:cNvPr>
          <p:cNvSpPr txBox="1"/>
          <p:nvPr/>
        </p:nvSpPr>
        <p:spPr>
          <a:xfrm>
            <a:off x="622099" y="3453141"/>
            <a:ext cx="2382473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723B5-D456-27F9-9A38-5BA7E5B3E6A6}"/>
              </a:ext>
            </a:extLst>
          </p:cNvPr>
          <p:cNvSpPr txBox="1"/>
          <p:nvPr/>
        </p:nvSpPr>
        <p:spPr>
          <a:xfrm>
            <a:off x="3480032" y="3453141"/>
            <a:ext cx="2488774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Clustering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Dimension Reduction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Association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4BE65-7E38-2A69-ECE8-86DE274905FB}"/>
              </a:ext>
            </a:extLst>
          </p:cNvPr>
          <p:cNvSpPr/>
          <p:nvPr/>
        </p:nvSpPr>
        <p:spPr bwMode="auto">
          <a:xfrm>
            <a:off x="323016" y="2433333"/>
            <a:ext cx="2915051" cy="2303711"/>
          </a:xfrm>
          <a:prstGeom prst="rect">
            <a:avLst/>
          </a:prstGeom>
          <a:noFill/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The focus of </a:t>
            </a:r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  <a:ea typeface="SimSun" charset="-122"/>
              </a:rPr>
              <a:t>this course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2058</Words>
  <Application>Microsoft Office PowerPoint</Application>
  <PresentationFormat>Widescreen</PresentationFormat>
  <Paragraphs>421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Avenir 55 Roman</vt:lpstr>
      <vt:lpstr>Avenir 65 Medium</vt:lpstr>
      <vt:lpstr>Avenir 95 Black</vt:lpstr>
      <vt:lpstr>Calibri</vt:lpstr>
      <vt:lpstr>Cambria Math</vt:lpstr>
      <vt:lpstr>Palatino Linotype</vt:lpstr>
      <vt:lpstr>Times New Roman</vt:lpstr>
      <vt:lpstr>Wingdings</vt:lpstr>
      <vt:lpstr>Office Theme</vt:lpstr>
      <vt:lpstr>Data Analytics with Machine Learning</vt:lpstr>
      <vt:lpstr>Outline</vt:lpstr>
      <vt:lpstr>Data Analytics</vt:lpstr>
      <vt:lpstr>Common Steps in a Data Analytics Project</vt:lpstr>
      <vt:lpstr>The Traditional  Data Analytics Paradigm</vt:lpstr>
      <vt:lpstr>Problems with the Traditional Paradigm</vt:lpstr>
      <vt:lpstr>The Machine Learning  Data Analytics Paradigm</vt:lpstr>
      <vt:lpstr>Tasks of the Analysts when using Machine Learning</vt:lpstr>
      <vt:lpstr>Branches in Machine Learning</vt:lpstr>
      <vt:lpstr>Supervised Learning</vt:lpstr>
      <vt:lpstr>Classification</vt:lpstr>
      <vt:lpstr>Regression</vt:lpstr>
      <vt:lpstr>Unsupervised Learning</vt:lpstr>
      <vt:lpstr>Another Unsupervised Task: Association Learning</vt:lpstr>
      <vt:lpstr>Semi-supervised Learning</vt:lpstr>
      <vt:lpstr>Reinforcement Learning</vt:lpstr>
      <vt:lpstr>Course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139</cp:revision>
  <dcterms:created xsi:type="dcterms:W3CDTF">2019-08-07T15:31:06Z</dcterms:created>
  <dcterms:modified xsi:type="dcterms:W3CDTF">2022-08-17T19:12:17Z</dcterms:modified>
</cp:coreProperties>
</file>