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48F4E-915A-4CA4-97DF-1434C4559709}" v="288" dt="2020-03-09T15:18:1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Le" userId="ab89bd28bd2c192c" providerId="LiveId" clId="{23448F4E-915A-4CA4-97DF-1434C4559709}"/>
    <pc:docChg chg="undo custSel addSld delSld modSld">
      <pc:chgData name="Linh Le" userId="ab89bd28bd2c192c" providerId="LiveId" clId="{23448F4E-915A-4CA4-97DF-1434C4559709}" dt="2020-03-09T15:18:19.828" v="594" actId="20577"/>
      <pc:docMkLst>
        <pc:docMk/>
      </pc:docMkLst>
      <pc:sldChg chg="modSp">
        <pc:chgData name="Linh Le" userId="ab89bd28bd2c192c" providerId="LiveId" clId="{23448F4E-915A-4CA4-97DF-1434C4559709}" dt="2020-03-09T15:17:12.968" v="482" actId="20577"/>
        <pc:sldMkLst>
          <pc:docMk/>
          <pc:sldMk cId="3855382186" sldId="257"/>
        </pc:sldMkLst>
        <pc:spChg chg="mod">
          <ac:chgData name="Linh Le" userId="ab89bd28bd2c192c" providerId="LiveId" clId="{23448F4E-915A-4CA4-97DF-1434C4559709}" dt="2020-03-09T15:17:12.968" v="482" actId="20577"/>
          <ac:spMkLst>
            <pc:docMk/>
            <pc:sldMk cId="3855382186" sldId="257"/>
            <ac:spMk id="2" creationId="{CF954CD3-1D05-4C93-A97F-F4E90A798527}"/>
          </ac:spMkLst>
        </pc:spChg>
        <pc:spChg chg="mod">
          <ac:chgData name="Linh Le" userId="ab89bd28bd2c192c" providerId="LiveId" clId="{23448F4E-915A-4CA4-97DF-1434C4559709}" dt="2020-03-09T15:17:09.399" v="478" actId="5793"/>
          <ac:spMkLst>
            <pc:docMk/>
            <pc:sldMk cId="3855382186" sldId="257"/>
            <ac:spMk id="3" creationId="{E0967700-D02F-4D7C-B799-1FF1C5669164}"/>
          </ac:spMkLst>
        </pc:spChg>
      </pc:sldChg>
      <pc:sldChg chg="addSp delSp modSp add">
        <pc:chgData name="Linh Le" userId="ab89bd28bd2c192c" providerId="LiveId" clId="{23448F4E-915A-4CA4-97DF-1434C4559709}" dt="2020-03-09T15:18:19.828" v="594" actId="20577"/>
        <pc:sldMkLst>
          <pc:docMk/>
          <pc:sldMk cId="1905174024" sldId="258"/>
        </pc:sldMkLst>
        <pc:spChg chg="mod">
          <ac:chgData name="Linh Le" userId="ab89bd28bd2c192c" providerId="LiveId" clId="{23448F4E-915A-4CA4-97DF-1434C4559709}" dt="2020-03-09T15:13:01.417" v="32" actId="20577"/>
          <ac:spMkLst>
            <pc:docMk/>
            <pc:sldMk cId="1905174024" sldId="258"/>
            <ac:spMk id="2" creationId="{BBD337A2-5454-4522-9191-F82273452B71}"/>
          </ac:spMkLst>
        </pc:spChg>
        <pc:spChg chg="mod">
          <ac:chgData name="Linh Le" userId="ab89bd28bd2c192c" providerId="LiveId" clId="{23448F4E-915A-4CA4-97DF-1434C4559709}" dt="2020-03-09T15:18:19.828" v="594" actId="20577"/>
          <ac:spMkLst>
            <pc:docMk/>
            <pc:sldMk cId="1905174024" sldId="258"/>
            <ac:spMk id="3" creationId="{83955066-8948-4C51-A445-5F0CE8745E97}"/>
          </ac:spMkLst>
        </pc:spChg>
        <pc:spChg chg="add del">
          <ac:chgData name="Linh Le" userId="ab89bd28bd2c192c" providerId="LiveId" clId="{23448F4E-915A-4CA4-97DF-1434C4559709}" dt="2020-03-09T15:17:50.596" v="511"/>
          <ac:spMkLst>
            <pc:docMk/>
            <pc:sldMk cId="1905174024" sldId="258"/>
            <ac:spMk id="4" creationId="{7BF8DC6B-D129-4C2D-B8D6-915B8C62279E}"/>
          </ac:spMkLst>
        </pc:spChg>
        <pc:spChg chg="add del">
          <ac:chgData name="Linh Le" userId="ab89bd28bd2c192c" providerId="LiveId" clId="{23448F4E-915A-4CA4-97DF-1434C4559709}" dt="2020-03-09T15:17:51.953" v="513"/>
          <ac:spMkLst>
            <pc:docMk/>
            <pc:sldMk cId="1905174024" sldId="258"/>
            <ac:spMk id="5" creationId="{454A2F85-9F65-4BAD-9D39-9286BD6298E0}"/>
          </ac:spMkLst>
        </pc:spChg>
      </pc:sldChg>
      <pc:sldChg chg="modSp add del">
        <pc:chgData name="Linh Le" userId="ab89bd28bd2c192c" providerId="LiveId" clId="{23448F4E-915A-4CA4-97DF-1434C4559709}" dt="2020-03-09T15:17:45.812" v="509"/>
        <pc:sldMkLst>
          <pc:docMk/>
          <pc:sldMk cId="0" sldId="305"/>
        </pc:sldMkLst>
        <pc:spChg chg="mod">
          <ac:chgData name="Linh Le" userId="ab89bd28bd2c192c" providerId="LiveId" clId="{23448F4E-915A-4CA4-97DF-1434C4559709}" dt="2020-03-09T15:17:45.234" v="508"/>
          <ac:spMkLst>
            <pc:docMk/>
            <pc:sldMk cId="0" sldId="305"/>
            <ac:spMk id="7" creationId="{0B2585B7-14EB-40C5-8B42-D023CB58AD02}"/>
          </ac:spMkLst>
        </pc:spChg>
      </pc:sldChg>
      <pc:sldChg chg="modSp add del">
        <pc:chgData name="Linh Le" userId="ab89bd28bd2c192c" providerId="LiveId" clId="{23448F4E-915A-4CA4-97DF-1434C4559709}" dt="2020-03-09T15:17:45.812" v="509"/>
        <pc:sldMkLst>
          <pc:docMk/>
          <pc:sldMk cId="0" sldId="306"/>
        </pc:sldMkLst>
        <pc:spChg chg="mod">
          <ac:chgData name="Linh Le" userId="ab89bd28bd2c192c" providerId="LiveId" clId="{23448F4E-915A-4CA4-97DF-1434C4559709}" dt="2020-03-09T15:17:45.234" v="508"/>
          <ac:spMkLst>
            <pc:docMk/>
            <pc:sldMk cId="0" sldId="306"/>
            <ac:spMk id="6" creationId="{24BC085D-8305-4AD7-A5FE-0E819F360A88}"/>
          </ac:spMkLst>
        </pc:spChg>
      </pc:sldChg>
      <pc:sldChg chg="modSp add del">
        <pc:chgData name="Linh Le" userId="ab89bd28bd2c192c" providerId="LiveId" clId="{23448F4E-915A-4CA4-97DF-1434C4559709}" dt="2020-03-09T15:17:45.812" v="509"/>
        <pc:sldMkLst>
          <pc:docMk/>
          <pc:sldMk cId="0" sldId="330"/>
        </pc:sldMkLst>
        <pc:spChg chg="mod">
          <ac:chgData name="Linh Le" userId="ab89bd28bd2c192c" providerId="LiveId" clId="{23448F4E-915A-4CA4-97DF-1434C4559709}" dt="2020-03-09T15:17:45.234" v="508"/>
          <ac:spMkLst>
            <pc:docMk/>
            <pc:sldMk cId="0" sldId="330"/>
            <ac:spMk id="7" creationId="{F3EA1E61-170A-4CDB-9768-4389FB36CDEF}"/>
          </ac:spMkLst>
        </pc:spChg>
      </pc:sldChg>
      <pc:sldChg chg="modSp add del">
        <pc:chgData name="Linh Le" userId="ab89bd28bd2c192c" providerId="LiveId" clId="{23448F4E-915A-4CA4-97DF-1434C4559709}" dt="2020-03-09T15:17:45.812" v="509"/>
        <pc:sldMkLst>
          <pc:docMk/>
          <pc:sldMk cId="0" sldId="331"/>
        </pc:sldMkLst>
        <pc:spChg chg="mod">
          <ac:chgData name="Linh Le" userId="ab89bd28bd2c192c" providerId="LiveId" clId="{23448F4E-915A-4CA4-97DF-1434C4559709}" dt="2020-03-09T15:17:45.234" v="508"/>
          <ac:spMkLst>
            <pc:docMk/>
            <pc:sldMk cId="0" sldId="331"/>
            <ac:spMk id="7" creationId="{44F887FD-3D15-4681-8809-296E822FB8BE}"/>
          </ac:spMkLst>
        </pc:spChg>
      </pc:sldChg>
      <pc:sldChg chg="modSp add del">
        <pc:chgData name="Linh Le" userId="ab89bd28bd2c192c" providerId="LiveId" clId="{23448F4E-915A-4CA4-97DF-1434C4559709}" dt="2020-03-09T15:17:45.812" v="509"/>
        <pc:sldMkLst>
          <pc:docMk/>
          <pc:sldMk cId="0" sldId="332"/>
        </pc:sldMkLst>
        <pc:spChg chg="mod">
          <ac:chgData name="Linh Le" userId="ab89bd28bd2c192c" providerId="LiveId" clId="{23448F4E-915A-4CA4-97DF-1434C4559709}" dt="2020-03-09T15:17:45.234" v="508"/>
          <ac:spMkLst>
            <pc:docMk/>
            <pc:sldMk cId="0" sldId="332"/>
            <ac:spMk id="6" creationId="{24E7467F-942C-4CBE-9132-D2F6E5D94C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8894C-BA73-4058-ACD0-FAE5660174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91E-A354-4BFC-8B0C-3475F010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5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1227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8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461D26-FE49-4414-9837-E29E28F0874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D3992B58-353E-4A98-8B05-CA5F290B9AA8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82B8-9C8E-4349-8933-360D8A91B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Linear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76FD0-428F-4A4E-9785-B8B37E490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7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1E29-F46B-487B-AE8D-8596BE73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F6DF-1CA3-44FF-9161-DC53F0A4F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very similar to Ridge Regression, however, LASSO models add the sum of absolute coefficients to the training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size (number of instances) in the training data</a:t>
                </a:r>
              </a:p>
              <a:p>
                <a:r>
                  <a:rPr lang="en-US" dirty="0"/>
                  <a:t>Similar to Ridge regression,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hyper-parameter that needs finetuning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F6DF-1CA3-44FF-9161-DC53F0A4F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9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6A08-154A-4211-B23F-40CEA7C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4837A-6D65-49AB-BD36-D424062AC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a combination of Ridge Regression and LASSO – both the squared and the absolute coefficients are added to the training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 Elastic-Net, we have another hyper-parameter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so we will 	need to finetune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4837A-6D65-49AB-BD36-D424062AC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1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4CD3-1D05-4C93-A97F-F4E90A7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67700-D02F-4D7C-B799-1FF1C5669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Recall, a linear regression model has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which is linear in terms of the features</a:t>
                </a:r>
              </a:p>
              <a:p>
                <a:pPr lvl="1"/>
                <a:r>
                  <a:rPr lang="en-US" dirty="0"/>
                  <a:t>Now we add a “hat” to y to differentiate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the true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it cannot model non-linearity in the data</a:t>
                </a:r>
              </a:p>
              <a:p>
                <a:r>
                  <a:rPr lang="en-US" dirty="0"/>
                  <a:t>We have been discussing about adding squared/log features but sometimes they are not enough</a:t>
                </a:r>
              </a:p>
              <a:p>
                <a:pPr lvl="1"/>
                <a:r>
                  <a:rPr lang="en-US" dirty="0"/>
                  <a:t>The relationship may be in higher degree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There may be meaningful interaction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67700-D02F-4D7C-B799-1FF1C5669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 b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3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930-6A8A-4B6C-8C8D-98D4193D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AB636-3945-4590-8ED7-3D4FE9EFE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Interaction refers to the product of features</a:t>
                </a:r>
              </a:p>
              <a:p>
                <a:pPr lvl="1"/>
                <a:r>
                  <a:rPr lang="en-US" dirty="0"/>
                  <a:t>For example, if we have three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We have three two-way interactions: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They are also considered degree-2 polynomial features</a:t>
                </a:r>
              </a:p>
              <a:p>
                <a:pPr lvl="2"/>
                <a:r>
                  <a:rPr lang="en-US" dirty="0"/>
                  <a:t>The interaction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called a three-way interaction, considered a degree-3 polynomial feature</a:t>
                </a:r>
              </a:p>
              <a:p>
                <a:r>
                  <a:rPr lang="en-US" dirty="0"/>
                  <a:t>Adding interaction </a:t>
                </a:r>
                <a:r>
                  <a:rPr lang="en-US" b="1" dirty="0"/>
                  <a:t>may</a:t>
                </a:r>
                <a:r>
                  <a:rPr lang="en-US" dirty="0"/>
                  <a:t> improve a model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AB636-3945-4590-8ED7-3D4FE9EFE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E6151A8A-EF0E-47B1-B5F4-ED294B7D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" y="4233445"/>
            <a:ext cx="3705225" cy="2495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02125B-515E-4094-A043-0A2012B0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04" y="4233445"/>
            <a:ext cx="3705225" cy="2495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696019-9C8B-40D3-AE4F-4CCB5CDA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3" y="4233445"/>
            <a:ext cx="3657600" cy="24955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8004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37A2-5454-4522-9191-F8227345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55066-8948-4C51-A445-5F0CE8745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equation of polynomial regression includes both the individual features and all their polynomial forms</a:t>
                </a:r>
              </a:p>
              <a:p>
                <a:r>
                  <a:rPr lang="en-US" dirty="0"/>
                  <a:t>For example, a second-degree model with two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 third degree model will also include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so on…</a:t>
                </a:r>
              </a:p>
              <a:p>
                <a:r>
                  <a:rPr lang="en-US" dirty="0"/>
                  <a:t>In </a:t>
                </a:r>
                <a:r>
                  <a:rPr lang="en-US" dirty="0" err="1"/>
                  <a:t>sklearn</a:t>
                </a:r>
                <a:r>
                  <a:rPr lang="en-US" dirty="0"/>
                  <a:t>, 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𝑃𝑜𝑙𝑦𝑛𝑜𝑚𝑖𝑎𝑙𝐹𝑒𝑎𝑡𝑢𝑟𝑒𝑠</m:t>
                    </m:r>
                  </m:oMath>
                </a14:m>
                <a:r>
                  <a:rPr lang="en-US" dirty="0"/>
                  <a:t> to add these new features to the input data </a:t>
                </a:r>
                <a:r>
                  <a:rPr lang="en-US"/>
                  <a:t>during preprocessing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55066-8948-4C51-A445-5F0CE8745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F032-5455-4FA8-9145-DD0198D2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5E28-8CF7-43D3-9D38-3959E2FC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polynomial features is a </a:t>
            </a:r>
            <a:r>
              <a:rPr lang="en-US" b="1" dirty="0"/>
              <a:t>very easy </a:t>
            </a:r>
            <a:r>
              <a:rPr lang="en-US" dirty="0"/>
              <a:t>way to overfit your training data</a:t>
            </a:r>
          </a:p>
          <a:p>
            <a:r>
              <a:rPr lang="en-US" dirty="0"/>
              <a:t>From the samples code (models applied on the auto-mpg data)</a:t>
            </a:r>
          </a:p>
          <a:p>
            <a:pPr lvl="1"/>
            <a:r>
              <a:rPr lang="en-US" dirty="0"/>
              <a:t>It can be seen that adding higher degree polynomial features makes the overfitting problem worse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8AA39-81DA-48D8-AACA-93A10502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2" y="3766999"/>
            <a:ext cx="3310723" cy="56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00030-0A08-4EAE-971D-EEB36E64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464" y="3771168"/>
            <a:ext cx="4019568" cy="575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4DA4-F023-4AF9-BEB3-98D30F60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376" y="3766999"/>
            <a:ext cx="4036247" cy="5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8A79-2BE5-4792-9FFF-85D469B0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64333" cy="917573"/>
          </a:xfrm>
        </p:spPr>
        <p:txBody>
          <a:bodyPr/>
          <a:lstStyle/>
          <a:p>
            <a:r>
              <a:rPr lang="en-US" dirty="0"/>
              <a:t>Linear Regression Revisit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3E22-FA7A-442B-86AE-BF4D54E0D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748897"/>
                <a:ext cx="10964333" cy="5083732"/>
              </a:xfrm>
            </p:spPr>
            <p:txBody>
              <a:bodyPr/>
              <a:lstStyle/>
              <a:p>
                <a:r>
                  <a:rPr lang="en-US" sz="2400" dirty="0"/>
                  <a:t>Recall once more, a linear regression model has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have not discussed how a linear regression model is trained. In general, there are multiple ways, but they all try determine a set of coefficient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with the same training objective of </a:t>
                </a:r>
                <a:r>
                  <a:rPr lang="en-US" sz="2400" b="1" dirty="0"/>
                  <a:t>minimize the MSE</a:t>
                </a:r>
                <a:r>
                  <a:rPr lang="en-US" sz="2400" dirty="0"/>
                  <a:t> in training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This is why a linear model is also called an </a:t>
                </a:r>
                <a:r>
                  <a:rPr lang="en-US" sz="2000" b="1" dirty="0"/>
                  <a:t>Ordinary Least Squares</a:t>
                </a:r>
                <a:r>
                  <a:rPr lang="en-US" sz="2000" dirty="0"/>
                  <a:t> model</a:t>
                </a:r>
              </a:p>
              <a:p>
                <a:r>
                  <a:rPr lang="en-US" sz="2400" dirty="0"/>
                  <a:t>So, more polynomial features means more coefficients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, and it is easier to fit an equation to obtain less training MSE</a:t>
                </a:r>
              </a:p>
              <a:p>
                <a:r>
                  <a:rPr lang="en-US" sz="2400" dirty="0"/>
                  <a:t>But it also means the models are more prone to overfitting without proper control of which values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 can get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3E22-FA7A-442B-86AE-BF4D54E0D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748897"/>
                <a:ext cx="10964333" cy="5083732"/>
              </a:xfrm>
              <a:blipFill>
                <a:blip r:embed="rId2"/>
                <a:stretch>
                  <a:fillRect l="-1556" t="-1918" r="-222" b="-4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22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C237-26E5-4A49-B75D-2A42C5C9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7038"/>
            <a:ext cx="10964333" cy="917573"/>
          </a:xfrm>
        </p:spPr>
        <p:txBody>
          <a:bodyPr/>
          <a:lstStyle/>
          <a:p>
            <a:r>
              <a:rPr lang="en-US" sz="3200" dirty="0"/>
              <a:t>Higher Degree Polynomial Models Overfit Easily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8345C1-EE50-4B05-BEFC-851081CB88FF}"/>
              </a:ext>
            </a:extLst>
          </p:cNvPr>
          <p:cNvCxnSpPr>
            <a:cxnSpLocks/>
          </p:cNvCxnSpPr>
          <p:nvPr/>
        </p:nvCxnSpPr>
        <p:spPr>
          <a:xfrm flipV="1">
            <a:off x="775142" y="2148025"/>
            <a:ext cx="0" cy="2405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251167-FFAF-43B2-88CE-F240020D2112}"/>
              </a:ext>
            </a:extLst>
          </p:cNvPr>
          <p:cNvCxnSpPr>
            <a:cxnSpLocks/>
          </p:cNvCxnSpPr>
          <p:nvPr/>
        </p:nvCxnSpPr>
        <p:spPr>
          <a:xfrm>
            <a:off x="775142" y="4553873"/>
            <a:ext cx="4635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D04D50F-D3D6-4536-BBBE-A25A512A0862}"/>
              </a:ext>
            </a:extLst>
          </p:cNvPr>
          <p:cNvSpPr/>
          <p:nvPr/>
        </p:nvSpPr>
        <p:spPr>
          <a:xfrm>
            <a:off x="1254536" y="345304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E6B000-E292-4478-969E-BF9212642178}"/>
              </a:ext>
            </a:extLst>
          </p:cNvPr>
          <p:cNvSpPr/>
          <p:nvPr/>
        </p:nvSpPr>
        <p:spPr>
          <a:xfrm>
            <a:off x="1254536" y="384364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1ED09-583D-45B7-A040-6CF12260D732}"/>
              </a:ext>
            </a:extLst>
          </p:cNvPr>
          <p:cNvSpPr/>
          <p:nvPr/>
        </p:nvSpPr>
        <p:spPr>
          <a:xfrm>
            <a:off x="1750943" y="367721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FA7A56-D9ED-4807-A579-7D4FC551A174}"/>
              </a:ext>
            </a:extLst>
          </p:cNvPr>
          <p:cNvSpPr/>
          <p:nvPr/>
        </p:nvSpPr>
        <p:spPr>
          <a:xfrm>
            <a:off x="1852303" y="333241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AA3E9A-FBD3-4C89-B3BA-2D4740598A0C}"/>
              </a:ext>
            </a:extLst>
          </p:cNvPr>
          <p:cNvSpPr/>
          <p:nvPr/>
        </p:nvSpPr>
        <p:spPr>
          <a:xfrm>
            <a:off x="2074239" y="303135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8280E5-2E04-412A-AA26-78BF1C79EFB0}"/>
              </a:ext>
            </a:extLst>
          </p:cNvPr>
          <p:cNvSpPr/>
          <p:nvPr/>
        </p:nvSpPr>
        <p:spPr>
          <a:xfrm>
            <a:off x="2299145" y="347081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F7148E-1676-4758-BA7C-EAC7DE823ED2}"/>
              </a:ext>
            </a:extLst>
          </p:cNvPr>
          <p:cNvSpPr/>
          <p:nvPr/>
        </p:nvSpPr>
        <p:spPr>
          <a:xfrm>
            <a:off x="2596539" y="291595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AACD92-4C92-41A9-85CF-11C5CA1171B9}"/>
              </a:ext>
            </a:extLst>
          </p:cNvPr>
          <p:cNvSpPr/>
          <p:nvPr/>
        </p:nvSpPr>
        <p:spPr>
          <a:xfrm>
            <a:off x="2421948" y="324146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10EDE9-80AB-453F-9459-09F370405C32}"/>
              </a:ext>
            </a:extLst>
          </p:cNvPr>
          <p:cNvSpPr/>
          <p:nvPr/>
        </p:nvSpPr>
        <p:spPr>
          <a:xfrm>
            <a:off x="3000451" y="275393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2B8944-E165-4414-B9B5-6DEFA2841102}"/>
              </a:ext>
            </a:extLst>
          </p:cNvPr>
          <p:cNvSpPr/>
          <p:nvPr/>
        </p:nvSpPr>
        <p:spPr>
          <a:xfrm>
            <a:off x="2942748" y="351074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839FD7-C32B-4DCF-AE5E-0457E0438B36}"/>
              </a:ext>
            </a:extLst>
          </p:cNvPr>
          <p:cNvSpPr/>
          <p:nvPr/>
        </p:nvSpPr>
        <p:spPr>
          <a:xfrm>
            <a:off x="3160278" y="311935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3F9ECA-5507-4C84-B827-B904832A6303}"/>
              </a:ext>
            </a:extLst>
          </p:cNvPr>
          <p:cNvSpPr/>
          <p:nvPr/>
        </p:nvSpPr>
        <p:spPr>
          <a:xfrm>
            <a:off x="3275685" y="248312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B95DA5-D380-49A9-97D0-275EC9EDABB9}"/>
              </a:ext>
            </a:extLst>
          </p:cNvPr>
          <p:cNvSpPr/>
          <p:nvPr/>
        </p:nvSpPr>
        <p:spPr>
          <a:xfrm>
            <a:off x="3527215" y="281389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92785D-44E4-4D32-B522-A0F82E92F37D}"/>
              </a:ext>
            </a:extLst>
          </p:cNvPr>
          <p:cNvSpPr/>
          <p:nvPr/>
        </p:nvSpPr>
        <p:spPr>
          <a:xfrm>
            <a:off x="3721044" y="314005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86B985-5BC9-4695-95C1-6FF07C8FE9D8}"/>
              </a:ext>
            </a:extLst>
          </p:cNvPr>
          <p:cNvSpPr/>
          <p:nvPr/>
        </p:nvSpPr>
        <p:spPr>
          <a:xfrm>
            <a:off x="3942991" y="254082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BF6A03B-B688-4863-B38C-9B39DA0C68F8}"/>
              </a:ext>
            </a:extLst>
          </p:cNvPr>
          <p:cNvSpPr/>
          <p:nvPr/>
        </p:nvSpPr>
        <p:spPr>
          <a:xfrm>
            <a:off x="3663340" y="233292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CF41A2-273B-4373-A18D-09CE6F9A6BD0}"/>
              </a:ext>
            </a:extLst>
          </p:cNvPr>
          <p:cNvCxnSpPr>
            <a:cxnSpLocks/>
          </p:cNvCxnSpPr>
          <p:nvPr/>
        </p:nvCxnSpPr>
        <p:spPr>
          <a:xfrm flipV="1">
            <a:off x="1182036" y="2254558"/>
            <a:ext cx="4058156" cy="153805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75A215-F6CD-4F5B-A1C5-D2D86F989BAB}"/>
              </a:ext>
            </a:extLst>
          </p:cNvPr>
          <p:cNvSpPr txBox="1"/>
          <p:nvPr/>
        </p:nvSpPr>
        <p:spPr>
          <a:xfrm>
            <a:off x="2328007" y="4545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6938B-0757-4A6A-B378-CDBA0A0625DB}"/>
              </a:ext>
            </a:extLst>
          </p:cNvPr>
          <p:cNvSpPr txBox="1"/>
          <p:nvPr/>
        </p:nvSpPr>
        <p:spPr>
          <a:xfrm>
            <a:off x="429676" y="311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6D17F3-9C3A-479B-B65B-A21FC0A234D5}"/>
              </a:ext>
            </a:extLst>
          </p:cNvPr>
          <p:cNvSpPr txBox="1"/>
          <p:nvPr/>
        </p:nvSpPr>
        <p:spPr>
          <a:xfrm>
            <a:off x="1774266" y="4877477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Linear Model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DB6C18-9588-4D61-83A8-26CF1C3337FE}"/>
              </a:ext>
            </a:extLst>
          </p:cNvPr>
          <p:cNvSpPr/>
          <p:nvPr/>
        </p:nvSpPr>
        <p:spPr>
          <a:xfrm>
            <a:off x="4394280" y="252589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AAEF3D9-9519-4EB6-AC70-E10807AFAB7D}"/>
              </a:ext>
            </a:extLst>
          </p:cNvPr>
          <p:cNvSpPr/>
          <p:nvPr/>
        </p:nvSpPr>
        <p:spPr>
          <a:xfrm>
            <a:off x="4366166" y="225672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6AF0B5-9632-4663-BAE1-395F31D57450}"/>
              </a:ext>
            </a:extLst>
          </p:cNvPr>
          <p:cNvSpPr/>
          <p:nvPr/>
        </p:nvSpPr>
        <p:spPr>
          <a:xfrm>
            <a:off x="4879953" y="252495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DD9066-3923-41B6-AA61-7AFB2A98123F}"/>
              </a:ext>
            </a:extLst>
          </p:cNvPr>
          <p:cNvSpPr/>
          <p:nvPr/>
        </p:nvSpPr>
        <p:spPr>
          <a:xfrm>
            <a:off x="4937656" y="211384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95BE1F-8ECE-4087-A0A7-58A50A738442}"/>
              </a:ext>
            </a:extLst>
          </p:cNvPr>
          <p:cNvSpPr/>
          <p:nvPr/>
        </p:nvSpPr>
        <p:spPr>
          <a:xfrm>
            <a:off x="4619173" y="292929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56ADC9-75DB-4DB2-B854-932C4C3F8813}"/>
              </a:ext>
            </a:extLst>
          </p:cNvPr>
          <p:cNvCxnSpPr/>
          <p:nvPr/>
        </p:nvCxnSpPr>
        <p:spPr bwMode="auto">
          <a:xfrm flipV="1">
            <a:off x="3836451" y="2009542"/>
            <a:ext cx="0" cy="25354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636DEE5-314A-488C-996A-D6003E5A15CB}"/>
              </a:ext>
            </a:extLst>
          </p:cNvPr>
          <p:cNvSpPr txBox="1"/>
          <p:nvPr/>
        </p:nvSpPr>
        <p:spPr>
          <a:xfrm>
            <a:off x="1529403" y="1603808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Training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6169ED-4507-40D4-9DF9-F2C980565414}"/>
              </a:ext>
            </a:extLst>
          </p:cNvPr>
          <p:cNvSpPr txBox="1"/>
          <p:nvPr/>
        </p:nvSpPr>
        <p:spPr>
          <a:xfrm>
            <a:off x="3813544" y="1603830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Testing Data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E636C5-981C-41BD-9253-C7DD08188E1F}"/>
              </a:ext>
            </a:extLst>
          </p:cNvPr>
          <p:cNvCxnSpPr>
            <a:cxnSpLocks/>
          </p:cNvCxnSpPr>
          <p:nvPr/>
        </p:nvCxnSpPr>
        <p:spPr>
          <a:xfrm flipV="1">
            <a:off x="6942556" y="2148025"/>
            <a:ext cx="0" cy="2405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F99A91-4C8E-493B-82E4-BD7ED9F4122A}"/>
              </a:ext>
            </a:extLst>
          </p:cNvPr>
          <p:cNvCxnSpPr>
            <a:cxnSpLocks/>
          </p:cNvCxnSpPr>
          <p:nvPr/>
        </p:nvCxnSpPr>
        <p:spPr>
          <a:xfrm>
            <a:off x="6942556" y="4553873"/>
            <a:ext cx="4635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AEC705-1F79-4872-BE6F-C565227D341C}"/>
              </a:ext>
            </a:extLst>
          </p:cNvPr>
          <p:cNvSpPr/>
          <p:nvPr/>
        </p:nvSpPr>
        <p:spPr>
          <a:xfrm>
            <a:off x="7421950" y="345304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0FA247-B147-4FF1-8D6A-35229343F4F8}"/>
              </a:ext>
            </a:extLst>
          </p:cNvPr>
          <p:cNvSpPr/>
          <p:nvPr/>
        </p:nvSpPr>
        <p:spPr>
          <a:xfrm>
            <a:off x="7421950" y="384364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ACF3FFD-5A35-4E2B-899E-54F3CF8CEEA1}"/>
              </a:ext>
            </a:extLst>
          </p:cNvPr>
          <p:cNvSpPr/>
          <p:nvPr/>
        </p:nvSpPr>
        <p:spPr>
          <a:xfrm>
            <a:off x="7918357" y="367721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6015314-AEC3-4567-B98D-C1B6B5DDB49F}"/>
              </a:ext>
            </a:extLst>
          </p:cNvPr>
          <p:cNvSpPr/>
          <p:nvPr/>
        </p:nvSpPr>
        <p:spPr>
          <a:xfrm>
            <a:off x="8019717" y="333241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DB5271-2A16-464C-9C91-1C47D80581EC}"/>
              </a:ext>
            </a:extLst>
          </p:cNvPr>
          <p:cNvSpPr/>
          <p:nvPr/>
        </p:nvSpPr>
        <p:spPr>
          <a:xfrm>
            <a:off x="8241653" y="303135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558C415-17E9-4F04-BED5-A02F2D85C55C}"/>
              </a:ext>
            </a:extLst>
          </p:cNvPr>
          <p:cNvSpPr/>
          <p:nvPr/>
        </p:nvSpPr>
        <p:spPr>
          <a:xfrm>
            <a:off x="8466559" y="347081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7885B0-33CD-4ADF-98E4-7AAE6FCDAC3C}"/>
              </a:ext>
            </a:extLst>
          </p:cNvPr>
          <p:cNvSpPr/>
          <p:nvPr/>
        </p:nvSpPr>
        <p:spPr>
          <a:xfrm>
            <a:off x="8763953" y="291595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8F1D64-A9D5-4A57-857F-06B4951D775C}"/>
              </a:ext>
            </a:extLst>
          </p:cNvPr>
          <p:cNvSpPr/>
          <p:nvPr/>
        </p:nvSpPr>
        <p:spPr>
          <a:xfrm>
            <a:off x="8589362" y="324146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A256E4F-2A9C-4BF4-A227-B3D7F87B1F63}"/>
              </a:ext>
            </a:extLst>
          </p:cNvPr>
          <p:cNvSpPr/>
          <p:nvPr/>
        </p:nvSpPr>
        <p:spPr>
          <a:xfrm>
            <a:off x="9167865" y="275393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8AA1BE-4A58-4F26-A873-219E0102E29F}"/>
              </a:ext>
            </a:extLst>
          </p:cNvPr>
          <p:cNvSpPr/>
          <p:nvPr/>
        </p:nvSpPr>
        <p:spPr>
          <a:xfrm>
            <a:off x="9110162" y="351074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95A978-5C31-431E-B9E3-F7453F3D7A83}"/>
              </a:ext>
            </a:extLst>
          </p:cNvPr>
          <p:cNvSpPr/>
          <p:nvPr/>
        </p:nvSpPr>
        <p:spPr>
          <a:xfrm>
            <a:off x="9327692" y="311935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1BA80B0-AE1F-4FC3-80CC-6B51F6F95D7C}"/>
              </a:ext>
            </a:extLst>
          </p:cNvPr>
          <p:cNvSpPr/>
          <p:nvPr/>
        </p:nvSpPr>
        <p:spPr>
          <a:xfrm>
            <a:off x="9443099" y="248312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A4FB9C1-32C5-48F1-9F54-C2FA365E3D2C}"/>
              </a:ext>
            </a:extLst>
          </p:cNvPr>
          <p:cNvSpPr/>
          <p:nvPr/>
        </p:nvSpPr>
        <p:spPr>
          <a:xfrm>
            <a:off x="9694629" y="281389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4AB2D8-3DD2-4294-AC60-B2E0A1870AEE}"/>
              </a:ext>
            </a:extLst>
          </p:cNvPr>
          <p:cNvSpPr/>
          <p:nvPr/>
        </p:nvSpPr>
        <p:spPr>
          <a:xfrm>
            <a:off x="9888458" y="314005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B54357D-3720-4104-A7D6-FA5403E61812}"/>
              </a:ext>
            </a:extLst>
          </p:cNvPr>
          <p:cNvSpPr/>
          <p:nvPr/>
        </p:nvSpPr>
        <p:spPr>
          <a:xfrm>
            <a:off x="10110405" y="254082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4C19FE-138B-45B8-AC10-8C2DAD160FF9}"/>
              </a:ext>
            </a:extLst>
          </p:cNvPr>
          <p:cNvSpPr/>
          <p:nvPr/>
        </p:nvSpPr>
        <p:spPr>
          <a:xfrm>
            <a:off x="9830754" y="233292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A3A249-7EC8-4939-B4B8-DEA5E8303FB6}"/>
              </a:ext>
            </a:extLst>
          </p:cNvPr>
          <p:cNvSpPr txBox="1"/>
          <p:nvPr/>
        </p:nvSpPr>
        <p:spPr>
          <a:xfrm>
            <a:off x="8495421" y="4545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2F2F0-EB99-4EB6-AC60-1729294BDCFF}"/>
              </a:ext>
            </a:extLst>
          </p:cNvPr>
          <p:cNvSpPr txBox="1"/>
          <p:nvPr/>
        </p:nvSpPr>
        <p:spPr>
          <a:xfrm>
            <a:off x="7941680" y="4877477"/>
            <a:ext cx="31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Degree-6 Polynomial Model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ECC40F3-F18E-438C-9BD9-EDBA3A067B87}"/>
              </a:ext>
            </a:extLst>
          </p:cNvPr>
          <p:cNvSpPr/>
          <p:nvPr/>
        </p:nvSpPr>
        <p:spPr>
          <a:xfrm>
            <a:off x="10561694" y="252589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6E573BA-B0E5-4BE8-A2F7-5D62F0B24B56}"/>
              </a:ext>
            </a:extLst>
          </p:cNvPr>
          <p:cNvSpPr/>
          <p:nvPr/>
        </p:nvSpPr>
        <p:spPr>
          <a:xfrm>
            <a:off x="10533580" y="225672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40759CC-96C3-4FB0-BBF8-D257BB0F0A0B}"/>
              </a:ext>
            </a:extLst>
          </p:cNvPr>
          <p:cNvSpPr/>
          <p:nvPr/>
        </p:nvSpPr>
        <p:spPr>
          <a:xfrm>
            <a:off x="11047367" y="252495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40CF91-C753-49A0-9BA0-A87A7D60C298}"/>
              </a:ext>
            </a:extLst>
          </p:cNvPr>
          <p:cNvSpPr/>
          <p:nvPr/>
        </p:nvSpPr>
        <p:spPr>
          <a:xfrm>
            <a:off x="11105070" y="211384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87C4791-1C81-4F22-BED4-035ACE5E54E6}"/>
              </a:ext>
            </a:extLst>
          </p:cNvPr>
          <p:cNvSpPr/>
          <p:nvPr/>
        </p:nvSpPr>
        <p:spPr>
          <a:xfrm>
            <a:off x="10786587" y="292929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1B69F4-BAD9-4612-A505-CE898ED1F082}"/>
              </a:ext>
            </a:extLst>
          </p:cNvPr>
          <p:cNvCxnSpPr/>
          <p:nvPr/>
        </p:nvCxnSpPr>
        <p:spPr bwMode="auto">
          <a:xfrm flipV="1">
            <a:off x="10003865" y="2009542"/>
            <a:ext cx="0" cy="25354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D90FB96-6B8A-48B1-AFF1-95E13E6ACA3E}"/>
              </a:ext>
            </a:extLst>
          </p:cNvPr>
          <p:cNvSpPr txBox="1"/>
          <p:nvPr/>
        </p:nvSpPr>
        <p:spPr>
          <a:xfrm>
            <a:off x="7500752" y="1603808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Training Data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4D33C4-7B65-495B-8251-D62209BFDFC9}"/>
              </a:ext>
            </a:extLst>
          </p:cNvPr>
          <p:cNvSpPr/>
          <p:nvPr/>
        </p:nvSpPr>
        <p:spPr bwMode="auto">
          <a:xfrm>
            <a:off x="7227446" y="1108363"/>
            <a:ext cx="3454400" cy="2937164"/>
          </a:xfrm>
          <a:custGeom>
            <a:avLst/>
            <a:gdLst>
              <a:gd name="connsiteX0" fmla="*/ 0 w 3454400"/>
              <a:gd name="connsiteY0" fmla="*/ 2937164 h 2937164"/>
              <a:gd name="connsiteX1" fmla="*/ 249382 w 3454400"/>
              <a:gd name="connsiteY1" fmla="*/ 2438400 h 2937164"/>
              <a:gd name="connsiteX2" fmla="*/ 600363 w 3454400"/>
              <a:gd name="connsiteY2" fmla="*/ 2687782 h 2937164"/>
              <a:gd name="connsiteX3" fmla="*/ 1440872 w 3454400"/>
              <a:gd name="connsiteY3" fmla="*/ 1939637 h 2937164"/>
              <a:gd name="connsiteX4" fmla="*/ 1893454 w 3454400"/>
              <a:gd name="connsiteY4" fmla="*/ 2336800 h 2937164"/>
              <a:gd name="connsiteX5" fmla="*/ 2318327 w 3454400"/>
              <a:gd name="connsiteY5" fmla="*/ 1533237 h 2937164"/>
              <a:gd name="connsiteX6" fmla="*/ 2687782 w 3454400"/>
              <a:gd name="connsiteY6" fmla="*/ 1939637 h 2937164"/>
              <a:gd name="connsiteX7" fmla="*/ 3454400 w 3454400"/>
              <a:gd name="connsiteY7" fmla="*/ 0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4400" h="2937164">
                <a:moveTo>
                  <a:pt x="0" y="2937164"/>
                </a:moveTo>
                <a:cubicBezTo>
                  <a:pt x="74661" y="2708564"/>
                  <a:pt x="149322" y="2479964"/>
                  <a:pt x="249382" y="2438400"/>
                </a:cubicBezTo>
                <a:cubicBezTo>
                  <a:pt x="349442" y="2396836"/>
                  <a:pt x="401781" y="2770909"/>
                  <a:pt x="600363" y="2687782"/>
                </a:cubicBezTo>
                <a:cubicBezTo>
                  <a:pt x="798945" y="2604655"/>
                  <a:pt x="1225357" y="1998134"/>
                  <a:pt x="1440872" y="1939637"/>
                </a:cubicBezTo>
                <a:cubicBezTo>
                  <a:pt x="1656387" y="1881140"/>
                  <a:pt x="1747212" y="2404533"/>
                  <a:pt x="1893454" y="2336800"/>
                </a:cubicBezTo>
                <a:cubicBezTo>
                  <a:pt x="2039696" y="2269067"/>
                  <a:pt x="2185939" y="1599431"/>
                  <a:pt x="2318327" y="1533237"/>
                </a:cubicBezTo>
                <a:cubicBezTo>
                  <a:pt x="2450715" y="1467043"/>
                  <a:pt x="2498437" y="2195176"/>
                  <a:pt x="2687782" y="1939637"/>
                </a:cubicBezTo>
                <a:cubicBezTo>
                  <a:pt x="2877128" y="1684097"/>
                  <a:pt x="3318933" y="330970"/>
                  <a:pt x="3454400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44258B-0E44-4BCE-8DF7-4E68DD6D801B}"/>
              </a:ext>
            </a:extLst>
          </p:cNvPr>
          <p:cNvSpPr txBox="1"/>
          <p:nvPr/>
        </p:nvSpPr>
        <p:spPr>
          <a:xfrm>
            <a:off x="9980958" y="1603830"/>
            <a:ext cx="1597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5930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40E4-62D7-4A32-BAFE-00DB20F4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21F1E-E9C7-40F4-8235-1340C403C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effectively control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and prevent them from overfitting the data, we use a method that is called </a:t>
                </a:r>
                <a:r>
                  <a:rPr lang="en-US" b="1" dirty="0"/>
                  <a:t>regularization</a:t>
                </a:r>
              </a:p>
              <a:p>
                <a:r>
                  <a:rPr lang="en-US" dirty="0"/>
                  <a:t>Regularized linear models add more condition to the training objective to prevent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from freely changing to fit the training data</a:t>
                </a:r>
              </a:p>
              <a:p>
                <a:r>
                  <a:rPr lang="en-US" dirty="0"/>
                  <a:t>There are three types we will learn</a:t>
                </a:r>
              </a:p>
              <a:p>
                <a:pPr lvl="1"/>
                <a:r>
                  <a:rPr lang="en-US" dirty="0"/>
                  <a:t>Ridge Regression</a:t>
                </a:r>
              </a:p>
              <a:p>
                <a:pPr lvl="1"/>
                <a:r>
                  <a:rPr lang="en-US" dirty="0"/>
                  <a:t>LASSO</a:t>
                </a:r>
              </a:p>
              <a:p>
                <a:pPr lvl="1"/>
                <a:r>
                  <a:rPr lang="en-US" dirty="0"/>
                  <a:t>Elastic-Net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21F1E-E9C7-40F4-8235-1340C403C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429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88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766D-A021-4598-B4A2-2AB802EE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20D13-608B-40ED-BA59-CAA33C83D6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regularized linear model, so its equation is still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Add the sum of squares of coefficients to the training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complexity term.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means the model is more 	robust, but also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controlled stricter. This is a hyper-	parameter that must be tuned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20D13-608B-40ED-BA59-CAA33C83D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99968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CEBD161F-0337-4D63-8369-33038939F107}" vid="{F616D073-325B-448F-A908-BA87428B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127</TotalTime>
  <Words>565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PPKSU</vt:lpstr>
      <vt:lpstr>More Linear Regression Models</vt:lpstr>
      <vt:lpstr>Why Polynomial Regression</vt:lpstr>
      <vt:lpstr>Interactions of Features</vt:lpstr>
      <vt:lpstr>Polynomial Regression (cont.)</vt:lpstr>
      <vt:lpstr>Be Careful…</vt:lpstr>
      <vt:lpstr>Linear Regression Revisit</vt:lpstr>
      <vt:lpstr>Higher Degree Polynomial Models Overfit Easily</vt:lpstr>
      <vt:lpstr>Regularization </vt:lpstr>
      <vt:lpstr>Ridge Regression</vt:lpstr>
      <vt:lpstr>LASSO</vt:lpstr>
      <vt:lpstr>Elastic-Net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Linear Regression Models</dc:title>
  <dc:creator>Linh Le</dc:creator>
  <cp:lastModifiedBy>Linh Le</cp:lastModifiedBy>
  <cp:revision>27</cp:revision>
  <dcterms:created xsi:type="dcterms:W3CDTF">2020-03-09T15:04:00Z</dcterms:created>
  <dcterms:modified xsi:type="dcterms:W3CDTF">2020-03-09T20:12:43Z</dcterms:modified>
</cp:coreProperties>
</file>