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89376" autoAdjust="0"/>
  </p:normalViewPr>
  <p:slideViewPr>
    <p:cSldViewPr snapToGrid="0" snapToObjects="1">
      <p:cViewPr varScale="1">
        <p:scale>
          <a:sx n="152" d="100"/>
          <a:sy n="152" d="100"/>
        </p:scale>
        <p:origin x="186" y="29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212913"/>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a:xfrm>
            <a:off x="7480121" y="2986104"/>
            <a:ext cx="3347401" cy="885791"/>
          </a:xfrm>
        </p:spPr>
        <p:txBody>
          <a:bodyPr/>
          <a:lstStyle/>
          <a:p>
            <a:r>
              <a:rPr lang="en-US" dirty="0"/>
              <a:t>Concepts in Data Analytics</a:t>
            </a:r>
          </a:p>
        </p:txBody>
      </p:sp>
    </p:spTree>
    <p:extLst>
      <p:ext uri="{BB962C8B-B14F-4D97-AF65-F5344CB8AC3E}">
        <p14:creationId xmlns:p14="http://schemas.microsoft.com/office/powerpoint/2010/main" val="187172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DCB6-6A57-43D5-8CDD-DCB66E422E0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0E36148-ABEC-4915-806C-AC1C32CBFB28}"/>
              </a:ext>
            </a:extLst>
          </p:cNvPr>
          <p:cNvSpPr>
            <a:spLocks noGrp="1"/>
          </p:cNvSpPr>
          <p:nvPr>
            <p:ph sz="quarter" idx="10"/>
          </p:nvPr>
        </p:nvSpPr>
        <p:spPr/>
        <p:txBody>
          <a:bodyPr/>
          <a:lstStyle/>
          <a:p>
            <a:r>
              <a:rPr lang="en-US" sz="3200" dirty="0"/>
              <a:t>Concepts in Data Analytics</a:t>
            </a:r>
          </a:p>
          <a:p>
            <a:pPr lvl="1"/>
            <a:r>
              <a:rPr lang="en-US" sz="2800" dirty="0"/>
              <a:t>Dataset</a:t>
            </a:r>
          </a:p>
          <a:p>
            <a:pPr lvl="1"/>
            <a:r>
              <a:rPr lang="en-US" sz="2800" dirty="0"/>
              <a:t>Features</a:t>
            </a:r>
          </a:p>
          <a:p>
            <a:pPr lvl="1"/>
            <a:r>
              <a:rPr lang="en-US" sz="2800" dirty="0"/>
              <a:t>Labels</a:t>
            </a:r>
          </a:p>
          <a:p>
            <a:endParaRPr lang="en-US" sz="3200" dirty="0"/>
          </a:p>
        </p:txBody>
      </p:sp>
    </p:spTree>
    <p:extLst>
      <p:ext uri="{BB962C8B-B14F-4D97-AF65-F5344CB8AC3E}">
        <p14:creationId xmlns:p14="http://schemas.microsoft.com/office/powerpoint/2010/main" val="171847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1BC-87D8-E6D8-7B52-6436F9433BB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6D2BF3E-F97C-1104-F6B6-33CBC1538F06}"/>
              </a:ext>
            </a:extLst>
          </p:cNvPr>
          <p:cNvSpPr>
            <a:spLocks noGrp="1"/>
          </p:cNvSpPr>
          <p:nvPr>
            <p:ph sz="quarter" idx="10"/>
          </p:nvPr>
        </p:nvSpPr>
        <p:spPr>
          <a:xfrm>
            <a:off x="485597" y="942242"/>
            <a:ext cx="4069311" cy="5221539"/>
          </a:xfrm>
        </p:spPr>
        <p:txBody>
          <a:bodyPr/>
          <a:lstStyle/>
          <a:p>
            <a:r>
              <a:rPr lang="en-US" sz="2400" dirty="0"/>
              <a:t>Collection of data that follows a similar template</a:t>
            </a:r>
          </a:p>
          <a:p>
            <a:r>
              <a:rPr lang="en-US" sz="2400" dirty="0"/>
              <a:t>In this course, we focus on tabular datasets</a:t>
            </a:r>
          </a:p>
          <a:p>
            <a:pPr lvl="1"/>
            <a:r>
              <a:rPr lang="en-US" sz="2000" dirty="0"/>
              <a:t>Also called structured data – a dataset is organized as rows and columns</a:t>
            </a:r>
          </a:p>
          <a:p>
            <a:pPr lvl="2"/>
            <a:r>
              <a:rPr lang="en-US" sz="1800" dirty="0"/>
              <a:t>Rows represent specific objects (instances, samples) in the data</a:t>
            </a:r>
          </a:p>
          <a:p>
            <a:pPr lvl="2"/>
            <a:r>
              <a:rPr lang="en-US" sz="1800" dirty="0"/>
              <a:t>Columns represent features (attributes, variables) in the data</a:t>
            </a:r>
          </a:p>
        </p:txBody>
      </p:sp>
      <p:graphicFrame>
        <p:nvGraphicFramePr>
          <p:cNvPr id="4" name="Table 3">
            <a:extLst>
              <a:ext uri="{FF2B5EF4-FFF2-40B4-BE49-F238E27FC236}">
                <a16:creationId xmlns:a16="http://schemas.microsoft.com/office/drawing/2014/main" id="{B7FA1E3C-EA9B-D237-6995-1DD05DB3AEBF}"/>
              </a:ext>
            </a:extLst>
          </p:cNvPr>
          <p:cNvGraphicFramePr>
            <a:graphicFrameLocks noGrp="1"/>
          </p:cNvGraphicFramePr>
          <p:nvPr>
            <p:extLst>
              <p:ext uri="{D42A27DB-BD31-4B8C-83A1-F6EECF244321}">
                <p14:modId xmlns:p14="http://schemas.microsoft.com/office/powerpoint/2010/main" val="4178069131"/>
              </p:ext>
            </p:extLst>
          </p:nvPr>
        </p:nvGraphicFramePr>
        <p:xfrm>
          <a:off x="6882253" y="1925224"/>
          <a:ext cx="5201710" cy="2062480"/>
        </p:xfrm>
        <a:graphic>
          <a:graphicData uri="http://schemas.openxmlformats.org/drawingml/2006/table">
            <a:tbl>
              <a:tblPr firstRow="1" bandRow="1">
                <a:tableStyleId>{5C22544A-7EE6-4342-B048-85BDC9FD1C3A}</a:tableStyleId>
              </a:tblPr>
              <a:tblGrid>
                <a:gridCol w="1040342">
                  <a:extLst>
                    <a:ext uri="{9D8B030D-6E8A-4147-A177-3AD203B41FA5}">
                      <a16:colId xmlns:a16="http://schemas.microsoft.com/office/drawing/2014/main" val="224654876"/>
                    </a:ext>
                  </a:extLst>
                </a:gridCol>
                <a:gridCol w="1040342">
                  <a:extLst>
                    <a:ext uri="{9D8B030D-6E8A-4147-A177-3AD203B41FA5}">
                      <a16:colId xmlns:a16="http://schemas.microsoft.com/office/drawing/2014/main" val="958055820"/>
                    </a:ext>
                  </a:extLst>
                </a:gridCol>
                <a:gridCol w="1040342">
                  <a:extLst>
                    <a:ext uri="{9D8B030D-6E8A-4147-A177-3AD203B41FA5}">
                      <a16:colId xmlns:a16="http://schemas.microsoft.com/office/drawing/2014/main" val="1837751925"/>
                    </a:ext>
                  </a:extLst>
                </a:gridCol>
                <a:gridCol w="1040342">
                  <a:extLst>
                    <a:ext uri="{9D8B030D-6E8A-4147-A177-3AD203B41FA5}">
                      <a16:colId xmlns:a16="http://schemas.microsoft.com/office/drawing/2014/main" val="2132682474"/>
                    </a:ext>
                  </a:extLst>
                </a:gridCol>
                <a:gridCol w="1040342">
                  <a:extLst>
                    <a:ext uri="{9D8B030D-6E8A-4147-A177-3AD203B41FA5}">
                      <a16:colId xmlns:a16="http://schemas.microsoft.com/office/drawing/2014/main" val="1013596700"/>
                    </a:ext>
                  </a:extLst>
                </a:gridCol>
              </a:tblGrid>
              <a:tr h="370840">
                <a:tc>
                  <a:txBody>
                    <a:bodyPr/>
                    <a:lstStyle/>
                    <a:p>
                      <a:pPr algn="ctr"/>
                      <a:r>
                        <a:rPr lang="en-US" sz="1600" dirty="0"/>
                        <a:t>#Account</a:t>
                      </a:r>
                    </a:p>
                  </a:txBody>
                  <a:tcPr/>
                </a:tc>
                <a:tc>
                  <a:txBody>
                    <a:bodyPr/>
                    <a:lstStyle/>
                    <a:p>
                      <a:pPr algn="ctr"/>
                      <a:r>
                        <a:rPr lang="en-US" sz="1600" dirty="0"/>
                        <a:t>Balance</a:t>
                      </a:r>
                    </a:p>
                  </a:txBody>
                  <a:tcPr/>
                </a:tc>
                <a:tc>
                  <a:txBody>
                    <a:bodyPr/>
                    <a:lstStyle/>
                    <a:p>
                      <a:pPr algn="ctr"/>
                      <a:r>
                        <a:rPr lang="en-US" sz="1600" dirty="0"/>
                        <a:t>3-month past due</a:t>
                      </a:r>
                    </a:p>
                  </a:txBody>
                  <a:tcPr/>
                </a:tc>
                <a:tc>
                  <a:txBody>
                    <a:bodyPr/>
                    <a:lstStyle/>
                    <a:p>
                      <a:pPr algn="ctr"/>
                      <a:r>
                        <a:rPr lang="en-US" sz="1600" dirty="0"/>
                        <a:t>6-month past due</a:t>
                      </a:r>
                    </a:p>
                  </a:txBody>
                  <a:tcPr/>
                </a:tc>
                <a:tc>
                  <a:txBody>
                    <a:bodyPr/>
                    <a:lstStyle/>
                    <a:p>
                      <a:pPr algn="ctr"/>
                      <a:r>
                        <a:rPr lang="en-US" sz="1600" b="1" dirty="0"/>
                        <a:t>Credit Standing</a:t>
                      </a:r>
                    </a:p>
                  </a:txBody>
                  <a:tcPr/>
                </a:tc>
                <a:extLst>
                  <a:ext uri="{0D108BD9-81ED-4DB2-BD59-A6C34878D82A}">
                    <a16:rowId xmlns:a16="http://schemas.microsoft.com/office/drawing/2014/main" val="4171587878"/>
                  </a:ext>
                </a:extLst>
              </a:tr>
              <a:tr h="370840">
                <a:tc>
                  <a:txBody>
                    <a:bodyPr/>
                    <a:lstStyle/>
                    <a:p>
                      <a:r>
                        <a:rPr lang="en-US" dirty="0"/>
                        <a:t>3</a:t>
                      </a:r>
                    </a:p>
                  </a:txBody>
                  <a:tcPr/>
                </a:tc>
                <a:tc>
                  <a:txBody>
                    <a:bodyPr/>
                    <a:lstStyle/>
                    <a:p>
                      <a:r>
                        <a:rPr lang="en-US" dirty="0"/>
                        <a:t>120</a:t>
                      </a:r>
                    </a:p>
                  </a:txBody>
                  <a:tcPr/>
                </a:tc>
                <a:tc>
                  <a:txBody>
                    <a:bodyPr/>
                    <a:lstStyle/>
                    <a:p>
                      <a:r>
                        <a:rPr lang="en-US" dirty="0"/>
                        <a:t>0</a:t>
                      </a:r>
                    </a:p>
                  </a:txBody>
                  <a:tcPr/>
                </a:tc>
                <a:tc>
                  <a:txBody>
                    <a:bodyPr/>
                    <a:lstStyle/>
                    <a:p>
                      <a:r>
                        <a:rPr lang="en-US" dirty="0"/>
                        <a:t>0</a:t>
                      </a:r>
                    </a:p>
                  </a:txBody>
                  <a:tcPr/>
                </a:tc>
                <a:tc>
                  <a:txBody>
                    <a:bodyPr/>
                    <a:lstStyle/>
                    <a:p>
                      <a:r>
                        <a:rPr lang="en-US" b="0" dirty="0">
                          <a:solidFill>
                            <a:schemeClr val="tx1"/>
                          </a:solidFill>
                        </a:rPr>
                        <a:t>Good</a:t>
                      </a:r>
                    </a:p>
                  </a:txBody>
                  <a:tcPr/>
                </a:tc>
                <a:extLst>
                  <a:ext uri="{0D108BD9-81ED-4DB2-BD59-A6C34878D82A}">
                    <a16:rowId xmlns:a16="http://schemas.microsoft.com/office/drawing/2014/main" val="1446280169"/>
                  </a:ext>
                </a:extLst>
              </a:tr>
              <a:tr h="370840">
                <a:tc>
                  <a:txBody>
                    <a:bodyPr/>
                    <a:lstStyle/>
                    <a:p>
                      <a:r>
                        <a:rPr lang="en-US" dirty="0"/>
                        <a:t>1</a:t>
                      </a:r>
                    </a:p>
                  </a:txBody>
                  <a:tcPr/>
                </a:tc>
                <a:tc>
                  <a:txBody>
                    <a:bodyPr/>
                    <a:lstStyle/>
                    <a:p>
                      <a:r>
                        <a:rPr lang="en-US" dirty="0"/>
                        <a:t>100</a:t>
                      </a:r>
                    </a:p>
                  </a:txBody>
                  <a:tcPr/>
                </a:tc>
                <a:tc>
                  <a:txBody>
                    <a:bodyPr/>
                    <a:lstStyle/>
                    <a:p>
                      <a:r>
                        <a:rPr lang="en-US" dirty="0"/>
                        <a:t>120</a:t>
                      </a:r>
                    </a:p>
                  </a:txBody>
                  <a:tcPr/>
                </a:tc>
                <a:tc>
                  <a:txBody>
                    <a:bodyPr/>
                    <a:lstStyle/>
                    <a:p>
                      <a:r>
                        <a:rPr lang="en-US" dirty="0"/>
                        <a:t>0</a:t>
                      </a:r>
                    </a:p>
                  </a:txBody>
                  <a:tcPr/>
                </a:tc>
                <a:tc>
                  <a:txBody>
                    <a:bodyPr/>
                    <a:lstStyle/>
                    <a:p>
                      <a:r>
                        <a:rPr lang="en-US" b="0" dirty="0">
                          <a:solidFill>
                            <a:schemeClr val="tx1"/>
                          </a:solidFill>
                        </a:rPr>
                        <a:t>Good</a:t>
                      </a:r>
                    </a:p>
                  </a:txBody>
                  <a:tcPr/>
                </a:tc>
                <a:extLst>
                  <a:ext uri="{0D108BD9-81ED-4DB2-BD59-A6C34878D82A}">
                    <a16:rowId xmlns:a16="http://schemas.microsoft.com/office/drawing/2014/main" val="4059245059"/>
                  </a:ext>
                </a:extLst>
              </a:tr>
              <a:tr h="370840">
                <a:tc>
                  <a:txBody>
                    <a:bodyPr/>
                    <a:lstStyle/>
                    <a:p>
                      <a:r>
                        <a:rPr lang="en-US" dirty="0"/>
                        <a:t>5</a:t>
                      </a:r>
                    </a:p>
                  </a:txBody>
                  <a:tcPr/>
                </a:tc>
                <a:tc>
                  <a:txBody>
                    <a:bodyPr/>
                    <a:lstStyle/>
                    <a:p>
                      <a:r>
                        <a:rPr lang="en-US" dirty="0"/>
                        <a:t>1000</a:t>
                      </a:r>
                    </a:p>
                  </a:txBody>
                  <a:tcPr/>
                </a:tc>
                <a:tc>
                  <a:txBody>
                    <a:bodyPr/>
                    <a:lstStyle/>
                    <a:p>
                      <a:r>
                        <a:rPr lang="en-US" dirty="0"/>
                        <a:t>600</a:t>
                      </a:r>
                    </a:p>
                  </a:txBody>
                  <a:tcPr/>
                </a:tc>
                <a:tc>
                  <a:txBody>
                    <a:bodyPr/>
                    <a:lstStyle/>
                    <a:p>
                      <a:r>
                        <a:rPr lang="en-US" dirty="0"/>
                        <a:t>300</a:t>
                      </a:r>
                    </a:p>
                  </a:txBody>
                  <a:tcPr/>
                </a:tc>
                <a:tc>
                  <a:txBody>
                    <a:bodyPr/>
                    <a:lstStyle/>
                    <a:p>
                      <a:r>
                        <a:rPr lang="en-US" b="0" dirty="0">
                          <a:solidFill>
                            <a:schemeClr val="tx1"/>
                          </a:solidFill>
                        </a:rPr>
                        <a:t>Bad</a:t>
                      </a:r>
                    </a:p>
                  </a:txBody>
                  <a:tcPr/>
                </a:tc>
                <a:extLst>
                  <a:ext uri="{0D108BD9-81ED-4DB2-BD59-A6C34878D82A}">
                    <a16:rowId xmlns:a16="http://schemas.microsoft.com/office/drawing/2014/main" val="3736418773"/>
                  </a:ext>
                </a:extLst>
              </a:tr>
              <a:tr h="370840">
                <a:tc>
                  <a:txBody>
                    <a:bodyPr/>
                    <a:lstStyle/>
                    <a:p>
                      <a:r>
                        <a:rPr lang="en-US" dirty="0"/>
                        <a:t>3</a:t>
                      </a:r>
                    </a:p>
                  </a:txBody>
                  <a:tcPr/>
                </a:tc>
                <a:tc>
                  <a:txBody>
                    <a:bodyPr/>
                    <a:lstStyle/>
                    <a:p>
                      <a:r>
                        <a:rPr lang="en-US" dirty="0"/>
                        <a:t>300</a:t>
                      </a:r>
                    </a:p>
                  </a:txBody>
                  <a:tcPr/>
                </a:tc>
                <a:tc>
                  <a:txBody>
                    <a:bodyPr/>
                    <a:lstStyle/>
                    <a:p>
                      <a:r>
                        <a:rPr lang="en-US" dirty="0"/>
                        <a:t>100</a:t>
                      </a:r>
                    </a:p>
                  </a:txBody>
                  <a:tcPr/>
                </a:tc>
                <a:tc>
                  <a:txBody>
                    <a:bodyPr/>
                    <a:lstStyle/>
                    <a:p>
                      <a:r>
                        <a:rPr lang="en-US" dirty="0"/>
                        <a:t>0</a:t>
                      </a:r>
                    </a:p>
                  </a:txBody>
                  <a:tcPr/>
                </a:tc>
                <a:tc>
                  <a:txBody>
                    <a:bodyPr/>
                    <a:lstStyle/>
                    <a:p>
                      <a:r>
                        <a:rPr lang="en-US" b="0" dirty="0">
                          <a:solidFill>
                            <a:schemeClr val="tx1"/>
                          </a:solidFill>
                        </a:rPr>
                        <a:t>Bad</a:t>
                      </a:r>
                    </a:p>
                  </a:txBody>
                  <a:tcPr/>
                </a:tc>
                <a:extLst>
                  <a:ext uri="{0D108BD9-81ED-4DB2-BD59-A6C34878D82A}">
                    <a16:rowId xmlns:a16="http://schemas.microsoft.com/office/drawing/2014/main" val="646095892"/>
                  </a:ext>
                </a:extLst>
              </a:tr>
            </a:tbl>
          </a:graphicData>
        </a:graphic>
      </p:graphicFrame>
      <p:sp>
        <p:nvSpPr>
          <p:cNvPr id="5" name="Right Brace 4">
            <a:extLst>
              <a:ext uri="{FF2B5EF4-FFF2-40B4-BE49-F238E27FC236}">
                <a16:creationId xmlns:a16="http://schemas.microsoft.com/office/drawing/2014/main" id="{62313B90-8ABF-DE07-0DD2-662EB51665A8}"/>
              </a:ext>
            </a:extLst>
          </p:cNvPr>
          <p:cNvSpPr/>
          <p:nvPr/>
        </p:nvSpPr>
        <p:spPr>
          <a:xfrm rot="5400000">
            <a:off x="9334945" y="1872871"/>
            <a:ext cx="296325" cy="5201709"/>
          </a:xfrm>
          <a:prstGeom prst="rightBrace">
            <a:avLst>
              <a:gd name="adj1" fmla="val 4294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03F25763-60DE-F51D-691E-50DFFB6D500B}"/>
              </a:ext>
            </a:extLst>
          </p:cNvPr>
          <p:cNvSpPr txBox="1"/>
          <p:nvPr/>
        </p:nvSpPr>
        <p:spPr>
          <a:xfrm>
            <a:off x="8205353" y="4806554"/>
            <a:ext cx="2555508" cy="369332"/>
          </a:xfrm>
          <a:prstGeom prst="rect">
            <a:avLst/>
          </a:prstGeom>
          <a:noFill/>
        </p:spPr>
        <p:txBody>
          <a:bodyPr wrap="none" rtlCol="0">
            <a:spAutoFit/>
          </a:bodyPr>
          <a:lstStyle/>
          <a:p>
            <a:r>
              <a:rPr lang="en-US" dirty="0"/>
              <a:t>A dataset on credit rating</a:t>
            </a:r>
          </a:p>
        </p:txBody>
      </p:sp>
      <p:cxnSp>
        <p:nvCxnSpPr>
          <p:cNvPr id="12" name="Connector: Curved 11">
            <a:extLst>
              <a:ext uri="{FF2B5EF4-FFF2-40B4-BE49-F238E27FC236}">
                <a16:creationId xmlns:a16="http://schemas.microsoft.com/office/drawing/2014/main" id="{8DD4C20E-D406-AF00-D4D6-F38CCF1A6B19}"/>
              </a:ext>
            </a:extLst>
          </p:cNvPr>
          <p:cNvCxnSpPr>
            <a:cxnSpLocks/>
            <a:endCxn id="17" idx="2"/>
          </p:cNvCxnSpPr>
          <p:nvPr/>
        </p:nvCxnSpPr>
        <p:spPr>
          <a:xfrm rot="10800000">
            <a:off x="5890160" y="1772032"/>
            <a:ext cx="992094" cy="9284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93DC89A-D27A-D1CD-3262-F79F28A13976}"/>
              </a:ext>
            </a:extLst>
          </p:cNvPr>
          <p:cNvSpPr txBox="1"/>
          <p:nvPr/>
        </p:nvSpPr>
        <p:spPr>
          <a:xfrm>
            <a:off x="4797040" y="1402699"/>
            <a:ext cx="2186240" cy="369332"/>
          </a:xfrm>
          <a:prstGeom prst="rect">
            <a:avLst/>
          </a:prstGeom>
          <a:noFill/>
        </p:spPr>
        <p:txBody>
          <a:bodyPr wrap="none" rtlCol="0">
            <a:spAutoFit/>
          </a:bodyPr>
          <a:lstStyle/>
          <a:p>
            <a:r>
              <a:rPr lang="en-US" dirty="0"/>
              <a:t>Rows represent users</a:t>
            </a:r>
          </a:p>
        </p:txBody>
      </p:sp>
      <p:sp>
        <p:nvSpPr>
          <p:cNvPr id="28" name="TextBox 27">
            <a:extLst>
              <a:ext uri="{FF2B5EF4-FFF2-40B4-BE49-F238E27FC236}">
                <a16:creationId xmlns:a16="http://schemas.microsoft.com/office/drawing/2014/main" id="{995C1CA4-4BD2-8944-EFEE-0145856F67F8}"/>
              </a:ext>
            </a:extLst>
          </p:cNvPr>
          <p:cNvSpPr txBox="1"/>
          <p:nvPr/>
        </p:nvSpPr>
        <p:spPr>
          <a:xfrm>
            <a:off x="8439772" y="942242"/>
            <a:ext cx="2837828" cy="369332"/>
          </a:xfrm>
          <a:prstGeom prst="rect">
            <a:avLst/>
          </a:prstGeom>
          <a:noFill/>
        </p:spPr>
        <p:txBody>
          <a:bodyPr wrap="none" rtlCol="0">
            <a:spAutoFit/>
          </a:bodyPr>
          <a:lstStyle/>
          <a:p>
            <a:r>
              <a:rPr lang="en-US" dirty="0"/>
              <a:t>Columns represent features </a:t>
            </a:r>
          </a:p>
        </p:txBody>
      </p:sp>
      <p:cxnSp>
        <p:nvCxnSpPr>
          <p:cNvPr id="32" name="Connector: Curved 31">
            <a:extLst>
              <a:ext uri="{FF2B5EF4-FFF2-40B4-BE49-F238E27FC236}">
                <a16:creationId xmlns:a16="http://schemas.microsoft.com/office/drawing/2014/main" id="{29A18198-40F9-9E20-8CF8-F3A1338F2431}"/>
              </a:ext>
            </a:extLst>
          </p:cNvPr>
          <p:cNvCxnSpPr>
            <a:cxnSpLocks/>
            <a:stCxn id="4" idx="0"/>
            <a:endCxn id="28" idx="2"/>
          </p:cNvCxnSpPr>
          <p:nvPr/>
        </p:nvCxnSpPr>
        <p:spPr>
          <a:xfrm rot="5400000" flipH="1" flipV="1">
            <a:off x="9364072" y="1430610"/>
            <a:ext cx="613650" cy="3755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BF642818-3FB5-4177-64EF-1B5681A7BC2A}"/>
              </a:ext>
            </a:extLst>
          </p:cNvPr>
          <p:cNvCxnSpPr>
            <a:cxnSpLocks/>
            <a:endCxn id="28" idx="2"/>
          </p:cNvCxnSpPr>
          <p:nvPr/>
        </p:nvCxnSpPr>
        <p:spPr>
          <a:xfrm rot="16200000" flipV="1">
            <a:off x="9850795" y="1319465"/>
            <a:ext cx="613650" cy="59786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72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BD9F-3C99-1306-C5CB-4780B111AF3E}"/>
              </a:ext>
            </a:extLst>
          </p:cNvPr>
          <p:cNvSpPr>
            <a:spLocks noGrp="1"/>
          </p:cNvSpPr>
          <p:nvPr>
            <p:ph type="title"/>
          </p:nvPr>
        </p:nvSpPr>
        <p:spPr/>
        <p:txBody>
          <a:bodyPr/>
          <a:lstStyle/>
          <a:p>
            <a:r>
              <a:rPr lang="en-US" dirty="0"/>
              <a:t>Other Types of Data</a:t>
            </a:r>
          </a:p>
        </p:txBody>
      </p:sp>
      <p:sp>
        <p:nvSpPr>
          <p:cNvPr id="3" name="Content Placeholder 2">
            <a:extLst>
              <a:ext uri="{FF2B5EF4-FFF2-40B4-BE49-F238E27FC236}">
                <a16:creationId xmlns:a16="http://schemas.microsoft.com/office/drawing/2014/main" id="{DF0581F9-927D-8818-B073-FC2623286E30}"/>
              </a:ext>
            </a:extLst>
          </p:cNvPr>
          <p:cNvSpPr>
            <a:spLocks noGrp="1"/>
          </p:cNvSpPr>
          <p:nvPr>
            <p:ph sz="quarter" idx="10"/>
          </p:nvPr>
        </p:nvSpPr>
        <p:spPr>
          <a:xfrm>
            <a:off x="733425" y="908094"/>
            <a:ext cx="10355263" cy="1043200"/>
          </a:xfrm>
        </p:spPr>
        <p:txBody>
          <a:bodyPr/>
          <a:lstStyle/>
          <a:p>
            <a:r>
              <a:rPr lang="en-US" dirty="0"/>
              <a:t>Tabular data is not the only types</a:t>
            </a:r>
          </a:p>
          <a:p>
            <a:r>
              <a:rPr lang="en-US" dirty="0"/>
              <a:t>Examples of other types are images, texts, graphs, etc.</a:t>
            </a:r>
          </a:p>
        </p:txBody>
      </p:sp>
      <p:pic>
        <p:nvPicPr>
          <p:cNvPr id="4" name="Picture 3">
            <a:extLst>
              <a:ext uri="{FF2B5EF4-FFF2-40B4-BE49-F238E27FC236}">
                <a16:creationId xmlns:a16="http://schemas.microsoft.com/office/drawing/2014/main" id="{18BD1359-825E-0514-D70D-1DFB0ABBEE5E}"/>
              </a:ext>
            </a:extLst>
          </p:cNvPr>
          <p:cNvPicPr>
            <a:picLocks noChangeAspect="1"/>
          </p:cNvPicPr>
          <p:nvPr/>
        </p:nvPicPr>
        <p:blipFill>
          <a:blip r:embed="rId2"/>
          <a:stretch>
            <a:fillRect/>
          </a:stretch>
        </p:blipFill>
        <p:spPr>
          <a:xfrm>
            <a:off x="204226" y="2186321"/>
            <a:ext cx="2865428" cy="2485358"/>
          </a:xfrm>
          <a:prstGeom prst="rect">
            <a:avLst/>
          </a:prstGeom>
        </p:spPr>
      </p:pic>
      <p:graphicFrame>
        <p:nvGraphicFramePr>
          <p:cNvPr id="5" name="Table 27">
            <a:extLst>
              <a:ext uri="{FF2B5EF4-FFF2-40B4-BE49-F238E27FC236}">
                <a16:creationId xmlns:a16="http://schemas.microsoft.com/office/drawing/2014/main" id="{61E674C1-CD9D-E8EE-FFA1-B06FFE146B6F}"/>
              </a:ext>
            </a:extLst>
          </p:cNvPr>
          <p:cNvGraphicFramePr>
            <a:graphicFrameLocks noGrp="1"/>
          </p:cNvGraphicFramePr>
          <p:nvPr>
            <p:extLst>
              <p:ext uri="{D42A27DB-BD31-4B8C-83A1-F6EECF244321}">
                <p14:modId xmlns:p14="http://schemas.microsoft.com/office/powerpoint/2010/main" val="3160134999"/>
              </p:ext>
            </p:extLst>
          </p:nvPr>
        </p:nvGraphicFramePr>
        <p:xfrm>
          <a:off x="3348915" y="2186321"/>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B85C5C"/>
                    </a:solidFill>
                  </a:tcPr>
                </a:tc>
                <a:tc>
                  <a:txBody>
                    <a:bodyPr/>
                    <a:lstStyle/>
                    <a:p>
                      <a:r>
                        <a:rPr lang="en-US" sz="700" dirty="0"/>
                        <a:t>1</a:t>
                      </a:r>
                    </a:p>
                  </a:txBody>
                  <a:tcPr>
                    <a:solidFill>
                      <a:srgbClr val="B85C5C"/>
                    </a:solidFill>
                  </a:tcPr>
                </a:tc>
                <a:tc>
                  <a:txBody>
                    <a:bodyPr/>
                    <a:lstStyle/>
                    <a:p>
                      <a:r>
                        <a:rPr lang="en-US" sz="700" dirty="0"/>
                        <a:t>3</a:t>
                      </a:r>
                    </a:p>
                  </a:txBody>
                  <a:tcPr>
                    <a:solidFill>
                      <a:srgbClr val="B85C5C"/>
                    </a:solidFill>
                  </a:tcPr>
                </a:tc>
                <a:tc>
                  <a:txBody>
                    <a:bodyPr/>
                    <a:lstStyle/>
                    <a:p>
                      <a:r>
                        <a:rPr lang="en-US" sz="700" dirty="0"/>
                        <a:t>8</a:t>
                      </a:r>
                    </a:p>
                  </a:txBody>
                  <a:tcPr>
                    <a:solidFill>
                      <a:srgbClr val="B85C5C"/>
                    </a:solidFill>
                  </a:tcPr>
                </a:tc>
                <a:tc>
                  <a:txBody>
                    <a:bodyPr/>
                    <a:lstStyle/>
                    <a:p>
                      <a:r>
                        <a:rPr lang="en-US" sz="700" dirty="0"/>
                        <a:t>9</a:t>
                      </a:r>
                    </a:p>
                  </a:txBody>
                  <a:tcPr>
                    <a:solidFill>
                      <a:srgbClr val="B85C5C"/>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B85C5C"/>
                    </a:solidFill>
                  </a:tcPr>
                </a:tc>
                <a:tc>
                  <a:txBody>
                    <a:bodyPr/>
                    <a:lstStyle/>
                    <a:p>
                      <a:r>
                        <a:rPr lang="en-US" sz="700" dirty="0"/>
                        <a:t>0</a:t>
                      </a:r>
                    </a:p>
                  </a:txBody>
                  <a:tcPr>
                    <a:solidFill>
                      <a:srgbClr val="B85C5C"/>
                    </a:solidFill>
                  </a:tcPr>
                </a:tc>
                <a:tc>
                  <a:txBody>
                    <a:bodyPr/>
                    <a:lstStyle/>
                    <a:p>
                      <a:r>
                        <a:rPr lang="en-US" sz="700" dirty="0"/>
                        <a:t>0</a:t>
                      </a:r>
                    </a:p>
                  </a:txBody>
                  <a:tcPr>
                    <a:solidFill>
                      <a:srgbClr val="B85C5C"/>
                    </a:solidFill>
                  </a:tcPr>
                </a:tc>
                <a:tc>
                  <a:txBody>
                    <a:bodyPr/>
                    <a:lstStyle/>
                    <a:p>
                      <a:r>
                        <a:rPr lang="en-US" sz="700" dirty="0"/>
                        <a:t>8</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B85C5C"/>
                    </a:solidFill>
                  </a:tcPr>
                </a:tc>
                <a:tc>
                  <a:txBody>
                    <a:bodyPr/>
                    <a:lstStyle/>
                    <a:p>
                      <a:r>
                        <a:rPr lang="en-US" sz="700" dirty="0"/>
                        <a:t>7</a:t>
                      </a:r>
                    </a:p>
                  </a:txBody>
                  <a:tcPr>
                    <a:solidFill>
                      <a:srgbClr val="B85C5C"/>
                    </a:solidFill>
                  </a:tcPr>
                </a:tc>
                <a:tc>
                  <a:txBody>
                    <a:bodyPr/>
                    <a:lstStyle/>
                    <a:p>
                      <a:r>
                        <a:rPr lang="en-US" sz="700" dirty="0"/>
                        <a:t>5</a:t>
                      </a:r>
                    </a:p>
                  </a:txBody>
                  <a:tcPr>
                    <a:solidFill>
                      <a:srgbClr val="B85C5C"/>
                    </a:solidFill>
                  </a:tcPr>
                </a:tc>
                <a:tc>
                  <a:txBody>
                    <a:bodyPr/>
                    <a:lstStyle/>
                    <a:p>
                      <a:r>
                        <a:rPr lang="en-US" sz="700" dirty="0"/>
                        <a:t>3</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B85C5C"/>
                    </a:solidFill>
                  </a:tcPr>
                </a:tc>
                <a:tc>
                  <a:txBody>
                    <a:bodyPr/>
                    <a:lstStyle/>
                    <a:p>
                      <a:r>
                        <a:rPr lang="en-US" sz="700" dirty="0"/>
                        <a:t>2</a:t>
                      </a:r>
                    </a:p>
                  </a:txBody>
                  <a:tcPr>
                    <a:solidFill>
                      <a:srgbClr val="B85C5C"/>
                    </a:solidFill>
                  </a:tcPr>
                </a:tc>
                <a:tc>
                  <a:txBody>
                    <a:bodyPr/>
                    <a:lstStyle/>
                    <a:p>
                      <a:r>
                        <a:rPr lang="en-US" sz="700" dirty="0"/>
                        <a:t>5</a:t>
                      </a:r>
                    </a:p>
                  </a:txBody>
                  <a:tcPr>
                    <a:solidFill>
                      <a:srgbClr val="B85C5C"/>
                    </a:solidFill>
                  </a:tcPr>
                </a:tc>
                <a:tc>
                  <a:txBody>
                    <a:bodyPr/>
                    <a:lstStyle/>
                    <a:p>
                      <a:r>
                        <a:rPr lang="en-US" sz="700" dirty="0"/>
                        <a:t>9</a:t>
                      </a:r>
                    </a:p>
                  </a:txBody>
                  <a:tcPr>
                    <a:solidFill>
                      <a:srgbClr val="B85C5C"/>
                    </a:solidFill>
                  </a:tcPr>
                </a:tc>
                <a:tc>
                  <a:txBody>
                    <a:bodyPr/>
                    <a:lstStyle/>
                    <a:p>
                      <a:r>
                        <a:rPr lang="en-US" sz="700" dirty="0"/>
                        <a:t>8</a:t>
                      </a:r>
                    </a:p>
                  </a:txBody>
                  <a:tcPr>
                    <a:solidFill>
                      <a:srgbClr val="B85C5C"/>
                    </a:solidFill>
                  </a:tcPr>
                </a:tc>
                <a:extLst>
                  <a:ext uri="{0D108BD9-81ED-4DB2-BD59-A6C34878D82A}">
                    <a16:rowId xmlns:a16="http://schemas.microsoft.com/office/drawing/2014/main" val="3877380769"/>
                  </a:ext>
                </a:extLst>
              </a:tr>
            </a:tbl>
          </a:graphicData>
        </a:graphic>
      </p:graphicFrame>
      <p:graphicFrame>
        <p:nvGraphicFramePr>
          <p:cNvPr id="6" name="Table 27">
            <a:extLst>
              <a:ext uri="{FF2B5EF4-FFF2-40B4-BE49-F238E27FC236}">
                <a16:creationId xmlns:a16="http://schemas.microsoft.com/office/drawing/2014/main" id="{0DF33B86-B9D7-6B0B-CE79-90BFD6960A08}"/>
              </a:ext>
            </a:extLst>
          </p:cNvPr>
          <p:cNvGraphicFramePr>
            <a:graphicFrameLocks noGrp="1"/>
          </p:cNvGraphicFramePr>
          <p:nvPr>
            <p:extLst>
              <p:ext uri="{D42A27DB-BD31-4B8C-83A1-F6EECF244321}">
                <p14:modId xmlns:p14="http://schemas.microsoft.com/office/powerpoint/2010/main" val="1937045174"/>
              </p:ext>
            </p:extLst>
          </p:nvPr>
        </p:nvGraphicFramePr>
        <p:xfrm>
          <a:off x="3348915" y="3032760"/>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65E537"/>
                    </a:solidFill>
                  </a:tcPr>
                </a:tc>
                <a:tc>
                  <a:txBody>
                    <a:bodyPr/>
                    <a:lstStyle/>
                    <a:p>
                      <a:r>
                        <a:rPr lang="en-US" sz="700" dirty="0"/>
                        <a:t>1</a:t>
                      </a:r>
                    </a:p>
                  </a:txBody>
                  <a:tcPr>
                    <a:solidFill>
                      <a:srgbClr val="65E537"/>
                    </a:solidFill>
                  </a:tcPr>
                </a:tc>
                <a:tc>
                  <a:txBody>
                    <a:bodyPr/>
                    <a:lstStyle/>
                    <a:p>
                      <a:r>
                        <a:rPr lang="en-US" sz="700" dirty="0"/>
                        <a:t>3</a:t>
                      </a:r>
                    </a:p>
                  </a:txBody>
                  <a:tcPr>
                    <a:solidFill>
                      <a:srgbClr val="65E537"/>
                    </a:solidFill>
                  </a:tcPr>
                </a:tc>
                <a:tc>
                  <a:txBody>
                    <a:bodyPr/>
                    <a:lstStyle/>
                    <a:p>
                      <a:r>
                        <a:rPr lang="en-US" sz="700" dirty="0"/>
                        <a:t>8</a:t>
                      </a:r>
                    </a:p>
                  </a:txBody>
                  <a:tcPr>
                    <a:solidFill>
                      <a:srgbClr val="65E537"/>
                    </a:solidFill>
                  </a:tcPr>
                </a:tc>
                <a:tc>
                  <a:txBody>
                    <a:bodyPr/>
                    <a:lstStyle/>
                    <a:p>
                      <a:r>
                        <a:rPr lang="en-US" sz="700" dirty="0"/>
                        <a:t>9</a:t>
                      </a:r>
                    </a:p>
                  </a:txBody>
                  <a:tcPr>
                    <a:solidFill>
                      <a:srgbClr val="65E53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65E537"/>
                    </a:solidFill>
                  </a:tcPr>
                </a:tc>
                <a:tc>
                  <a:txBody>
                    <a:bodyPr/>
                    <a:lstStyle/>
                    <a:p>
                      <a:r>
                        <a:rPr lang="en-US" sz="700" dirty="0"/>
                        <a:t>0</a:t>
                      </a:r>
                    </a:p>
                  </a:txBody>
                  <a:tcPr>
                    <a:solidFill>
                      <a:srgbClr val="65E537"/>
                    </a:solidFill>
                  </a:tcPr>
                </a:tc>
                <a:tc>
                  <a:txBody>
                    <a:bodyPr/>
                    <a:lstStyle/>
                    <a:p>
                      <a:r>
                        <a:rPr lang="en-US" sz="700" dirty="0"/>
                        <a:t>0</a:t>
                      </a:r>
                    </a:p>
                  </a:txBody>
                  <a:tcPr>
                    <a:solidFill>
                      <a:srgbClr val="65E537"/>
                    </a:solidFill>
                  </a:tcPr>
                </a:tc>
                <a:tc>
                  <a:txBody>
                    <a:bodyPr/>
                    <a:lstStyle/>
                    <a:p>
                      <a:r>
                        <a:rPr lang="en-US" sz="700" dirty="0"/>
                        <a:t>8</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65E537"/>
                    </a:solidFill>
                  </a:tcPr>
                </a:tc>
                <a:tc>
                  <a:txBody>
                    <a:bodyPr/>
                    <a:lstStyle/>
                    <a:p>
                      <a:r>
                        <a:rPr lang="en-US" sz="700" dirty="0"/>
                        <a:t>7</a:t>
                      </a:r>
                    </a:p>
                  </a:txBody>
                  <a:tcPr>
                    <a:solidFill>
                      <a:srgbClr val="65E537"/>
                    </a:solidFill>
                  </a:tcPr>
                </a:tc>
                <a:tc>
                  <a:txBody>
                    <a:bodyPr/>
                    <a:lstStyle/>
                    <a:p>
                      <a:r>
                        <a:rPr lang="en-US" sz="700" dirty="0"/>
                        <a:t>5</a:t>
                      </a:r>
                    </a:p>
                  </a:txBody>
                  <a:tcPr>
                    <a:solidFill>
                      <a:srgbClr val="65E537"/>
                    </a:solidFill>
                  </a:tcPr>
                </a:tc>
                <a:tc>
                  <a:txBody>
                    <a:bodyPr/>
                    <a:lstStyle/>
                    <a:p>
                      <a:r>
                        <a:rPr lang="en-US" sz="700" dirty="0"/>
                        <a:t>3</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65E537"/>
                    </a:solidFill>
                  </a:tcPr>
                </a:tc>
                <a:tc>
                  <a:txBody>
                    <a:bodyPr/>
                    <a:lstStyle/>
                    <a:p>
                      <a:r>
                        <a:rPr lang="en-US" sz="700" dirty="0"/>
                        <a:t>2</a:t>
                      </a:r>
                    </a:p>
                  </a:txBody>
                  <a:tcPr>
                    <a:solidFill>
                      <a:srgbClr val="65E537"/>
                    </a:solidFill>
                  </a:tcPr>
                </a:tc>
                <a:tc>
                  <a:txBody>
                    <a:bodyPr/>
                    <a:lstStyle/>
                    <a:p>
                      <a:r>
                        <a:rPr lang="en-US" sz="700" dirty="0"/>
                        <a:t>5</a:t>
                      </a:r>
                    </a:p>
                  </a:txBody>
                  <a:tcPr>
                    <a:solidFill>
                      <a:srgbClr val="65E537"/>
                    </a:solidFill>
                  </a:tcPr>
                </a:tc>
                <a:tc>
                  <a:txBody>
                    <a:bodyPr/>
                    <a:lstStyle/>
                    <a:p>
                      <a:r>
                        <a:rPr lang="en-US" sz="700" dirty="0"/>
                        <a:t>9</a:t>
                      </a:r>
                    </a:p>
                  </a:txBody>
                  <a:tcPr>
                    <a:solidFill>
                      <a:srgbClr val="65E537"/>
                    </a:solidFill>
                  </a:tcPr>
                </a:tc>
                <a:tc>
                  <a:txBody>
                    <a:bodyPr/>
                    <a:lstStyle/>
                    <a:p>
                      <a:r>
                        <a:rPr lang="en-US" sz="700" dirty="0"/>
                        <a:t>8</a:t>
                      </a:r>
                    </a:p>
                  </a:txBody>
                  <a:tcPr>
                    <a:solidFill>
                      <a:srgbClr val="65E537"/>
                    </a:solidFill>
                  </a:tcPr>
                </a:tc>
                <a:extLst>
                  <a:ext uri="{0D108BD9-81ED-4DB2-BD59-A6C34878D82A}">
                    <a16:rowId xmlns:a16="http://schemas.microsoft.com/office/drawing/2014/main" val="3877380769"/>
                  </a:ext>
                </a:extLst>
              </a:tr>
            </a:tbl>
          </a:graphicData>
        </a:graphic>
      </p:graphicFrame>
      <p:graphicFrame>
        <p:nvGraphicFramePr>
          <p:cNvPr id="7" name="Table 27">
            <a:extLst>
              <a:ext uri="{FF2B5EF4-FFF2-40B4-BE49-F238E27FC236}">
                <a16:creationId xmlns:a16="http://schemas.microsoft.com/office/drawing/2014/main" id="{A0F18036-4913-1605-9B0E-36F73F9D4A92}"/>
              </a:ext>
            </a:extLst>
          </p:cNvPr>
          <p:cNvGraphicFramePr>
            <a:graphicFrameLocks noGrp="1"/>
          </p:cNvGraphicFramePr>
          <p:nvPr>
            <p:extLst>
              <p:ext uri="{D42A27DB-BD31-4B8C-83A1-F6EECF244321}">
                <p14:modId xmlns:p14="http://schemas.microsoft.com/office/powerpoint/2010/main" val="3402573529"/>
              </p:ext>
            </p:extLst>
          </p:nvPr>
        </p:nvGraphicFramePr>
        <p:xfrm>
          <a:off x="3348915" y="3879199"/>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457AC7"/>
                    </a:solidFill>
                  </a:tcPr>
                </a:tc>
                <a:tc>
                  <a:txBody>
                    <a:bodyPr/>
                    <a:lstStyle/>
                    <a:p>
                      <a:r>
                        <a:rPr lang="en-US" sz="700" dirty="0"/>
                        <a:t>1</a:t>
                      </a:r>
                    </a:p>
                  </a:txBody>
                  <a:tcPr>
                    <a:solidFill>
                      <a:srgbClr val="457AC7"/>
                    </a:solidFill>
                  </a:tcPr>
                </a:tc>
                <a:tc>
                  <a:txBody>
                    <a:bodyPr/>
                    <a:lstStyle/>
                    <a:p>
                      <a:r>
                        <a:rPr lang="en-US" sz="700" dirty="0"/>
                        <a:t>3</a:t>
                      </a:r>
                    </a:p>
                  </a:txBody>
                  <a:tcPr>
                    <a:solidFill>
                      <a:srgbClr val="457AC7"/>
                    </a:solidFill>
                  </a:tcPr>
                </a:tc>
                <a:tc>
                  <a:txBody>
                    <a:bodyPr/>
                    <a:lstStyle/>
                    <a:p>
                      <a:r>
                        <a:rPr lang="en-US" sz="700" dirty="0"/>
                        <a:t>8</a:t>
                      </a:r>
                    </a:p>
                  </a:txBody>
                  <a:tcPr>
                    <a:solidFill>
                      <a:srgbClr val="457AC7"/>
                    </a:solidFill>
                  </a:tcPr>
                </a:tc>
                <a:tc>
                  <a:txBody>
                    <a:bodyPr/>
                    <a:lstStyle/>
                    <a:p>
                      <a:r>
                        <a:rPr lang="en-US" sz="700" dirty="0"/>
                        <a:t>9</a:t>
                      </a:r>
                    </a:p>
                  </a:txBody>
                  <a:tcPr>
                    <a:solidFill>
                      <a:srgbClr val="457AC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457AC7"/>
                    </a:solidFill>
                  </a:tcPr>
                </a:tc>
                <a:tc>
                  <a:txBody>
                    <a:bodyPr/>
                    <a:lstStyle/>
                    <a:p>
                      <a:r>
                        <a:rPr lang="en-US" sz="700" dirty="0"/>
                        <a:t>0</a:t>
                      </a:r>
                    </a:p>
                  </a:txBody>
                  <a:tcPr>
                    <a:solidFill>
                      <a:srgbClr val="457AC7"/>
                    </a:solidFill>
                  </a:tcPr>
                </a:tc>
                <a:tc>
                  <a:txBody>
                    <a:bodyPr/>
                    <a:lstStyle/>
                    <a:p>
                      <a:r>
                        <a:rPr lang="en-US" sz="700" dirty="0"/>
                        <a:t>0</a:t>
                      </a:r>
                    </a:p>
                  </a:txBody>
                  <a:tcPr>
                    <a:solidFill>
                      <a:srgbClr val="457AC7"/>
                    </a:solidFill>
                  </a:tcPr>
                </a:tc>
                <a:tc>
                  <a:txBody>
                    <a:bodyPr/>
                    <a:lstStyle/>
                    <a:p>
                      <a:r>
                        <a:rPr lang="en-US" sz="700" dirty="0"/>
                        <a:t>8</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457AC7"/>
                    </a:solidFill>
                  </a:tcPr>
                </a:tc>
                <a:tc>
                  <a:txBody>
                    <a:bodyPr/>
                    <a:lstStyle/>
                    <a:p>
                      <a:r>
                        <a:rPr lang="en-US" sz="700" dirty="0"/>
                        <a:t>7</a:t>
                      </a:r>
                    </a:p>
                  </a:txBody>
                  <a:tcPr>
                    <a:solidFill>
                      <a:srgbClr val="457AC7"/>
                    </a:solidFill>
                  </a:tcPr>
                </a:tc>
                <a:tc>
                  <a:txBody>
                    <a:bodyPr/>
                    <a:lstStyle/>
                    <a:p>
                      <a:r>
                        <a:rPr lang="en-US" sz="700" dirty="0"/>
                        <a:t>5</a:t>
                      </a:r>
                    </a:p>
                  </a:txBody>
                  <a:tcPr>
                    <a:solidFill>
                      <a:srgbClr val="457AC7"/>
                    </a:solidFill>
                  </a:tcPr>
                </a:tc>
                <a:tc>
                  <a:txBody>
                    <a:bodyPr/>
                    <a:lstStyle/>
                    <a:p>
                      <a:r>
                        <a:rPr lang="en-US" sz="700" dirty="0"/>
                        <a:t>3</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457AC7"/>
                    </a:solidFill>
                  </a:tcPr>
                </a:tc>
                <a:tc>
                  <a:txBody>
                    <a:bodyPr/>
                    <a:lstStyle/>
                    <a:p>
                      <a:r>
                        <a:rPr lang="en-US" sz="700" dirty="0"/>
                        <a:t>2</a:t>
                      </a:r>
                    </a:p>
                  </a:txBody>
                  <a:tcPr>
                    <a:solidFill>
                      <a:srgbClr val="457AC7"/>
                    </a:solidFill>
                  </a:tcPr>
                </a:tc>
                <a:tc>
                  <a:txBody>
                    <a:bodyPr/>
                    <a:lstStyle/>
                    <a:p>
                      <a:r>
                        <a:rPr lang="en-US" sz="700" dirty="0"/>
                        <a:t>5</a:t>
                      </a:r>
                    </a:p>
                  </a:txBody>
                  <a:tcPr>
                    <a:solidFill>
                      <a:srgbClr val="457AC7"/>
                    </a:solidFill>
                  </a:tcPr>
                </a:tc>
                <a:tc>
                  <a:txBody>
                    <a:bodyPr/>
                    <a:lstStyle/>
                    <a:p>
                      <a:r>
                        <a:rPr lang="en-US" sz="700" dirty="0"/>
                        <a:t>9</a:t>
                      </a:r>
                    </a:p>
                  </a:txBody>
                  <a:tcPr>
                    <a:solidFill>
                      <a:srgbClr val="457AC7"/>
                    </a:solidFill>
                  </a:tcPr>
                </a:tc>
                <a:tc>
                  <a:txBody>
                    <a:bodyPr/>
                    <a:lstStyle/>
                    <a:p>
                      <a:r>
                        <a:rPr lang="en-US" sz="700" dirty="0"/>
                        <a:t>8</a:t>
                      </a:r>
                    </a:p>
                  </a:txBody>
                  <a:tcPr>
                    <a:solidFill>
                      <a:srgbClr val="457AC7"/>
                    </a:solidFill>
                  </a:tcPr>
                </a:tc>
                <a:extLst>
                  <a:ext uri="{0D108BD9-81ED-4DB2-BD59-A6C34878D82A}">
                    <a16:rowId xmlns:a16="http://schemas.microsoft.com/office/drawing/2014/main" val="3877380769"/>
                  </a:ext>
                </a:extLst>
              </a:tr>
            </a:tbl>
          </a:graphicData>
        </a:graphic>
      </p:graphicFrame>
      <p:sp>
        <p:nvSpPr>
          <p:cNvPr id="8" name="TextBox 7">
            <a:extLst>
              <a:ext uri="{FF2B5EF4-FFF2-40B4-BE49-F238E27FC236}">
                <a16:creationId xmlns:a16="http://schemas.microsoft.com/office/drawing/2014/main" id="{965B14B1-C457-B211-F5F0-B5E3DADA28D5}"/>
              </a:ext>
            </a:extLst>
          </p:cNvPr>
          <p:cNvSpPr txBox="1"/>
          <p:nvPr/>
        </p:nvSpPr>
        <p:spPr>
          <a:xfrm>
            <a:off x="5389763" y="2078653"/>
            <a:ext cx="4174710" cy="954107"/>
          </a:xfrm>
          <a:prstGeom prst="rect">
            <a:avLst/>
          </a:prstGeom>
          <a:noFill/>
          <a:ln>
            <a:solidFill>
              <a:schemeClr val="tx1"/>
            </a:solidFill>
          </a:ln>
        </p:spPr>
        <p:txBody>
          <a:bodyPr wrap="square">
            <a:spAutoFit/>
          </a:bodyPr>
          <a:lstStyle/>
          <a:p>
            <a:r>
              <a:rPr lang="en-US" sz="800" b="0" i="0" dirty="0">
                <a:solidFill>
                  <a:srgbClr val="202122"/>
                </a:solidFill>
                <a:effectLst/>
                <a:latin typeface="Arial" panose="020B0604020202020204" pitchFamily="34" charset="0"/>
              </a:rPr>
              <a:t>It was the best of times, it was the worst of times, it was the age of wisdom, it was the age of foolishness, it was the epoch of belief, it was the epoch of incredulity, it was the season of Light, it was the season of Darkness, it was the spring of hope, it was the winter of despair, we had everything before us, we had nothing before us, we were all going direct to Heaven, we were all going direct the other way—in short, the period was so far like the present period, that some of its noisiest authorities insisted on its being received, for good or for evil, in the superlative degree of comparison only.</a:t>
            </a:r>
            <a:endParaRPr lang="en-US" sz="800" dirty="0"/>
          </a:p>
        </p:txBody>
      </p:sp>
      <p:sp>
        <p:nvSpPr>
          <p:cNvPr id="9" name="Arrow: Right 8">
            <a:extLst>
              <a:ext uri="{FF2B5EF4-FFF2-40B4-BE49-F238E27FC236}">
                <a16:creationId xmlns:a16="http://schemas.microsoft.com/office/drawing/2014/main" id="{AE8C0F24-CB37-982C-A32B-2BF0737D54EC}"/>
              </a:ext>
            </a:extLst>
          </p:cNvPr>
          <p:cNvSpPr/>
          <p:nvPr/>
        </p:nvSpPr>
        <p:spPr>
          <a:xfrm>
            <a:off x="3179036" y="3334996"/>
            <a:ext cx="85457" cy="1880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D704A93-FD8A-78C7-AD10-72915135896C}"/>
              </a:ext>
            </a:extLst>
          </p:cNvPr>
          <p:cNvSpPr/>
          <p:nvPr/>
        </p:nvSpPr>
        <p:spPr>
          <a:xfrm>
            <a:off x="9680961" y="2461702"/>
            <a:ext cx="85457" cy="1880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33">
            <a:extLst>
              <a:ext uri="{FF2B5EF4-FFF2-40B4-BE49-F238E27FC236}">
                <a16:creationId xmlns:a16="http://schemas.microsoft.com/office/drawing/2014/main" id="{5BE1741F-1A46-32EE-95EF-128897E96BCC}"/>
              </a:ext>
            </a:extLst>
          </p:cNvPr>
          <p:cNvGraphicFramePr>
            <a:graphicFrameLocks noGrp="1"/>
          </p:cNvGraphicFramePr>
          <p:nvPr>
            <p:extLst>
              <p:ext uri="{D42A27DB-BD31-4B8C-83A1-F6EECF244321}">
                <p14:modId xmlns:p14="http://schemas.microsoft.com/office/powerpoint/2010/main" val="3113315234"/>
              </p:ext>
            </p:extLst>
          </p:nvPr>
        </p:nvGraphicFramePr>
        <p:xfrm>
          <a:off x="9882906" y="2332532"/>
          <a:ext cx="1982745" cy="446346"/>
        </p:xfrm>
        <a:graphic>
          <a:graphicData uri="http://schemas.openxmlformats.org/drawingml/2006/table">
            <a:tbl>
              <a:tblPr firstRow="1" bandRow="1">
                <a:tableStyleId>{5C22544A-7EE6-4342-B048-85BDC9FD1C3A}</a:tableStyleId>
              </a:tblPr>
              <a:tblGrid>
                <a:gridCol w="396549">
                  <a:extLst>
                    <a:ext uri="{9D8B030D-6E8A-4147-A177-3AD203B41FA5}">
                      <a16:colId xmlns:a16="http://schemas.microsoft.com/office/drawing/2014/main" val="1311278300"/>
                    </a:ext>
                  </a:extLst>
                </a:gridCol>
                <a:gridCol w="396549">
                  <a:extLst>
                    <a:ext uri="{9D8B030D-6E8A-4147-A177-3AD203B41FA5}">
                      <a16:colId xmlns:a16="http://schemas.microsoft.com/office/drawing/2014/main" val="2254715799"/>
                    </a:ext>
                  </a:extLst>
                </a:gridCol>
                <a:gridCol w="396549">
                  <a:extLst>
                    <a:ext uri="{9D8B030D-6E8A-4147-A177-3AD203B41FA5}">
                      <a16:colId xmlns:a16="http://schemas.microsoft.com/office/drawing/2014/main" val="3475024404"/>
                    </a:ext>
                  </a:extLst>
                </a:gridCol>
                <a:gridCol w="396549">
                  <a:extLst>
                    <a:ext uri="{9D8B030D-6E8A-4147-A177-3AD203B41FA5}">
                      <a16:colId xmlns:a16="http://schemas.microsoft.com/office/drawing/2014/main" val="2126394080"/>
                    </a:ext>
                  </a:extLst>
                </a:gridCol>
                <a:gridCol w="396549">
                  <a:extLst>
                    <a:ext uri="{9D8B030D-6E8A-4147-A177-3AD203B41FA5}">
                      <a16:colId xmlns:a16="http://schemas.microsoft.com/office/drawing/2014/main" val="3634933643"/>
                    </a:ext>
                  </a:extLst>
                </a:gridCol>
              </a:tblGrid>
              <a:tr h="230563">
                <a:tc>
                  <a:txBody>
                    <a:bodyPr/>
                    <a:lstStyle/>
                    <a:p>
                      <a:pPr algn="ctr"/>
                      <a:r>
                        <a:rPr lang="en-US" sz="800" dirty="0"/>
                        <a:t>i</a:t>
                      </a:r>
                    </a:p>
                  </a:txBody>
                  <a:tcPr/>
                </a:tc>
                <a:tc>
                  <a:txBody>
                    <a:bodyPr/>
                    <a:lstStyle/>
                    <a:p>
                      <a:pPr algn="ctr"/>
                      <a:r>
                        <a:rPr lang="en-US" sz="800" dirty="0"/>
                        <a:t>be</a:t>
                      </a:r>
                    </a:p>
                  </a:txBody>
                  <a:tcPr/>
                </a:tc>
                <a:tc>
                  <a:txBody>
                    <a:bodyPr/>
                    <a:lstStyle/>
                    <a:p>
                      <a:pPr algn="ctr"/>
                      <a:r>
                        <a:rPr lang="en-US" sz="800" dirty="0"/>
                        <a:t>hello</a:t>
                      </a:r>
                    </a:p>
                  </a:txBody>
                  <a:tcPr/>
                </a:tc>
                <a:tc>
                  <a:txBody>
                    <a:bodyPr/>
                    <a:lstStyle/>
                    <a:p>
                      <a:pPr algn="ctr"/>
                      <a:r>
                        <a:rPr lang="en-US" sz="800" dirty="0"/>
                        <a:t>It</a:t>
                      </a:r>
                    </a:p>
                  </a:txBody>
                  <a:tcPr/>
                </a:tc>
                <a:tc>
                  <a:txBody>
                    <a:bodyPr/>
                    <a:lstStyle/>
                    <a:p>
                      <a:pPr algn="ctr"/>
                      <a:r>
                        <a:rPr lang="en-US" sz="800" dirty="0"/>
                        <a:t>…</a:t>
                      </a:r>
                    </a:p>
                  </a:txBody>
                  <a:tcPr/>
                </a:tc>
                <a:extLst>
                  <a:ext uri="{0D108BD9-81ED-4DB2-BD59-A6C34878D82A}">
                    <a16:rowId xmlns:a16="http://schemas.microsoft.com/office/drawing/2014/main" val="283334582"/>
                  </a:ext>
                </a:extLst>
              </a:tr>
              <a:tr h="215783">
                <a:tc>
                  <a:txBody>
                    <a:bodyPr/>
                    <a:lstStyle/>
                    <a:p>
                      <a:pPr algn="ctr"/>
                      <a:r>
                        <a:rPr lang="en-US" sz="800" dirty="0"/>
                        <a:t>0</a:t>
                      </a:r>
                    </a:p>
                  </a:txBody>
                  <a:tcPr/>
                </a:tc>
                <a:tc>
                  <a:txBody>
                    <a:bodyPr/>
                    <a:lstStyle/>
                    <a:p>
                      <a:pPr algn="ctr"/>
                      <a:r>
                        <a:rPr lang="en-US" sz="800" dirty="0"/>
                        <a:t>5</a:t>
                      </a:r>
                    </a:p>
                  </a:txBody>
                  <a:tcPr/>
                </a:tc>
                <a:tc>
                  <a:txBody>
                    <a:bodyPr/>
                    <a:lstStyle/>
                    <a:p>
                      <a:pPr algn="ctr"/>
                      <a:r>
                        <a:rPr lang="en-US" sz="800" dirty="0"/>
                        <a:t>0</a:t>
                      </a:r>
                    </a:p>
                  </a:txBody>
                  <a:tcPr/>
                </a:tc>
                <a:tc>
                  <a:txBody>
                    <a:bodyPr/>
                    <a:lstStyle/>
                    <a:p>
                      <a:pPr algn="ctr"/>
                      <a:r>
                        <a:rPr lang="en-US" sz="800" dirty="0"/>
                        <a:t>5</a:t>
                      </a:r>
                    </a:p>
                  </a:txBody>
                  <a:tcPr/>
                </a:tc>
                <a:tc>
                  <a:txBody>
                    <a:bodyPr/>
                    <a:lstStyle/>
                    <a:p>
                      <a:pPr algn="ctr"/>
                      <a:r>
                        <a:rPr lang="en-US" sz="800" dirty="0"/>
                        <a:t>…</a:t>
                      </a:r>
                    </a:p>
                  </a:txBody>
                  <a:tcPr/>
                </a:tc>
                <a:extLst>
                  <a:ext uri="{0D108BD9-81ED-4DB2-BD59-A6C34878D82A}">
                    <a16:rowId xmlns:a16="http://schemas.microsoft.com/office/drawing/2014/main" val="2758674479"/>
                  </a:ext>
                </a:extLst>
              </a:tr>
            </a:tbl>
          </a:graphicData>
        </a:graphic>
      </p:graphicFrame>
      <p:cxnSp>
        <p:nvCxnSpPr>
          <p:cNvPr id="18" name="Straight Connector 17">
            <a:extLst>
              <a:ext uri="{FF2B5EF4-FFF2-40B4-BE49-F238E27FC236}">
                <a16:creationId xmlns:a16="http://schemas.microsoft.com/office/drawing/2014/main" id="{28AE7375-7F1F-B7AE-FFC9-E1E1872E1B8A}"/>
              </a:ext>
            </a:extLst>
          </p:cNvPr>
          <p:cNvCxnSpPr>
            <a:stCxn id="12" idx="0"/>
          </p:cNvCxnSpPr>
          <p:nvPr/>
        </p:nvCxnSpPr>
        <p:spPr>
          <a:xfrm flipV="1">
            <a:off x="6036202" y="4218044"/>
            <a:ext cx="360060" cy="14413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EB023B-794A-763A-3768-6E913CE2909B}"/>
              </a:ext>
            </a:extLst>
          </p:cNvPr>
          <p:cNvCxnSpPr>
            <a:cxnSpLocks/>
            <a:endCxn id="16" idx="6"/>
          </p:cNvCxnSpPr>
          <p:nvPr/>
        </p:nvCxnSpPr>
        <p:spPr>
          <a:xfrm flipH="1">
            <a:off x="6686819" y="3927487"/>
            <a:ext cx="1591014" cy="152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6351FAB-E9EF-E0FD-C4B6-09143599BE8E}"/>
              </a:ext>
            </a:extLst>
          </p:cNvPr>
          <p:cNvCxnSpPr>
            <a:cxnSpLocks/>
            <a:endCxn id="15" idx="2"/>
          </p:cNvCxnSpPr>
          <p:nvPr/>
        </p:nvCxnSpPr>
        <p:spPr>
          <a:xfrm flipV="1">
            <a:off x="6036202" y="5433471"/>
            <a:ext cx="2007780" cy="479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DAE6957-3632-2D4C-CBA0-6BFC54AB19FB}"/>
              </a:ext>
            </a:extLst>
          </p:cNvPr>
          <p:cNvCxnSpPr>
            <a:cxnSpLocks/>
          </p:cNvCxnSpPr>
          <p:nvPr/>
        </p:nvCxnSpPr>
        <p:spPr>
          <a:xfrm flipH="1">
            <a:off x="8334539" y="4003687"/>
            <a:ext cx="86801" cy="6679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CF4C87-88BF-4963-8FAA-9CE5988D6FB2}"/>
              </a:ext>
            </a:extLst>
          </p:cNvPr>
          <p:cNvCxnSpPr>
            <a:cxnSpLocks/>
          </p:cNvCxnSpPr>
          <p:nvPr/>
        </p:nvCxnSpPr>
        <p:spPr>
          <a:xfrm flipH="1">
            <a:off x="8334539" y="4671679"/>
            <a:ext cx="60582" cy="7617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049E2E-C24F-53A2-238C-BD36BD550E88}"/>
              </a:ext>
            </a:extLst>
          </p:cNvPr>
          <p:cNvCxnSpPr>
            <a:cxnSpLocks/>
            <a:stCxn id="14" idx="3"/>
          </p:cNvCxnSpPr>
          <p:nvPr/>
        </p:nvCxnSpPr>
        <p:spPr>
          <a:xfrm flipH="1">
            <a:off x="6036202" y="4132942"/>
            <a:ext cx="2181382" cy="1762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C00AB4F-63B9-257D-0704-77020A77CA5F}"/>
              </a:ext>
            </a:extLst>
          </p:cNvPr>
          <p:cNvCxnSpPr>
            <a:cxnSpLocks/>
          </p:cNvCxnSpPr>
          <p:nvPr/>
        </p:nvCxnSpPr>
        <p:spPr>
          <a:xfrm>
            <a:off x="6396262" y="4079887"/>
            <a:ext cx="1968568" cy="6341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1F608C-7CB4-15D6-BF19-A65C6A071F4D}"/>
              </a:ext>
            </a:extLst>
          </p:cNvPr>
          <p:cNvCxnSpPr>
            <a:cxnSpLocks/>
          </p:cNvCxnSpPr>
          <p:nvPr/>
        </p:nvCxnSpPr>
        <p:spPr>
          <a:xfrm>
            <a:off x="6365971" y="4079887"/>
            <a:ext cx="1968568" cy="13112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4BADA6-18E9-0F89-0B15-D0650DD4C8FE}"/>
              </a:ext>
            </a:extLst>
          </p:cNvPr>
          <p:cNvCxnSpPr>
            <a:cxnSpLocks/>
          </p:cNvCxnSpPr>
          <p:nvPr/>
        </p:nvCxnSpPr>
        <p:spPr>
          <a:xfrm flipV="1">
            <a:off x="6036202" y="4698751"/>
            <a:ext cx="2358919" cy="12395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0D2086C7-4BF3-83AB-93CD-56F4C85ECE6E}"/>
              </a:ext>
            </a:extLst>
          </p:cNvPr>
          <p:cNvCxnSpPr>
            <a:stCxn id="14" idx="6"/>
            <a:endCxn id="15" idx="6"/>
          </p:cNvCxnSpPr>
          <p:nvPr/>
        </p:nvCxnSpPr>
        <p:spPr>
          <a:xfrm flipH="1">
            <a:off x="8625096" y="3927487"/>
            <a:ext cx="88500" cy="1505984"/>
          </a:xfrm>
          <a:prstGeom prst="curvedConnector3">
            <a:avLst>
              <a:gd name="adj1" fmla="val -258305"/>
            </a:avLst>
          </a:prstGeom>
          <a:ln w="28575"/>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BF3785B-8428-086F-194B-3A013D87C509}"/>
              </a:ext>
            </a:extLst>
          </p:cNvPr>
          <p:cNvSpPr/>
          <p:nvPr/>
        </p:nvSpPr>
        <p:spPr>
          <a:xfrm>
            <a:off x="5745645" y="5659349"/>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ATL</a:t>
            </a:r>
            <a:endParaRPr lang="en-US" sz="1100" dirty="0"/>
          </a:p>
        </p:txBody>
      </p:sp>
      <p:sp>
        <p:nvSpPr>
          <p:cNvPr id="13" name="Oval 12">
            <a:extLst>
              <a:ext uri="{FF2B5EF4-FFF2-40B4-BE49-F238E27FC236}">
                <a16:creationId xmlns:a16="http://schemas.microsoft.com/office/drawing/2014/main" id="{C530067E-7DC8-1AA1-A91D-CFDC98A7A715}"/>
              </a:ext>
            </a:extLst>
          </p:cNvPr>
          <p:cNvSpPr/>
          <p:nvPr/>
        </p:nvSpPr>
        <p:spPr>
          <a:xfrm>
            <a:off x="8076647" y="4389922"/>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NYC</a:t>
            </a:r>
            <a:endParaRPr lang="en-US" sz="1100" dirty="0"/>
          </a:p>
        </p:txBody>
      </p:sp>
      <p:sp>
        <p:nvSpPr>
          <p:cNvPr id="14" name="Oval 13">
            <a:extLst>
              <a:ext uri="{FF2B5EF4-FFF2-40B4-BE49-F238E27FC236}">
                <a16:creationId xmlns:a16="http://schemas.microsoft.com/office/drawing/2014/main" id="{0FA7241A-515A-0597-13AF-3D7EFE17DC26}"/>
              </a:ext>
            </a:extLst>
          </p:cNvPr>
          <p:cNvSpPr/>
          <p:nvPr/>
        </p:nvSpPr>
        <p:spPr>
          <a:xfrm>
            <a:off x="8132482" y="3636930"/>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BOS</a:t>
            </a:r>
            <a:endParaRPr lang="en-US" sz="1100" dirty="0"/>
          </a:p>
        </p:txBody>
      </p:sp>
      <p:sp>
        <p:nvSpPr>
          <p:cNvPr id="15" name="Oval 14">
            <a:extLst>
              <a:ext uri="{FF2B5EF4-FFF2-40B4-BE49-F238E27FC236}">
                <a16:creationId xmlns:a16="http://schemas.microsoft.com/office/drawing/2014/main" id="{A26D1E68-996B-5F03-F354-9CE68D78B856}"/>
              </a:ext>
            </a:extLst>
          </p:cNvPr>
          <p:cNvSpPr/>
          <p:nvPr/>
        </p:nvSpPr>
        <p:spPr>
          <a:xfrm>
            <a:off x="8043982" y="5142914"/>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DCA</a:t>
            </a:r>
            <a:endParaRPr lang="en-US" sz="1100" dirty="0"/>
          </a:p>
        </p:txBody>
      </p:sp>
      <p:sp>
        <p:nvSpPr>
          <p:cNvPr id="16" name="Oval 15">
            <a:extLst>
              <a:ext uri="{FF2B5EF4-FFF2-40B4-BE49-F238E27FC236}">
                <a16:creationId xmlns:a16="http://schemas.microsoft.com/office/drawing/2014/main" id="{F7C962BF-8DBA-9C9E-9CC5-B2C349758EA7}"/>
              </a:ext>
            </a:extLst>
          </p:cNvPr>
          <p:cNvSpPr/>
          <p:nvPr/>
        </p:nvSpPr>
        <p:spPr>
          <a:xfrm>
            <a:off x="6105705" y="3789330"/>
            <a:ext cx="581114" cy="5811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ORD</a:t>
            </a:r>
            <a:endParaRPr lang="en-US" sz="1100" dirty="0"/>
          </a:p>
        </p:txBody>
      </p:sp>
      <p:graphicFrame>
        <p:nvGraphicFramePr>
          <p:cNvPr id="56" name="Table 33">
            <a:extLst>
              <a:ext uri="{FF2B5EF4-FFF2-40B4-BE49-F238E27FC236}">
                <a16:creationId xmlns:a16="http://schemas.microsoft.com/office/drawing/2014/main" id="{AFB86B21-06F5-65EE-983B-765E2D1D8FC3}"/>
              </a:ext>
            </a:extLst>
          </p:cNvPr>
          <p:cNvGraphicFramePr>
            <a:graphicFrameLocks noGrp="1"/>
          </p:cNvGraphicFramePr>
          <p:nvPr>
            <p:extLst>
              <p:ext uri="{D42A27DB-BD31-4B8C-83A1-F6EECF244321}">
                <p14:modId xmlns:p14="http://schemas.microsoft.com/office/powerpoint/2010/main" val="3338736198"/>
              </p:ext>
            </p:extLst>
          </p:nvPr>
        </p:nvGraphicFramePr>
        <p:xfrm>
          <a:off x="9470373" y="4025739"/>
          <a:ext cx="2395278" cy="1309478"/>
        </p:xfrm>
        <a:graphic>
          <a:graphicData uri="http://schemas.openxmlformats.org/drawingml/2006/table">
            <a:tbl>
              <a:tblPr firstRow="1" bandRow="1">
                <a:tableStyleId>{5C22544A-7EE6-4342-B048-85BDC9FD1C3A}</a:tableStyleId>
              </a:tblPr>
              <a:tblGrid>
                <a:gridCol w="399213">
                  <a:extLst>
                    <a:ext uri="{9D8B030D-6E8A-4147-A177-3AD203B41FA5}">
                      <a16:colId xmlns:a16="http://schemas.microsoft.com/office/drawing/2014/main" val="3056664166"/>
                    </a:ext>
                  </a:extLst>
                </a:gridCol>
                <a:gridCol w="399213">
                  <a:extLst>
                    <a:ext uri="{9D8B030D-6E8A-4147-A177-3AD203B41FA5}">
                      <a16:colId xmlns:a16="http://schemas.microsoft.com/office/drawing/2014/main" val="1311278300"/>
                    </a:ext>
                  </a:extLst>
                </a:gridCol>
                <a:gridCol w="399213">
                  <a:extLst>
                    <a:ext uri="{9D8B030D-6E8A-4147-A177-3AD203B41FA5}">
                      <a16:colId xmlns:a16="http://schemas.microsoft.com/office/drawing/2014/main" val="2254715799"/>
                    </a:ext>
                  </a:extLst>
                </a:gridCol>
                <a:gridCol w="399213">
                  <a:extLst>
                    <a:ext uri="{9D8B030D-6E8A-4147-A177-3AD203B41FA5}">
                      <a16:colId xmlns:a16="http://schemas.microsoft.com/office/drawing/2014/main" val="3475024404"/>
                    </a:ext>
                  </a:extLst>
                </a:gridCol>
                <a:gridCol w="399213">
                  <a:extLst>
                    <a:ext uri="{9D8B030D-6E8A-4147-A177-3AD203B41FA5}">
                      <a16:colId xmlns:a16="http://schemas.microsoft.com/office/drawing/2014/main" val="2126394080"/>
                    </a:ext>
                  </a:extLst>
                </a:gridCol>
                <a:gridCol w="399213">
                  <a:extLst>
                    <a:ext uri="{9D8B030D-6E8A-4147-A177-3AD203B41FA5}">
                      <a16:colId xmlns:a16="http://schemas.microsoft.com/office/drawing/2014/main" val="3634933643"/>
                    </a:ext>
                  </a:extLst>
                </a:gridCol>
              </a:tblGrid>
              <a:tr h="230563">
                <a:tc>
                  <a:txBody>
                    <a:bodyPr/>
                    <a:lstStyle/>
                    <a:p>
                      <a:pPr algn="ctr"/>
                      <a:endParaRPr lang="en-US" sz="800" dirty="0"/>
                    </a:p>
                  </a:txBody>
                  <a:tcPr/>
                </a:tc>
                <a:tc>
                  <a:txBody>
                    <a:bodyPr/>
                    <a:lstStyle/>
                    <a:p>
                      <a:pPr algn="ctr"/>
                      <a:r>
                        <a:rPr lang="en-US" sz="800" dirty="0"/>
                        <a:t>ATL</a:t>
                      </a:r>
                    </a:p>
                  </a:txBody>
                  <a:tcPr/>
                </a:tc>
                <a:tc>
                  <a:txBody>
                    <a:bodyPr/>
                    <a:lstStyle/>
                    <a:p>
                      <a:pPr algn="ctr"/>
                      <a:r>
                        <a:rPr lang="en-US" sz="800" dirty="0"/>
                        <a:t>BOS</a:t>
                      </a:r>
                    </a:p>
                  </a:txBody>
                  <a:tcPr/>
                </a:tc>
                <a:tc>
                  <a:txBody>
                    <a:bodyPr/>
                    <a:lstStyle/>
                    <a:p>
                      <a:pPr algn="ctr"/>
                      <a:r>
                        <a:rPr lang="en-US" sz="800" dirty="0"/>
                        <a:t>DCA</a:t>
                      </a:r>
                    </a:p>
                  </a:txBody>
                  <a:tcPr/>
                </a:tc>
                <a:tc>
                  <a:txBody>
                    <a:bodyPr/>
                    <a:lstStyle/>
                    <a:p>
                      <a:pPr algn="ctr"/>
                      <a:r>
                        <a:rPr lang="en-US" sz="800" dirty="0"/>
                        <a:t>NYC</a:t>
                      </a:r>
                    </a:p>
                  </a:txBody>
                  <a:tcPr/>
                </a:tc>
                <a:tc>
                  <a:txBody>
                    <a:bodyPr/>
                    <a:lstStyle/>
                    <a:p>
                      <a:pPr algn="ctr"/>
                      <a:r>
                        <a:rPr lang="en-US" sz="800" dirty="0"/>
                        <a:t>ORD</a:t>
                      </a:r>
                    </a:p>
                  </a:txBody>
                  <a:tcPr/>
                </a:tc>
                <a:extLst>
                  <a:ext uri="{0D108BD9-81ED-4DB2-BD59-A6C34878D82A}">
                    <a16:rowId xmlns:a16="http://schemas.microsoft.com/office/drawing/2014/main" val="283334582"/>
                  </a:ext>
                </a:extLst>
              </a:tr>
              <a:tr h="215783">
                <a:tc>
                  <a:txBody>
                    <a:bodyPr/>
                    <a:lstStyle/>
                    <a:p>
                      <a:pPr algn="ctr"/>
                      <a:r>
                        <a:rPr lang="en-US" sz="800" dirty="0"/>
                        <a:t>ATL</a:t>
                      </a:r>
                    </a:p>
                  </a:txBody>
                  <a:tcPr/>
                </a:tc>
                <a:tc>
                  <a:txBody>
                    <a:bodyPr/>
                    <a:lstStyle/>
                    <a:p>
                      <a:pPr algn="ctr"/>
                      <a:r>
                        <a:rPr lang="en-US" sz="800" dirty="0"/>
                        <a:t>0</a:t>
                      </a:r>
                    </a:p>
                  </a:txBody>
                  <a:tcPr/>
                </a:tc>
                <a:tc>
                  <a:txBody>
                    <a:bodyPr/>
                    <a:lstStyle/>
                    <a:p>
                      <a:pPr algn="ctr"/>
                      <a:r>
                        <a:rPr lang="en-US" sz="800" dirty="0"/>
                        <a:t>946</a:t>
                      </a:r>
                    </a:p>
                  </a:txBody>
                  <a:tcPr/>
                </a:tc>
                <a:tc>
                  <a:txBody>
                    <a:bodyPr/>
                    <a:lstStyle/>
                    <a:p>
                      <a:pPr algn="ctr"/>
                      <a:r>
                        <a:rPr lang="en-US" sz="800" dirty="0"/>
                        <a:t>547</a:t>
                      </a:r>
                    </a:p>
                  </a:txBody>
                  <a:tcPr/>
                </a:tc>
                <a:tc>
                  <a:txBody>
                    <a:bodyPr/>
                    <a:lstStyle/>
                    <a:p>
                      <a:pPr algn="ctr"/>
                      <a:r>
                        <a:rPr lang="en-US" sz="800" dirty="0"/>
                        <a:t>762</a:t>
                      </a:r>
                    </a:p>
                  </a:txBody>
                  <a:tcPr/>
                </a:tc>
                <a:tc>
                  <a:txBody>
                    <a:bodyPr/>
                    <a:lstStyle/>
                    <a:p>
                      <a:pPr algn="ctr"/>
                      <a:r>
                        <a:rPr lang="en-US" sz="800" dirty="0"/>
                        <a:t>606</a:t>
                      </a:r>
                    </a:p>
                  </a:txBody>
                  <a:tcPr/>
                </a:tc>
                <a:extLst>
                  <a:ext uri="{0D108BD9-81ED-4DB2-BD59-A6C34878D82A}">
                    <a16:rowId xmlns:a16="http://schemas.microsoft.com/office/drawing/2014/main" val="2758674479"/>
                  </a:ext>
                </a:extLst>
              </a:tr>
              <a:tr h="215783">
                <a:tc>
                  <a:txBody>
                    <a:bodyPr/>
                    <a:lstStyle/>
                    <a:p>
                      <a:pPr algn="ctr"/>
                      <a:r>
                        <a:rPr lang="en-US" sz="800" dirty="0"/>
                        <a:t>BOS</a:t>
                      </a:r>
                    </a:p>
                  </a:txBody>
                  <a:tcPr/>
                </a:tc>
                <a:tc>
                  <a:txBody>
                    <a:bodyPr/>
                    <a:lstStyle/>
                    <a:p>
                      <a:pPr algn="ctr"/>
                      <a:r>
                        <a:rPr lang="en-US" sz="800" dirty="0"/>
                        <a:t>946</a:t>
                      </a:r>
                    </a:p>
                  </a:txBody>
                  <a:tcPr/>
                </a:tc>
                <a:tc>
                  <a:txBody>
                    <a:bodyPr/>
                    <a:lstStyle/>
                    <a:p>
                      <a:pPr algn="ctr"/>
                      <a:r>
                        <a:rPr lang="en-US" sz="800" dirty="0"/>
                        <a:t>0</a:t>
                      </a:r>
                    </a:p>
                  </a:txBody>
                  <a:tcPr/>
                </a:tc>
                <a:tc>
                  <a:txBody>
                    <a:bodyPr/>
                    <a:lstStyle/>
                    <a:p>
                      <a:pPr algn="ctr"/>
                      <a:r>
                        <a:rPr lang="en-US" sz="800" dirty="0"/>
                        <a:t>398</a:t>
                      </a:r>
                    </a:p>
                  </a:txBody>
                  <a:tcPr/>
                </a:tc>
                <a:tc>
                  <a:txBody>
                    <a:bodyPr/>
                    <a:lstStyle/>
                    <a:p>
                      <a:pPr algn="ctr"/>
                      <a:r>
                        <a:rPr lang="en-US" sz="800" dirty="0"/>
                        <a:t>186</a:t>
                      </a:r>
                    </a:p>
                  </a:txBody>
                  <a:tcPr/>
                </a:tc>
                <a:tc>
                  <a:txBody>
                    <a:bodyPr/>
                    <a:lstStyle/>
                    <a:p>
                      <a:pPr algn="ctr"/>
                      <a:r>
                        <a:rPr lang="en-US" sz="800" dirty="0"/>
                        <a:t>864</a:t>
                      </a:r>
                    </a:p>
                  </a:txBody>
                  <a:tcPr/>
                </a:tc>
                <a:extLst>
                  <a:ext uri="{0D108BD9-81ED-4DB2-BD59-A6C34878D82A}">
                    <a16:rowId xmlns:a16="http://schemas.microsoft.com/office/drawing/2014/main" val="1571786593"/>
                  </a:ext>
                </a:extLst>
              </a:tr>
              <a:tr h="215783">
                <a:tc>
                  <a:txBody>
                    <a:bodyPr/>
                    <a:lstStyle/>
                    <a:p>
                      <a:pPr algn="ctr"/>
                      <a:r>
                        <a:rPr lang="en-US" sz="800" dirty="0"/>
                        <a:t>DCA</a:t>
                      </a:r>
                    </a:p>
                  </a:txBody>
                  <a:tcPr/>
                </a:tc>
                <a:tc>
                  <a:txBody>
                    <a:bodyPr/>
                    <a:lstStyle/>
                    <a:p>
                      <a:pPr algn="ctr"/>
                      <a:r>
                        <a:rPr lang="en-US" sz="800" dirty="0"/>
                        <a:t>547</a:t>
                      </a:r>
                    </a:p>
                  </a:txBody>
                  <a:tcPr/>
                </a:tc>
                <a:tc>
                  <a:txBody>
                    <a:bodyPr/>
                    <a:lstStyle/>
                    <a:p>
                      <a:pPr algn="ctr"/>
                      <a:r>
                        <a:rPr lang="en-US" sz="800" dirty="0"/>
                        <a:t>398</a:t>
                      </a:r>
                    </a:p>
                  </a:txBody>
                  <a:tcPr/>
                </a:tc>
                <a:tc>
                  <a:txBody>
                    <a:bodyPr/>
                    <a:lstStyle/>
                    <a:p>
                      <a:pPr algn="ctr"/>
                      <a:r>
                        <a:rPr lang="en-US" sz="800" dirty="0"/>
                        <a:t>0</a:t>
                      </a:r>
                    </a:p>
                  </a:txBody>
                  <a:tcPr/>
                </a:tc>
                <a:tc>
                  <a:txBody>
                    <a:bodyPr/>
                    <a:lstStyle/>
                    <a:p>
                      <a:pPr algn="ctr"/>
                      <a:r>
                        <a:rPr lang="en-US" sz="800" dirty="0"/>
                        <a:t>204</a:t>
                      </a:r>
                    </a:p>
                  </a:txBody>
                  <a:tcPr/>
                </a:tc>
                <a:tc>
                  <a:txBody>
                    <a:bodyPr/>
                    <a:lstStyle/>
                    <a:p>
                      <a:pPr algn="ctr"/>
                      <a:r>
                        <a:rPr lang="en-US" sz="800" dirty="0"/>
                        <a:t>610</a:t>
                      </a:r>
                    </a:p>
                  </a:txBody>
                  <a:tcPr/>
                </a:tc>
                <a:extLst>
                  <a:ext uri="{0D108BD9-81ED-4DB2-BD59-A6C34878D82A}">
                    <a16:rowId xmlns:a16="http://schemas.microsoft.com/office/drawing/2014/main" val="2415841683"/>
                  </a:ext>
                </a:extLst>
              </a:tr>
              <a:tr h="215783">
                <a:tc>
                  <a:txBody>
                    <a:bodyPr/>
                    <a:lstStyle/>
                    <a:p>
                      <a:pPr algn="ctr"/>
                      <a:r>
                        <a:rPr lang="en-US" sz="800" dirty="0"/>
                        <a:t>NYC</a:t>
                      </a:r>
                    </a:p>
                  </a:txBody>
                  <a:tcPr/>
                </a:tc>
                <a:tc>
                  <a:txBody>
                    <a:bodyPr/>
                    <a:lstStyle/>
                    <a:p>
                      <a:pPr algn="ctr"/>
                      <a:r>
                        <a:rPr lang="en-US" sz="800" dirty="0"/>
                        <a:t>762</a:t>
                      </a:r>
                    </a:p>
                  </a:txBody>
                  <a:tcPr/>
                </a:tc>
                <a:tc>
                  <a:txBody>
                    <a:bodyPr/>
                    <a:lstStyle/>
                    <a:p>
                      <a:pPr algn="ctr"/>
                      <a:r>
                        <a:rPr lang="en-US" sz="800" dirty="0"/>
                        <a:t>186</a:t>
                      </a:r>
                    </a:p>
                  </a:txBody>
                  <a:tcPr/>
                </a:tc>
                <a:tc>
                  <a:txBody>
                    <a:bodyPr/>
                    <a:lstStyle/>
                    <a:p>
                      <a:pPr algn="ctr"/>
                      <a:r>
                        <a:rPr lang="en-US" sz="800" dirty="0"/>
                        <a:t>204</a:t>
                      </a:r>
                    </a:p>
                  </a:txBody>
                  <a:tcPr/>
                </a:tc>
                <a:tc>
                  <a:txBody>
                    <a:bodyPr/>
                    <a:lstStyle/>
                    <a:p>
                      <a:pPr algn="ctr"/>
                      <a:r>
                        <a:rPr lang="en-US" sz="800" dirty="0"/>
                        <a:t>0</a:t>
                      </a:r>
                    </a:p>
                  </a:txBody>
                  <a:tcPr/>
                </a:tc>
                <a:tc>
                  <a:txBody>
                    <a:bodyPr/>
                    <a:lstStyle/>
                    <a:p>
                      <a:pPr algn="ctr"/>
                      <a:r>
                        <a:rPr lang="en-US" sz="800" dirty="0"/>
                        <a:t>738</a:t>
                      </a:r>
                    </a:p>
                  </a:txBody>
                  <a:tcPr/>
                </a:tc>
                <a:extLst>
                  <a:ext uri="{0D108BD9-81ED-4DB2-BD59-A6C34878D82A}">
                    <a16:rowId xmlns:a16="http://schemas.microsoft.com/office/drawing/2014/main" val="226821409"/>
                  </a:ext>
                </a:extLst>
              </a:tr>
              <a:tr h="215783">
                <a:tc>
                  <a:txBody>
                    <a:bodyPr/>
                    <a:lstStyle/>
                    <a:p>
                      <a:pPr algn="ctr"/>
                      <a:r>
                        <a:rPr lang="en-US" sz="800" dirty="0"/>
                        <a:t>ORD</a:t>
                      </a:r>
                    </a:p>
                  </a:txBody>
                  <a:tcPr/>
                </a:tc>
                <a:tc>
                  <a:txBody>
                    <a:bodyPr/>
                    <a:lstStyle/>
                    <a:p>
                      <a:pPr algn="ctr"/>
                      <a:r>
                        <a:rPr lang="en-US" sz="800" dirty="0"/>
                        <a:t>606</a:t>
                      </a:r>
                    </a:p>
                  </a:txBody>
                  <a:tcPr/>
                </a:tc>
                <a:tc>
                  <a:txBody>
                    <a:bodyPr/>
                    <a:lstStyle/>
                    <a:p>
                      <a:pPr algn="ctr"/>
                      <a:r>
                        <a:rPr lang="en-US" sz="800" dirty="0"/>
                        <a:t>864</a:t>
                      </a:r>
                    </a:p>
                  </a:txBody>
                  <a:tcPr/>
                </a:tc>
                <a:tc>
                  <a:txBody>
                    <a:bodyPr/>
                    <a:lstStyle/>
                    <a:p>
                      <a:pPr algn="ctr"/>
                      <a:r>
                        <a:rPr lang="en-US" sz="800" dirty="0"/>
                        <a:t>610</a:t>
                      </a:r>
                    </a:p>
                  </a:txBody>
                  <a:tcPr/>
                </a:tc>
                <a:tc>
                  <a:txBody>
                    <a:bodyPr/>
                    <a:lstStyle/>
                    <a:p>
                      <a:pPr algn="ctr"/>
                      <a:r>
                        <a:rPr lang="en-US" sz="800" dirty="0"/>
                        <a:t>738</a:t>
                      </a:r>
                    </a:p>
                  </a:txBody>
                  <a:tcPr/>
                </a:tc>
                <a:tc>
                  <a:txBody>
                    <a:bodyPr/>
                    <a:lstStyle/>
                    <a:p>
                      <a:pPr algn="ctr"/>
                      <a:r>
                        <a:rPr lang="en-US" sz="800" dirty="0"/>
                        <a:t>0</a:t>
                      </a:r>
                    </a:p>
                  </a:txBody>
                  <a:tcPr/>
                </a:tc>
                <a:extLst>
                  <a:ext uri="{0D108BD9-81ED-4DB2-BD59-A6C34878D82A}">
                    <a16:rowId xmlns:a16="http://schemas.microsoft.com/office/drawing/2014/main" val="1160434992"/>
                  </a:ext>
                </a:extLst>
              </a:tr>
            </a:tbl>
          </a:graphicData>
        </a:graphic>
      </p:graphicFrame>
      <p:sp>
        <p:nvSpPr>
          <p:cNvPr id="57" name="Arrow: Right 56">
            <a:extLst>
              <a:ext uri="{FF2B5EF4-FFF2-40B4-BE49-F238E27FC236}">
                <a16:creationId xmlns:a16="http://schemas.microsoft.com/office/drawing/2014/main" id="{18697C54-931D-DD37-D542-FCB71014A2B4}"/>
              </a:ext>
            </a:extLst>
          </p:cNvPr>
          <p:cNvSpPr/>
          <p:nvPr/>
        </p:nvSpPr>
        <p:spPr>
          <a:xfrm>
            <a:off x="9172749" y="4586475"/>
            <a:ext cx="85457" cy="1880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8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F901-1377-2C0B-FCCE-FF0AD5158D8F}"/>
              </a:ext>
            </a:extLst>
          </p:cNvPr>
          <p:cNvSpPr>
            <a:spLocks noGrp="1"/>
          </p:cNvSpPr>
          <p:nvPr>
            <p:ph type="title"/>
          </p:nvPr>
        </p:nvSpPr>
        <p:spPr/>
        <p:txBody>
          <a:bodyPr/>
          <a:lstStyle/>
          <a:p>
            <a:r>
              <a:rPr lang="en-US" dirty="0"/>
              <a:t>Attribute Types</a:t>
            </a:r>
          </a:p>
        </p:txBody>
      </p:sp>
      <p:sp>
        <p:nvSpPr>
          <p:cNvPr id="3" name="Content Placeholder 2">
            <a:extLst>
              <a:ext uri="{FF2B5EF4-FFF2-40B4-BE49-F238E27FC236}">
                <a16:creationId xmlns:a16="http://schemas.microsoft.com/office/drawing/2014/main" id="{C5C708CC-035A-D457-38D2-F7C211B2CB8C}"/>
              </a:ext>
            </a:extLst>
          </p:cNvPr>
          <p:cNvSpPr>
            <a:spLocks noGrp="1"/>
          </p:cNvSpPr>
          <p:nvPr>
            <p:ph sz="quarter" idx="10"/>
          </p:nvPr>
        </p:nvSpPr>
        <p:spPr/>
        <p:txBody>
          <a:bodyPr/>
          <a:lstStyle/>
          <a:p>
            <a:r>
              <a:rPr lang="en-US" sz="2000" dirty="0"/>
              <a:t>Numeric attributes are </a:t>
            </a:r>
            <a:r>
              <a:rPr lang="en-US" sz="2000" b="1" dirty="0"/>
              <a:t>true</a:t>
            </a:r>
            <a:r>
              <a:rPr lang="en-US" sz="2000" dirty="0"/>
              <a:t> numbers</a:t>
            </a:r>
          </a:p>
          <a:p>
            <a:pPr lvl="1"/>
            <a:r>
              <a:rPr lang="en-US" sz="1800" dirty="0"/>
              <a:t>Math functions and operations are </a:t>
            </a:r>
            <a:r>
              <a:rPr lang="en-US" sz="1800" b="1" dirty="0"/>
              <a:t>meaningful</a:t>
            </a:r>
            <a:r>
              <a:rPr lang="en-US" sz="1800" dirty="0"/>
              <a:t> when applying</a:t>
            </a:r>
          </a:p>
          <a:p>
            <a:pPr lvl="1"/>
            <a:r>
              <a:rPr lang="en-US" sz="1800" dirty="0"/>
              <a:t>Examples: income, price, age, length, width, etc.</a:t>
            </a:r>
          </a:p>
          <a:p>
            <a:r>
              <a:rPr lang="en-US" sz="2000" dirty="0"/>
              <a:t>Class/categorical attributes are discrete class</a:t>
            </a:r>
          </a:p>
          <a:p>
            <a:pPr lvl="1"/>
            <a:r>
              <a:rPr lang="en-US" sz="1800" dirty="0"/>
              <a:t>Nominal: values in this attribute do </a:t>
            </a:r>
            <a:r>
              <a:rPr lang="en-US" sz="1800" b="1" dirty="0"/>
              <a:t>not have orders</a:t>
            </a:r>
          </a:p>
          <a:p>
            <a:pPr lvl="2"/>
            <a:r>
              <a:rPr lang="en-US" sz="1600" dirty="0"/>
              <a:t>Examples: states, locations, animal types, etc.</a:t>
            </a:r>
          </a:p>
          <a:p>
            <a:pPr lvl="1"/>
            <a:r>
              <a:rPr lang="en-US" sz="1800" dirty="0"/>
              <a:t>Ordinal: values in this attributes </a:t>
            </a:r>
            <a:r>
              <a:rPr lang="en-US" sz="1800" b="1" dirty="0"/>
              <a:t>have orders</a:t>
            </a:r>
          </a:p>
          <a:p>
            <a:pPr lvl="2"/>
            <a:r>
              <a:rPr lang="en-US" sz="1600" dirty="0"/>
              <a:t>Examples: low/medium/high, strongly disagree/disagree/neutral/agree/strongly agree</a:t>
            </a:r>
          </a:p>
          <a:p>
            <a:pPr lvl="1"/>
            <a:r>
              <a:rPr lang="en-US" sz="1800" dirty="0"/>
              <a:t>Binary: the class has exactly two values</a:t>
            </a:r>
          </a:p>
        </p:txBody>
      </p:sp>
      <p:graphicFrame>
        <p:nvGraphicFramePr>
          <p:cNvPr id="4" name="Table 3">
            <a:extLst>
              <a:ext uri="{FF2B5EF4-FFF2-40B4-BE49-F238E27FC236}">
                <a16:creationId xmlns:a16="http://schemas.microsoft.com/office/drawing/2014/main" id="{84479F8B-C4D7-BCD8-5ED8-22D643F48998}"/>
              </a:ext>
            </a:extLst>
          </p:cNvPr>
          <p:cNvGraphicFramePr>
            <a:graphicFrameLocks noGrp="1"/>
          </p:cNvGraphicFramePr>
          <p:nvPr>
            <p:extLst>
              <p:ext uri="{D42A27DB-BD31-4B8C-83A1-F6EECF244321}">
                <p14:modId xmlns:p14="http://schemas.microsoft.com/office/powerpoint/2010/main" val="1936493528"/>
              </p:ext>
            </p:extLst>
          </p:nvPr>
        </p:nvGraphicFramePr>
        <p:xfrm>
          <a:off x="1462908" y="3978732"/>
          <a:ext cx="9266184" cy="2062480"/>
        </p:xfrm>
        <a:graphic>
          <a:graphicData uri="http://schemas.openxmlformats.org/drawingml/2006/table">
            <a:tbl>
              <a:tblPr firstRow="1" bandRow="1">
                <a:tableStyleId>{5C22544A-7EE6-4342-B048-85BDC9FD1C3A}</a:tableStyleId>
              </a:tblPr>
              <a:tblGrid>
                <a:gridCol w="1158273">
                  <a:extLst>
                    <a:ext uri="{9D8B030D-6E8A-4147-A177-3AD203B41FA5}">
                      <a16:colId xmlns:a16="http://schemas.microsoft.com/office/drawing/2014/main" val="224654876"/>
                    </a:ext>
                  </a:extLst>
                </a:gridCol>
                <a:gridCol w="1158273">
                  <a:extLst>
                    <a:ext uri="{9D8B030D-6E8A-4147-A177-3AD203B41FA5}">
                      <a16:colId xmlns:a16="http://schemas.microsoft.com/office/drawing/2014/main" val="958055820"/>
                    </a:ext>
                  </a:extLst>
                </a:gridCol>
                <a:gridCol w="1158273">
                  <a:extLst>
                    <a:ext uri="{9D8B030D-6E8A-4147-A177-3AD203B41FA5}">
                      <a16:colId xmlns:a16="http://schemas.microsoft.com/office/drawing/2014/main" val="1837751925"/>
                    </a:ext>
                  </a:extLst>
                </a:gridCol>
                <a:gridCol w="1158273">
                  <a:extLst>
                    <a:ext uri="{9D8B030D-6E8A-4147-A177-3AD203B41FA5}">
                      <a16:colId xmlns:a16="http://schemas.microsoft.com/office/drawing/2014/main" val="2132682474"/>
                    </a:ext>
                  </a:extLst>
                </a:gridCol>
                <a:gridCol w="1158273">
                  <a:extLst>
                    <a:ext uri="{9D8B030D-6E8A-4147-A177-3AD203B41FA5}">
                      <a16:colId xmlns:a16="http://schemas.microsoft.com/office/drawing/2014/main" val="800380976"/>
                    </a:ext>
                  </a:extLst>
                </a:gridCol>
                <a:gridCol w="1158273">
                  <a:extLst>
                    <a:ext uri="{9D8B030D-6E8A-4147-A177-3AD203B41FA5}">
                      <a16:colId xmlns:a16="http://schemas.microsoft.com/office/drawing/2014/main" val="407276272"/>
                    </a:ext>
                  </a:extLst>
                </a:gridCol>
                <a:gridCol w="1158273">
                  <a:extLst>
                    <a:ext uri="{9D8B030D-6E8A-4147-A177-3AD203B41FA5}">
                      <a16:colId xmlns:a16="http://schemas.microsoft.com/office/drawing/2014/main" val="1070449991"/>
                    </a:ext>
                  </a:extLst>
                </a:gridCol>
                <a:gridCol w="1158273">
                  <a:extLst>
                    <a:ext uri="{9D8B030D-6E8A-4147-A177-3AD203B41FA5}">
                      <a16:colId xmlns:a16="http://schemas.microsoft.com/office/drawing/2014/main" val="1592736790"/>
                    </a:ext>
                  </a:extLst>
                </a:gridCol>
              </a:tblGrid>
              <a:tr h="370840">
                <a:tc>
                  <a:txBody>
                    <a:bodyPr/>
                    <a:lstStyle/>
                    <a:p>
                      <a:pPr algn="ctr"/>
                      <a:r>
                        <a:rPr lang="en-US" sz="1600" dirty="0"/>
                        <a:t>#Account</a:t>
                      </a:r>
                    </a:p>
                  </a:txBody>
                  <a:tcPr/>
                </a:tc>
                <a:tc>
                  <a:txBody>
                    <a:bodyPr/>
                    <a:lstStyle/>
                    <a:p>
                      <a:pPr algn="ctr"/>
                      <a:r>
                        <a:rPr lang="en-US" sz="1600" dirty="0"/>
                        <a:t>Balance</a:t>
                      </a:r>
                    </a:p>
                  </a:txBody>
                  <a:tcPr/>
                </a:tc>
                <a:tc>
                  <a:txBody>
                    <a:bodyPr/>
                    <a:lstStyle/>
                    <a:p>
                      <a:pPr algn="ctr"/>
                      <a:r>
                        <a:rPr lang="en-US" sz="1600" dirty="0"/>
                        <a:t>3-month past due</a:t>
                      </a:r>
                    </a:p>
                  </a:txBody>
                  <a:tcPr/>
                </a:tc>
                <a:tc>
                  <a:txBody>
                    <a:bodyPr/>
                    <a:lstStyle/>
                    <a:p>
                      <a:pPr algn="ctr"/>
                      <a:r>
                        <a:rPr lang="en-US" sz="1600" dirty="0"/>
                        <a:t>6-month past due</a:t>
                      </a:r>
                    </a:p>
                  </a:txBody>
                  <a:tcPr/>
                </a:tc>
                <a:tc>
                  <a:txBody>
                    <a:bodyPr/>
                    <a:lstStyle/>
                    <a:p>
                      <a:pPr algn="ctr"/>
                      <a:r>
                        <a:rPr lang="en-US" sz="1600" b="1" dirty="0"/>
                        <a:t>State</a:t>
                      </a:r>
                    </a:p>
                  </a:txBody>
                  <a:tcPr/>
                </a:tc>
                <a:tc>
                  <a:txBody>
                    <a:bodyPr/>
                    <a:lstStyle/>
                    <a:p>
                      <a:pPr algn="ctr"/>
                      <a:r>
                        <a:rPr lang="en-US" sz="1600" b="1" dirty="0"/>
                        <a:t>City</a:t>
                      </a:r>
                    </a:p>
                  </a:txBody>
                  <a:tcPr/>
                </a:tc>
                <a:tc>
                  <a:txBody>
                    <a:bodyPr/>
                    <a:lstStyle/>
                    <a:p>
                      <a:pPr algn="ctr"/>
                      <a:r>
                        <a:rPr lang="en-US" sz="1600" b="1" dirty="0"/>
                        <a:t>Zip Code</a:t>
                      </a:r>
                    </a:p>
                  </a:txBody>
                  <a:tcPr/>
                </a:tc>
                <a:tc>
                  <a:txBody>
                    <a:bodyPr/>
                    <a:lstStyle/>
                    <a:p>
                      <a:pPr algn="ctr"/>
                      <a:r>
                        <a:rPr lang="en-US" sz="1600" b="1" dirty="0"/>
                        <a:t>Credit Standing</a:t>
                      </a:r>
                    </a:p>
                  </a:txBody>
                  <a:tcPr/>
                </a:tc>
                <a:extLst>
                  <a:ext uri="{0D108BD9-81ED-4DB2-BD59-A6C34878D82A}">
                    <a16:rowId xmlns:a16="http://schemas.microsoft.com/office/drawing/2014/main" val="4171587878"/>
                  </a:ext>
                </a:extLst>
              </a:tr>
              <a:tr h="370840">
                <a:tc>
                  <a:txBody>
                    <a:bodyPr/>
                    <a:lstStyle/>
                    <a:p>
                      <a:r>
                        <a:rPr lang="en-US" dirty="0"/>
                        <a:t>3</a:t>
                      </a:r>
                    </a:p>
                  </a:txBody>
                  <a:tcPr/>
                </a:tc>
                <a:tc>
                  <a:txBody>
                    <a:bodyPr/>
                    <a:lstStyle/>
                    <a:p>
                      <a:r>
                        <a:rPr lang="en-US" dirty="0"/>
                        <a:t>120</a:t>
                      </a:r>
                    </a:p>
                  </a:txBody>
                  <a:tcPr/>
                </a:tc>
                <a:tc>
                  <a:txBody>
                    <a:bodyPr/>
                    <a:lstStyle/>
                    <a:p>
                      <a:r>
                        <a:rPr lang="en-US" dirty="0"/>
                        <a:t>0</a:t>
                      </a:r>
                    </a:p>
                  </a:txBody>
                  <a:tcPr/>
                </a:tc>
                <a:tc>
                  <a:txBody>
                    <a:bodyPr/>
                    <a:lstStyle/>
                    <a:p>
                      <a:r>
                        <a:rPr lang="en-US" dirty="0"/>
                        <a:t>0</a:t>
                      </a:r>
                    </a:p>
                  </a:txBody>
                  <a:tcPr/>
                </a:tc>
                <a:tc>
                  <a:txBody>
                    <a:bodyPr/>
                    <a:lstStyle/>
                    <a:p>
                      <a:pPr algn="ctr"/>
                      <a:r>
                        <a:rPr lang="en-US" b="0" dirty="0">
                          <a:solidFill>
                            <a:schemeClr val="tx1"/>
                          </a:solidFill>
                        </a:rPr>
                        <a:t>GA</a:t>
                      </a:r>
                    </a:p>
                  </a:txBody>
                  <a:tcPr/>
                </a:tc>
                <a:tc>
                  <a:txBody>
                    <a:bodyPr/>
                    <a:lstStyle/>
                    <a:p>
                      <a:pPr algn="ctr"/>
                      <a:r>
                        <a:rPr lang="en-US" b="0" dirty="0">
                          <a:solidFill>
                            <a:schemeClr val="tx1"/>
                          </a:solidFill>
                        </a:rPr>
                        <a:t>Kennesaw</a:t>
                      </a:r>
                    </a:p>
                  </a:txBody>
                  <a:tcPr/>
                </a:tc>
                <a:tc>
                  <a:txBody>
                    <a:bodyPr/>
                    <a:lstStyle/>
                    <a:p>
                      <a:pPr algn="ctr"/>
                      <a:r>
                        <a:rPr lang="en-US" b="0" dirty="0">
                          <a:solidFill>
                            <a:schemeClr val="tx1"/>
                          </a:solidFill>
                        </a:rPr>
                        <a:t>30144</a:t>
                      </a:r>
                    </a:p>
                  </a:txBody>
                  <a:tcPr/>
                </a:tc>
                <a:tc>
                  <a:txBody>
                    <a:bodyPr/>
                    <a:lstStyle/>
                    <a:p>
                      <a:r>
                        <a:rPr lang="en-US" b="0" dirty="0">
                          <a:solidFill>
                            <a:schemeClr val="tx1"/>
                          </a:solidFill>
                        </a:rPr>
                        <a:t>Good</a:t>
                      </a:r>
                    </a:p>
                  </a:txBody>
                  <a:tcPr/>
                </a:tc>
                <a:extLst>
                  <a:ext uri="{0D108BD9-81ED-4DB2-BD59-A6C34878D82A}">
                    <a16:rowId xmlns:a16="http://schemas.microsoft.com/office/drawing/2014/main" val="1446280169"/>
                  </a:ext>
                </a:extLst>
              </a:tr>
              <a:tr h="370840">
                <a:tc>
                  <a:txBody>
                    <a:bodyPr/>
                    <a:lstStyle/>
                    <a:p>
                      <a:r>
                        <a:rPr lang="en-US" dirty="0"/>
                        <a:t>1</a:t>
                      </a:r>
                    </a:p>
                  </a:txBody>
                  <a:tcPr/>
                </a:tc>
                <a:tc>
                  <a:txBody>
                    <a:bodyPr/>
                    <a:lstStyle/>
                    <a:p>
                      <a:r>
                        <a:rPr lang="en-US" dirty="0"/>
                        <a:t>100</a:t>
                      </a:r>
                    </a:p>
                  </a:txBody>
                  <a:tcPr/>
                </a:tc>
                <a:tc>
                  <a:txBody>
                    <a:bodyPr/>
                    <a:lstStyle/>
                    <a:p>
                      <a:r>
                        <a:rPr lang="en-US" dirty="0"/>
                        <a:t>120</a:t>
                      </a:r>
                    </a:p>
                  </a:txBody>
                  <a:tcPr/>
                </a:tc>
                <a:tc>
                  <a:txBody>
                    <a:bodyPr/>
                    <a:lstStyle/>
                    <a:p>
                      <a:r>
                        <a:rPr lang="en-US" dirty="0"/>
                        <a:t>0</a:t>
                      </a:r>
                    </a:p>
                  </a:txBody>
                  <a:tcPr/>
                </a:tc>
                <a:tc>
                  <a:txBody>
                    <a:bodyPr/>
                    <a:lstStyle/>
                    <a:p>
                      <a:pPr algn="ctr"/>
                      <a:r>
                        <a:rPr lang="en-US" b="0" dirty="0">
                          <a:solidFill>
                            <a:schemeClr val="tx1"/>
                          </a:solidFill>
                        </a:rPr>
                        <a:t>GA</a:t>
                      </a:r>
                    </a:p>
                  </a:txBody>
                  <a:tcPr/>
                </a:tc>
                <a:tc>
                  <a:txBody>
                    <a:bodyPr/>
                    <a:lstStyle/>
                    <a:p>
                      <a:pPr algn="ctr"/>
                      <a:r>
                        <a:rPr lang="en-US" b="0" dirty="0">
                          <a:solidFill>
                            <a:schemeClr val="tx1"/>
                          </a:solidFill>
                        </a:rPr>
                        <a:t>Atlanta</a:t>
                      </a:r>
                    </a:p>
                  </a:txBody>
                  <a:tcPr/>
                </a:tc>
                <a:tc>
                  <a:txBody>
                    <a:bodyPr/>
                    <a:lstStyle/>
                    <a:p>
                      <a:pPr algn="ctr"/>
                      <a:r>
                        <a:rPr lang="en-US" b="0" dirty="0">
                          <a:solidFill>
                            <a:schemeClr val="tx1"/>
                          </a:solidFill>
                        </a:rPr>
                        <a:t>30301</a:t>
                      </a:r>
                    </a:p>
                  </a:txBody>
                  <a:tcPr/>
                </a:tc>
                <a:tc>
                  <a:txBody>
                    <a:bodyPr/>
                    <a:lstStyle/>
                    <a:p>
                      <a:r>
                        <a:rPr lang="en-US" b="0" dirty="0">
                          <a:solidFill>
                            <a:schemeClr val="tx1"/>
                          </a:solidFill>
                        </a:rPr>
                        <a:t>Good</a:t>
                      </a:r>
                    </a:p>
                  </a:txBody>
                  <a:tcPr/>
                </a:tc>
                <a:extLst>
                  <a:ext uri="{0D108BD9-81ED-4DB2-BD59-A6C34878D82A}">
                    <a16:rowId xmlns:a16="http://schemas.microsoft.com/office/drawing/2014/main" val="4059245059"/>
                  </a:ext>
                </a:extLst>
              </a:tr>
              <a:tr h="370840">
                <a:tc>
                  <a:txBody>
                    <a:bodyPr/>
                    <a:lstStyle/>
                    <a:p>
                      <a:r>
                        <a:rPr lang="en-US" dirty="0"/>
                        <a:t>5</a:t>
                      </a:r>
                    </a:p>
                  </a:txBody>
                  <a:tcPr/>
                </a:tc>
                <a:tc>
                  <a:txBody>
                    <a:bodyPr/>
                    <a:lstStyle/>
                    <a:p>
                      <a:r>
                        <a:rPr lang="en-US" dirty="0"/>
                        <a:t>1000</a:t>
                      </a:r>
                    </a:p>
                  </a:txBody>
                  <a:tcPr/>
                </a:tc>
                <a:tc>
                  <a:txBody>
                    <a:bodyPr/>
                    <a:lstStyle/>
                    <a:p>
                      <a:r>
                        <a:rPr lang="en-US" dirty="0"/>
                        <a:t>600</a:t>
                      </a:r>
                    </a:p>
                  </a:txBody>
                  <a:tcPr/>
                </a:tc>
                <a:tc>
                  <a:txBody>
                    <a:bodyPr/>
                    <a:lstStyle/>
                    <a:p>
                      <a:r>
                        <a:rPr lang="en-US" dirty="0"/>
                        <a:t>300</a:t>
                      </a:r>
                    </a:p>
                  </a:txBody>
                  <a:tcPr/>
                </a:tc>
                <a:tc>
                  <a:txBody>
                    <a:bodyPr/>
                    <a:lstStyle/>
                    <a:p>
                      <a:pPr algn="ctr"/>
                      <a:r>
                        <a:rPr lang="en-US" b="0" dirty="0">
                          <a:solidFill>
                            <a:schemeClr val="tx1"/>
                          </a:solidFill>
                        </a:rPr>
                        <a:t>NY</a:t>
                      </a:r>
                    </a:p>
                  </a:txBody>
                  <a:tcPr/>
                </a:tc>
                <a:tc>
                  <a:txBody>
                    <a:bodyPr/>
                    <a:lstStyle/>
                    <a:p>
                      <a:pPr algn="ctr"/>
                      <a:r>
                        <a:rPr lang="en-US" b="0" dirty="0">
                          <a:solidFill>
                            <a:schemeClr val="tx1"/>
                          </a:solidFill>
                        </a:rPr>
                        <a:t>NYC</a:t>
                      </a:r>
                    </a:p>
                  </a:txBody>
                  <a:tcPr/>
                </a:tc>
                <a:tc>
                  <a:txBody>
                    <a:bodyPr/>
                    <a:lstStyle/>
                    <a:p>
                      <a:pPr algn="ctr"/>
                      <a:r>
                        <a:rPr lang="en-US" b="0" dirty="0">
                          <a:solidFill>
                            <a:schemeClr val="tx1"/>
                          </a:solidFill>
                        </a:rPr>
                        <a:t>10001</a:t>
                      </a:r>
                    </a:p>
                  </a:txBody>
                  <a:tcPr/>
                </a:tc>
                <a:tc>
                  <a:txBody>
                    <a:bodyPr/>
                    <a:lstStyle/>
                    <a:p>
                      <a:r>
                        <a:rPr lang="en-US" b="0" dirty="0">
                          <a:solidFill>
                            <a:schemeClr val="tx1"/>
                          </a:solidFill>
                        </a:rPr>
                        <a:t>Bad</a:t>
                      </a:r>
                    </a:p>
                  </a:txBody>
                  <a:tcPr/>
                </a:tc>
                <a:extLst>
                  <a:ext uri="{0D108BD9-81ED-4DB2-BD59-A6C34878D82A}">
                    <a16:rowId xmlns:a16="http://schemas.microsoft.com/office/drawing/2014/main" val="3736418773"/>
                  </a:ext>
                </a:extLst>
              </a:tr>
              <a:tr h="370840">
                <a:tc>
                  <a:txBody>
                    <a:bodyPr/>
                    <a:lstStyle/>
                    <a:p>
                      <a:r>
                        <a:rPr lang="en-US" dirty="0"/>
                        <a:t>3</a:t>
                      </a:r>
                    </a:p>
                  </a:txBody>
                  <a:tcPr/>
                </a:tc>
                <a:tc>
                  <a:txBody>
                    <a:bodyPr/>
                    <a:lstStyle/>
                    <a:p>
                      <a:r>
                        <a:rPr lang="en-US" dirty="0"/>
                        <a:t>300</a:t>
                      </a:r>
                    </a:p>
                  </a:txBody>
                  <a:tcPr/>
                </a:tc>
                <a:tc>
                  <a:txBody>
                    <a:bodyPr/>
                    <a:lstStyle/>
                    <a:p>
                      <a:r>
                        <a:rPr lang="en-US" dirty="0"/>
                        <a:t>100</a:t>
                      </a:r>
                    </a:p>
                  </a:txBody>
                  <a:tcPr/>
                </a:tc>
                <a:tc>
                  <a:txBody>
                    <a:bodyPr/>
                    <a:lstStyle/>
                    <a:p>
                      <a:r>
                        <a:rPr lang="en-US" dirty="0"/>
                        <a:t>0</a:t>
                      </a:r>
                    </a:p>
                  </a:txBody>
                  <a:tcPr/>
                </a:tc>
                <a:tc>
                  <a:txBody>
                    <a:bodyPr/>
                    <a:lstStyle/>
                    <a:p>
                      <a:pPr algn="ctr"/>
                      <a:r>
                        <a:rPr lang="en-US" b="0" dirty="0">
                          <a:solidFill>
                            <a:schemeClr val="tx1"/>
                          </a:solidFill>
                        </a:rPr>
                        <a:t>FL</a:t>
                      </a:r>
                    </a:p>
                  </a:txBody>
                  <a:tcPr/>
                </a:tc>
                <a:tc>
                  <a:txBody>
                    <a:bodyPr/>
                    <a:lstStyle/>
                    <a:p>
                      <a:pPr algn="ctr"/>
                      <a:r>
                        <a:rPr lang="en-US" b="0" dirty="0">
                          <a:solidFill>
                            <a:schemeClr val="tx1"/>
                          </a:solidFill>
                        </a:rPr>
                        <a:t>Tampa</a:t>
                      </a:r>
                    </a:p>
                  </a:txBody>
                  <a:tcPr/>
                </a:tc>
                <a:tc>
                  <a:txBody>
                    <a:bodyPr/>
                    <a:lstStyle/>
                    <a:p>
                      <a:pPr algn="ctr"/>
                      <a:r>
                        <a:rPr lang="en-US" b="0" dirty="0">
                          <a:solidFill>
                            <a:schemeClr val="tx1"/>
                          </a:solidFill>
                        </a:rPr>
                        <a:t>33605</a:t>
                      </a:r>
                    </a:p>
                  </a:txBody>
                  <a:tcPr/>
                </a:tc>
                <a:tc>
                  <a:txBody>
                    <a:bodyPr/>
                    <a:lstStyle/>
                    <a:p>
                      <a:r>
                        <a:rPr lang="en-US" b="0" dirty="0">
                          <a:solidFill>
                            <a:schemeClr val="tx1"/>
                          </a:solidFill>
                        </a:rPr>
                        <a:t>Medium</a:t>
                      </a:r>
                    </a:p>
                  </a:txBody>
                  <a:tcPr/>
                </a:tc>
                <a:extLst>
                  <a:ext uri="{0D108BD9-81ED-4DB2-BD59-A6C34878D82A}">
                    <a16:rowId xmlns:a16="http://schemas.microsoft.com/office/drawing/2014/main" val="646095892"/>
                  </a:ext>
                </a:extLst>
              </a:tr>
            </a:tbl>
          </a:graphicData>
        </a:graphic>
      </p:graphicFrame>
    </p:spTree>
    <p:extLst>
      <p:ext uri="{BB962C8B-B14F-4D97-AF65-F5344CB8AC3E}">
        <p14:creationId xmlns:p14="http://schemas.microsoft.com/office/powerpoint/2010/main" val="22214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4CFA-B52F-BCB4-78DB-34BA6C843D60}"/>
              </a:ext>
            </a:extLst>
          </p:cNvPr>
          <p:cNvSpPr>
            <a:spLocks noGrp="1"/>
          </p:cNvSpPr>
          <p:nvPr>
            <p:ph type="title"/>
          </p:nvPr>
        </p:nvSpPr>
        <p:spPr/>
        <p:txBody>
          <a:bodyPr/>
          <a:lstStyle/>
          <a:p>
            <a:r>
              <a:rPr lang="en-US" dirty="0"/>
              <a:t>Data Distribution</a:t>
            </a:r>
          </a:p>
        </p:txBody>
      </p:sp>
      <p:sp>
        <p:nvSpPr>
          <p:cNvPr id="3" name="Content Placeholder 2">
            <a:extLst>
              <a:ext uri="{FF2B5EF4-FFF2-40B4-BE49-F238E27FC236}">
                <a16:creationId xmlns:a16="http://schemas.microsoft.com/office/drawing/2014/main" id="{63861071-5B3F-53C8-CC38-FCC7BAC2C4F3}"/>
              </a:ext>
            </a:extLst>
          </p:cNvPr>
          <p:cNvSpPr>
            <a:spLocks noGrp="1"/>
          </p:cNvSpPr>
          <p:nvPr>
            <p:ph sz="quarter" idx="10"/>
          </p:nvPr>
        </p:nvSpPr>
        <p:spPr/>
        <p:txBody>
          <a:bodyPr/>
          <a:lstStyle/>
          <a:p>
            <a:r>
              <a:rPr lang="en-US" dirty="0"/>
              <a:t>Roughly speaking, refer to how values in a column distribute</a:t>
            </a:r>
          </a:p>
          <a:p>
            <a:r>
              <a:rPr lang="en-US" dirty="0"/>
              <a:t>For numeric columns, look at statistics like min, mean, median, max, standard deviation</a:t>
            </a:r>
          </a:p>
          <a:p>
            <a:pPr lvl="1"/>
            <a:r>
              <a:rPr lang="en-US" dirty="0"/>
              <a:t>Can visualize individual attributes using histograms or box plots</a:t>
            </a:r>
          </a:p>
          <a:p>
            <a:r>
              <a:rPr lang="en-US" dirty="0"/>
              <a:t>For class columns, look at frequency of each value in the class</a:t>
            </a:r>
          </a:p>
          <a:p>
            <a:pPr lvl="1"/>
            <a:r>
              <a:rPr lang="en-US" dirty="0"/>
              <a:t>Can visualize individual attributes using bar charts or pie charts</a:t>
            </a:r>
          </a:p>
        </p:txBody>
      </p:sp>
      <p:pic>
        <p:nvPicPr>
          <p:cNvPr id="1026" name="Picture 2">
            <a:extLst>
              <a:ext uri="{FF2B5EF4-FFF2-40B4-BE49-F238E27FC236}">
                <a16:creationId xmlns:a16="http://schemas.microsoft.com/office/drawing/2014/main" id="{9DB729F7-39D6-27F7-D3A6-BAAABA48A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953" y="4036483"/>
            <a:ext cx="2777673" cy="22191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2F3DE5-1DFA-43A6-9931-D1E0B7255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6996" y="4100641"/>
            <a:ext cx="1947390" cy="17435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8FF84BD-B107-5FBE-CB0D-5EBCF1ADF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 y="3994969"/>
            <a:ext cx="2958826" cy="19549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91F8F5B-03DC-62C0-053B-20A601482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209" y="4036483"/>
            <a:ext cx="2966374" cy="187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5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4C2A-A575-158C-7320-9405D89E7F19}"/>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6A4084AA-0AD5-D7DA-2E0D-0D24D04E040A}"/>
              </a:ext>
            </a:extLst>
          </p:cNvPr>
          <p:cNvSpPr>
            <a:spLocks noGrp="1"/>
          </p:cNvSpPr>
          <p:nvPr>
            <p:ph sz="quarter" idx="10"/>
          </p:nvPr>
        </p:nvSpPr>
        <p:spPr/>
        <p:txBody>
          <a:bodyPr/>
          <a:lstStyle/>
          <a:p>
            <a:r>
              <a:rPr lang="en-US" dirty="0"/>
              <a:t>A Python package that focuses on numerical manipulation of vectors, matrices, and tensors</a:t>
            </a:r>
          </a:p>
          <a:p>
            <a:r>
              <a:rPr lang="en-US" dirty="0"/>
              <a:t>In analytics, </a:t>
            </a:r>
            <a:r>
              <a:rPr lang="en-US" dirty="0" err="1"/>
              <a:t>Numpy</a:t>
            </a:r>
            <a:r>
              <a:rPr lang="en-US" dirty="0"/>
              <a:t> can be used to</a:t>
            </a:r>
          </a:p>
          <a:p>
            <a:pPr lvl="1"/>
            <a:r>
              <a:rPr lang="en-US" dirty="0"/>
              <a:t>Extract a portion of data, filter data</a:t>
            </a:r>
          </a:p>
          <a:p>
            <a:pPr lvl="1"/>
            <a:r>
              <a:rPr lang="en-US" dirty="0"/>
              <a:t>Some preliminary analysis and descriptive statistics</a:t>
            </a:r>
          </a:p>
          <a:p>
            <a:pPr lvl="1"/>
            <a:r>
              <a:rPr lang="en-US" dirty="0"/>
              <a:t>Data transformation</a:t>
            </a:r>
          </a:p>
          <a:p>
            <a:r>
              <a:rPr lang="en-US" dirty="0"/>
              <a:t>To install</a:t>
            </a:r>
          </a:p>
          <a:p>
            <a:pPr lvl="1"/>
            <a:r>
              <a:rPr lang="en-US" dirty="0"/>
              <a:t>In Windows, open a CMD window and run</a:t>
            </a:r>
          </a:p>
          <a:p>
            <a:pPr marL="914400" lvl="2" indent="0">
              <a:buNone/>
            </a:pPr>
            <a:r>
              <a:rPr lang="en-US" dirty="0"/>
              <a:t>pip install </a:t>
            </a:r>
            <a:r>
              <a:rPr lang="en-US" dirty="0" err="1"/>
              <a:t>numpy</a:t>
            </a:r>
            <a:endParaRPr lang="en-US" dirty="0"/>
          </a:p>
          <a:p>
            <a:pPr lvl="1"/>
            <a:r>
              <a:rPr lang="en-US" dirty="0"/>
              <a:t>In Mac/Linux, open a Terminal window and run</a:t>
            </a:r>
          </a:p>
          <a:p>
            <a:pPr marL="914400" lvl="2" indent="0">
              <a:buNone/>
            </a:pPr>
            <a:r>
              <a:rPr lang="en-US" dirty="0" err="1"/>
              <a:t>sudo</a:t>
            </a:r>
            <a:r>
              <a:rPr lang="en-US" dirty="0"/>
              <a:t> pip install </a:t>
            </a:r>
            <a:r>
              <a:rPr lang="en-US" dirty="0" err="1"/>
              <a:t>numpy</a:t>
            </a:r>
            <a:endParaRPr lang="en-US" dirty="0"/>
          </a:p>
        </p:txBody>
      </p:sp>
    </p:spTree>
    <p:extLst>
      <p:ext uri="{BB962C8B-B14F-4D97-AF65-F5344CB8AC3E}">
        <p14:creationId xmlns:p14="http://schemas.microsoft.com/office/powerpoint/2010/main" val="210455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A3D5-0883-96B7-698A-6A974423CD4C}"/>
              </a:ext>
            </a:extLst>
          </p:cNvPr>
          <p:cNvSpPr>
            <a:spLocks noGrp="1"/>
          </p:cNvSpPr>
          <p:nvPr>
            <p:ph type="title"/>
          </p:nvPr>
        </p:nvSpPr>
        <p:spPr/>
        <p:txBody>
          <a:bodyPr/>
          <a:lstStyle/>
          <a:p>
            <a:r>
              <a:rPr lang="en-US" dirty="0"/>
              <a:t>Example Data Used in Jupyter Notebook</a:t>
            </a:r>
          </a:p>
        </p:txBody>
      </p:sp>
      <p:graphicFrame>
        <p:nvGraphicFramePr>
          <p:cNvPr id="4" name="Table 4">
            <a:extLst>
              <a:ext uri="{FF2B5EF4-FFF2-40B4-BE49-F238E27FC236}">
                <a16:creationId xmlns:a16="http://schemas.microsoft.com/office/drawing/2014/main" id="{082E731A-88E2-EF40-F570-EF562F4D6CE1}"/>
              </a:ext>
            </a:extLst>
          </p:cNvPr>
          <p:cNvGraphicFramePr>
            <a:graphicFrameLocks noGrp="1"/>
          </p:cNvGraphicFramePr>
          <p:nvPr>
            <p:ph sz="quarter" idx="10"/>
            <p:extLst>
              <p:ext uri="{D42A27DB-BD31-4B8C-83A1-F6EECF244321}">
                <p14:modId xmlns:p14="http://schemas.microsoft.com/office/powerpoint/2010/main" val="4116590313"/>
              </p:ext>
            </p:extLst>
          </p:nvPr>
        </p:nvGraphicFramePr>
        <p:xfrm>
          <a:off x="733425" y="1399934"/>
          <a:ext cx="10355260" cy="1854200"/>
        </p:xfrm>
        <a:graphic>
          <a:graphicData uri="http://schemas.openxmlformats.org/drawingml/2006/table">
            <a:tbl>
              <a:tblPr firstRow="1" bandRow="1">
                <a:tableStyleId>{5C22544A-7EE6-4342-B048-85BDC9FD1C3A}</a:tableStyleId>
              </a:tblPr>
              <a:tblGrid>
                <a:gridCol w="2071052">
                  <a:extLst>
                    <a:ext uri="{9D8B030D-6E8A-4147-A177-3AD203B41FA5}">
                      <a16:colId xmlns:a16="http://schemas.microsoft.com/office/drawing/2014/main" val="506548187"/>
                    </a:ext>
                  </a:extLst>
                </a:gridCol>
                <a:gridCol w="2071052">
                  <a:extLst>
                    <a:ext uri="{9D8B030D-6E8A-4147-A177-3AD203B41FA5}">
                      <a16:colId xmlns:a16="http://schemas.microsoft.com/office/drawing/2014/main" val="1709992666"/>
                    </a:ext>
                  </a:extLst>
                </a:gridCol>
                <a:gridCol w="2071052">
                  <a:extLst>
                    <a:ext uri="{9D8B030D-6E8A-4147-A177-3AD203B41FA5}">
                      <a16:colId xmlns:a16="http://schemas.microsoft.com/office/drawing/2014/main" val="1874468711"/>
                    </a:ext>
                  </a:extLst>
                </a:gridCol>
                <a:gridCol w="2071052">
                  <a:extLst>
                    <a:ext uri="{9D8B030D-6E8A-4147-A177-3AD203B41FA5}">
                      <a16:colId xmlns:a16="http://schemas.microsoft.com/office/drawing/2014/main" val="1585647747"/>
                    </a:ext>
                  </a:extLst>
                </a:gridCol>
                <a:gridCol w="2071052">
                  <a:extLst>
                    <a:ext uri="{9D8B030D-6E8A-4147-A177-3AD203B41FA5}">
                      <a16:colId xmlns:a16="http://schemas.microsoft.com/office/drawing/2014/main" val="696573942"/>
                    </a:ext>
                  </a:extLst>
                </a:gridCol>
              </a:tblGrid>
              <a:tr h="370840">
                <a:tc>
                  <a:txBody>
                    <a:bodyPr/>
                    <a:lstStyle/>
                    <a:p>
                      <a:pPr algn="ctr"/>
                      <a:r>
                        <a:rPr lang="en-US" dirty="0"/>
                        <a:t>Employee ID</a:t>
                      </a:r>
                    </a:p>
                  </a:txBody>
                  <a:tcPr/>
                </a:tc>
                <a:tc>
                  <a:txBody>
                    <a:bodyPr/>
                    <a:lstStyle/>
                    <a:p>
                      <a:pPr algn="ctr"/>
                      <a:r>
                        <a:rPr lang="en-US" dirty="0"/>
                        <a:t>Age</a:t>
                      </a:r>
                    </a:p>
                  </a:txBody>
                  <a:tcPr/>
                </a:tc>
                <a:tc>
                  <a:txBody>
                    <a:bodyPr/>
                    <a:lstStyle/>
                    <a:p>
                      <a:pPr algn="ctr"/>
                      <a:r>
                        <a:rPr lang="en-US" dirty="0"/>
                        <a:t>Years at Work</a:t>
                      </a:r>
                    </a:p>
                  </a:txBody>
                  <a:tcPr/>
                </a:tc>
                <a:tc>
                  <a:txBody>
                    <a:bodyPr/>
                    <a:lstStyle/>
                    <a:p>
                      <a:pPr algn="ctr"/>
                      <a:r>
                        <a:rPr lang="en-US" dirty="0"/>
                        <a:t>Productivity</a:t>
                      </a:r>
                    </a:p>
                  </a:txBody>
                  <a:tcPr/>
                </a:tc>
                <a:tc>
                  <a:txBody>
                    <a:bodyPr/>
                    <a:lstStyle/>
                    <a:p>
                      <a:pPr algn="ctr"/>
                      <a:r>
                        <a:rPr lang="en-US" dirty="0"/>
                        <a:t>Salary</a:t>
                      </a:r>
                    </a:p>
                  </a:txBody>
                  <a:tcPr/>
                </a:tc>
                <a:extLst>
                  <a:ext uri="{0D108BD9-81ED-4DB2-BD59-A6C34878D82A}">
                    <a16:rowId xmlns:a16="http://schemas.microsoft.com/office/drawing/2014/main" val="1384178508"/>
                  </a:ext>
                </a:extLst>
              </a:tr>
              <a:tr h="370840">
                <a:tc>
                  <a:txBody>
                    <a:bodyPr/>
                    <a:lstStyle/>
                    <a:p>
                      <a:pPr algn="ctr" fontAlgn="b"/>
                      <a:r>
                        <a:rPr lang="en-US" sz="1800" b="0" i="0" u="none" strike="noStrike" dirty="0">
                          <a:solidFill>
                            <a:srgbClr val="000000"/>
                          </a:solidFill>
                          <a:effectLst/>
                          <a:latin typeface="Calibri" panose="020F0502020204030204" pitchFamily="34" charset="0"/>
                        </a:rPr>
                        <a:t>100320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36</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97</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110000</a:t>
                      </a:r>
                    </a:p>
                  </a:txBody>
                  <a:tcPr marL="9525" marR="9525" marT="9525" marB="0" anchor="b"/>
                </a:tc>
                <a:extLst>
                  <a:ext uri="{0D108BD9-81ED-4DB2-BD59-A6C34878D82A}">
                    <a16:rowId xmlns:a16="http://schemas.microsoft.com/office/drawing/2014/main" val="248125429"/>
                  </a:ext>
                </a:extLst>
              </a:tr>
              <a:tr h="370840">
                <a:tc>
                  <a:txBody>
                    <a:bodyPr/>
                    <a:lstStyle/>
                    <a:p>
                      <a:pPr algn="ctr" fontAlgn="b"/>
                      <a:r>
                        <a:rPr lang="en-US" sz="1800" b="0" i="0" u="none" strike="noStrike" dirty="0">
                          <a:solidFill>
                            <a:srgbClr val="000000"/>
                          </a:solidFill>
                          <a:effectLst/>
                          <a:latin typeface="Calibri" panose="020F0502020204030204" pitchFamily="34" charset="0"/>
                        </a:rPr>
                        <a:t>132201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95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105000</a:t>
                      </a:r>
                    </a:p>
                  </a:txBody>
                  <a:tcPr marL="9525" marR="9525" marT="9525" marB="0" anchor="b"/>
                </a:tc>
                <a:extLst>
                  <a:ext uri="{0D108BD9-81ED-4DB2-BD59-A6C34878D82A}">
                    <a16:rowId xmlns:a16="http://schemas.microsoft.com/office/drawing/2014/main" val="820389642"/>
                  </a:ext>
                </a:extLst>
              </a:tr>
              <a:tr h="370840">
                <a:tc>
                  <a:txBody>
                    <a:bodyPr/>
                    <a:lstStyle/>
                    <a:p>
                      <a:pPr algn="ctr" fontAlgn="b"/>
                      <a:r>
                        <a:rPr lang="en-US" sz="1800" b="0" i="0" u="none" strike="noStrike">
                          <a:solidFill>
                            <a:srgbClr val="000000"/>
                          </a:solidFill>
                          <a:effectLst/>
                          <a:latin typeface="Calibri" panose="020F0502020204030204" pitchFamily="34" charset="0"/>
                        </a:rPr>
                        <a:t>100212</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95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133000</a:t>
                      </a:r>
                    </a:p>
                  </a:txBody>
                  <a:tcPr marL="9525" marR="9525" marT="9525" marB="0" anchor="b"/>
                </a:tc>
                <a:extLst>
                  <a:ext uri="{0D108BD9-81ED-4DB2-BD59-A6C34878D82A}">
                    <a16:rowId xmlns:a16="http://schemas.microsoft.com/office/drawing/2014/main" val="689609119"/>
                  </a:ext>
                </a:extLst>
              </a:tr>
              <a:tr h="370840">
                <a:tc>
                  <a:txBody>
                    <a:bodyPr/>
                    <a:lstStyle/>
                    <a:p>
                      <a:pPr algn="ctr" fontAlgn="b"/>
                      <a:r>
                        <a:rPr lang="en-US" sz="1800" b="0" i="0" u="none" strike="noStrike">
                          <a:solidFill>
                            <a:srgbClr val="000000"/>
                          </a:solidFill>
                          <a:effectLst/>
                          <a:latin typeface="Calibri" panose="020F0502020204030204" pitchFamily="34" charset="0"/>
                        </a:rPr>
                        <a:t>143695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27</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80000</a:t>
                      </a:r>
                    </a:p>
                  </a:txBody>
                  <a:tcPr marL="9525" marR="9525" marT="9525" marB="0" anchor="b"/>
                </a:tc>
                <a:extLst>
                  <a:ext uri="{0D108BD9-81ED-4DB2-BD59-A6C34878D82A}">
                    <a16:rowId xmlns:a16="http://schemas.microsoft.com/office/drawing/2014/main" val="4135107596"/>
                  </a:ext>
                </a:extLst>
              </a:tr>
            </a:tbl>
          </a:graphicData>
        </a:graphic>
      </p:graphicFrame>
      <p:sp>
        <p:nvSpPr>
          <p:cNvPr id="5" name="Content Placeholder 2">
            <a:extLst>
              <a:ext uri="{FF2B5EF4-FFF2-40B4-BE49-F238E27FC236}">
                <a16:creationId xmlns:a16="http://schemas.microsoft.com/office/drawing/2014/main" id="{76741AAF-53C8-C60A-F260-BDC3F4D59561}"/>
              </a:ext>
            </a:extLst>
          </p:cNvPr>
          <p:cNvSpPr txBox="1">
            <a:spLocks/>
          </p:cNvSpPr>
          <p:nvPr/>
        </p:nvSpPr>
        <p:spPr>
          <a:xfrm>
            <a:off x="733425" y="3603867"/>
            <a:ext cx="10355263" cy="2525765"/>
          </a:xfrm>
          <a:prstGeom prst="rect">
            <a:avLst/>
          </a:prstGeom>
        </p:spPr>
        <p:txBody>
          <a:bodyPr/>
          <a:lstStyle>
            <a:lvl1pPr marL="228600" indent="-228600" algn="l" defTabSz="914400" rtl="0" eaLnBrk="1" latinLnBrk="0" hangingPunct="1">
              <a:lnSpc>
                <a:spcPct val="90000"/>
              </a:lnSpc>
              <a:spcBef>
                <a:spcPts val="1000"/>
              </a:spcBef>
              <a:buClr>
                <a:srgbClr val="F7BF32"/>
              </a:buClr>
              <a:buFont typeface="Arial" panose="020B0604020202020204" pitchFamily="34" charset="0"/>
              <a:buChar char="•"/>
              <a:defRPr sz="2800" b="0" i="0" kern="1200">
                <a:solidFill>
                  <a:schemeClr val="tx1"/>
                </a:solidFill>
                <a:latin typeface="Avenir 65 Medium" panose="02000503020000020003" pitchFamily="2" charset="0"/>
                <a:ea typeface="+mn-ea"/>
                <a:cs typeface="+mn-cs"/>
              </a:defRPr>
            </a:lvl1pPr>
            <a:lvl2pPr marL="685800" indent="-228600" algn="l" defTabSz="914400" rtl="0" eaLnBrk="1" latinLnBrk="0" hangingPunct="1">
              <a:lnSpc>
                <a:spcPct val="90000"/>
              </a:lnSpc>
              <a:spcBef>
                <a:spcPts val="500"/>
              </a:spcBef>
              <a:buClr>
                <a:srgbClr val="F7BF32"/>
              </a:buClr>
              <a:buFont typeface="Arial" panose="020B0604020202020204" pitchFamily="34" charset="0"/>
              <a:buChar char="•"/>
              <a:defRPr sz="2400" b="0" i="0" kern="1200">
                <a:solidFill>
                  <a:schemeClr val="tx1"/>
                </a:solidFill>
                <a:latin typeface="Avenir 55 Roman" panose="02000503020000020003" pitchFamily="2" charset="0"/>
                <a:ea typeface="+mn-ea"/>
                <a:cs typeface="+mn-cs"/>
              </a:defRPr>
            </a:lvl2pPr>
            <a:lvl3pPr marL="1143000" indent="-228600" algn="l" defTabSz="914400" rtl="0" eaLnBrk="1" latinLnBrk="0" hangingPunct="1">
              <a:lnSpc>
                <a:spcPct val="90000"/>
              </a:lnSpc>
              <a:spcBef>
                <a:spcPts val="500"/>
              </a:spcBef>
              <a:buClr>
                <a:srgbClr val="F7BF32"/>
              </a:buClr>
              <a:buFont typeface="Arial" panose="020B0604020202020204" pitchFamily="34" charset="0"/>
              <a:buChar char="•"/>
              <a:defRPr sz="2000" b="0" i="0" kern="1200">
                <a:solidFill>
                  <a:schemeClr val="tx1"/>
                </a:solidFill>
                <a:latin typeface="Avenir 55 Roman" panose="02000503020000020003" pitchFamily="2" charset="0"/>
                <a:ea typeface="+mn-ea"/>
                <a:cs typeface="+mn-cs"/>
              </a:defRPr>
            </a:lvl3pPr>
            <a:lvl4pPr marL="16002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4pPr>
            <a:lvl5pPr marL="20574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73909664-3BBC-A518-1816-01829737C018}"/>
              </a:ext>
            </a:extLst>
          </p:cNvPr>
          <p:cNvSpPr txBox="1">
            <a:spLocks/>
          </p:cNvSpPr>
          <p:nvPr/>
        </p:nvSpPr>
        <p:spPr>
          <a:xfrm>
            <a:off x="733425" y="3603867"/>
            <a:ext cx="10355263" cy="2525765"/>
          </a:xfrm>
          <a:prstGeom prst="rect">
            <a:avLst/>
          </a:prstGeom>
        </p:spPr>
        <p:txBody>
          <a:bodyPr/>
          <a:lstStyle>
            <a:lvl1pPr marL="228600" indent="-228600" algn="l" defTabSz="914400" rtl="0" eaLnBrk="1" latinLnBrk="0" hangingPunct="1">
              <a:lnSpc>
                <a:spcPct val="90000"/>
              </a:lnSpc>
              <a:spcBef>
                <a:spcPts val="1000"/>
              </a:spcBef>
              <a:buClr>
                <a:srgbClr val="F7BF32"/>
              </a:buClr>
              <a:buFont typeface="Arial" panose="020B0604020202020204" pitchFamily="34" charset="0"/>
              <a:buChar char="•"/>
              <a:defRPr sz="2800" b="0" i="0" kern="1200">
                <a:solidFill>
                  <a:schemeClr val="tx1"/>
                </a:solidFill>
                <a:latin typeface="Avenir 65 Medium" panose="02000503020000020003" pitchFamily="2" charset="0"/>
                <a:ea typeface="+mn-ea"/>
                <a:cs typeface="+mn-cs"/>
              </a:defRPr>
            </a:lvl1pPr>
            <a:lvl2pPr marL="685800" indent="-228600" algn="l" defTabSz="914400" rtl="0" eaLnBrk="1" latinLnBrk="0" hangingPunct="1">
              <a:lnSpc>
                <a:spcPct val="90000"/>
              </a:lnSpc>
              <a:spcBef>
                <a:spcPts val="500"/>
              </a:spcBef>
              <a:buClr>
                <a:srgbClr val="F7BF32"/>
              </a:buClr>
              <a:buFont typeface="Arial" panose="020B0604020202020204" pitchFamily="34" charset="0"/>
              <a:buChar char="•"/>
              <a:defRPr sz="2400" b="0" i="0" kern="1200">
                <a:solidFill>
                  <a:schemeClr val="tx1"/>
                </a:solidFill>
                <a:latin typeface="Avenir 55 Roman" panose="02000503020000020003" pitchFamily="2" charset="0"/>
                <a:ea typeface="+mn-ea"/>
                <a:cs typeface="+mn-cs"/>
              </a:defRPr>
            </a:lvl2pPr>
            <a:lvl3pPr marL="1143000" indent="-228600" algn="l" defTabSz="914400" rtl="0" eaLnBrk="1" latinLnBrk="0" hangingPunct="1">
              <a:lnSpc>
                <a:spcPct val="90000"/>
              </a:lnSpc>
              <a:spcBef>
                <a:spcPts val="500"/>
              </a:spcBef>
              <a:buClr>
                <a:srgbClr val="F7BF32"/>
              </a:buClr>
              <a:buFont typeface="Arial" panose="020B0604020202020204" pitchFamily="34" charset="0"/>
              <a:buChar char="•"/>
              <a:defRPr sz="2000" b="0" i="0" kern="1200">
                <a:solidFill>
                  <a:schemeClr val="tx1"/>
                </a:solidFill>
                <a:latin typeface="Avenir 55 Roman" panose="02000503020000020003" pitchFamily="2" charset="0"/>
                <a:ea typeface="+mn-ea"/>
                <a:cs typeface="+mn-cs"/>
              </a:defRPr>
            </a:lvl3pPr>
            <a:lvl4pPr marL="16002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4pPr>
            <a:lvl5pPr marL="2057400" indent="-228600" algn="l" defTabSz="914400" rtl="0" eaLnBrk="1" latinLnBrk="0" hangingPunct="1">
              <a:lnSpc>
                <a:spcPct val="90000"/>
              </a:lnSpc>
              <a:spcBef>
                <a:spcPts val="500"/>
              </a:spcBef>
              <a:buClr>
                <a:srgbClr val="F7BF32"/>
              </a:buClr>
              <a:buFont typeface="Arial" panose="020B0604020202020204" pitchFamily="34" charset="0"/>
              <a:buChar char="•"/>
              <a:defRPr sz="1800" b="0" i="0" kern="1200">
                <a:solidFill>
                  <a:schemeClr val="tx1"/>
                </a:solidFill>
                <a:latin typeface="Avenir 55 Roman"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rest of the lecture note is available in the provided Jupyter notebook</a:t>
            </a:r>
          </a:p>
        </p:txBody>
      </p:sp>
    </p:spTree>
    <p:extLst>
      <p:ext uri="{BB962C8B-B14F-4D97-AF65-F5344CB8AC3E}">
        <p14:creationId xmlns:p14="http://schemas.microsoft.com/office/powerpoint/2010/main" val="3354701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699</Words>
  <Application>Microsoft Office PowerPoint</Application>
  <PresentationFormat>Widescreen</PresentationFormat>
  <Paragraphs>249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55 Roman</vt:lpstr>
      <vt:lpstr>Avenir 65 Medium</vt:lpstr>
      <vt:lpstr>Avenir 95 Black</vt:lpstr>
      <vt:lpstr>Calibri</vt:lpstr>
      <vt:lpstr>Office Theme</vt:lpstr>
      <vt:lpstr>Concepts in Data Analytics</vt:lpstr>
      <vt:lpstr>Outline</vt:lpstr>
      <vt:lpstr>Dataset</vt:lpstr>
      <vt:lpstr>Other Types of Data</vt:lpstr>
      <vt:lpstr>Attribute Types</vt:lpstr>
      <vt:lpstr>Data Distribution</vt:lpstr>
      <vt:lpstr>Numpy</vt:lpstr>
      <vt:lpstr>Example Data Used in Jupyter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154</cp:revision>
  <dcterms:created xsi:type="dcterms:W3CDTF">2019-08-07T15:31:06Z</dcterms:created>
  <dcterms:modified xsi:type="dcterms:W3CDTF">2022-08-24T02:22:31Z</dcterms:modified>
</cp:coreProperties>
</file>