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60" r:id="rId6"/>
    <p:sldId id="263" r:id="rId7"/>
    <p:sldId id="261" r:id="rId8"/>
    <p:sldId id="271" r:id="rId9"/>
    <p:sldId id="262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C7"/>
    <a:srgbClr val="65E537"/>
    <a:srgbClr val="B8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59"/>
    <p:restoredTop sz="89376" autoAdjust="0"/>
  </p:normalViewPr>
  <p:slideViewPr>
    <p:cSldViewPr snapToGrid="0" snapToObjects="1">
      <p:cViewPr varScale="1">
        <p:scale>
          <a:sx n="152" d="100"/>
          <a:sy n="152" d="100"/>
        </p:scale>
        <p:origin x="174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5" y="109131"/>
            <a:ext cx="10515600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08093"/>
            <a:ext cx="10355263" cy="522153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Local Python </a:t>
            </a:r>
            <a:r>
              <a:rPr lang="en-US" dirty="0" err="1"/>
              <a:t>Enviroment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79D4B15-324E-4596-B7B3-886CD444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0"/>
            <a:ext cx="10964333" cy="917573"/>
          </a:xfrm>
        </p:spPr>
        <p:txBody>
          <a:bodyPr/>
          <a:lstStyle/>
          <a:p>
            <a:r>
              <a:rPr lang="en-US" sz="3200" dirty="0"/>
              <a:t>Starting Jupyter Notebook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1875C454-D400-4B64-90F9-D28B96D85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8" y="800450"/>
                <a:ext cx="10964333" cy="45196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000" dirty="0"/>
                  <a:t>Open a CMD/Terminal windows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000" dirty="0"/>
                  <a:t>Execute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𝑗𝑢𝑝𝑦𝑡𝑒𝑟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𝑛𝑜𝑡𝑒𝑏𝑜𝑜𝑘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857250" lvl="1" indent="-514350"/>
                <a:r>
                  <a:rPr lang="en-US" sz="1600" dirty="0"/>
                  <a:t>In some cases, “</a:t>
                </a:r>
                <a:r>
                  <a:rPr lang="en-US" sz="1600" i="1" dirty="0" err="1"/>
                  <a:t>jupyter</a:t>
                </a:r>
                <a:r>
                  <a:rPr lang="en-US" sz="1600" i="1" dirty="0"/>
                  <a:t> notebook” </a:t>
                </a:r>
                <a:r>
                  <a:rPr lang="en-US" sz="1600" dirty="0"/>
                  <a:t>may not execute and yield errors. If that happens, you can try the command “</a:t>
                </a:r>
                <a:r>
                  <a:rPr lang="en-US" sz="1600" i="1" dirty="0"/>
                  <a:t>python –m notebook</a:t>
                </a:r>
                <a:r>
                  <a:rPr lang="en-US" sz="1600" dirty="0"/>
                  <a:t>”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000" dirty="0"/>
                  <a:t>Jupyter notebook will be opened in your default Internet browser. If it is not opened automatically, you can copy the URL that shows up and paste it to your browser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000" dirty="0"/>
                  <a:t>To stop Jupyter, press the combination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𝐶𝑡𝑟𝑙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𝐸𝑛𝑡𝑒𝑟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1875C454-D400-4B64-90F9-D28B96D85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800450"/>
                <a:ext cx="10964333" cy="4519612"/>
              </a:xfrm>
              <a:prstGeom prst="rect">
                <a:avLst/>
              </a:prstGeom>
              <a:blipFill>
                <a:blip r:embed="rId2"/>
                <a:stretch>
                  <a:fillRect l="-6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0579AA2D-A509-4C04-84F4-D74682CD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1" y="3152425"/>
            <a:ext cx="93440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98C75F0-8B61-4C4D-B6FB-3BC46F12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64333" cy="917573"/>
          </a:xfrm>
        </p:spPr>
        <p:txBody>
          <a:bodyPr/>
          <a:lstStyle/>
          <a:p>
            <a:r>
              <a:rPr lang="en-US" sz="2800" dirty="0"/>
              <a:t>Jupyter Notebook IDE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66A357-06C0-49C5-A955-5C0ECC8E0962}"/>
              </a:ext>
            </a:extLst>
          </p:cNvPr>
          <p:cNvSpPr txBox="1">
            <a:spLocks/>
          </p:cNvSpPr>
          <p:nvPr/>
        </p:nvSpPr>
        <p:spPr>
          <a:xfrm>
            <a:off x="609600" y="790428"/>
            <a:ext cx="10964333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When first opened, Jupyter will show a directory tree from your home folder</a:t>
            </a:r>
          </a:p>
          <a:p>
            <a:r>
              <a:rPr lang="en-US" sz="2400"/>
              <a:t>You can navigate to a folder of interest, then begin creating new file/notebook/folder</a:t>
            </a:r>
          </a:p>
          <a:p>
            <a:pPr lvl="1"/>
            <a:r>
              <a:rPr lang="en-US" sz="1800"/>
              <a:t>Create a new Python 3 Notebook to begin programming </a:t>
            </a:r>
            <a:r>
              <a:rPr lang="en-US" sz="180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B25575-1E6F-45EE-B2F0-954CEE67F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8" t="8458" r="19537"/>
          <a:stretch/>
        </p:blipFill>
        <p:spPr>
          <a:xfrm>
            <a:off x="178278" y="2450311"/>
            <a:ext cx="6033344" cy="40445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21D64-CA72-4769-A413-E978722E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83" y="2450311"/>
            <a:ext cx="5694639" cy="19573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8710720-7196-4FD1-BA9A-D4711C652E75}"/>
              </a:ext>
            </a:extLst>
          </p:cNvPr>
          <p:cNvSpPr/>
          <p:nvPr/>
        </p:nvSpPr>
        <p:spPr bwMode="auto">
          <a:xfrm>
            <a:off x="10892829" y="2862743"/>
            <a:ext cx="1124812" cy="113251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98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7A705E0-237E-481A-AA76-7C2920FA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52564"/>
            <a:ext cx="7481444" cy="554228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FB756A75-AC3B-4713-A8D8-33D7063D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sz="2800" dirty="0"/>
              <a:t>Basic Notebook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81487F-D3B8-493E-8DB7-72AD023AA234}"/>
              </a:ext>
            </a:extLst>
          </p:cNvPr>
          <p:cNvSpPr/>
          <p:nvPr/>
        </p:nvSpPr>
        <p:spPr bwMode="auto">
          <a:xfrm>
            <a:off x="700755" y="1897166"/>
            <a:ext cx="7235229" cy="59436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103B60-D171-4BD7-846B-9136BEBA1A30}"/>
              </a:ext>
            </a:extLst>
          </p:cNvPr>
          <p:cNvSpPr txBox="1"/>
          <p:nvPr/>
        </p:nvSpPr>
        <p:spPr>
          <a:xfrm>
            <a:off x="9012964" y="1818805"/>
            <a:ext cx="3179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An input cell where you type your code. Cell that is being selected is highlighted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EFFAA9-BAAC-4AA2-9C10-0AA3443D7187}"/>
              </a:ext>
            </a:extLst>
          </p:cNvPr>
          <p:cNvCxnSpPr>
            <a:stCxn id="20" idx="3"/>
            <a:endCxn id="21" idx="1"/>
          </p:cNvCxnSpPr>
          <p:nvPr/>
        </p:nvCxnSpPr>
        <p:spPr bwMode="auto">
          <a:xfrm flipV="1">
            <a:off x="7935984" y="2188137"/>
            <a:ext cx="1076980" cy="621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BA448AF-13F1-4B59-B2A1-ED335568F248}"/>
              </a:ext>
            </a:extLst>
          </p:cNvPr>
          <p:cNvSpPr/>
          <p:nvPr/>
        </p:nvSpPr>
        <p:spPr bwMode="auto">
          <a:xfrm>
            <a:off x="2170632" y="1528504"/>
            <a:ext cx="410198" cy="20417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34152F-C344-4B9A-A522-C94F023E94C9}"/>
                  </a:ext>
                </a:extLst>
              </p:cNvPr>
              <p:cNvSpPr txBox="1"/>
              <p:nvPr/>
            </p:nvSpPr>
            <p:spPr>
              <a:xfrm>
                <a:off x="7574421" y="138647"/>
                <a:ext cx="461757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Run</a:t>
                </a:r>
                <a:r>
                  <a:rPr lang="en-US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button, will execute the selected cell (equivalent to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𝐶𝑟𝑡𝑙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𝐸𝑛𝑡𝑒𝑟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combination)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Only the codes in the selected cell are executed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The next cell will be selected after the current cell finishes running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34152F-C344-4B9A-A522-C94F023E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21" y="138647"/>
                <a:ext cx="4617579" cy="1169551"/>
              </a:xfrm>
              <a:prstGeom prst="rect">
                <a:avLst/>
              </a:prstGeom>
              <a:blipFill>
                <a:blip r:embed="rId3"/>
                <a:stretch>
                  <a:fillRect l="-396" t="-104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249512-7A7D-44D2-B14C-E5FFBD931A0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 bwMode="auto">
          <a:xfrm flipV="1">
            <a:off x="2580830" y="723423"/>
            <a:ext cx="4993591" cy="90717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132D7-E052-4C79-BB8B-E9EED312072A}"/>
              </a:ext>
            </a:extLst>
          </p:cNvPr>
          <p:cNvSpPr/>
          <p:nvPr/>
        </p:nvSpPr>
        <p:spPr bwMode="auto">
          <a:xfrm>
            <a:off x="700755" y="2968186"/>
            <a:ext cx="7235229" cy="59388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8779B-7BD4-49C6-89DD-97BD48821513}"/>
              </a:ext>
            </a:extLst>
          </p:cNvPr>
          <p:cNvSpPr txBox="1"/>
          <p:nvPr/>
        </p:nvSpPr>
        <p:spPr>
          <a:xfrm>
            <a:off x="9012964" y="2680591"/>
            <a:ext cx="31790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Output of an executed cell is shown right below it (if the cell generates any output)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The output of a cell is preserved unless you run it again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FB2B41-6DA8-4E0F-8552-59AFAAE1792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 bwMode="auto">
          <a:xfrm>
            <a:off x="7935984" y="3265128"/>
            <a:ext cx="1076980" cy="239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593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8972F8A-66B1-4E12-BD29-FCEB9D80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026"/>
            <a:ext cx="10964333" cy="917573"/>
          </a:xfrm>
        </p:spPr>
        <p:txBody>
          <a:bodyPr/>
          <a:lstStyle/>
          <a:p>
            <a:r>
              <a:rPr lang="en-US" dirty="0"/>
              <a:t>Output Your Notebook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580AE3D-9630-4D57-904F-8BBE3AC8D3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95401"/>
                <a:ext cx="4816979" cy="45196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Jupyter notebook saves your work as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𝑖𝑝𝑦𝑛𝑏</m:t>
                    </m:r>
                  </m:oMath>
                </a14:m>
                <a:r>
                  <a:rPr lang="en-US" sz="2400" dirty="0"/>
                  <a:t> file which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a Python file</a:t>
                </a:r>
              </a:p>
              <a:p>
                <a:r>
                  <a:rPr lang="en-US" sz="2400" dirty="0"/>
                  <a:t>You can choose to save your notebook as a Python file or other type with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𝐹𝑖𝑙𝑒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𝐷𝑜𝑤𝑛𝑙𝑜𝑎𝑑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800" dirty="0"/>
                  <a:t>For assignments in this class, you can submit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𝑝𝑦</m:t>
                    </m:r>
                  </m:oMath>
                </a14:m>
                <a:r>
                  <a:rPr lang="en-US" sz="1800" dirty="0"/>
                  <a:t> files as code file,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h𝑡𝑚𝑙</m:t>
                    </m:r>
                  </m:oMath>
                </a14:m>
                <a:r>
                  <a:rPr lang="en-US" sz="1800" dirty="0"/>
                  <a:t> as output file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580AE3D-9630-4D57-904F-8BBE3AC8D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95401"/>
                <a:ext cx="4816979" cy="4519612"/>
              </a:xfrm>
              <a:prstGeom prst="rect">
                <a:avLst/>
              </a:prstGeom>
              <a:blipFill>
                <a:blip r:embed="rId2"/>
                <a:stretch>
                  <a:fillRect l="-1646" t="-1889"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1938A2C-137B-4881-813C-B36DAFF87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5" t="10343" r="19533" b="12897"/>
          <a:stretch/>
        </p:blipFill>
        <p:spPr>
          <a:xfrm>
            <a:off x="5752693" y="1295401"/>
            <a:ext cx="5923789" cy="41703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C10D11-F429-4B83-8E3A-D7BBD2A5C168}"/>
              </a:ext>
            </a:extLst>
          </p:cNvPr>
          <p:cNvSpPr/>
          <p:nvPr/>
        </p:nvSpPr>
        <p:spPr bwMode="auto">
          <a:xfrm>
            <a:off x="5752694" y="1392251"/>
            <a:ext cx="2066708" cy="254736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34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CBDF277-38E3-4F84-A753-A1F141F3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10964333" cy="917573"/>
          </a:xfrm>
        </p:spPr>
        <p:txBody>
          <a:bodyPr/>
          <a:lstStyle/>
          <a:p>
            <a:r>
              <a:rPr lang="en-US" sz="2800" dirty="0"/>
              <a:t>Python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FA73AC-3034-4EC4-9662-0B57C2802166}"/>
              </a:ext>
            </a:extLst>
          </p:cNvPr>
          <p:cNvSpPr txBox="1">
            <a:spLocks/>
          </p:cNvSpPr>
          <p:nvPr/>
        </p:nvSpPr>
        <p:spPr>
          <a:xfrm>
            <a:off x="609599" y="656417"/>
            <a:ext cx="10964333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An interpreted, object-oriented, high-level programming language with dynamic semantics</a:t>
            </a:r>
          </a:p>
          <a:p>
            <a:r>
              <a:rPr lang="en-US" sz="2000"/>
              <a:t>Have interactive mode and script mode</a:t>
            </a:r>
          </a:p>
          <a:p>
            <a:pPr lvl="1"/>
            <a:r>
              <a:rPr lang="en-US" sz="1800"/>
              <a:t>Interactive mode allows us to run Python statements separately</a:t>
            </a:r>
          </a:p>
          <a:p>
            <a:pPr lvl="1"/>
            <a:r>
              <a:rPr lang="en-US" sz="1800"/>
              <a:t>Script mode executes the whole file</a:t>
            </a: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97B8A5-092B-4A53-9557-1DFECEE48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58"/>
          <a:stretch/>
        </p:blipFill>
        <p:spPr>
          <a:xfrm>
            <a:off x="609599" y="2916223"/>
            <a:ext cx="5362483" cy="29162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C257C6-4AA3-4F53-924D-0A68722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60" y="4245382"/>
            <a:ext cx="5184408" cy="15870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29A259-6EF9-4421-8AA4-1038B4EE7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360" y="2916223"/>
            <a:ext cx="3456264" cy="11087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69F417-E47D-4BB5-ACF3-BC489C1455E3}"/>
              </a:ext>
            </a:extLst>
          </p:cNvPr>
          <p:cNvSpPr txBox="1"/>
          <p:nvPr/>
        </p:nvSpPr>
        <p:spPr>
          <a:xfrm>
            <a:off x="1701322" y="2585135"/>
            <a:ext cx="317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alatino Linotype" panose="02040502050505030304" pitchFamily="18" charset="0"/>
              </a:rPr>
              <a:t>Python interactive mode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A7D6DD-A375-4251-A0E7-5487E6A84B69}"/>
                  </a:ext>
                </a:extLst>
              </p:cNvPr>
              <p:cNvSpPr txBox="1"/>
              <p:nvPr/>
            </p:nvSpPr>
            <p:spPr>
              <a:xfrm>
                <a:off x="6806166" y="2393003"/>
                <a:ext cx="50457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Assuming you have 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𝑝𝑦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file storing Python scripts, the whole file can be executed in Python script mode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A7D6DD-A375-4251-A0E7-5487E6A84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166" y="2393003"/>
                <a:ext cx="5045794" cy="523220"/>
              </a:xfrm>
              <a:prstGeom prst="rect">
                <a:avLst/>
              </a:prstGeom>
              <a:blipFill>
                <a:blip r:embed="rId5"/>
                <a:stretch>
                  <a:fillRect l="-362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7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736A-0828-4143-B6D1-3B03E2C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</p:spTree>
    <p:extLst>
      <p:ext uri="{BB962C8B-B14F-4D97-AF65-F5344CB8AC3E}">
        <p14:creationId xmlns:p14="http://schemas.microsoft.com/office/powerpoint/2010/main" val="345192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911A-3BB5-4459-8AF3-AF411490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Pre-Installation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8559-9815-4642-8017-FA3FE52F57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If you are using Linux or MAC OS, at least one version of Python is already there</a:t>
            </a:r>
          </a:p>
          <a:p>
            <a:pPr lvl="1"/>
            <a:r>
              <a:rPr lang="en-US" dirty="0"/>
              <a:t>In such cases, you don’t have to install a new version if you don’t want to</a:t>
            </a:r>
          </a:p>
          <a:p>
            <a:pPr lvl="1"/>
            <a:r>
              <a:rPr lang="en-US" dirty="0"/>
              <a:t>Any version of Python should be enough for this class</a:t>
            </a:r>
          </a:p>
          <a:p>
            <a:r>
              <a:rPr lang="en-US" dirty="0"/>
              <a:t>In Windows, Python is </a:t>
            </a:r>
            <a:r>
              <a:rPr lang="en-US" b="1" dirty="0"/>
              <a:t>not</a:t>
            </a:r>
            <a:r>
              <a:rPr lang="en-US" dirty="0"/>
              <a:t> installed by default</a:t>
            </a:r>
          </a:p>
        </p:txBody>
      </p:sp>
    </p:spTree>
    <p:extLst>
      <p:ext uri="{BB962C8B-B14F-4D97-AF65-F5344CB8AC3E}">
        <p14:creationId xmlns:p14="http://schemas.microsoft.com/office/powerpoint/2010/main" val="411838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B259-12DB-4A12-9ECC-7653AD1C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Downloading Python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3F5D7FB-9504-4B46-9DC1-A1D30A2F13D7}"/>
              </a:ext>
            </a:extLst>
          </p:cNvPr>
          <p:cNvSpPr txBox="1">
            <a:spLocks/>
          </p:cNvSpPr>
          <p:nvPr/>
        </p:nvSpPr>
        <p:spPr>
          <a:xfrm>
            <a:off x="618069" y="678612"/>
            <a:ext cx="10964333" cy="4519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You can download Python from </a:t>
            </a:r>
            <a:r>
              <a:rPr lang="en-US" sz="1800">
                <a:hlinkClick r:id="rId2"/>
              </a:rPr>
              <a:t>https://www.python.org/downloads/</a:t>
            </a:r>
            <a:endParaRPr lang="en-US" sz="1800"/>
          </a:p>
          <a:p>
            <a:pPr lvl="1"/>
            <a:r>
              <a:rPr lang="en-US" sz="1600"/>
              <a:t>We will be learning basic programming in this class, so the releases don’t really matter. My version is </a:t>
            </a:r>
            <a:r>
              <a:rPr lang="en-US" sz="1600" b="1"/>
              <a:t>Python 3.8.5</a:t>
            </a:r>
            <a:r>
              <a:rPr lang="en-US" sz="1600"/>
              <a:t>; </a:t>
            </a:r>
            <a:endParaRPr lang="en-US" sz="1600" b="1"/>
          </a:p>
          <a:p>
            <a:r>
              <a:rPr lang="en-US" sz="1800"/>
              <a:t>Choose a version then click on </a:t>
            </a:r>
            <a:r>
              <a:rPr lang="en-US" sz="1800" b="1"/>
              <a:t>Download</a:t>
            </a:r>
            <a:r>
              <a:rPr lang="en-US" sz="1800"/>
              <a:t> to be navigate to the download page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Pick the version that fits your system. I will use the executable installer for Windows, for example</a:t>
            </a:r>
            <a:endParaRPr lang="en-US" sz="1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3A54698-C736-42AE-B6DD-69C86B3AF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9615" y="2054818"/>
            <a:ext cx="6632770" cy="13898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2EC4E87-58B2-4CB7-99F9-A3A991312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86" b="13306"/>
          <a:stretch/>
        </p:blipFill>
        <p:spPr>
          <a:xfrm>
            <a:off x="2606424" y="4247387"/>
            <a:ext cx="6979151" cy="181733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3754C53-881A-48DF-A858-563D80D42A2A}"/>
              </a:ext>
            </a:extLst>
          </p:cNvPr>
          <p:cNvSpPr/>
          <p:nvPr/>
        </p:nvSpPr>
        <p:spPr bwMode="auto">
          <a:xfrm>
            <a:off x="5922628" y="2189527"/>
            <a:ext cx="553674" cy="1385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1BC3B4-4590-4CEC-9207-BE904CE14481}"/>
              </a:ext>
            </a:extLst>
          </p:cNvPr>
          <p:cNvSpPr/>
          <p:nvPr/>
        </p:nvSpPr>
        <p:spPr bwMode="auto">
          <a:xfrm>
            <a:off x="2606424" y="5328143"/>
            <a:ext cx="6979151" cy="20020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69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4BD6-ED4D-4119-95D9-B1AA3065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Installing Python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D7DC75-D649-448B-B36C-5C73A995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92" y="2255351"/>
            <a:ext cx="3805652" cy="2349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DE5B13E-2EC5-4DCA-A36D-BB76E05EAB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832" y="680628"/>
                <a:ext cx="10964333" cy="45196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first launching the installer, make sure “Add Python 3.x to PATH” is selected</a:t>
                </a:r>
              </a:p>
              <a:p>
                <a:r>
                  <a:rPr lang="en-US" sz="2000" dirty="0"/>
                  <a:t>Some IDEs (come later slides) cannot start if you install Python in the default path. You can change the installation path by first choosing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𝐶𝑢𝑠𝑡𝑜𝑚𝑖𝑧𝑒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𝐼𝑛𝑠𝑡𝑎𝑙𝑙𝑎𝑡𝑖𝑜𝑛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Mine works nicely when I install Python directly in the C drive (in a folder named Python)</a:t>
                </a: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DE5B13E-2EC5-4DCA-A36D-BB76E05EA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2" y="680628"/>
                <a:ext cx="10964333" cy="4519612"/>
              </a:xfrm>
              <a:prstGeom prst="rect">
                <a:avLst/>
              </a:prstGeom>
              <a:blipFill>
                <a:blip r:embed="rId3"/>
                <a:stretch>
                  <a:fillRect l="-501" t="-1484" r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5071A2-68AF-44E6-82DF-2FDDC8C536DF}"/>
              </a:ext>
            </a:extLst>
          </p:cNvPr>
          <p:cNvSpPr/>
          <p:nvPr/>
        </p:nvSpPr>
        <p:spPr bwMode="auto">
          <a:xfrm>
            <a:off x="1101716" y="4371857"/>
            <a:ext cx="1176026" cy="1543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B6F09-CD1E-41CC-A7E4-9490A24E3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768" y="2251652"/>
            <a:ext cx="3792154" cy="23564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0D181A-FEEF-4A66-8C24-240ED8498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846" y="2251652"/>
            <a:ext cx="3792154" cy="23546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5946FE9-01C9-468C-B30E-B0FFB74B0929}"/>
              </a:ext>
            </a:extLst>
          </p:cNvPr>
          <p:cNvSpPr/>
          <p:nvPr/>
        </p:nvSpPr>
        <p:spPr bwMode="auto">
          <a:xfrm>
            <a:off x="9421572" y="2686579"/>
            <a:ext cx="1176026" cy="1543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E80049-F4D7-498B-83E2-E31721041868}"/>
              </a:ext>
            </a:extLst>
          </p:cNvPr>
          <p:cNvSpPr/>
          <p:nvPr/>
        </p:nvSpPr>
        <p:spPr bwMode="auto">
          <a:xfrm>
            <a:off x="9421572" y="3998132"/>
            <a:ext cx="1176026" cy="1543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7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09F8-8E67-42D2-832D-2C44C8B5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 Your Installation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8E841D8-500E-4C8E-8E23-1D5784A7CB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025320"/>
                <a:ext cx="5220749" cy="45196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Open a CMD windows (or Terminal if you are using Linux/MAC OS)</a:t>
                </a:r>
              </a:p>
              <a:p>
                <a:r>
                  <a:rPr lang="en-US" sz="2000" dirty="0"/>
                  <a:t>Execute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𝑝𝑦𝑡h𝑜𝑛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r>
                  <a:rPr lang="en-US" sz="2000" dirty="0"/>
                  <a:t>Your installation is successful if the console enters Python shell</a:t>
                </a:r>
              </a:p>
              <a:p>
                <a:r>
                  <a:rPr lang="en-US" sz="2000" dirty="0"/>
                  <a:t>You can then begin type Python code in the opened shell</a:t>
                </a:r>
                <a:endParaRPr lang="en-US" sz="1800" dirty="0"/>
              </a:p>
              <a:p>
                <a:r>
                  <a:rPr lang="en-US" sz="2000" dirty="0"/>
                  <a:t>Run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𝑒𝑥𝑖𝑡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000" dirty="0"/>
                  <a:t> to stop Python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8E841D8-500E-4C8E-8E23-1D5784A7C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25320"/>
                <a:ext cx="5220749" cy="4519612"/>
              </a:xfrm>
              <a:prstGeom prst="rect">
                <a:avLst/>
              </a:prstGeom>
              <a:blipFill>
                <a:blip r:embed="rId2"/>
                <a:stretch>
                  <a:fillRect l="-105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E9690F-C283-480D-B301-F6BF02FD4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368"/>
          <a:stretch/>
        </p:blipFill>
        <p:spPr>
          <a:xfrm>
            <a:off x="6361653" y="658812"/>
            <a:ext cx="5220747" cy="25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3B81-3E82-45CD-A35C-89A5C15F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Tutorial for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13849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9EC0739-F6E2-4485-BCFA-F4726BDD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64333" cy="917573"/>
          </a:xfrm>
        </p:spPr>
        <p:txBody>
          <a:bodyPr/>
          <a:lstStyle/>
          <a:p>
            <a:r>
              <a:rPr lang="en-US" dirty="0"/>
              <a:t>Installing Jupyter Notebook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5585918-6399-492B-9D3A-B1123B72D6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783672"/>
                <a:ext cx="10964333" cy="45196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Jupyter Notebook is a powerful Python IDE and is commonly used in data analytics. We will also be using Jupyter Notebook to write scripts on AWS </a:t>
                </a:r>
                <a:r>
                  <a:rPr lang="en-US" sz="2400" dirty="0" err="1"/>
                  <a:t>SageMaker</a:t>
                </a:r>
                <a:r>
                  <a:rPr lang="en-US" sz="2400" dirty="0"/>
                  <a:t> and Azure Machine Learning later on.</a:t>
                </a:r>
              </a:p>
              <a:p>
                <a:r>
                  <a:rPr lang="en-US" sz="2400" dirty="0"/>
                  <a:t>Jupyter Notebook can be installed as a Python package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400" dirty="0"/>
                  <a:t>Open a new CMD/terminal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400" dirty="0"/>
                  <a:t>Execute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𝑝𝑖𝑝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𝑖𝑛𝑠𝑡𝑎𝑙𝑙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𝑛𝑜𝑡𝑒𝑏𝑜𝑜𝑘</m:t>
                    </m:r>
                  </m:oMath>
                </a14:m>
                <a:r>
                  <a:rPr lang="en-US" sz="2400" dirty="0"/>
                  <a:t>”</a:t>
                </a:r>
              </a:p>
              <a:p>
                <a:pPr marL="857250" lvl="1" indent="-514350"/>
                <a:r>
                  <a:rPr lang="en-US" sz="2000" dirty="0"/>
                  <a:t>If in Linux or MAC OS, you may need to run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𝑠𝑢𝑑𝑜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𝑝𝑖𝑝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𝑖𝑛𝑠𝑡𝑎𝑙𝑙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𝑗𝑢𝑝𝑦𝑡𝑒𝑟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𝑛𝑜𝑡𝑒𝑏𝑜𝑜𝑘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Jupyter notebook will be installed after a short wait (or long, depend on your connection)</a:t>
                </a: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5585918-6399-492B-9D3A-B1123B72D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83672"/>
                <a:ext cx="10964333" cy="4519612"/>
              </a:xfrm>
              <a:prstGeom prst="rect">
                <a:avLst/>
              </a:prstGeom>
              <a:blipFill>
                <a:blip r:embed="rId2"/>
                <a:stretch>
                  <a:fillRect l="-889" t="-1889" r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0A2D0D31-B649-448C-A183-35010FCE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66" y="4463218"/>
            <a:ext cx="7848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3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697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Avenir 55 Roman</vt:lpstr>
      <vt:lpstr>Avenir 65 Medium</vt:lpstr>
      <vt:lpstr>Avenir 95 Black</vt:lpstr>
      <vt:lpstr>Calibri</vt:lpstr>
      <vt:lpstr>Cambria Math</vt:lpstr>
      <vt:lpstr>Palatino Linotype</vt:lpstr>
      <vt:lpstr>Times New Roman</vt:lpstr>
      <vt:lpstr>Wingdings</vt:lpstr>
      <vt:lpstr>Office Theme</vt:lpstr>
      <vt:lpstr>Setting up Local Python Enviroment</vt:lpstr>
      <vt:lpstr>Python</vt:lpstr>
      <vt:lpstr>Installing Python</vt:lpstr>
      <vt:lpstr>Pre-Installation Notes</vt:lpstr>
      <vt:lpstr>Downloading Python</vt:lpstr>
      <vt:lpstr>Installing Python</vt:lpstr>
      <vt:lpstr>Testing Your Installation</vt:lpstr>
      <vt:lpstr>Basic Tutorial for Jupyter Notebook</vt:lpstr>
      <vt:lpstr>Installing Jupyter Notebook</vt:lpstr>
      <vt:lpstr>Starting Jupyter Notebook</vt:lpstr>
      <vt:lpstr>Jupyter Notebook IDE</vt:lpstr>
      <vt:lpstr>Basic Notebook Interface</vt:lpstr>
      <vt:lpstr>Output Your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99</cp:revision>
  <dcterms:created xsi:type="dcterms:W3CDTF">2019-08-07T15:31:06Z</dcterms:created>
  <dcterms:modified xsi:type="dcterms:W3CDTF">2022-01-18T03:13:43Z</dcterms:modified>
</cp:coreProperties>
</file>