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56" r:id="rId2"/>
    <p:sldId id="267" r:id="rId3"/>
    <p:sldId id="305" r:id="rId4"/>
    <p:sldId id="314" r:id="rId5"/>
    <p:sldId id="312" r:id="rId6"/>
    <p:sldId id="306" r:id="rId7"/>
    <p:sldId id="307" r:id="rId8"/>
    <p:sldId id="308" r:id="rId9"/>
    <p:sldId id="309" r:id="rId10"/>
    <p:sldId id="313" r:id="rId11"/>
    <p:sldId id="310" r:id="rId12"/>
    <p:sldId id="311" r:id="rId13"/>
    <p:sldId id="315" r:id="rId14"/>
    <p:sldId id="3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7AC7"/>
    <a:srgbClr val="65E537"/>
    <a:srgbClr val="B8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89376" autoAdjust="0"/>
  </p:normalViewPr>
  <p:slideViewPr>
    <p:cSldViewPr snapToGrid="0" snapToObjects="1">
      <p:cViewPr varScale="1">
        <p:scale>
          <a:sx n="159" d="100"/>
          <a:sy n="159" d="100"/>
        </p:scale>
        <p:origin x="306"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D78D4-8830-4043-9064-E6BE46C06313}" type="datetimeFigureOut">
              <a:rPr lang="en-US" smtClean="0"/>
              <a:t>5/19/2022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FDDA2-D307-7D41-8A9B-9D02DEE488BF}" type="slidenum">
              <a:rPr lang="en-US" smtClean="0"/>
              <a:t>‹#›</a:t>
            </a:fld>
            <a:endParaRPr lang="en-US"/>
          </a:p>
        </p:txBody>
      </p:sp>
    </p:spTree>
    <p:extLst>
      <p:ext uri="{BB962C8B-B14F-4D97-AF65-F5344CB8AC3E}">
        <p14:creationId xmlns:p14="http://schemas.microsoft.com/office/powerpoint/2010/main" val="1134089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1</a:t>
            </a:fld>
            <a:endParaRPr lang="en-US"/>
          </a:p>
        </p:txBody>
      </p:sp>
    </p:spTree>
    <p:extLst>
      <p:ext uri="{BB962C8B-B14F-4D97-AF65-F5344CB8AC3E}">
        <p14:creationId xmlns:p14="http://schemas.microsoft.com/office/powerpoint/2010/main" val="1025935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5C32C3-0E38-EF40-8753-699E473F0219}"/>
              </a:ext>
            </a:extLst>
          </p:cNvPr>
          <p:cNvPicPr>
            <a:picLocks noChangeAspect="1"/>
          </p:cNvPicPr>
          <p:nvPr/>
        </p:nvPicPr>
        <p:blipFill rotWithShape="1">
          <a:blip r:embed="rId2"/>
          <a:srcRect r="50000"/>
          <a:stretch/>
        </p:blipFill>
        <p:spPr>
          <a:xfrm>
            <a:off x="6096000" y="0"/>
            <a:ext cx="6096000" cy="6858000"/>
          </a:xfrm>
          <a:prstGeom prst="rect">
            <a:avLst/>
          </a:prstGeom>
        </p:spPr>
      </p:pic>
      <p:sp>
        <p:nvSpPr>
          <p:cNvPr id="5" name="Title 4">
            <a:extLst>
              <a:ext uri="{FF2B5EF4-FFF2-40B4-BE49-F238E27FC236}">
                <a16:creationId xmlns:a16="http://schemas.microsoft.com/office/drawing/2014/main" id="{B27BE0D8-E95C-3C4B-A373-FA77AFB95C44}"/>
              </a:ext>
            </a:extLst>
          </p:cNvPr>
          <p:cNvSpPr>
            <a:spLocks noGrp="1"/>
          </p:cNvSpPr>
          <p:nvPr>
            <p:ph type="title" hasCustomPrompt="1"/>
          </p:nvPr>
        </p:nvSpPr>
        <p:spPr>
          <a:xfrm>
            <a:off x="6813549" y="2703443"/>
            <a:ext cx="4660900" cy="677395"/>
          </a:xfrm>
          <a:prstGeom prst="rect">
            <a:avLst/>
          </a:prstGeom>
        </p:spPr>
        <p:txBody>
          <a:bodyPr/>
          <a:lstStyle>
            <a:lvl1pPr algn="ctr">
              <a:defRPr sz="3200" b="1">
                <a:latin typeface="Arial" panose="020B0604020202020204" pitchFamily="34" charset="0"/>
                <a:cs typeface="Arial" panose="020B0604020202020204" pitchFamily="34" charset="0"/>
              </a:defRPr>
            </a:lvl1pPr>
          </a:lstStyle>
          <a:p>
            <a:r>
              <a:rPr lang="en-US" dirty="0"/>
              <a:t>Title</a:t>
            </a:r>
          </a:p>
        </p:txBody>
      </p:sp>
      <p:sp>
        <p:nvSpPr>
          <p:cNvPr id="10" name="Text Placeholder 2">
            <a:extLst>
              <a:ext uri="{FF2B5EF4-FFF2-40B4-BE49-F238E27FC236}">
                <a16:creationId xmlns:a16="http://schemas.microsoft.com/office/drawing/2014/main" id="{C1DA1688-B217-4843-B0D0-29E1D2028150}"/>
              </a:ext>
            </a:extLst>
          </p:cNvPr>
          <p:cNvSpPr>
            <a:spLocks noGrp="1"/>
          </p:cNvSpPr>
          <p:nvPr>
            <p:ph type="body" sz="quarter" idx="13" hasCustomPrompt="1"/>
          </p:nvPr>
        </p:nvSpPr>
        <p:spPr>
          <a:xfrm>
            <a:off x="6813549" y="3546735"/>
            <a:ext cx="4660900" cy="512762"/>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a:t>
            </a:r>
          </a:p>
        </p:txBody>
      </p:sp>
      <p:pic>
        <p:nvPicPr>
          <p:cNvPr id="11" name="Picture 10">
            <a:extLst>
              <a:ext uri="{FF2B5EF4-FFF2-40B4-BE49-F238E27FC236}">
                <a16:creationId xmlns:a16="http://schemas.microsoft.com/office/drawing/2014/main" id="{64356227-D7D4-F943-AFB2-F20F8B424051}"/>
              </a:ext>
            </a:extLst>
          </p:cNvPr>
          <p:cNvPicPr>
            <a:picLocks noChangeAspect="1"/>
          </p:cNvPicPr>
          <p:nvPr/>
        </p:nvPicPr>
        <p:blipFill>
          <a:blip r:embed="rId3"/>
          <a:stretch>
            <a:fillRect/>
          </a:stretch>
        </p:blipFill>
        <p:spPr>
          <a:xfrm>
            <a:off x="1598817" y="1983144"/>
            <a:ext cx="2853911" cy="2891711"/>
          </a:xfrm>
          <a:prstGeom prst="rect">
            <a:avLst/>
          </a:prstGeom>
        </p:spPr>
      </p:pic>
    </p:spTree>
    <p:extLst>
      <p:ext uri="{BB962C8B-B14F-4D97-AF65-F5344CB8AC3E}">
        <p14:creationId xmlns:p14="http://schemas.microsoft.com/office/powerpoint/2010/main" val="281909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2D5093F-A64D-6A42-8920-D62D4FA40C4E}"/>
              </a:ext>
            </a:extLst>
          </p:cNvPr>
          <p:cNvGrpSpPr/>
          <p:nvPr userDrawn="1"/>
        </p:nvGrpSpPr>
        <p:grpSpPr>
          <a:xfrm>
            <a:off x="-1" y="0"/>
            <a:ext cx="12192002" cy="6858000"/>
            <a:chOff x="-1" y="0"/>
            <a:chExt cx="12192002" cy="6858000"/>
          </a:xfrm>
        </p:grpSpPr>
        <p:pic>
          <p:nvPicPr>
            <p:cNvPr id="8" name="Picture 7">
              <a:extLst>
                <a:ext uri="{FF2B5EF4-FFF2-40B4-BE49-F238E27FC236}">
                  <a16:creationId xmlns:a16="http://schemas.microsoft.com/office/drawing/2014/main" id="{0A42E0DC-41C4-5D4E-9365-D4101A18F8FD}"/>
                </a:ext>
              </a:extLst>
            </p:cNvPr>
            <p:cNvPicPr>
              <a:picLocks noChangeAspect="1"/>
            </p:cNvPicPr>
            <p:nvPr/>
          </p:nvPicPr>
          <p:blipFill rotWithShape="1">
            <a:blip r:embed="rId2"/>
            <a:srcRect t="20272"/>
            <a:stretch/>
          </p:blipFill>
          <p:spPr>
            <a:xfrm>
              <a:off x="1" y="0"/>
              <a:ext cx="12192000" cy="6858000"/>
            </a:xfrm>
            <a:prstGeom prst="rect">
              <a:avLst/>
            </a:prstGeom>
          </p:spPr>
        </p:pic>
        <p:cxnSp>
          <p:nvCxnSpPr>
            <p:cNvPr id="9" name="Straight Connector 8">
              <a:extLst>
                <a:ext uri="{FF2B5EF4-FFF2-40B4-BE49-F238E27FC236}">
                  <a16:creationId xmlns:a16="http://schemas.microsoft.com/office/drawing/2014/main" id="{5FC13913-2F32-2343-B64C-251CB51EA2C7}"/>
                </a:ext>
              </a:extLst>
            </p:cNvPr>
            <p:cNvCxnSpPr>
              <a:cxnSpLocks/>
            </p:cNvCxnSpPr>
            <p:nvPr/>
          </p:nvCxnSpPr>
          <p:spPr>
            <a:xfrm>
              <a:off x="1826811" y="1497477"/>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EDDACB2-B58B-F64A-B55E-70FEB45037B1}"/>
                </a:ext>
              </a:extLst>
            </p:cNvPr>
            <p:cNvSpPr/>
            <p:nvPr/>
          </p:nvSpPr>
          <p:spPr>
            <a:xfrm>
              <a:off x="5589104" y="990581"/>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4A6396A-6CC8-EE41-8B23-9407CDA8FD3F}"/>
                </a:ext>
              </a:extLst>
            </p:cNvPr>
            <p:cNvCxnSpPr>
              <a:cxnSpLocks/>
            </p:cNvCxnSpPr>
            <p:nvPr/>
          </p:nvCxnSpPr>
          <p:spPr>
            <a:xfrm>
              <a:off x="1826811" y="5360525"/>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24DCAAE-06D4-1C42-A8CE-0E38F73143D0}"/>
                </a:ext>
              </a:extLst>
            </p:cNvPr>
            <p:cNvSpPr/>
            <p:nvPr/>
          </p:nvSpPr>
          <p:spPr>
            <a:xfrm>
              <a:off x="5589104" y="4853629"/>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F89AB1-B31C-E448-B85A-7845F94BB1BB}"/>
                </a:ext>
              </a:extLst>
            </p:cNvPr>
            <p:cNvSpPr/>
            <p:nvPr/>
          </p:nvSpPr>
          <p:spPr>
            <a:xfrm>
              <a:off x="-1" y="2494755"/>
              <a:ext cx="12192001" cy="1866622"/>
            </a:xfrm>
            <a:prstGeom prst="rect">
              <a:avLst/>
            </a:prstGeom>
            <a:solidFill>
              <a:srgbClr val="FFC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F5AD75-B71E-D94B-A05C-66D485089CE9}"/>
                </a:ext>
              </a:extLst>
            </p:cNvPr>
            <p:cNvPicPr>
              <a:picLocks noChangeAspect="1"/>
            </p:cNvPicPr>
            <p:nvPr/>
          </p:nvPicPr>
          <p:blipFill>
            <a:blip r:embed="rId3"/>
            <a:stretch>
              <a:fillRect/>
            </a:stretch>
          </p:blipFill>
          <p:spPr>
            <a:xfrm>
              <a:off x="5770916" y="1320514"/>
              <a:ext cx="650162" cy="433441"/>
            </a:xfrm>
            <a:prstGeom prst="rect">
              <a:avLst/>
            </a:prstGeom>
          </p:spPr>
        </p:pic>
        <p:pic>
          <p:nvPicPr>
            <p:cNvPr id="16" name="Picture 15">
              <a:extLst>
                <a:ext uri="{FF2B5EF4-FFF2-40B4-BE49-F238E27FC236}">
                  <a16:creationId xmlns:a16="http://schemas.microsoft.com/office/drawing/2014/main" id="{27CDAB06-B996-2747-B5EA-CA07085E551D}"/>
                </a:ext>
              </a:extLst>
            </p:cNvPr>
            <p:cNvPicPr>
              <a:picLocks noChangeAspect="1"/>
            </p:cNvPicPr>
            <p:nvPr/>
          </p:nvPicPr>
          <p:blipFill>
            <a:blip r:embed="rId3"/>
            <a:stretch>
              <a:fillRect/>
            </a:stretch>
          </p:blipFill>
          <p:spPr>
            <a:xfrm rot="10800000">
              <a:off x="5770916" y="5143800"/>
              <a:ext cx="650162" cy="433441"/>
            </a:xfrm>
            <a:prstGeom prst="rect">
              <a:avLst/>
            </a:prstGeom>
          </p:spPr>
        </p:pic>
      </p:grpSp>
      <p:sp>
        <p:nvSpPr>
          <p:cNvPr id="17" name="Text Placeholder 12">
            <a:extLst>
              <a:ext uri="{FF2B5EF4-FFF2-40B4-BE49-F238E27FC236}">
                <a16:creationId xmlns:a16="http://schemas.microsoft.com/office/drawing/2014/main" id="{4E663CB2-1E13-F842-839B-5A8CD0A85A60}"/>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tx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4569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33246C5-2D29-F946-B2F7-3B9C84905703}"/>
              </a:ext>
            </a:extLst>
          </p:cNvPr>
          <p:cNvGrpSpPr/>
          <p:nvPr userDrawn="1"/>
        </p:nvGrpSpPr>
        <p:grpSpPr>
          <a:xfrm>
            <a:off x="-1" y="0"/>
            <a:ext cx="12192001" cy="6858000"/>
            <a:chOff x="-1" y="0"/>
            <a:chExt cx="12192001" cy="6858000"/>
          </a:xfrm>
        </p:grpSpPr>
        <p:pic>
          <p:nvPicPr>
            <p:cNvPr id="8" name="Picture 7">
              <a:extLst>
                <a:ext uri="{FF2B5EF4-FFF2-40B4-BE49-F238E27FC236}">
                  <a16:creationId xmlns:a16="http://schemas.microsoft.com/office/drawing/2014/main" id="{44CE2E98-8D1A-CD4B-B1A9-88632EBA646B}"/>
                </a:ext>
              </a:extLst>
            </p:cNvPr>
            <p:cNvPicPr>
              <a:picLocks noChangeAspect="1"/>
            </p:cNvPicPr>
            <p:nvPr/>
          </p:nvPicPr>
          <p:blipFill>
            <a:blip r:embed="rId2"/>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CFBB83C3-3C45-0841-A413-09852839C40C}"/>
                </a:ext>
              </a:extLst>
            </p:cNvPr>
            <p:cNvCxnSpPr>
              <a:cxnSpLocks/>
            </p:cNvCxnSpPr>
            <p:nvPr/>
          </p:nvCxnSpPr>
          <p:spPr>
            <a:xfrm>
              <a:off x="1826811" y="1497477"/>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7FDDB52-74F4-BD45-9465-8A1053479EC4}"/>
                </a:ext>
              </a:extLst>
            </p:cNvPr>
            <p:cNvSpPr/>
            <p:nvPr/>
          </p:nvSpPr>
          <p:spPr>
            <a:xfrm>
              <a:off x="5589104" y="990581"/>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DFCEBF5-ADAA-7B46-9038-529B9CAD1C0A}"/>
                </a:ext>
              </a:extLst>
            </p:cNvPr>
            <p:cNvCxnSpPr>
              <a:cxnSpLocks/>
            </p:cNvCxnSpPr>
            <p:nvPr/>
          </p:nvCxnSpPr>
          <p:spPr>
            <a:xfrm>
              <a:off x="1826811" y="5360525"/>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C772748-8129-DF4A-8381-C7C56673891E}"/>
                </a:ext>
              </a:extLst>
            </p:cNvPr>
            <p:cNvSpPr/>
            <p:nvPr/>
          </p:nvSpPr>
          <p:spPr>
            <a:xfrm>
              <a:off x="5589104" y="4853629"/>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7E82D3-A127-8949-B1E6-B259F329C874}"/>
                </a:ext>
              </a:extLst>
            </p:cNvPr>
            <p:cNvSpPr/>
            <p:nvPr/>
          </p:nvSpPr>
          <p:spPr>
            <a:xfrm>
              <a:off x="-1" y="2494755"/>
              <a:ext cx="12192001" cy="18666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EB4B2D7-120C-C34A-B84F-EA07D8F4AE44}"/>
                </a:ext>
              </a:extLst>
            </p:cNvPr>
            <p:cNvPicPr>
              <a:picLocks noChangeAspect="1"/>
            </p:cNvPicPr>
            <p:nvPr/>
          </p:nvPicPr>
          <p:blipFill>
            <a:blip r:embed="rId3"/>
            <a:stretch>
              <a:fillRect/>
            </a:stretch>
          </p:blipFill>
          <p:spPr>
            <a:xfrm>
              <a:off x="5750855" y="1305854"/>
              <a:ext cx="690281" cy="460187"/>
            </a:xfrm>
            <a:prstGeom prst="rect">
              <a:avLst/>
            </a:prstGeom>
          </p:spPr>
        </p:pic>
        <p:pic>
          <p:nvPicPr>
            <p:cNvPr id="16" name="Picture 15">
              <a:extLst>
                <a:ext uri="{FF2B5EF4-FFF2-40B4-BE49-F238E27FC236}">
                  <a16:creationId xmlns:a16="http://schemas.microsoft.com/office/drawing/2014/main" id="{7F279F7D-5F09-5A4A-BBE3-A178B7A30770}"/>
                </a:ext>
              </a:extLst>
            </p:cNvPr>
            <p:cNvPicPr>
              <a:picLocks noChangeAspect="1"/>
            </p:cNvPicPr>
            <p:nvPr/>
          </p:nvPicPr>
          <p:blipFill>
            <a:blip r:embed="rId3"/>
            <a:stretch>
              <a:fillRect/>
            </a:stretch>
          </p:blipFill>
          <p:spPr>
            <a:xfrm rot="10800000">
              <a:off x="5750855" y="5128560"/>
              <a:ext cx="690281" cy="460187"/>
            </a:xfrm>
            <a:prstGeom prst="rect">
              <a:avLst/>
            </a:prstGeom>
          </p:spPr>
        </p:pic>
      </p:grpSp>
      <p:sp>
        <p:nvSpPr>
          <p:cNvPr id="14" name="Text Placeholder 12">
            <a:extLst>
              <a:ext uri="{FF2B5EF4-FFF2-40B4-BE49-F238E27FC236}">
                <a16:creationId xmlns:a16="http://schemas.microsoft.com/office/drawing/2014/main" id="{D4F3A9B5-49EA-D54B-89B9-093CE6BD84CE}"/>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bg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218187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25A00D-820B-394B-BB34-47EBF2ABECF4}"/>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71227B-224F-8845-985A-7D474CAE570C}"/>
              </a:ext>
            </a:extLst>
          </p:cNvPr>
          <p:cNvSpPr/>
          <p:nvPr/>
        </p:nvSpPr>
        <p:spPr>
          <a:xfrm>
            <a:off x="-1" y="2958419"/>
            <a:ext cx="12192001" cy="9411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3FC234-CE84-CE4A-AEC5-3D8F75B4E49C}"/>
              </a:ext>
            </a:extLst>
          </p:cNvPr>
          <p:cNvSpPr txBox="1"/>
          <p:nvPr/>
        </p:nvSpPr>
        <p:spPr>
          <a:xfrm>
            <a:off x="1822703" y="3210350"/>
            <a:ext cx="8546592" cy="477054"/>
          </a:xfrm>
          <a:prstGeom prst="rect">
            <a:avLst/>
          </a:prstGeom>
          <a:noFill/>
        </p:spPr>
        <p:txBody>
          <a:bodyPr wrap="square" rtlCol="0">
            <a:spAutoFit/>
          </a:bodyPr>
          <a:lstStyle/>
          <a:p>
            <a:pPr algn="ctr"/>
            <a:r>
              <a:rPr lang="en-US" sz="2500" b="1"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93475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pic>
        <p:nvPicPr>
          <p:cNvPr id="7" name="Picture 6">
            <a:extLst>
              <a:ext uri="{FF2B5EF4-FFF2-40B4-BE49-F238E27FC236}">
                <a16:creationId xmlns:a16="http://schemas.microsoft.com/office/drawing/2014/main" id="{558D1FCC-C828-5245-A412-3708798581AD}"/>
              </a:ext>
            </a:extLst>
          </p:cNvPr>
          <p:cNvPicPr>
            <a:picLocks noChangeAspect="1"/>
          </p:cNvPicPr>
          <p:nvPr/>
        </p:nvPicPr>
        <p:blipFill>
          <a:blip r:embed="rId3"/>
          <a:stretch>
            <a:fillRect/>
          </a:stretch>
        </p:blipFill>
        <p:spPr>
          <a:xfrm>
            <a:off x="4652335" y="963303"/>
            <a:ext cx="2887330" cy="2925572"/>
          </a:xfrm>
          <a:prstGeom prst="rect">
            <a:avLst/>
          </a:prstGeom>
        </p:spPr>
      </p:pic>
      <p:sp>
        <p:nvSpPr>
          <p:cNvPr id="10" name="Text Placeholder 2">
            <a:extLst>
              <a:ext uri="{FF2B5EF4-FFF2-40B4-BE49-F238E27FC236}">
                <a16:creationId xmlns:a16="http://schemas.microsoft.com/office/drawing/2014/main" id="{4754ED87-0658-414E-9715-03B964241252}"/>
              </a:ext>
            </a:extLst>
          </p:cNvPr>
          <p:cNvSpPr>
            <a:spLocks noGrp="1"/>
          </p:cNvSpPr>
          <p:nvPr>
            <p:ph type="body" sz="quarter" idx="12" hasCustomPrompt="1"/>
          </p:nvPr>
        </p:nvSpPr>
        <p:spPr>
          <a:xfrm>
            <a:off x="3765550" y="5448601"/>
            <a:ext cx="4660900" cy="446096"/>
          </a:xfrm>
          <a:prstGeom prst="rect">
            <a:avLst/>
          </a:prstGeom>
        </p:spPr>
        <p:txBody>
          <a:bodyPr/>
          <a:lstStyle>
            <a:lvl1pPr marL="0" indent="0" algn="ctr">
              <a:buNone/>
              <a:defRPr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Title2</a:t>
            </a:r>
          </a:p>
        </p:txBody>
      </p:sp>
      <p:sp>
        <p:nvSpPr>
          <p:cNvPr id="11" name="Text Placeholder 2">
            <a:extLst>
              <a:ext uri="{FF2B5EF4-FFF2-40B4-BE49-F238E27FC236}">
                <a16:creationId xmlns:a16="http://schemas.microsoft.com/office/drawing/2014/main" id="{DEA2028A-6C2D-9540-910F-711B608C5FD8}"/>
              </a:ext>
            </a:extLst>
          </p:cNvPr>
          <p:cNvSpPr>
            <a:spLocks noGrp="1"/>
          </p:cNvSpPr>
          <p:nvPr>
            <p:ph type="body" sz="quarter" idx="13" hasCustomPrompt="1"/>
          </p:nvPr>
        </p:nvSpPr>
        <p:spPr>
          <a:xfrm>
            <a:off x="3765550" y="5961363"/>
            <a:ext cx="4660900" cy="350227"/>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Date2</a:t>
            </a:r>
          </a:p>
        </p:txBody>
      </p:sp>
    </p:spTree>
    <p:extLst>
      <p:ext uri="{BB962C8B-B14F-4D97-AF65-F5344CB8AC3E}">
        <p14:creationId xmlns:p14="http://schemas.microsoft.com/office/powerpoint/2010/main" val="303132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FA6151DA-0E50-3747-B88F-29F646B3148B}"/>
              </a:ext>
            </a:extLst>
          </p:cNvPr>
          <p:cNvSpPr>
            <a:spLocks noGrp="1"/>
          </p:cNvSpPr>
          <p:nvPr>
            <p:ph type="title" hasCustomPrompt="1"/>
          </p:nvPr>
        </p:nvSpPr>
        <p:spPr>
          <a:xfrm>
            <a:off x="733425" y="109131"/>
            <a:ext cx="10515600" cy="666991"/>
          </a:xfrm>
          <a:prstGeom prst="rect">
            <a:avLst/>
          </a:prstGeom>
        </p:spPr>
        <p:txBody>
          <a:bodyPr/>
          <a:lstStyle>
            <a:lvl1pPr>
              <a:defRPr sz="3200" b="1" i="0">
                <a:latin typeface="Arial" panose="020B0604020202020204" pitchFamily="34" charset="0"/>
                <a:cs typeface="Arial" panose="020B0604020202020204" pitchFamily="34" charset="0"/>
              </a:defRPr>
            </a:lvl1pPr>
          </a:lstStyle>
          <a:p>
            <a:r>
              <a:rPr lang="en-US" dirty="0"/>
              <a:t>Title3</a:t>
            </a:r>
          </a:p>
        </p:txBody>
      </p:sp>
      <p:sp>
        <p:nvSpPr>
          <p:cNvPr id="15" name="Content Placeholder 14">
            <a:extLst>
              <a:ext uri="{FF2B5EF4-FFF2-40B4-BE49-F238E27FC236}">
                <a16:creationId xmlns:a16="http://schemas.microsoft.com/office/drawing/2014/main" id="{48378D0F-E7EF-4A4B-83B1-DE987880935F}"/>
              </a:ext>
            </a:extLst>
          </p:cNvPr>
          <p:cNvSpPr>
            <a:spLocks noGrp="1"/>
          </p:cNvSpPr>
          <p:nvPr>
            <p:ph sz="quarter" idx="10"/>
          </p:nvPr>
        </p:nvSpPr>
        <p:spPr>
          <a:xfrm>
            <a:off x="733425" y="908093"/>
            <a:ext cx="10355263" cy="5221539"/>
          </a:xfrm>
          <a:prstGeom prst="rect">
            <a:avLst/>
          </a:prstGeom>
        </p:spPr>
        <p:txBody>
          <a:bodyPr/>
          <a:lstStyle>
            <a:lvl1pPr>
              <a:buClr>
                <a:srgbClr val="F7BF32"/>
              </a:buClr>
              <a:defRPr b="0" i="0">
                <a:latin typeface="Avenir 65 Medium" panose="02000503020000020003" pitchFamily="2" charset="0"/>
              </a:defRPr>
            </a:lvl1pPr>
            <a:lvl2pPr>
              <a:buClr>
                <a:srgbClr val="F7BF32"/>
              </a:buClr>
              <a:defRPr b="0" i="0">
                <a:latin typeface="Avenir 55 Roman" panose="02000503020000020003" pitchFamily="2" charset="0"/>
              </a:defRPr>
            </a:lvl2pPr>
            <a:lvl3pPr>
              <a:buClr>
                <a:srgbClr val="F7BF32"/>
              </a:buClr>
              <a:defRPr b="0" i="0">
                <a:latin typeface="Avenir 55 Roman" panose="02000503020000020003" pitchFamily="2" charset="0"/>
              </a:defRPr>
            </a:lvl3pPr>
            <a:lvl4pPr>
              <a:buClr>
                <a:srgbClr val="F7BF32"/>
              </a:buClr>
              <a:defRPr b="0" i="0">
                <a:latin typeface="Avenir 55 Roman" panose="02000503020000020003" pitchFamily="2" charset="0"/>
              </a:defRPr>
            </a:lvl4pPr>
            <a:lvl5pPr>
              <a:buClr>
                <a:srgbClr val="F7BF32"/>
              </a:buClr>
              <a:defRPr b="0" i="0">
                <a:latin typeface="Avenir 55 Roman"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200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39A8CB0-9A70-A144-93B6-FBAF6A78F3A2}"/>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32119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sp>
        <p:nvSpPr>
          <p:cNvPr id="6" name="Title 1">
            <a:extLst>
              <a:ext uri="{FF2B5EF4-FFF2-40B4-BE49-F238E27FC236}">
                <a16:creationId xmlns:a16="http://schemas.microsoft.com/office/drawing/2014/main" id="{0159C787-850A-E94C-BE82-DEF54263AD14}"/>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605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verview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D4AF910-3B45-C642-BA40-7F26C292CBB7}"/>
              </a:ext>
            </a:extLst>
          </p:cNvPr>
          <p:cNvGrpSpPr/>
          <p:nvPr userDrawn="1"/>
        </p:nvGrpSpPr>
        <p:grpSpPr>
          <a:xfrm>
            <a:off x="0" y="0"/>
            <a:ext cx="6143872" cy="6858000"/>
            <a:chOff x="0" y="0"/>
            <a:chExt cx="6143872" cy="6858000"/>
          </a:xfrm>
        </p:grpSpPr>
        <p:sp>
          <p:nvSpPr>
            <p:cNvPr id="8" name="Rectangle 7">
              <a:extLst>
                <a:ext uri="{FF2B5EF4-FFF2-40B4-BE49-F238E27FC236}">
                  <a16:creationId xmlns:a16="http://schemas.microsoft.com/office/drawing/2014/main" id="{CC89D864-D3E3-854A-9727-A7FA3A3C3175}"/>
                </a:ext>
              </a:extLst>
            </p:cNvPr>
            <p:cNvSpPr/>
            <p:nvPr/>
          </p:nvSpPr>
          <p:spPr>
            <a:xfrm>
              <a:off x="5617345" y="0"/>
              <a:ext cx="52652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D8ED27C-6546-2A4D-8DF8-81E2F1D5CA75}"/>
                </a:ext>
              </a:extLst>
            </p:cNvPr>
            <p:cNvPicPr>
              <a:picLocks noChangeAspect="1"/>
            </p:cNvPicPr>
            <p:nvPr/>
          </p:nvPicPr>
          <p:blipFill rotWithShape="1">
            <a:blip r:embed="rId2"/>
            <a:srcRect r="50000"/>
            <a:stretch/>
          </p:blipFill>
          <p:spPr>
            <a:xfrm>
              <a:off x="0" y="0"/>
              <a:ext cx="6096000" cy="6858000"/>
            </a:xfrm>
            <a:prstGeom prst="rect">
              <a:avLst/>
            </a:prstGeom>
          </p:spPr>
        </p:pic>
      </p:grpSp>
      <p:sp>
        <p:nvSpPr>
          <p:cNvPr id="13" name="Text Placeholder 12">
            <a:extLst>
              <a:ext uri="{FF2B5EF4-FFF2-40B4-BE49-F238E27FC236}">
                <a16:creationId xmlns:a16="http://schemas.microsoft.com/office/drawing/2014/main" id="{B1061A9F-A15E-C64A-9549-79374FACE173}"/>
              </a:ext>
            </a:extLst>
          </p:cNvPr>
          <p:cNvSpPr>
            <a:spLocks noGrp="1"/>
          </p:cNvSpPr>
          <p:nvPr>
            <p:ph type="body" sz="quarter" idx="10" hasCustomPrompt="1"/>
          </p:nvPr>
        </p:nvSpPr>
        <p:spPr>
          <a:xfrm>
            <a:off x="695833" y="3229691"/>
            <a:ext cx="4702175" cy="398616"/>
          </a:xfrm>
          <a:prstGeom prst="rect">
            <a:avLst/>
          </a:prstGeom>
        </p:spPr>
        <p:txBody>
          <a:bodyPr/>
          <a:lstStyle>
            <a:lvl1pPr marL="0" indent="0" algn="ctr">
              <a:buNone/>
              <a:defRPr sz="3000" b="1" i="0">
                <a:latin typeface="Arial" panose="020B0604020202020204" pitchFamily="34" charset="0"/>
                <a:cs typeface="Arial" panose="020B0604020202020204" pitchFamily="34" charset="0"/>
              </a:defRPr>
            </a:lvl1pPr>
          </a:lstStyle>
          <a:p>
            <a:pPr lvl="0"/>
            <a:r>
              <a:rPr lang="en-US" dirty="0"/>
              <a:t>What We’ll Cover</a:t>
            </a:r>
          </a:p>
        </p:txBody>
      </p:sp>
      <p:sp>
        <p:nvSpPr>
          <p:cNvPr id="19" name="Text Placeholder 18">
            <a:extLst>
              <a:ext uri="{FF2B5EF4-FFF2-40B4-BE49-F238E27FC236}">
                <a16:creationId xmlns:a16="http://schemas.microsoft.com/office/drawing/2014/main" id="{1FA52A49-6633-E54F-9E51-57323147E959}"/>
              </a:ext>
            </a:extLst>
          </p:cNvPr>
          <p:cNvSpPr>
            <a:spLocks noGrp="1"/>
          </p:cNvSpPr>
          <p:nvPr>
            <p:ph type="body" sz="quarter" idx="12" hasCustomPrompt="1"/>
          </p:nvPr>
        </p:nvSpPr>
        <p:spPr>
          <a:xfrm>
            <a:off x="6791833" y="1128199"/>
            <a:ext cx="4704334" cy="4564678"/>
          </a:xfrm>
          <a:prstGeom prst="rect">
            <a:avLst/>
          </a:prstGeom>
        </p:spPr>
        <p:txBody>
          <a:bodyPr/>
          <a:lstStyle>
            <a:lvl1pPr marL="0" indent="0">
              <a:buNone/>
              <a:defRPr sz="1800" b="0" i="0">
                <a:latin typeface="Arial" panose="020B0604020202020204" pitchFamily="34" charset="0"/>
                <a:cs typeface="Arial" panose="020B0604020202020204" pitchFamily="34" charset="0"/>
              </a:defRPr>
            </a:lvl1pPr>
            <a:lvl2pPr marL="742950" indent="-285750">
              <a:lnSpc>
                <a:spcPct val="200000"/>
              </a:lnSpc>
              <a:buClr>
                <a:srgbClr val="FFC629"/>
              </a:buClr>
              <a:buFont typeface="Arial" panose="020B0604020202020204" pitchFamily="34" charset="0"/>
              <a:buChar char="•"/>
              <a:defRPr sz="1800" b="0" i="0"/>
            </a:lvl2pPr>
          </a:lstStyle>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p:txBody>
      </p:sp>
    </p:spTree>
    <p:extLst>
      <p:ext uri="{BB962C8B-B14F-4D97-AF65-F5344CB8AC3E}">
        <p14:creationId xmlns:p14="http://schemas.microsoft.com/office/powerpoint/2010/main" val="286207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6B76FD-EBC2-924F-90F9-5FBB8B224E6C}"/>
              </a:ext>
            </a:extLst>
          </p:cNvPr>
          <p:cNvSpPr/>
          <p:nvPr/>
        </p:nvSpPr>
        <p:spPr>
          <a:xfrm>
            <a:off x="-1" y="6224584"/>
            <a:ext cx="12192001" cy="2607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204431-1C59-AA44-82EC-D02845A982FA}"/>
              </a:ext>
            </a:extLst>
          </p:cNvPr>
          <p:cNvPicPr>
            <a:picLocks noChangeAspect="1"/>
          </p:cNvPicPr>
          <p:nvPr/>
        </p:nvPicPr>
        <p:blipFill rotWithShape="1">
          <a:blip r:embed="rId2"/>
          <a:srcRect t="91324" r="1434" b="242"/>
          <a:stretch/>
        </p:blipFill>
        <p:spPr>
          <a:xfrm>
            <a:off x="0" y="6279639"/>
            <a:ext cx="12192000" cy="578361"/>
          </a:xfrm>
          <a:prstGeom prst="rect">
            <a:avLst/>
          </a:prstGeom>
        </p:spPr>
      </p:pic>
      <p:cxnSp>
        <p:nvCxnSpPr>
          <p:cNvPr id="9" name="Straight Connector 8">
            <a:extLst>
              <a:ext uri="{FF2B5EF4-FFF2-40B4-BE49-F238E27FC236}">
                <a16:creationId xmlns:a16="http://schemas.microsoft.com/office/drawing/2014/main" id="{9E6176D2-EEF6-1043-9E18-99A5E6FB1DED}"/>
              </a:ext>
            </a:extLst>
          </p:cNvPr>
          <p:cNvCxnSpPr>
            <a:cxnSpLocks/>
          </p:cNvCxnSpPr>
          <p:nvPr/>
        </p:nvCxnSpPr>
        <p:spPr>
          <a:xfrm>
            <a:off x="-13856" y="1260574"/>
            <a:ext cx="6096001"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3B75B1AC-CF2D-704D-8913-3B88C08C39B0}"/>
              </a:ext>
            </a:extLst>
          </p:cNvPr>
          <p:cNvSpPr>
            <a:spLocks noGrp="1"/>
          </p:cNvSpPr>
          <p:nvPr>
            <p:ph type="body" sz="quarter" idx="10" hasCustomPrompt="1"/>
          </p:nvPr>
        </p:nvSpPr>
        <p:spPr>
          <a:xfrm>
            <a:off x="598083" y="600075"/>
            <a:ext cx="5680075" cy="660400"/>
          </a:xfrm>
          <a:prstGeom prst="rect">
            <a:avLst/>
          </a:prstGeom>
        </p:spPr>
        <p:txBody>
          <a:bodyPr/>
          <a:lstStyle>
            <a:lvl1pPr marL="0" indent="0">
              <a:buNone/>
              <a:defRPr sz="3000" b="1" i="0">
                <a:latin typeface="Arial" panose="020B0604020202020204" pitchFamily="34" charset="0"/>
                <a:cs typeface="Arial" panose="020B0604020202020204" pitchFamily="34" charset="0"/>
              </a:defRPr>
            </a:lvl1pPr>
          </a:lstStyle>
          <a:p>
            <a:pPr lvl="0"/>
            <a:r>
              <a:rPr lang="en-US" dirty="0"/>
              <a:t>Title7</a:t>
            </a:r>
          </a:p>
        </p:txBody>
      </p:sp>
      <p:sp>
        <p:nvSpPr>
          <p:cNvPr id="20" name="Text Placeholder 19">
            <a:extLst>
              <a:ext uri="{FF2B5EF4-FFF2-40B4-BE49-F238E27FC236}">
                <a16:creationId xmlns:a16="http://schemas.microsoft.com/office/drawing/2014/main" id="{D8360B5A-D265-7849-A437-ACE53640BBA6}"/>
              </a:ext>
            </a:extLst>
          </p:cNvPr>
          <p:cNvSpPr>
            <a:spLocks noGrp="1"/>
          </p:cNvSpPr>
          <p:nvPr>
            <p:ph type="body" sz="quarter" idx="11" hasCustomPrompt="1"/>
          </p:nvPr>
        </p:nvSpPr>
        <p:spPr>
          <a:xfrm>
            <a:off x="598083" y="1752600"/>
            <a:ext cx="4257675" cy="3352800"/>
          </a:xfrm>
          <a:prstGeom prst="rect">
            <a:avLst/>
          </a:prstGeom>
        </p:spPr>
        <p:txBody>
          <a:bodyPr/>
          <a:lstStyle>
            <a:lvl1pPr marL="0" indent="0">
              <a:buClr>
                <a:srgbClr val="FFC629"/>
              </a:buClr>
              <a:buFont typeface="Arial" panose="020B0604020202020204" pitchFamily="34" charset="0"/>
              <a:buNone/>
              <a:defRPr sz="1500">
                <a:latin typeface="Arial" panose="020B0604020202020204" pitchFamily="34" charset="0"/>
                <a:cs typeface="Arial" panose="020B0604020202020204" pitchFamily="34" charset="0"/>
              </a:defRPr>
            </a:lvl1pPr>
            <a:lvl2pPr>
              <a:defRPr sz="1500"/>
            </a:lvl2pPr>
            <a:lvl3pPr>
              <a:defRPr sz="1500"/>
            </a:lvl3pPr>
            <a:lvl4pPr>
              <a:defRPr sz="1500"/>
            </a:lvl4pPr>
            <a:lvl5pPr>
              <a:defRPr sz="1500"/>
            </a:lvl5pPr>
          </a:lstStyle>
          <a:p>
            <a:r>
              <a:rPr lang="en-US" sz="1500" b="1" dirty="0">
                <a:latin typeface="Avenir 95 Black" panose="02000503020000020003" pitchFamily="2" charset="0"/>
              </a:rPr>
              <a:t>Points:</a:t>
            </a:r>
          </a:p>
          <a:p>
            <a:endParaRPr lang="en-US" sz="1500" dirty="0">
              <a:latin typeface="Avenir 65 Medium" panose="02000503020000020003" pitchFamily="2" charset="0"/>
            </a:endParaRP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1</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2</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3</a:t>
            </a:r>
          </a:p>
          <a:p>
            <a:pPr marL="285750" indent="-285750">
              <a:buFont typeface="Arial" panose="020B0604020202020204" pitchFamily="34" charset="0"/>
              <a:buChar char="•"/>
            </a:pPr>
            <a:endParaRPr lang="en-US" sz="1500" dirty="0">
              <a:latin typeface="Avenir 65 Medium" panose="02000503020000020003" pitchFamily="2" charset="0"/>
            </a:endParaRPr>
          </a:p>
          <a:p>
            <a:r>
              <a:rPr lang="en-US" sz="1500" dirty="0">
                <a:latin typeface="Avenir 65 Medium" panose="02000503020000020003" pitchFamily="2" charset="0"/>
              </a:rPr>
              <a:t>Reinforce main points/message here with copy to explain to the consumer.</a:t>
            </a:r>
          </a:p>
        </p:txBody>
      </p:sp>
      <p:sp>
        <p:nvSpPr>
          <p:cNvPr id="22" name="Picture Placeholder 21">
            <a:extLst>
              <a:ext uri="{FF2B5EF4-FFF2-40B4-BE49-F238E27FC236}">
                <a16:creationId xmlns:a16="http://schemas.microsoft.com/office/drawing/2014/main" id="{DF874033-E928-1743-85FB-DC29CB426C56}"/>
              </a:ext>
            </a:extLst>
          </p:cNvPr>
          <p:cNvSpPr>
            <a:spLocks noGrp="1"/>
          </p:cNvSpPr>
          <p:nvPr>
            <p:ph type="pic" sz="quarter" idx="12"/>
          </p:nvPr>
        </p:nvSpPr>
        <p:spPr>
          <a:xfrm>
            <a:off x="6799667" y="1593184"/>
            <a:ext cx="4794250" cy="389255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98510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475F388-1957-4E42-8C71-14A16B93040E}"/>
              </a:ext>
            </a:extLst>
          </p:cNvPr>
          <p:cNvGrpSpPr/>
          <p:nvPr userDrawn="1"/>
        </p:nvGrpSpPr>
        <p:grpSpPr>
          <a:xfrm>
            <a:off x="0" y="0"/>
            <a:ext cx="12192000" cy="6858000"/>
            <a:chOff x="0" y="0"/>
            <a:chExt cx="12192000" cy="6858000"/>
          </a:xfrm>
        </p:grpSpPr>
        <p:pic>
          <p:nvPicPr>
            <p:cNvPr id="8" name="Picture 7">
              <a:extLst>
                <a:ext uri="{FF2B5EF4-FFF2-40B4-BE49-F238E27FC236}">
                  <a16:creationId xmlns:a16="http://schemas.microsoft.com/office/drawing/2014/main" id="{560DCAAC-46AE-3343-8F9A-CD4DDA203A09}"/>
                </a:ext>
              </a:extLst>
            </p:cNvPr>
            <p:cNvPicPr>
              <a:picLocks noChangeAspect="1"/>
            </p:cNvPicPr>
            <p:nvPr/>
          </p:nvPicPr>
          <p:blipFill rotWithShape="1">
            <a:blip r:embed="rId2"/>
            <a:srcRect t="20272"/>
            <a:stretch/>
          </p:blipFill>
          <p:spPr>
            <a:xfrm>
              <a:off x="0" y="0"/>
              <a:ext cx="12192000" cy="6858000"/>
            </a:xfrm>
            <a:prstGeom prst="rect">
              <a:avLst/>
            </a:prstGeom>
          </p:spPr>
        </p:pic>
        <p:cxnSp>
          <p:nvCxnSpPr>
            <p:cNvPr id="10" name="Straight Connector 9">
              <a:extLst>
                <a:ext uri="{FF2B5EF4-FFF2-40B4-BE49-F238E27FC236}">
                  <a16:creationId xmlns:a16="http://schemas.microsoft.com/office/drawing/2014/main" id="{D7FE7ACE-CBBD-CE4F-9899-20F39A6A454D}"/>
                </a:ext>
              </a:extLst>
            </p:cNvPr>
            <p:cNvCxnSpPr/>
            <p:nvPr/>
          </p:nvCxnSpPr>
          <p:spPr>
            <a:xfrm>
              <a:off x="3169919" y="3857735"/>
              <a:ext cx="585216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1210CA93-A5F0-FC40-A24C-216D908FFEEC}"/>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bg1"/>
                </a:solidFill>
                <a:latin typeface="Arial" panose="020B0604020202020204" pitchFamily="34" charset="0"/>
                <a:cs typeface="Arial" panose="020B0604020202020204" pitchFamily="34" charset="0"/>
              </a:defRPr>
            </a:lvl1pPr>
          </a:lstStyle>
          <a:p>
            <a:pPr lvl="0"/>
            <a:r>
              <a:rPr lang="en-US" dirty="0"/>
              <a:t>Divider Title1</a:t>
            </a:r>
          </a:p>
        </p:txBody>
      </p:sp>
    </p:spTree>
    <p:extLst>
      <p:ext uri="{BB962C8B-B14F-4D97-AF65-F5344CB8AC3E}">
        <p14:creationId xmlns:p14="http://schemas.microsoft.com/office/powerpoint/2010/main" val="230174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2C8967C-5DE1-8542-B6F8-DE583745C775}"/>
              </a:ext>
            </a:extLst>
          </p:cNvPr>
          <p:cNvGrpSpPr/>
          <p:nvPr userDrawn="1"/>
        </p:nvGrpSpPr>
        <p:grpSpPr>
          <a:xfrm>
            <a:off x="0" y="-1"/>
            <a:ext cx="12192000" cy="6858001"/>
            <a:chOff x="0" y="-1"/>
            <a:chExt cx="12192000" cy="6858001"/>
          </a:xfrm>
        </p:grpSpPr>
        <p:pic>
          <p:nvPicPr>
            <p:cNvPr id="8" name="Picture 7">
              <a:extLst>
                <a:ext uri="{FF2B5EF4-FFF2-40B4-BE49-F238E27FC236}">
                  <a16:creationId xmlns:a16="http://schemas.microsoft.com/office/drawing/2014/main" id="{E3F91AB2-125E-C949-8DAC-F0922653571D}"/>
                </a:ext>
              </a:extLst>
            </p:cNvPr>
            <p:cNvPicPr>
              <a:picLocks noChangeAspect="1"/>
            </p:cNvPicPr>
            <p:nvPr/>
          </p:nvPicPr>
          <p:blipFill rotWithShape="1">
            <a:blip r:embed="rId2">
              <a:alphaModFix amt="50000"/>
            </a:blip>
            <a:srcRect t="19272"/>
            <a:stretch/>
          </p:blipFill>
          <p:spPr>
            <a:xfrm>
              <a:off x="0" y="-1"/>
              <a:ext cx="12192000" cy="6858001"/>
            </a:xfrm>
            <a:prstGeom prst="rect">
              <a:avLst/>
            </a:prstGeom>
          </p:spPr>
        </p:pic>
        <p:cxnSp>
          <p:nvCxnSpPr>
            <p:cNvPr id="10" name="Straight Connector 9">
              <a:extLst>
                <a:ext uri="{FF2B5EF4-FFF2-40B4-BE49-F238E27FC236}">
                  <a16:creationId xmlns:a16="http://schemas.microsoft.com/office/drawing/2014/main" id="{DF6F952A-A865-544A-B2DA-A32AF5762272}"/>
                </a:ext>
              </a:extLst>
            </p:cNvPr>
            <p:cNvCxnSpPr/>
            <p:nvPr/>
          </p:nvCxnSpPr>
          <p:spPr>
            <a:xfrm>
              <a:off x="3672840" y="3857735"/>
              <a:ext cx="484632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BDF5D72F-CC3C-2B4E-B192-FF761F67C873}"/>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tx1"/>
                </a:solidFill>
                <a:latin typeface="Arial" panose="020B0604020202020204" pitchFamily="34" charset="0"/>
                <a:cs typeface="Arial" panose="020B0604020202020204" pitchFamily="34" charset="0"/>
              </a:defRPr>
            </a:lvl1pPr>
          </a:lstStyle>
          <a:p>
            <a:pPr lvl="0"/>
            <a:r>
              <a:rPr lang="en-US" dirty="0"/>
              <a:t>Divider Title2</a:t>
            </a:r>
          </a:p>
        </p:txBody>
      </p:sp>
    </p:spTree>
    <p:extLst>
      <p:ext uri="{BB962C8B-B14F-4D97-AF65-F5344CB8AC3E}">
        <p14:creationId xmlns:p14="http://schemas.microsoft.com/office/powerpoint/2010/main" val="308901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65630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7" r:id="rId3"/>
    <p:sldLayoutId id="2147483668" r:id="rId4"/>
    <p:sldLayoutId id="2147483669" r:id="rId5"/>
    <p:sldLayoutId id="2147483658" r:id="rId6"/>
    <p:sldLayoutId id="2147483665" r:id="rId7"/>
    <p:sldLayoutId id="2147483660" r:id="rId8"/>
    <p:sldLayoutId id="2147483661" r:id="rId9"/>
    <p:sldLayoutId id="2147483663" r:id="rId10"/>
    <p:sldLayoutId id="2147483664" r:id="rId11"/>
    <p:sldLayoutId id="214748366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hyperlink" Target="https://scikit-learn.org/stable/modules/generated/sklearn.ensemble.IsolationForest.html" TargetMode="External"/><Relationship Id="rId2" Type="http://schemas.openxmlformats.org/officeDocument/2006/relationships/hyperlink" Target="https://scikit-learn.org/stable/modules/generated/sklearn.svm.OneClassSVM.html" TargetMode="External"/><Relationship Id="rId1" Type="http://schemas.openxmlformats.org/officeDocument/2006/relationships/slideLayout" Target="../slideLayouts/slideLayout3.xml"/><Relationship Id="rId5" Type="http://schemas.openxmlformats.org/officeDocument/2006/relationships/hyperlink" Target="https://docs.aws.amazon.com/sagemaker/latest/dg/randomcutforest.html" TargetMode="External"/><Relationship Id="rId4" Type="http://schemas.openxmlformats.org/officeDocument/2006/relationships/hyperlink" Target="https://scikit-learn.org/stable/modules/generated/sklearn.neighbors.LocalOutlierFactor.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One-class_classification" TargetMode="External"/><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62DE74-A72F-FA43-9FDB-0477AE57CAB9}"/>
              </a:ext>
            </a:extLst>
          </p:cNvPr>
          <p:cNvSpPr>
            <a:spLocks noGrp="1"/>
          </p:cNvSpPr>
          <p:nvPr>
            <p:ph type="title"/>
          </p:nvPr>
        </p:nvSpPr>
        <p:spPr>
          <a:xfrm>
            <a:off x="6813549" y="2703443"/>
            <a:ext cx="4660900" cy="960173"/>
          </a:xfrm>
        </p:spPr>
        <p:txBody>
          <a:bodyPr/>
          <a:lstStyle/>
          <a:p>
            <a:r>
              <a:rPr lang="en-US" dirty="0"/>
              <a:t>Anomaly Detection</a:t>
            </a:r>
          </a:p>
        </p:txBody>
      </p:sp>
    </p:spTree>
    <p:extLst>
      <p:ext uri="{BB962C8B-B14F-4D97-AF65-F5344CB8AC3E}">
        <p14:creationId xmlns:p14="http://schemas.microsoft.com/office/powerpoint/2010/main" val="187172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ABBE-5A31-4C09-ACFC-65C5C1754C5A}"/>
              </a:ext>
            </a:extLst>
          </p:cNvPr>
          <p:cNvSpPr>
            <a:spLocks noGrp="1"/>
          </p:cNvSpPr>
          <p:nvPr>
            <p:ph type="title"/>
          </p:nvPr>
        </p:nvSpPr>
        <p:spPr/>
        <p:txBody>
          <a:bodyPr/>
          <a:lstStyle/>
          <a:p>
            <a:r>
              <a:rPr lang="en-US" dirty="0"/>
              <a:t>AWS Random Cut Forest</a:t>
            </a:r>
          </a:p>
        </p:txBody>
      </p:sp>
      <p:sp>
        <p:nvSpPr>
          <p:cNvPr id="3" name="Content Placeholder 2">
            <a:extLst>
              <a:ext uri="{FF2B5EF4-FFF2-40B4-BE49-F238E27FC236}">
                <a16:creationId xmlns:a16="http://schemas.microsoft.com/office/drawing/2014/main" id="{465C494F-F3E1-4C31-8CA5-10E109F7FEE2}"/>
              </a:ext>
            </a:extLst>
          </p:cNvPr>
          <p:cNvSpPr>
            <a:spLocks noGrp="1"/>
          </p:cNvSpPr>
          <p:nvPr>
            <p:ph sz="quarter" idx="10"/>
          </p:nvPr>
        </p:nvSpPr>
        <p:spPr/>
        <p:txBody>
          <a:bodyPr/>
          <a:lstStyle/>
          <a:p>
            <a:r>
              <a:rPr lang="en-US" dirty="0"/>
              <a:t>AWS model for anomaly detection</a:t>
            </a:r>
          </a:p>
          <a:p>
            <a:r>
              <a:rPr lang="en-US" dirty="0"/>
              <a:t>Fairly similar to Isolation Forest:</a:t>
            </a:r>
          </a:p>
          <a:p>
            <a:pPr lvl="1"/>
            <a:r>
              <a:rPr lang="en-US" dirty="0"/>
              <a:t>Uses tree split to separate regular and anomalous instances</a:t>
            </a:r>
          </a:p>
          <a:p>
            <a:pPr lvl="1"/>
            <a:r>
              <a:rPr lang="en-US" dirty="0"/>
              <a:t>Multiple trees are trained on different portions of the data</a:t>
            </a:r>
          </a:p>
          <a:p>
            <a:pPr lvl="1"/>
            <a:r>
              <a:rPr lang="en-US" dirty="0"/>
              <a:t>At prediction, the trees all make decision then vote whether an instance is anomalous or not </a:t>
            </a:r>
          </a:p>
        </p:txBody>
      </p:sp>
      <p:pic>
        <p:nvPicPr>
          <p:cNvPr id="5" name="Picture 4">
            <a:extLst>
              <a:ext uri="{FF2B5EF4-FFF2-40B4-BE49-F238E27FC236}">
                <a16:creationId xmlns:a16="http://schemas.microsoft.com/office/drawing/2014/main" id="{652481F3-D434-4E95-A8B9-B1BC763627F0}"/>
              </a:ext>
            </a:extLst>
          </p:cNvPr>
          <p:cNvPicPr>
            <a:picLocks noChangeAspect="1"/>
          </p:cNvPicPr>
          <p:nvPr/>
        </p:nvPicPr>
        <p:blipFill>
          <a:blip r:embed="rId2"/>
          <a:stretch>
            <a:fillRect/>
          </a:stretch>
        </p:blipFill>
        <p:spPr>
          <a:xfrm>
            <a:off x="1431758" y="3775787"/>
            <a:ext cx="4031618" cy="1956371"/>
          </a:xfrm>
          <a:prstGeom prst="rect">
            <a:avLst/>
          </a:prstGeom>
        </p:spPr>
      </p:pic>
      <p:pic>
        <p:nvPicPr>
          <p:cNvPr id="7" name="Picture 6">
            <a:extLst>
              <a:ext uri="{FF2B5EF4-FFF2-40B4-BE49-F238E27FC236}">
                <a16:creationId xmlns:a16="http://schemas.microsoft.com/office/drawing/2014/main" id="{B8B6B83B-F078-4599-A55F-B5C3DB09ED70}"/>
              </a:ext>
            </a:extLst>
          </p:cNvPr>
          <p:cNvPicPr>
            <a:picLocks noChangeAspect="1"/>
          </p:cNvPicPr>
          <p:nvPr/>
        </p:nvPicPr>
        <p:blipFill>
          <a:blip r:embed="rId3"/>
          <a:stretch>
            <a:fillRect/>
          </a:stretch>
        </p:blipFill>
        <p:spPr>
          <a:xfrm>
            <a:off x="7000422" y="3903156"/>
            <a:ext cx="4018032" cy="1701635"/>
          </a:xfrm>
          <a:prstGeom prst="rect">
            <a:avLst/>
          </a:prstGeom>
        </p:spPr>
      </p:pic>
      <p:sp>
        <p:nvSpPr>
          <p:cNvPr id="4" name="Arrow: Right 3">
            <a:extLst>
              <a:ext uri="{FF2B5EF4-FFF2-40B4-BE49-F238E27FC236}">
                <a16:creationId xmlns:a16="http://schemas.microsoft.com/office/drawing/2014/main" id="{F2C0EC33-FB14-4CBA-AB5B-E315A72F04C0}"/>
              </a:ext>
            </a:extLst>
          </p:cNvPr>
          <p:cNvSpPr/>
          <p:nvPr/>
        </p:nvSpPr>
        <p:spPr>
          <a:xfrm>
            <a:off x="6095999" y="4675766"/>
            <a:ext cx="268705" cy="15641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519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E1F8-779C-4731-B990-7CD2D42F4AE8}"/>
              </a:ext>
            </a:extLst>
          </p:cNvPr>
          <p:cNvSpPr>
            <a:spLocks noGrp="1"/>
          </p:cNvSpPr>
          <p:nvPr>
            <p:ph type="title"/>
          </p:nvPr>
        </p:nvSpPr>
        <p:spPr/>
        <p:txBody>
          <a:bodyPr/>
          <a:lstStyle/>
          <a:p>
            <a:r>
              <a:rPr lang="en-US" dirty="0"/>
              <a:t>Tuning Anomaly Detection Model</a:t>
            </a:r>
          </a:p>
        </p:txBody>
      </p:sp>
      <p:sp>
        <p:nvSpPr>
          <p:cNvPr id="3" name="Content Placeholder 2">
            <a:extLst>
              <a:ext uri="{FF2B5EF4-FFF2-40B4-BE49-F238E27FC236}">
                <a16:creationId xmlns:a16="http://schemas.microsoft.com/office/drawing/2014/main" id="{CF9095AD-FAAB-4A82-B95C-1E943B647205}"/>
              </a:ext>
            </a:extLst>
          </p:cNvPr>
          <p:cNvSpPr>
            <a:spLocks noGrp="1"/>
          </p:cNvSpPr>
          <p:nvPr>
            <p:ph sz="quarter" idx="10"/>
          </p:nvPr>
        </p:nvSpPr>
        <p:spPr/>
        <p:txBody>
          <a:bodyPr/>
          <a:lstStyle/>
          <a:p>
            <a:r>
              <a:rPr lang="en-US" sz="2400" dirty="0"/>
              <a:t>Anomaly detection models are more challenged to tune because of the lack of labels (targets)</a:t>
            </a:r>
          </a:p>
          <a:p>
            <a:r>
              <a:rPr lang="en-US" sz="2400" dirty="0"/>
              <a:t>Depends on the data, we have to decide a suitable evaluation measurement that, sometimes, is not a common one. In other words, it is customized to the given data</a:t>
            </a:r>
          </a:p>
          <a:p>
            <a:r>
              <a:rPr lang="en-US" sz="2400" dirty="0"/>
              <a:t>This also means anomaly detection models are difficult to compare, since there are no ground truths. Which one among the three below is the best?</a:t>
            </a:r>
          </a:p>
        </p:txBody>
      </p:sp>
      <p:pic>
        <p:nvPicPr>
          <p:cNvPr id="4098" name="Picture 2">
            <a:extLst>
              <a:ext uri="{FF2B5EF4-FFF2-40B4-BE49-F238E27FC236}">
                <a16:creationId xmlns:a16="http://schemas.microsoft.com/office/drawing/2014/main" id="{588A8F51-A5ED-4854-B512-7BD036DEF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463" y="3785807"/>
            <a:ext cx="3301058" cy="247579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B60B76D-E36F-49A9-9D7C-DF2B3E373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6261" y="3785809"/>
            <a:ext cx="3301058" cy="247579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2081500-1E4D-404F-B828-DCE51BC0D3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4059" y="3785808"/>
            <a:ext cx="3301058" cy="24757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362FF1-1DAC-431F-9B64-E5AC62A2EC93}"/>
              </a:ext>
            </a:extLst>
          </p:cNvPr>
          <p:cNvSpPr txBox="1"/>
          <p:nvPr/>
        </p:nvSpPr>
        <p:spPr>
          <a:xfrm>
            <a:off x="2107130" y="3785807"/>
            <a:ext cx="963725" cy="369332"/>
          </a:xfrm>
          <a:prstGeom prst="rect">
            <a:avLst/>
          </a:prstGeom>
          <a:noFill/>
        </p:spPr>
        <p:txBody>
          <a:bodyPr wrap="none" rtlCol="0">
            <a:spAutoFit/>
          </a:bodyPr>
          <a:lstStyle/>
          <a:p>
            <a:r>
              <a:rPr lang="en-US" dirty="0"/>
              <a:t>OC-SVM</a:t>
            </a:r>
          </a:p>
        </p:txBody>
      </p:sp>
      <p:sp>
        <p:nvSpPr>
          <p:cNvPr id="8" name="TextBox 7">
            <a:extLst>
              <a:ext uri="{FF2B5EF4-FFF2-40B4-BE49-F238E27FC236}">
                <a16:creationId xmlns:a16="http://schemas.microsoft.com/office/drawing/2014/main" id="{B174020B-D25B-4A6A-9E92-59F6E6DFFDE5}"/>
              </a:ext>
            </a:extLst>
          </p:cNvPr>
          <p:cNvSpPr txBox="1"/>
          <p:nvPr/>
        </p:nvSpPr>
        <p:spPr>
          <a:xfrm>
            <a:off x="6242704" y="3785807"/>
            <a:ext cx="348172" cy="369332"/>
          </a:xfrm>
          <a:prstGeom prst="rect">
            <a:avLst/>
          </a:prstGeom>
          <a:noFill/>
        </p:spPr>
        <p:txBody>
          <a:bodyPr wrap="none" rtlCol="0">
            <a:spAutoFit/>
          </a:bodyPr>
          <a:lstStyle/>
          <a:p>
            <a:r>
              <a:rPr lang="en-US" dirty="0"/>
              <a:t>IF</a:t>
            </a:r>
          </a:p>
        </p:txBody>
      </p:sp>
      <p:sp>
        <p:nvSpPr>
          <p:cNvPr id="9" name="TextBox 8">
            <a:extLst>
              <a:ext uri="{FF2B5EF4-FFF2-40B4-BE49-F238E27FC236}">
                <a16:creationId xmlns:a16="http://schemas.microsoft.com/office/drawing/2014/main" id="{F92D4D0A-9170-4EF0-AD18-B22F519C2124}"/>
              </a:ext>
            </a:extLst>
          </p:cNvPr>
          <p:cNvSpPr txBox="1"/>
          <p:nvPr/>
        </p:nvSpPr>
        <p:spPr>
          <a:xfrm>
            <a:off x="10084870" y="3785807"/>
            <a:ext cx="535468" cy="369332"/>
          </a:xfrm>
          <a:prstGeom prst="rect">
            <a:avLst/>
          </a:prstGeom>
          <a:noFill/>
        </p:spPr>
        <p:txBody>
          <a:bodyPr wrap="none" rtlCol="0">
            <a:spAutoFit/>
          </a:bodyPr>
          <a:lstStyle/>
          <a:p>
            <a:r>
              <a:rPr lang="en-US" dirty="0"/>
              <a:t>LOF</a:t>
            </a:r>
          </a:p>
        </p:txBody>
      </p:sp>
    </p:spTree>
    <p:extLst>
      <p:ext uri="{BB962C8B-B14F-4D97-AF65-F5344CB8AC3E}">
        <p14:creationId xmlns:p14="http://schemas.microsoft.com/office/powerpoint/2010/main" val="983767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7B1E-6382-4546-B745-154595E4EB07}"/>
              </a:ext>
            </a:extLst>
          </p:cNvPr>
          <p:cNvSpPr>
            <a:spLocks noGrp="1"/>
          </p:cNvSpPr>
          <p:nvPr>
            <p:ph type="title"/>
          </p:nvPr>
        </p:nvSpPr>
        <p:spPr/>
        <p:txBody>
          <a:bodyPr/>
          <a:lstStyle/>
          <a:p>
            <a:r>
              <a:rPr lang="en-US" dirty="0"/>
              <a:t>Differencing in Time Series</a:t>
            </a:r>
          </a:p>
        </p:txBody>
      </p:sp>
      <p:sp>
        <p:nvSpPr>
          <p:cNvPr id="3" name="Content Placeholder 2">
            <a:extLst>
              <a:ext uri="{FF2B5EF4-FFF2-40B4-BE49-F238E27FC236}">
                <a16:creationId xmlns:a16="http://schemas.microsoft.com/office/drawing/2014/main" id="{6932EAD8-5151-4B1A-A537-61D6EA9D1C78}"/>
              </a:ext>
            </a:extLst>
          </p:cNvPr>
          <p:cNvSpPr>
            <a:spLocks noGrp="1"/>
          </p:cNvSpPr>
          <p:nvPr>
            <p:ph sz="quarter" idx="10"/>
          </p:nvPr>
        </p:nvSpPr>
        <p:spPr>
          <a:xfrm>
            <a:off x="733426" y="908093"/>
            <a:ext cx="5986212" cy="5221539"/>
          </a:xfrm>
        </p:spPr>
        <p:txBody>
          <a:bodyPr/>
          <a:lstStyle/>
          <a:p>
            <a:r>
              <a:rPr lang="en-US" sz="2400" dirty="0"/>
              <a:t>Data like stock data is called </a:t>
            </a:r>
            <a:r>
              <a:rPr lang="en-US" sz="2400" b="1" dirty="0"/>
              <a:t>time series </a:t>
            </a:r>
            <a:r>
              <a:rPr lang="en-US" sz="2400" dirty="0"/>
              <a:t>data – each instance represents one time point throughout a period, and the instances have a temporal correlation</a:t>
            </a:r>
          </a:p>
          <a:p>
            <a:r>
              <a:rPr lang="en-US" sz="2400" dirty="0"/>
              <a:t>Time series data that has trends (like stock data) in which closer data points are more correlated are not ideal to model – they may cause troubles for some models to learn</a:t>
            </a:r>
          </a:p>
          <a:p>
            <a:r>
              <a:rPr lang="en-US" sz="2400" dirty="0"/>
              <a:t>We usually handle this by difference the data – instead of using the data at each time point, we use the </a:t>
            </a:r>
            <a:r>
              <a:rPr lang="en-US" sz="2400" b="1" dirty="0"/>
              <a:t>differences at each pair of time points</a:t>
            </a:r>
          </a:p>
        </p:txBody>
      </p:sp>
      <p:pic>
        <p:nvPicPr>
          <p:cNvPr id="5" name="Picture 4">
            <a:extLst>
              <a:ext uri="{FF2B5EF4-FFF2-40B4-BE49-F238E27FC236}">
                <a16:creationId xmlns:a16="http://schemas.microsoft.com/office/drawing/2014/main" id="{1D4DA43A-36F4-48EC-BC55-C0BDB4D70397}"/>
              </a:ext>
            </a:extLst>
          </p:cNvPr>
          <p:cNvPicPr>
            <a:picLocks noChangeAspect="1"/>
          </p:cNvPicPr>
          <p:nvPr/>
        </p:nvPicPr>
        <p:blipFill>
          <a:blip r:embed="rId2"/>
          <a:stretch>
            <a:fillRect/>
          </a:stretch>
        </p:blipFill>
        <p:spPr>
          <a:xfrm>
            <a:off x="7945378" y="109131"/>
            <a:ext cx="3944328" cy="1712185"/>
          </a:xfrm>
          <a:prstGeom prst="rect">
            <a:avLst/>
          </a:prstGeom>
        </p:spPr>
      </p:pic>
      <p:pic>
        <p:nvPicPr>
          <p:cNvPr id="7" name="Picture 6">
            <a:extLst>
              <a:ext uri="{FF2B5EF4-FFF2-40B4-BE49-F238E27FC236}">
                <a16:creationId xmlns:a16="http://schemas.microsoft.com/office/drawing/2014/main" id="{DCC289EF-C0D7-44D6-9E65-5D3AFBAB600E}"/>
              </a:ext>
            </a:extLst>
          </p:cNvPr>
          <p:cNvPicPr>
            <a:picLocks noChangeAspect="1"/>
          </p:cNvPicPr>
          <p:nvPr/>
        </p:nvPicPr>
        <p:blipFill>
          <a:blip r:embed="rId3"/>
          <a:stretch>
            <a:fillRect/>
          </a:stretch>
        </p:blipFill>
        <p:spPr>
          <a:xfrm>
            <a:off x="7772400" y="1945184"/>
            <a:ext cx="4117306" cy="1758531"/>
          </a:xfrm>
          <a:prstGeom prst="rect">
            <a:avLst/>
          </a:prstGeom>
        </p:spPr>
      </p:pic>
      <p:graphicFrame>
        <p:nvGraphicFramePr>
          <p:cNvPr id="8" name="Table 8">
            <a:extLst>
              <a:ext uri="{FF2B5EF4-FFF2-40B4-BE49-F238E27FC236}">
                <a16:creationId xmlns:a16="http://schemas.microsoft.com/office/drawing/2014/main" id="{2C79938F-E909-447D-8D4C-D8FC581136F7}"/>
              </a:ext>
            </a:extLst>
          </p:cNvPr>
          <p:cNvGraphicFramePr>
            <a:graphicFrameLocks noGrp="1"/>
          </p:cNvGraphicFramePr>
          <p:nvPr>
            <p:extLst>
              <p:ext uri="{D42A27DB-BD31-4B8C-83A1-F6EECF244321}">
                <p14:modId xmlns:p14="http://schemas.microsoft.com/office/powerpoint/2010/main" val="1395095481"/>
              </p:ext>
            </p:extLst>
          </p:nvPr>
        </p:nvGraphicFramePr>
        <p:xfrm>
          <a:off x="6882064" y="4026341"/>
          <a:ext cx="5130798" cy="2194560"/>
        </p:xfrm>
        <a:graphic>
          <a:graphicData uri="http://schemas.openxmlformats.org/drawingml/2006/table">
            <a:tbl>
              <a:tblPr firstRow="1" bandRow="1">
                <a:tableStyleId>{5C22544A-7EE6-4342-B048-85BDC9FD1C3A}</a:tableStyleId>
              </a:tblPr>
              <a:tblGrid>
                <a:gridCol w="1710266">
                  <a:extLst>
                    <a:ext uri="{9D8B030D-6E8A-4147-A177-3AD203B41FA5}">
                      <a16:colId xmlns:a16="http://schemas.microsoft.com/office/drawing/2014/main" val="2214931080"/>
                    </a:ext>
                  </a:extLst>
                </a:gridCol>
                <a:gridCol w="1710266">
                  <a:extLst>
                    <a:ext uri="{9D8B030D-6E8A-4147-A177-3AD203B41FA5}">
                      <a16:colId xmlns:a16="http://schemas.microsoft.com/office/drawing/2014/main" val="3248428899"/>
                    </a:ext>
                  </a:extLst>
                </a:gridCol>
                <a:gridCol w="1710266">
                  <a:extLst>
                    <a:ext uri="{9D8B030D-6E8A-4147-A177-3AD203B41FA5}">
                      <a16:colId xmlns:a16="http://schemas.microsoft.com/office/drawing/2014/main" val="1839863091"/>
                    </a:ext>
                  </a:extLst>
                </a:gridCol>
              </a:tblGrid>
              <a:tr h="301143">
                <a:tc>
                  <a:txBody>
                    <a:bodyPr/>
                    <a:lstStyle/>
                    <a:p>
                      <a:pPr algn="ctr"/>
                      <a:r>
                        <a:rPr lang="en-US" dirty="0"/>
                        <a:t>Day</a:t>
                      </a:r>
                    </a:p>
                  </a:txBody>
                  <a:tcPr/>
                </a:tc>
                <a:tc>
                  <a:txBody>
                    <a:bodyPr/>
                    <a:lstStyle/>
                    <a:p>
                      <a:pPr algn="ctr"/>
                      <a:r>
                        <a:rPr lang="en-US" dirty="0"/>
                        <a:t>Price</a:t>
                      </a:r>
                    </a:p>
                  </a:txBody>
                  <a:tcPr/>
                </a:tc>
                <a:tc>
                  <a:txBody>
                    <a:bodyPr/>
                    <a:lstStyle/>
                    <a:p>
                      <a:pPr algn="ctr"/>
                      <a:r>
                        <a:rPr lang="en-US" dirty="0"/>
                        <a:t>Price Difference</a:t>
                      </a:r>
                    </a:p>
                  </a:txBody>
                  <a:tcPr/>
                </a:tc>
                <a:extLst>
                  <a:ext uri="{0D108BD9-81ED-4DB2-BD59-A6C34878D82A}">
                    <a16:rowId xmlns:a16="http://schemas.microsoft.com/office/drawing/2014/main" val="2960183978"/>
                  </a:ext>
                </a:extLst>
              </a:tr>
              <a:tr h="301143">
                <a:tc>
                  <a:txBody>
                    <a:bodyPr/>
                    <a:lstStyle/>
                    <a:p>
                      <a:pPr algn="ctr"/>
                      <a:r>
                        <a:rPr lang="en-US" dirty="0"/>
                        <a:t>3/7/2022</a:t>
                      </a:r>
                    </a:p>
                  </a:txBody>
                  <a:tcPr/>
                </a:tc>
                <a:tc>
                  <a:txBody>
                    <a:bodyPr/>
                    <a:lstStyle/>
                    <a:p>
                      <a:pPr algn="ctr"/>
                      <a:r>
                        <a:rPr lang="en-US" dirty="0"/>
                        <a:t>104</a:t>
                      </a:r>
                    </a:p>
                  </a:txBody>
                  <a:tcPr/>
                </a:tc>
                <a:tc>
                  <a:txBody>
                    <a:bodyPr/>
                    <a:lstStyle/>
                    <a:p>
                      <a:pPr algn="ctr"/>
                      <a:r>
                        <a:rPr lang="en-US" dirty="0"/>
                        <a:t>---</a:t>
                      </a:r>
                    </a:p>
                  </a:txBody>
                  <a:tcPr/>
                </a:tc>
                <a:extLst>
                  <a:ext uri="{0D108BD9-81ED-4DB2-BD59-A6C34878D82A}">
                    <a16:rowId xmlns:a16="http://schemas.microsoft.com/office/drawing/2014/main" val="2166624273"/>
                  </a:ext>
                </a:extLst>
              </a:tr>
              <a:tr h="301143">
                <a:tc>
                  <a:txBody>
                    <a:bodyPr/>
                    <a:lstStyle/>
                    <a:p>
                      <a:pPr algn="ctr"/>
                      <a:r>
                        <a:rPr lang="en-US" dirty="0"/>
                        <a:t>3/8/2022</a:t>
                      </a:r>
                    </a:p>
                  </a:txBody>
                  <a:tcPr/>
                </a:tc>
                <a:tc>
                  <a:txBody>
                    <a:bodyPr/>
                    <a:lstStyle/>
                    <a:p>
                      <a:pPr algn="ctr"/>
                      <a:r>
                        <a:rPr lang="en-US" dirty="0"/>
                        <a:t>105</a:t>
                      </a:r>
                    </a:p>
                  </a:txBody>
                  <a:tcPr/>
                </a:tc>
                <a:tc>
                  <a:txBody>
                    <a:bodyPr/>
                    <a:lstStyle/>
                    <a:p>
                      <a:pPr algn="ctr"/>
                      <a:r>
                        <a:rPr lang="en-US" dirty="0"/>
                        <a:t>1</a:t>
                      </a:r>
                    </a:p>
                  </a:txBody>
                  <a:tcPr/>
                </a:tc>
                <a:extLst>
                  <a:ext uri="{0D108BD9-81ED-4DB2-BD59-A6C34878D82A}">
                    <a16:rowId xmlns:a16="http://schemas.microsoft.com/office/drawing/2014/main" val="2278169365"/>
                  </a:ext>
                </a:extLst>
              </a:tr>
              <a:tr h="301143">
                <a:tc>
                  <a:txBody>
                    <a:bodyPr/>
                    <a:lstStyle/>
                    <a:p>
                      <a:pPr algn="ctr"/>
                      <a:r>
                        <a:rPr lang="en-US" dirty="0"/>
                        <a:t>3/9/2022</a:t>
                      </a:r>
                    </a:p>
                  </a:txBody>
                  <a:tcPr/>
                </a:tc>
                <a:tc>
                  <a:txBody>
                    <a:bodyPr/>
                    <a:lstStyle/>
                    <a:p>
                      <a:pPr algn="ctr"/>
                      <a:r>
                        <a:rPr lang="en-US" dirty="0"/>
                        <a:t>107</a:t>
                      </a:r>
                    </a:p>
                  </a:txBody>
                  <a:tcPr/>
                </a:tc>
                <a:tc>
                  <a:txBody>
                    <a:bodyPr/>
                    <a:lstStyle/>
                    <a:p>
                      <a:pPr algn="ctr"/>
                      <a:r>
                        <a:rPr lang="en-US" dirty="0"/>
                        <a:t>2</a:t>
                      </a:r>
                    </a:p>
                  </a:txBody>
                  <a:tcPr/>
                </a:tc>
                <a:extLst>
                  <a:ext uri="{0D108BD9-81ED-4DB2-BD59-A6C34878D82A}">
                    <a16:rowId xmlns:a16="http://schemas.microsoft.com/office/drawing/2014/main" val="141731274"/>
                  </a:ext>
                </a:extLst>
              </a:tr>
              <a:tr h="301143">
                <a:tc>
                  <a:txBody>
                    <a:bodyPr/>
                    <a:lstStyle/>
                    <a:p>
                      <a:pPr algn="ctr"/>
                      <a:r>
                        <a:rPr lang="en-US" dirty="0"/>
                        <a:t>3/10/2022</a:t>
                      </a:r>
                    </a:p>
                  </a:txBody>
                  <a:tcPr/>
                </a:tc>
                <a:tc>
                  <a:txBody>
                    <a:bodyPr/>
                    <a:lstStyle/>
                    <a:p>
                      <a:pPr algn="ctr"/>
                      <a:r>
                        <a:rPr lang="en-US" dirty="0"/>
                        <a:t>103</a:t>
                      </a:r>
                    </a:p>
                  </a:txBody>
                  <a:tcPr/>
                </a:tc>
                <a:tc>
                  <a:txBody>
                    <a:bodyPr/>
                    <a:lstStyle/>
                    <a:p>
                      <a:pPr algn="ctr"/>
                      <a:r>
                        <a:rPr lang="en-US" dirty="0"/>
                        <a:t>-4</a:t>
                      </a:r>
                    </a:p>
                  </a:txBody>
                  <a:tcPr/>
                </a:tc>
                <a:extLst>
                  <a:ext uri="{0D108BD9-81ED-4DB2-BD59-A6C34878D82A}">
                    <a16:rowId xmlns:a16="http://schemas.microsoft.com/office/drawing/2014/main" val="2562645479"/>
                  </a:ext>
                </a:extLst>
              </a:tr>
              <a:tr h="301143">
                <a:tc>
                  <a:txBody>
                    <a:bodyPr/>
                    <a:lstStyle/>
                    <a:p>
                      <a:pPr algn="ctr"/>
                      <a:r>
                        <a:rPr lang="en-US" dirty="0"/>
                        <a:t>3/11/2022</a:t>
                      </a:r>
                    </a:p>
                  </a:txBody>
                  <a:tcPr/>
                </a:tc>
                <a:tc>
                  <a:txBody>
                    <a:bodyPr/>
                    <a:lstStyle/>
                    <a:p>
                      <a:pPr algn="ctr"/>
                      <a:r>
                        <a:rPr lang="en-US" dirty="0"/>
                        <a:t>102</a:t>
                      </a:r>
                    </a:p>
                  </a:txBody>
                  <a:tcPr/>
                </a:tc>
                <a:tc>
                  <a:txBody>
                    <a:bodyPr/>
                    <a:lstStyle/>
                    <a:p>
                      <a:pPr algn="ctr"/>
                      <a:r>
                        <a:rPr lang="en-US" dirty="0"/>
                        <a:t>-1</a:t>
                      </a:r>
                    </a:p>
                  </a:txBody>
                  <a:tcPr/>
                </a:tc>
                <a:extLst>
                  <a:ext uri="{0D108BD9-81ED-4DB2-BD59-A6C34878D82A}">
                    <a16:rowId xmlns:a16="http://schemas.microsoft.com/office/drawing/2014/main" val="944132358"/>
                  </a:ext>
                </a:extLst>
              </a:tr>
            </a:tbl>
          </a:graphicData>
        </a:graphic>
      </p:graphicFrame>
    </p:spTree>
    <p:extLst>
      <p:ext uri="{BB962C8B-B14F-4D97-AF65-F5344CB8AC3E}">
        <p14:creationId xmlns:p14="http://schemas.microsoft.com/office/powerpoint/2010/main" val="3664895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4148D-C547-4138-8D47-411123281605}"/>
              </a:ext>
            </a:extLst>
          </p:cNvPr>
          <p:cNvSpPr>
            <a:spLocks noGrp="1"/>
          </p:cNvSpPr>
          <p:nvPr>
            <p:ph type="title"/>
          </p:nvPr>
        </p:nvSpPr>
        <p:spPr/>
        <p:txBody>
          <a:bodyPr/>
          <a:lstStyle/>
          <a:p>
            <a:r>
              <a:rPr lang="en-US" sz="2400" dirty="0"/>
              <a:t>Anomalies in Differenced Data</a:t>
            </a:r>
          </a:p>
        </p:txBody>
      </p:sp>
      <p:sp>
        <p:nvSpPr>
          <p:cNvPr id="3" name="Content Placeholder 2">
            <a:extLst>
              <a:ext uri="{FF2B5EF4-FFF2-40B4-BE49-F238E27FC236}">
                <a16:creationId xmlns:a16="http://schemas.microsoft.com/office/drawing/2014/main" id="{BEFC129B-F07E-47EE-9870-DA941A123E9D}"/>
              </a:ext>
            </a:extLst>
          </p:cNvPr>
          <p:cNvSpPr>
            <a:spLocks noGrp="1"/>
          </p:cNvSpPr>
          <p:nvPr>
            <p:ph sz="quarter" idx="10"/>
          </p:nvPr>
        </p:nvSpPr>
        <p:spPr>
          <a:xfrm>
            <a:off x="733425" y="651150"/>
            <a:ext cx="10355263" cy="1065086"/>
          </a:xfrm>
        </p:spPr>
        <p:txBody>
          <a:bodyPr/>
          <a:lstStyle/>
          <a:p>
            <a:r>
              <a:rPr lang="en-US" sz="2000" dirty="0"/>
              <a:t>After differencing, the models have more agreements on which dates are anomalies</a:t>
            </a:r>
          </a:p>
        </p:txBody>
      </p:sp>
      <p:pic>
        <p:nvPicPr>
          <p:cNvPr id="2050" name="Picture 2">
            <a:extLst>
              <a:ext uri="{FF2B5EF4-FFF2-40B4-BE49-F238E27FC236}">
                <a16:creationId xmlns:a16="http://schemas.microsoft.com/office/drawing/2014/main" id="{8BD20E73-FA23-4993-8C07-92DE0BD47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481" y="956511"/>
            <a:ext cx="3296652" cy="24724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6959A5C-5FC4-45AF-81A2-A17ED7603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481" y="3609388"/>
            <a:ext cx="3296652" cy="24724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8CCB8DE-D205-4707-809C-26C810DB60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7867" y="956511"/>
            <a:ext cx="3296652" cy="24724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CF46BAF-C0C9-45ED-ACC8-3D63F8C450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7867" y="3609389"/>
            <a:ext cx="3296652" cy="24724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6E3990E-6634-40CE-99DC-D3E057A4A0C6}"/>
              </a:ext>
            </a:extLst>
          </p:cNvPr>
          <p:cNvSpPr txBox="1"/>
          <p:nvPr/>
        </p:nvSpPr>
        <p:spPr>
          <a:xfrm>
            <a:off x="3253944" y="3244334"/>
            <a:ext cx="963725" cy="369332"/>
          </a:xfrm>
          <a:prstGeom prst="rect">
            <a:avLst/>
          </a:prstGeom>
          <a:noFill/>
        </p:spPr>
        <p:txBody>
          <a:bodyPr wrap="none" rtlCol="0">
            <a:spAutoFit/>
          </a:bodyPr>
          <a:lstStyle/>
          <a:p>
            <a:r>
              <a:rPr lang="en-US" dirty="0"/>
              <a:t>OC-SVM</a:t>
            </a:r>
          </a:p>
        </p:txBody>
      </p:sp>
      <p:sp>
        <p:nvSpPr>
          <p:cNvPr id="9" name="TextBox 8">
            <a:extLst>
              <a:ext uri="{FF2B5EF4-FFF2-40B4-BE49-F238E27FC236}">
                <a16:creationId xmlns:a16="http://schemas.microsoft.com/office/drawing/2014/main" id="{7860C9C1-F914-484B-BE8A-9B6EFD3612BB}"/>
              </a:ext>
            </a:extLst>
          </p:cNvPr>
          <p:cNvSpPr txBox="1"/>
          <p:nvPr/>
        </p:nvSpPr>
        <p:spPr>
          <a:xfrm>
            <a:off x="8282107" y="3248095"/>
            <a:ext cx="348172" cy="369332"/>
          </a:xfrm>
          <a:prstGeom prst="rect">
            <a:avLst/>
          </a:prstGeom>
          <a:noFill/>
        </p:spPr>
        <p:txBody>
          <a:bodyPr wrap="none" rtlCol="0">
            <a:spAutoFit/>
          </a:bodyPr>
          <a:lstStyle/>
          <a:p>
            <a:r>
              <a:rPr lang="en-US" dirty="0"/>
              <a:t>IF</a:t>
            </a:r>
          </a:p>
        </p:txBody>
      </p:sp>
      <p:sp>
        <p:nvSpPr>
          <p:cNvPr id="10" name="TextBox 9">
            <a:extLst>
              <a:ext uri="{FF2B5EF4-FFF2-40B4-BE49-F238E27FC236}">
                <a16:creationId xmlns:a16="http://schemas.microsoft.com/office/drawing/2014/main" id="{2BC1AF79-4099-40C6-9C77-589B03EAFA30}"/>
              </a:ext>
            </a:extLst>
          </p:cNvPr>
          <p:cNvSpPr txBox="1"/>
          <p:nvPr/>
        </p:nvSpPr>
        <p:spPr>
          <a:xfrm>
            <a:off x="3468073" y="5943479"/>
            <a:ext cx="535468" cy="369332"/>
          </a:xfrm>
          <a:prstGeom prst="rect">
            <a:avLst/>
          </a:prstGeom>
          <a:noFill/>
        </p:spPr>
        <p:txBody>
          <a:bodyPr wrap="none" rtlCol="0">
            <a:spAutoFit/>
          </a:bodyPr>
          <a:lstStyle/>
          <a:p>
            <a:r>
              <a:rPr lang="en-US" dirty="0"/>
              <a:t>LOF</a:t>
            </a:r>
          </a:p>
        </p:txBody>
      </p:sp>
      <p:sp>
        <p:nvSpPr>
          <p:cNvPr id="11" name="TextBox 10">
            <a:extLst>
              <a:ext uri="{FF2B5EF4-FFF2-40B4-BE49-F238E27FC236}">
                <a16:creationId xmlns:a16="http://schemas.microsoft.com/office/drawing/2014/main" id="{D6399342-0D36-4B18-9F4E-8FEF5E1210E4}"/>
              </a:ext>
            </a:extLst>
          </p:cNvPr>
          <p:cNvSpPr txBox="1"/>
          <p:nvPr/>
        </p:nvSpPr>
        <p:spPr>
          <a:xfrm>
            <a:off x="8188459" y="5936200"/>
            <a:ext cx="536878" cy="369332"/>
          </a:xfrm>
          <a:prstGeom prst="rect">
            <a:avLst/>
          </a:prstGeom>
          <a:noFill/>
        </p:spPr>
        <p:txBody>
          <a:bodyPr wrap="none" rtlCol="0">
            <a:spAutoFit/>
          </a:bodyPr>
          <a:lstStyle/>
          <a:p>
            <a:r>
              <a:rPr lang="en-US" dirty="0"/>
              <a:t>RCF</a:t>
            </a:r>
          </a:p>
        </p:txBody>
      </p:sp>
    </p:spTree>
    <p:extLst>
      <p:ext uri="{BB962C8B-B14F-4D97-AF65-F5344CB8AC3E}">
        <p14:creationId xmlns:p14="http://schemas.microsoft.com/office/powerpoint/2010/main" val="2467832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F21C0-4EAD-6316-286F-E885363980F6}"/>
              </a:ext>
            </a:extLst>
          </p:cNvPr>
          <p:cNvSpPr>
            <a:spLocks noGrp="1"/>
          </p:cNvSpPr>
          <p:nvPr>
            <p:ph type="title"/>
          </p:nvPr>
        </p:nvSpPr>
        <p:spPr/>
        <p:txBody>
          <a:bodyPr/>
          <a:lstStyle/>
          <a:p>
            <a:r>
              <a:rPr lang="en-US" dirty="0"/>
              <a:t>Additional Reading</a:t>
            </a:r>
          </a:p>
        </p:txBody>
      </p:sp>
      <p:sp>
        <p:nvSpPr>
          <p:cNvPr id="3" name="Content Placeholder 2">
            <a:extLst>
              <a:ext uri="{FF2B5EF4-FFF2-40B4-BE49-F238E27FC236}">
                <a16:creationId xmlns:a16="http://schemas.microsoft.com/office/drawing/2014/main" id="{D3304698-7D80-9900-60A1-B69C56F696CD}"/>
              </a:ext>
            </a:extLst>
          </p:cNvPr>
          <p:cNvSpPr>
            <a:spLocks noGrp="1"/>
          </p:cNvSpPr>
          <p:nvPr>
            <p:ph sz="quarter" idx="10"/>
          </p:nvPr>
        </p:nvSpPr>
        <p:spPr/>
        <p:txBody>
          <a:bodyPr/>
          <a:lstStyle/>
          <a:p>
            <a:r>
              <a:rPr lang="en-US" sz="2400" dirty="0"/>
              <a:t>One-Class Support Vector Machine</a:t>
            </a:r>
            <a:endParaRPr lang="en-US" sz="2000" dirty="0"/>
          </a:p>
          <a:p>
            <a:pPr lvl="1"/>
            <a:r>
              <a:rPr lang="en-US" sz="2000" dirty="0">
                <a:hlinkClick r:id="rId2"/>
              </a:rPr>
              <a:t>https://scikit-learn.org/stable/modules/generated/sklearn.svm.OneClassSVM.html</a:t>
            </a:r>
            <a:r>
              <a:rPr lang="en-US" sz="2000" dirty="0"/>
              <a:t> </a:t>
            </a:r>
          </a:p>
          <a:p>
            <a:r>
              <a:rPr lang="en-US" sz="2400" dirty="0"/>
              <a:t>Isolation Forest</a:t>
            </a:r>
            <a:endParaRPr lang="en-US" sz="2000" dirty="0"/>
          </a:p>
          <a:p>
            <a:pPr lvl="1"/>
            <a:r>
              <a:rPr lang="en-US" sz="2000" dirty="0">
                <a:hlinkClick r:id="rId3"/>
              </a:rPr>
              <a:t>https://scikit-learn.org/stable/modules/generated/sklearn.ensemble.IsolationForest.html</a:t>
            </a:r>
            <a:r>
              <a:rPr lang="en-US" sz="2000" dirty="0"/>
              <a:t> </a:t>
            </a:r>
          </a:p>
          <a:p>
            <a:r>
              <a:rPr lang="en-US" sz="2400" dirty="0"/>
              <a:t>Local Outlier Factor</a:t>
            </a:r>
          </a:p>
          <a:p>
            <a:pPr lvl="1"/>
            <a:r>
              <a:rPr lang="en-US" sz="2000" dirty="0">
                <a:hlinkClick r:id="rId4"/>
              </a:rPr>
              <a:t>https://scikit-learn.org/stable/modules/generated/sklearn.neighbors.LocalOutlierFactor.html</a:t>
            </a:r>
            <a:r>
              <a:rPr lang="en-US" sz="2000" dirty="0"/>
              <a:t> </a:t>
            </a:r>
          </a:p>
          <a:p>
            <a:r>
              <a:rPr lang="en-US" sz="2400" dirty="0"/>
              <a:t>AWS Random Cut Forest</a:t>
            </a:r>
          </a:p>
          <a:p>
            <a:pPr lvl="1"/>
            <a:r>
              <a:rPr lang="en-US" sz="2000">
                <a:hlinkClick r:id="rId5"/>
              </a:rPr>
              <a:t>https://docs.aws.amazon.com/sagemaker/latest/dg/randomcutforest.html</a:t>
            </a:r>
            <a:r>
              <a:rPr lang="en-US" sz="2000"/>
              <a:t> </a:t>
            </a:r>
            <a:endParaRPr lang="en-US" sz="2000" dirty="0"/>
          </a:p>
        </p:txBody>
      </p:sp>
    </p:spTree>
    <p:extLst>
      <p:ext uri="{BB962C8B-B14F-4D97-AF65-F5344CB8AC3E}">
        <p14:creationId xmlns:p14="http://schemas.microsoft.com/office/powerpoint/2010/main" val="211190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2C60-4371-4ADF-B18D-D239BE3ECB25}"/>
              </a:ext>
            </a:extLst>
          </p:cNvPr>
          <p:cNvSpPr>
            <a:spLocks noGrp="1"/>
          </p:cNvSpPr>
          <p:nvPr>
            <p:ph type="title"/>
          </p:nvPr>
        </p:nvSpPr>
        <p:spPr/>
        <p:txBody>
          <a:bodyPr/>
          <a:lstStyle/>
          <a:p>
            <a:r>
              <a:rPr lang="en-US" dirty="0"/>
              <a:t>Review - Anomaly Detection</a:t>
            </a:r>
          </a:p>
        </p:txBody>
      </p:sp>
      <p:sp>
        <p:nvSpPr>
          <p:cNvPr id="3" name="Content Placeholder 2">
            <a:extLst>
              <a:ext uri="{FF2B5EF4-FFF2-40B4-BE49-F238E27FC236}">
                <a16:creationId xmlns:a16="http://schemas.microsoft.com/office/drawing/2014/main" id="{262C75B9-CD4E-4B69-814D-1D94A2AB3925}"/>
              </a:ext>
            </a:extLst>
          </p:cNvPr>
          <p:cNvSpPr>
            <a:spLocks noGrp="1"/>
          </p:cNvSpPr>
          <p:nvPr>
            <p:ph sz="quarter" idx="10"/>
          </p:nvPr>
        </p:nvSpPr>
        <p:spPr>
          <a:xfrm>
            <a:off x="733425" y="908093"/>
            <a:ext cx="5213328" cy="5221539"/>
          </a:xfrm>
        </p:spPr>
        <p:txBody>
          <a:bodyPr/>
          <a:lstStyle/>
          <a:p>
            <a:r>
              <a:rPr lang="en-US" sz="2400" dirty="0"/>
              <a:t>Determines “rare” entities in data</a:t>
            </a:r>
          </a:p>
          <a:p>
            <a:r>
              <a:rPr lang="en-US" sz="2400" dirty="0"/>
              <a:t>Example: detecting faults in a product line during operation</a:t>
            </a:r>
          </a:p>
          <a:p>
            <a:r>
              <a:rPr lang="en-US" sz="2400" dirty="0"/>
              <a:t>Unlike classification or regression, anomaly detection models do </a:t>
            </a:r>
            <a:r>
              <a:rPr lang="en-US" sz="2400" b="1" dirty="0"/>
              <a:t>not</a:t>
            </a:r>
            <a:r>
              <a:rPr lang="en-US" sz="2400" dirty="0"/>
              <a:t> need labels to train – they only need the feature data</a:t>
            </a:r>
          </a:p>
          <a:p>
            <a:pPr lvl="1"/>
            <a:r>
              <a:rPr lang="en-US" dirty="0"/>
              <a:t>This task belongs to the </a:t>
            </a:r>
            <a:r>
              <a:rPr lang="en-US" b="1" dirty="0"/>
              <a:t>Unsupervised Learning </a:t>
            </a:r>
            <a:r>
              <a:rPr lang="en-US" dirty="0"/>
              <a:t>branch of Machine Learning</a:t>
            </a:r>
          </a:p>
          <a:p>
            <a:endParaRPr lang="en-US" sz="2400" dirty="0"/>
          </a:p>
        </p:txBody>
      </p:sp>
      <p:pic>
        <p:nvPicPr>
          <p:cNvPr id="4" name="Picture 3">
            <a:extLst>
              <a:ext uri="{FF2B5EF4-FFF2-40B4-BE49-F238E27FC236}">
                <a16:creationId xmlns:a16="http://schemas.microsoft.com/office/drawing/2014/main" id="{EDB2629E-EFE9-4877-A878-6714D8CF2094}"/>
              </a:ext>
            </a:extLst>
          </p:cNvPr>
          <p:cNvPicPr>
            <a:picLocks noChangeAspect="1"/>
          </p:cNvPicPr>
          <p:nvPr/>
        </p:nvPicPr>
        <p:blipFill rotWithShape="1">
          <a:blip r:embed="rId2">
            <a:extLst>
              <a:ext uri="{28A0092B-C50C-407E-A947-70E740481C1C}">
                <a14:useLocalDpi xmlns:a14="http://schemas.microsoft.com/office/drawing/2010/main" val="0"/>
              </a:ext>
            </a:extLst>
          </a:blip>
          <a:srcRect l="-3302" t="-1" r="-1" b="-11556"/>
          <a:stretch/>
        </p:blipFill>
        <p:spPr>
          <a:xfrm>
            <a:off x="6282246" y="95648"/>
            <a:ext cx="5597946" cy="1624889"/>
          </a:xfrm>
          <a:prstGeom prst="rect">
            <a:avLst/>
          </a:prstGeom>
          <a:solidFill>
            <a:schemeClr val="bg1"/>
          </a:solidFill>
        </p:spPr>
      </p:pic>
      <p:sp>
        <p:nvSpPr>
          <p:cNvPr id="5" name="Oval 4">
            <a:extLst>
              <a:ext uri="{FF2B5EF4-FFF2-40B4-BE49-F238E27FC236}">
                <a16:creationId xmlns:a16="http://schemas.microsoft.com/office/drawing/2014/main" id="{2299B2D5-EF3B-4520-9151-C57F3E25AF28}"/>
              </a:ext>
            </a:extLst>
          </p:cNvPr>
          <p:cNvSpPr/>
          <p:nvPr/>
        </p:nvSpPr>
        <p:spPr>
          <a:xfrm>
            <a:off x="9112751" y="109130"/>
            <a:ext cx="230114" cy="1403315"/>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0B9AF8C-EF44-45E7-B477-90D821B38A77}"/>
              </a:ext>
            </a:extLst>
          </p:cNvPr>
          <p:cNvSpPr/>
          <p:nvPr/>
        </p:nvSpPr>
        <p:spPr>
          <a:xfrm>
            <a:off x="7175688" y="651555"/>
            <a:ext cx="438219" cy="513073"/>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4">
            <a:extLst>
              <a:ext uri="{FF2B5EF4-FFF2-40B4-BE49-F238E27FC236}">
                <a16:creationId xmlns:a16="http://schemas.microsoft.com/office/drawing/2014/main" id="{38C21DB4-9933-4330-A3D5-9A82C016A6FC}"/>
              </a:ext>
            </a:extLst>
          </p:cNvPr>
          <p:cNvGraphicFramePr>
            <a:graphicFrameLocks noGrp="1"/>
          </p:cNvGraphicFramePr>
          <p:nvPr/>
        </p:nvGraphicFramePr>
        <p:xfrm>
          <a:off x="7026942" y="2050314"/>
          <a:ext cx="2200866" cy="3337560"/>
        </p:xfrm>
        <a:graphic>
          <a:graphicData uri="http://schemas.openxmlformats.org/drawingml/2006/table">
            <a:tbl>
              <a:tblPr firstRow="1" bandRow="1">
                <a:tableStyleId>{00A15C55-8517-42AA-B614-E9B94910E393}</a:tableStyleId>
              </a:tblPr>
              <a:tblGrid>
                <a:gridCol w="922808">
                  <a:extLst>
                    <a:ext uri="{9D8B030D-6E8A-4147-A177-3AD203B41FA5}">
                      <a16:colId xmlns:a16="http://schemas.microsoft.com/office/drawing/2014/main" val="1847807242"/>
                    </a:ext>
                  </a:extLst>
                </a:gridCol>
                <a:gridCol w="1278058">
                  <a:extLst>
                    <a:ext uri="{9D8B030D-6E8A-4147-A177-3AD203B41FA5}">
                      <a16:colId xmlns:a16="http://schemas.microsoft.com/office/drawing/2014/main" val="4277968307"/>
                    </a:ext>
                  </a:extLst>
                </a:gridCol>
              </a:tblGrid>
              <a:tr h="370840">
                <a:tc>
                  <a:txBody>
                    <a:bodyPr/>
                    <a:lstStyle/>
                    <a:p>
                      <a:pPr algn="ctr" fontAlgn="b"/>
                      <a:r>
                        <a:rPr lang="en-US" sz="1400" b="1" u="none" strike="noStrike" dirty="0">
                          <a:solidFill>
                            <a:schemeClr val="bg1"/>
                          </a:solidFill>
                          <a:effectLst/>
                        </a:rPr>
                        <a:t>Time</a:t>
                      </a:r>
                      <a:endParaRPr lang="en-US" sz="1400" b="1" i="0" u="none" strike="noStrike" dirty="0">
                        <a:solidFill>
                          <a:schemeClr val="bg1"/>
                        </a:solidFill>
                        <a:effectLst/>
                        <a:latin typeface="Calibri" panose="020F0502020204030204" pitchFamily="34" charset="0"/>
                      </a:endParaRPr>
                    </a:p>
                  </a:txBody>
                  <a:tcPr marL="9525" marR="9525" marT="9525" marB="0" anchor="ctr"/>
                </a:tc>
                <a:tc>
                  <a:txBody>
                    <a:bodyPr/>
                    <a:lstStyle/>
                    <a:p>
                      <a:r>
                        <a:rPr lang="en-US" sz="1400" dirty="0"/>
                        <a:t>Temperature</a:t>
                      </a:r>
                    </a:p>
                  </a:txBody>
                  <a:tcPr anchor="ctr"/>
                </a:tc>
                <a:extLst>
                  <a:ext uri="{0D108BD9-81ED-4DB2-BD59-A6C34878D82A}">
                    <a16:rowId xmlns:a16="http://schemas.microsoft.com/office/drawing/2014/main" val="2138257583"/>
                  </a:ext>
                </a:extLst>
              </a:tr>
              <a:tr h="370840">
                <a:tc>
                  <a:txBody>
                    <a:bodyPr/>
                    <a:lstStyle/>
                    <a:p>
                      <a:pPr algn="r" fontAlgn="b"/>
                      <a:r>
                        <a:rPr lang="en-US" sz="1600" b="0" u="none" strike="noStrike" dirty="0">
                          <a:solidFill>
                            <a:srgbClr val="000000"/>
                          </a:solidFill>
                          <a:effectLst/>
                        </a:rPr>
                        <a:t>555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a:r>
                        <a:rPr lang="en-US" sz="1400" dirty="0"/>
                        <a:t>105</a:t>
                      </a:r>
                    </a:p>
                  </a:txBody>
                  <a:tcPr anchor="ctr"/>
                </a:tc>
                <a:extLst>
                  <a:ext uri="{0D108BD9-81ED-4DB2-BD59-A6C34878D82A}">
                    <a16:rowId xmlns:a16="http://schemas.microsoft.com/office/drawing/2014/main" val="4250914417"/>
                  </a:ext>
                </a:extLst>
              </a:tr>
              <a:tr h="370840">
                <a:tc>
                  <a:txBody>
                    <a:bodyPr/>
                    <a:lstStyle/>
                    <a:p>
                      <a:pPr algn="r" fontAlgn="b"/>
                      <a:r>
                        <a:rPr lang="en-US" sz="1600" b="0" u="none" strike="noStrike" dirty="0">
                          <a:solidFill>
                            <a:srgbClr val="000000"/>
                          </a:solidFill>
                          <a:effectLst/>
                        </a:rPr>
                        <a:t>556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a:r>
                        <a:rPr lang="en-US" sz="1400" dirty="0"/>
                        <a:t>103</a:t>
                      </a:r>
                    </a:p>
                  </a:txBody>
                  <a:tcPr anchor="ctr"/>
                </a:tc>
                <a:extLst>
                  <a:ext uri="{0D108BD9-81ED-4DB2-BD59-A6C34878D82A}">
                    <a16:rowId xmlns:a16="http://schemas.microsoft.com/office/drawing/2014/main" val="1551227789"/>
                  </a:ext>
                </a:extLst>
              </a:tr>
              <a:tr h="370840">
                <a:tc>
                  <a:txBody>
                    <a:bodyPr/>
                    <a:lstStyle/>
                    <a:p>
                      <a:pPr algn="r" fontAlgn="b"/>
                      <a:r>
                        <a:rPr lang="en-US" sz="1600" b="0" u="none" strike="noStrike" dirty="0">
                          <a:solidFill>
                            <a:srgbClr val="000000"/>
                          </a:solidFill>
                          <a:effectLst/>
                        </a:rPr>
                        <a:t>557</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a:r>
                        <a:rPr lang="en-US" sz="1400" dirty="0"/>
                        <a:t>138</a:t>
                      </a:r>
                    </a:p>
                  </a:txBody>
                  <a:tcPr anchor="ctr"/>
                </a:tc>
                <a:extLst>
                  <a:ext uri="{0D108BD9-81ED-4DB2-BD59-A6C34878D82A}">
                    <a16:rowId xmlns:a16="http://schemas.microsoft.com/office/drawing/2014/main" val="2927075177"/>
                  </a:ext>
                </a:extLst>
              </a:tr>
              <a:tr h="370840">
                <a:tc>
                  <a:txBody>
                    <a:bodyPr/>
                    <a:lstStyle/>
                    <a:p>
                      <a:pPr algn="r" fontAlgn="b"/>
                      <a:r>
                        <a:rPr lang="en-US" sz="1600" b="0" u="none" strike="noStrike" dirty="0">
                          <a:solidFill>
                            <a:srgbClr val="000000"/>
                          </a:solidFill>
                          <a:effectLst/>
                        </a:rPr>
                        <a:t>558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a:r>
                        <a:rPr lang="en-US" sz="1400" dirty="0"/>
                        <a:t>186</a:t>
                      </a:r>
                    </a:p>
                  </a:txBody>
                  <a:tcPr anchor="ctr"/>
                </a:tc>
                <a:extLst>
                  <a:ext uri="{0D108BD9-81ED-4DB2-BD59-A6C34878D82A}">
                    <a16:rowId xmlns:a16="http://schemas.microsoft.com/office/drawing/2014/main" val="3873713489"/>
                  </a:ext>
                </a:extLst>
              </a:tr>
              <a:tr h="370840">
                <a:tc>
                  <a:txBody>
                    <a:bodyPr/>
                    <a:lstStyle/>
                    <a:p>
                      <a:pPr algn="r" fontAlgn="b"/>
                      <a:r>
                        <a:rPr lang="en-US" sz="1600" b="0" u="none" strike="noStrike" dirty="0">
                          <a:solidFill>
                            <a:srgbClr val="000000"/>
                          </a:solidFill>
                          <a:effectLst/>
                        </a:rPr>
                        <a:t>559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a:r>
                        <a:rPr lang="en-US" sz="1400" dirty="0"/>
                        <a:t>145</a:t>
                      </a:r>
                    </a:p>
                  </a:txBody>
                  <a:tcPr anchor="ctr"/>
                </a:tc>
                <a:extLst>
                  <a:ext uri="{0D108BD9-81ED-4DB2-BD59-A6C34878D82A}">
                    <a16:rowId xmlns:a16="http://schemas.microsoft.com/office/drawing/2014/main" val="1958290747"/>
                  </a:ext>
                </a:extLst>
              </a:tr>
              <a:tr h="370840">
                <a:tc>
                  <a:txBody>
                    <a:bodyPr/>
                    <a:lstStyle/>
                    <a:p>
                      <a:pPr algn="r" fontAlgn="b"/>
                      <a:r>
                        <a:rPr lang="en-US" sz="1600" b="0" i="0" u="none" strike="noStrike" dirty="0">
                          <a:solidFill>
                            <a:srgbClr val="000000"/>
                          </a:solidFill>
                          <a:effectLst/>
                          <a:latin typeface="Calibri" panose="020F0502020204030204" pitchFamily="34" charset="0"/>
                        </a:rPr>
                        <a:t>560</a:t>
                      </a:r>
                    </a:p>
                  </a:txBody>
                  <a:tcPr marL="9525" marR="9525" marT="9525" marB="0" anchor="ctr"/>
                </a:tc>
                <a:tc>
                  <a:txBody>
                    <a:bodyPr/>
                    <a:lstStyle/>
                    <a:p>
                      <a:pPr algn="r"/>
                      <a:r>
                        <a:rPr lang="en-US" sz="1400" dirty="0"/>
                        <a:t>101</a:t>
                      </a:r>
                    </a:p>
                  </a:txBody>
                  <a:tcPr anchor="ctr"/>
                </a:tc>
                <a:extLst>
                  <a:ext uri="{0D108BD9-81ED-4DB2-BD59-A6C34878D82A}">
                    <a16:rowId xmlns:a16="http://schemas.microsoft.com/office/drawing/2014/main" val="2836184016"/>
                  </a:ext>
                </a:extLst>
              </a:tr>
              <a:tr h="370840">
                <a:tc>
                  <a:txBody>
                    <a:bodyPr/>
                    <a:lstStyle/>
                    <a:p>
                      <a:pPr algn="r" fontAlgn="b"/>
                      <a:r>
                        <a:rPr lang="en-US" sz="1600" b="0" i="0" u="none" strike="noStrike" dirty="0">
                          <a:solidFill>
                            <a:srgbClr val="000000"/>
                          </a:solidFill>
                          <a:effectLst/>
                          <a:latin typeface="Calibri" panose="020F0502020204030204" pitchFamily="34" charset="0"/>
                        </a:rPr>
                        <a:t>561</a:t>
                      </a:r>
                    </a:p>
                  </a:txBody>
                  <a:tcPr marL="9525" marR="9525" marT="9525" marB="0" anchor="ctr"/>
                </a:tc>
                <a:tc>
                  <a:txBody>
                    <a:bodyPr/>
                    <a:lstStyle/>
                    <a:p>
                      <a:pPr algn="r"/>
                      <a:r>
                        <a:rPr lang="en-US" sz="1400" dirty="0"/>
                        <a:t>102</a:t>
                      </a:r>
                    </a:p>
                  </a:txBody>
                  <a:tcPr anchor="ctr"/>
                </a:tc>
                <a:extLst>
                  <a:ext uri="{0D108BD9-81ED-4DB2-BD59-A6C34878D82A}">
                    <a16:rowId xmlns:a16="http://schemas.microsoft.com/office/drawing/2014/main" val="1524912372"/>
                  </a:ext>
                </a:extLst>
              </a:tr>
              <a:tr h="370840">
                <a:tc>
                  <a:txBody>
                    <a:bodyPr/>
                    <a:lstStyle/>
                    <a:p>
                      <a:pPr algn="r" fontAlgn="b"/>
                      <a:r>
                        <a:rPr lang="en-US" sz="1600" b="0" i="0" u="none" strike="noStrike" dirty="0">
                          <a:solidFill>
                            <a:srgbClr val="000000"/>
                          </a:solidFill>
                          <a:effectLst/>
                          <a:latin typeface="Calibri" panose="020F0502020204030204" pitchFamily="34" charset="0"/>
                        </a:rPr>
                        <a:t>563</a:t>
                      </a:r>
                    </a:p>
                  </a:txBody>
                  <a:tcPr marL="9525" marR="9525" marT="9525" marB="0" anchor="ctr"/>
                </a:tc>
                <a:tc>
                  <a:txBody>
                    <a:bodyPr/>
                    <a:lstStyle/>
                    <a:p>
                      <a:pPr algn="r"/>
                      <a:r>
                        <a:rPr lang="en-US" sz="1400" dirty="0"/>
                        <a:t>103</a:t>
                      </a:r>
                    </a:p>
                  </a:txBody>
                  <a:tcPr anchor="ctr"/>
                </a:tc>
                <a:extLst>
                  <a:ext uri="{0D108BD9-81ED-4DB2-BD59-A6C34878D82A}">
                    <a16:rowId xmlns:a16="http://schemas.microsoft.com/office/drawing/2014/main" val="3439200037"/>
                  </a:ext>
                </a:extLst>
              </a:tr>
            </a:tbl>
          </a:graphicData>
        </a:graphic>
      </p:graphicFrame>
      <p:graphicFrame>
        <p:nvGraphicFramePr>
          <p:cNvPr id="8" name="Table 7">
            <a:extLst>
              <a:ext uri="{FF2B5EF4-FFF2-40B4-BE49-F238E27FC236}">
                <a16:creationId xmlns:a16="http://schemas.microsoft.com/office/drawing/2014/main" id="{2CBFBD03-39C8-4366-95CB-9F9D05B1072B}"/>
              </a:ext>
            </a:extLst>
          </p:cNvPr>
          <p:cNvGraphicFramePr>
            <a:graphicFrameLocks noGrp="1"/>
          </p:cNvGraphicFramePr>
          <p:nvPr/>
        </p:nvGraphicFramePr>
        <p:xfrm>
          <a:off x="10032669" y="2058823"/>
          <a:ext cx="895482" cy="3337560"/>
        </p:xfrm>
        <a:graphic>
          <a:graphicData uri="http://schemas.openxmlformats.org/drawingml/2006/table">
            <a:tbl>
              <a:tblPr firstRow="1" bandRow="1">
                <a:tableStyleId>{21E4AEA4-8DFA-4A89-87EB-49C32662AFE0}</a:tableStyleId>
              </a:tblPr>
              <a:tblGrid>
                <a:gridCol w="895482">
                  <a:extLst>
                    <a:ext uri="{9D8B030D-6E8A-4147-A177-3AD203B41FA5}">
                      <a16:colId xmlns:a16="http://schemas.microsoft.com/office/drawing/2014/main" val="3055482815"/>
                    </a:ext>
                  </a:extLst>
                </a:gridCol>
              </a:tblGrid>
              <a:tr h="370840">
                <a:tc>
                  <a:txBody>
                    <a:bodyPr/>
                    <a:lstStyle/>
                    <a:p>
                      <a:pPr algn="ctr"/>
                      <a:r>
                        <a:rPr lang="en-US" sz="1400" dirty="0"/>
                        <a:t>Anomaly</a:t>
                      </a:r>
                    </a:p>
                  </a:txBody>
                  <a:tcPr anchor="ctr"/>
                </a:tc>
                <a:extLst>
                  <a:ext uri="{0D108BD9-81ED-4DB2-BD59-A6C34878D82A}">
                    <a16:rowId xmlns:a16="http://schemas.microsoft.com/office/drawing/2014/main" val="770657337"/>
                  </a:ext>
                </a:extLst>
              </a:tr>
              <a:tr h="370840">
                <a:tc>
                  <a:txBody>
                    <a:bodyPr/>
                    <a:lstStyle/>
                    <a:p>
                      <a:pPr algn="ctr"/>
                      <a:r>
                        <a:rPr lang="en-US" sz="1400" dirty="0"/>
                        <a:t>No</a:t>
                      </a:r>
                    </a:p>
                  </a:txBody>
                  <a:tcPr anchor="ctr"/>
                </a:tc>
                <a:extLst>
                  <a:ext uri="{0D108BD9-81ED-4DB2-BD59-A6C34878D82A}">
                    <a16:rowId xmlns:a16="http://schemas.microsoft.com/office/drawing/2014/main" val="1794160944"/>
                  </a:ext>
                </a:extLst>
              </a:tr>
              <a:tr h="370840">
                <a:tc>
                  <a:txBody>
                    <a:bodyPr/>
                    <a:lstStyle/>
                    <a:p>
                      <a:pPr algn="ctr"/>
                      <a:r>
                        <a:rPr lang="en-US" sz="1400" dirty="0"/>
                        <a:t>No</a:t>
                      </a:r>
                    </a:p>
                  </a:txBody>
                  <a:tcPr anchor="ctr"/>
                </a:tc>
                <a:extLst>
                  <a:ext uri="{0D108BD9-81ED-4DB2-BD59-A6C34878D82A}">
                    <a16:rowId xmlns:a16="http://schemas.microsoft.com/office/drawing/2014/main" val="2037776680"/>
                  </a:ext>
                </a:extLst>
              </a:tr>
              <a:tr h="370840">
                <a:tc>
                  <a:txBody>
                    <a:bodyPr/>
                    <a:lstStyle/>
                    <a:p>
                      <a:pPr algn="ctr"/>
                      <a:r>
                        <a:rPr lang="en-US" sz="1400" dirty="0"/>
                        <a:t>Yes</a:t>
                      </a:r>
                    </a:p>
                  </a:txBody>
                  <a:tcPr anchor="ctr"/>
                </a:tc>
                <a:extLst>
                  <a:ext uri="{0D108BD9-81ED-4DB2-BD59-A6C34878D82A}">
                    <a16:rowId xmlns:a16="http://schemas.microsoft.com/office/drawing/2014/main" val="1979790178"/>
                  </a:ext>
                </a:extLst>
              </a:tr>
              <a:tr h="370840">
                <a:tc>
                  <a:txBody>
                    <a:bodyPr/>
                    <a:lstStyle/>
                    <a:p>
                      <a:pPr algn="ctr"/>
                      <a:r>
                        <a:rPr lang="en-US" sz="1400" dirty="0"/>
                        <a:t>Yes</a:t>
                      </a:r>
                    </a:p>
                  </a:txBody>
                  <a:tcPr anchor="ctr"/>
                </a:tc>
                <a:extLst>
                  <a:ext uri="{0D108BD9-81ED-4DB2-BD59-A6C34878D82A}">
                    <a16:rowId xmlns:a16="http://schemas.microsoft.com/office/drawing/2014/main" val="2079958673"/>
                  </a:ext>
                </a:extLst>
              </a:tr>
              <a:tr h="370840">
                <a:tc>
                  <a:txBody>
                    <a:bodyPr/>
                    <a:lstStyle/>
                    <a:p>
                      <a:pPr algn="ctr"/>
                      <a:r>
                        <a:rPr lang="en-US" sz="1400" dirty="0"/>
                        <a:t>Yes</a:t>
                      </a:r>
                    </a:p>
                  </a:txBody>
                  <a:tcPr anchor="ctr"/>
                </a:tc>
                <a:extLst>
                  <a:ext uri="{0D108BD9-81ED-4DB2-BD59-A6C34878D82A}">
                    <a16:rowId xmlns:a16="http://schemas.microsoft.com/office/drawing/2014/main" val="1318855023"/>
                  </a:ext>
                </a:extLst>
              </a:tr>
              <a:tr h="370840">
                <a:tc>
                  <a:txBody>
                    <a:bodyPr/>
                    <a:lstStyle/>
                    <a:p>
                      <a:pPr algn="ctr"/>
                      <a:r>
                        <a:rPr lang="en-US" sz="1400" dirty="0"/>
                        <a:t>No</a:t>
                      </a:r>
                    </a:p>
                  </a:txBody>
                  <a:tcPr anchor="ctr"/>
                </a:tc>
                <a:extLst>
                  <a:ext uri="{0D108BD9-81ED-4DB2-BD59-A6C34878D82A}">
                    <a16:rowId xmlns:a16="http://schemas.microsoft.com/office/drawing/2014/main" val="388741540"/>
                  </a:ext>
                </a:extLst>
              </a:tr>
              <a:tr h="370840">
                <a:tc>
                  <a:txBody>
                    <a:bodyPr/>
                    <a:lstStyle/>
                    <a:p>
                      <a:pPr algn="ctr"/>
                      <a:r>
                        <a:rPr lang="en-US" sz="1400" dirty="0"/>
                        <a:t>No</a:t>
                      </a:r>
                    </a:p>
                  </a:txBody>
                  <a:tcPr anchor="ctr"/>
                </a:tc>
                <a:extLst>
                  <a:ext uri="{0D108BD9-81ED-4DB2-BD59-A6C34878D82A}">
                    <a16:rowId xmlns:a16="http://schemas.microsoft.com/office/drawing/2014/main" val="3871137258"/>
                  </a:ext>
                </a:extLst>
              </a:tr>
              <a:tr h="370840">
                <a:tc>
                  <a:txBody>
                    <a:bodyPr/>
                    <a:lstStyle/>
                    <a:p>
                      <a:pPr algn="ctr"/>
                      <a:r>
                        <a:rPr lang="en-US" sz="1400" dirty="0"/>
                        <a:t>No</a:t>
                      </a:r>
                    </a:p>
                  </a:txBody>
                  <a:tcPr anchor="ctr"/>
                </a:tc>
                <a:extLst>
                  <a:ext uri="{0D108BD9-81ED-4DB2-BD59-A6C34878D82A}">
                    <a16:rowId xmlns:a16="http://schemas.microsoft.com/office/drawing/2014/main" val="3706182856"/>
                  </a:ext>
                </a:extLst>
              </a:tr>
            </a:tbl>
          </a:graphicData>
        </a:graphic>
      </p:graphicFrame>
      <p:sp>
        <p:nvSpPr>
          <p:cNvPr id="9" name="Arrow: Right 8">
            <a:extLst>
              <a:ext uri="{FF2B5EF4-FFF2-40B4-BE49-F238E27FC236}">
                <a16:creationId xmlns:a16="http://schemas.microsoft.com/office/drawing/2014/main" id="{890E032B-BE38-4337-A5E8-7BBFCA541B68}"/>
              </a:ext>
            </a:extLst>
          </p:cNvPr>
          <p:cNvSpPr/>
          <p:nvPr/>
        </p:nvSpPr>
        <p:spPr>
          <a:xfrm>
            <a:off x="9548258" y="3619161"/>
            <a:ext cx="163961" cy="42094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0" name="Right Brace 9">
            <a:extLst>
              <a:ext uri="{FF2B5EF4-FFF2-40B4-BE49-F238E27FC236}">
                <a16:creationId xmlns:a16="http://schemas.microsoft.com/office/drawing/2014/main" id="{117285E5-F5C6-46EE-AED7-D7F82A1523F1}"/>
              </a:ext>
            </a:extLst>
          </p:cNvPr>
          <p:cNvSpPr/>
          <p:nvPr/>
        </p:nvSpPr>
        <p:spPr>
          <a:xfrm rot="5400000">
            <a:off x="7963806" y="4384196"/>
            <a:ext cx="327135" cy="235151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E69CDD04-AE49-48DA-AAAE-183B972F89C8}"/>
              </a:ext>
            </a:extLst>
          </p:cNvPr>
          <p:cNvSpPr txBox="1"/>
          <p:nvPr/>
        </p:nvSpPr>
        <p:spPr>
          <a:xfrm>
            <a:off x="7208986" y="5723519"/>
            <a:ext cx="2018822" cy="646331"/>
          </a:xfrm>
          <a:prstGeom prst="rect">
            <a:avLst/>
          </a:prstGeom>
          <a:noFill/>
        </p:spPr>
        <p:txBody>
          <a:bodyPr wrap="none" rtlCol="0">
            <a:spAutoFit/>
          </a:bodyPr>
          <a:lstStyle/>
          <a:p>
            <a:r>
              <a:rPr lang="en-US" dirty="0"/>
              <a:t>Only needs feature </a:t>
            </a:r>
          </a:p>
          <a:p>
            <a:r>
              <a:rPr lang="en-US" dirty="0"/>
              <a:t>data to learn</a:t>
            </a:r>
          </a:p>
        </p:txBody>
      </p:sp>
      <p:sp>
        <p:nvSpPr>
          <p:cNvPr id="12" name="Right Brace 11">
            <a:extLst>
              <a:ext uri="{FF2B5EF4-FFF2-40B4-BE49-F238E27FC236}">
                <a16:creationId xmlns:a16="http://schemas.microsoft.com/office/drawing/2014/main" id="{4F557757-2343-4068-A649-755342A626A4}"/>
              </a:ext>
            </a:extLst>
          </p:cNvPr>
          <p:cNvSpPr/>
          <p:nvPr/>
        </p:nvSpPr>
        <p:spPr>
          <a:xfrm rot="5400000">
            <a:off x="10312305" y="5010578"/>
            <a:ext cx="327135" cy="103421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305D136-9BB3-449A-B61F-3A37D5AA8A78}"/>
              </a:ext>
            </a:extLst>
          </p:cNvPr>
          <p:cNvSpPr txBox="1"/>
          <p:nvPr/>
        </p:nvSpPr>
        <p:spPr>
          <a:xfrm>
            <a:off x="9809433" y="5723518"/>
            <a:ext cx="1509452" cy="646331"/>
          </a:xfrm>
          <a:prstGeom prst="rect">
            <a:avLst/>
          </a:prstGeom>
          <a:noFill/>
        </p:spPr>
        <p:txBody>
          <a:bodyPr wrap="none" rtlCol="0">
            <a:spAutoFit/>
          </a:bodyPr>
          <a:lstStyle/>
          <a:p>
            <a:r>
              <a:rPr lang="en-US" dirty="0"/>
              <a:t>Generated by </a:t>
            </a:r>
          </a:p>
          <a:p>
            <a:r>
              <a:rPr lang="en-US" dirty="0"/>
              <a:t>trained model</a:t>
            </a:r>
          </a:p>
        </p:txBody>
      </p:sp>
    </p:spTree>
    <p:extLst>
      <p:ext uri="{BB962C8B-B14F-4D97-AF65-F5344CB8AC3E}">
        <p14:creationId xmlns:p14="http://schemas.microsoft.com/office/powerpoint/2010/main" val="382593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p:bldP spid="12"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2B6F-2D03-4831-BC46-37B5415B48DC}"/>
              </a:ext>
            </a:extLst>
          </p:cNvPr>
          <p:cNvSpPr>
            <a:spLocks noGrp="1"/>
          </p:cNvSpPr>
          <p:nvPr>
            <p:ph type="title"/>
          </p:nvPr>
        </p:nvSpPr>
        <p:spPr/>
        <p:txBody>
          <a:bodyPr/>
          <a:lstStyle/>
          <a:p>
            <a:r>
              <a:rPr lang="en-US" dirty="0"/>
              <a:t>Example: Stock Data</a:t>
            </a:r>
          </a:p>
        </p:txBody>
      </p:sp>
      <p:sp>
        <p:nvSpPr>
          <p:cNvPr id="3" name="Content Placeholder 2">
            <a:extLst>
              <a:ext uri="{FF2B5EF4-FFF2-40B4-BE49-F238E27FC236}">
                <a16:creationId xmlns:a16="http://schemas.microsoft.com/office/drawing/2014/main" id="{6F72AAB6-E8D0-47C6-8056-2444FF05BB02}"/>
              </a:ext>
            </a:extLst>
          </p:cNvPr>
          <p:cNvSpPr>
            <a:spLocks noGrp="1"/>
          </p:cNvSpPr>
          <p:nvPr>
            <p:ph sz="quarter" idx="10"/>
          </p:nvPr>
        </p:nvSpPr>
        <p:spPr>
          <a:xfrm>
            <a:off x="733425" y="908093"/>
            <a:ext cx="5679407" cy="5221539"/>
          </a:xfrm>
        </p:spPr>
        <p:txBody>
          <a:bodyPr/>
          <a:lstStyle/>
          <a:p>
            <a:r>
              <a:rPr lang="en-US" dirty="0"/>
              <a:t>We will be using the SPY ETF for demonstrations of anomaly detection models in this module</a:t>
            </a:r>
          </a:p>
          <a:p>
            <a:r>
              <a:rPr lang="en-US" dirty="0"/>
              <a:t>The data has about 7300 rows, each representing a day from 1/1993 until 3/2022</a:t>
            </a:r>
          </a:p>
          <a:p>
            <a:r>
              <a:rPr lang="en-US" dirty="0"/>
              <a:t>Columns are Date, Open, High, Low, Close, Adjusted Close, and Volume</a:t>
            </a:r>
          </a:p>
          <a:p>
            <a:r>
              <a:rPr lang="en-US" dirty="0"/>
              <a:t>We will be using Open, High, Low, and Close</a:t>
            </a:r>
          </a:p>
        </p:txBody>
      </p:sp>
      <p:pic>
        <p:nvPicPr>
          <p:cNvPr id="5" name="Picture 4">
            <a:extLst>
              <a:ext uri="{FF2B5EF4-FFF2-40B4-BE49-F238E27FC236}">
                <a16:creationId xmlns:a16="http://schemas.microsoft.com/office/drawing/2014/main" id="{851C2772-E118-45EB-8EFD-C811E4B1B97E}"/>
              </a:ext>
            </a:extLst>
          </p:cNvPr>
          <p:cNvPicPr>
            <a:picLocks noChangeAspect="1"/>
          </p:cNvPicPr>
          <p:nvPr/>
        </p:nvPicPr>
        <p:blipFill>
          <a:blip r:embed="rId2"/>
          <a:stretch>
            <a:fillRect/>
          </a:stretch>
        </p:blipFill>
        <p:spPr>
          <a:xfrm>
            <a:off x="6412832" y="1027032"/>
            <a:ext cx="5274597" cy="2892671"/>
          </a:xfrm>
          <a:prstGeom prst="rect">
            <a:avLst/>
          </a:prstGeom>
        </p:spPr>
      </p:pic>
    </p:spTree>
    <p:extLst>
      <p:ext uri="{BB962C8B-B14F-4D97-AF65-F5344CB8AC3E}">
        <p14:creationId xmlns:p14="http://schemas.microsoft.com/office/powerpoint/2010/main" val="364409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D6C9-1239-431E-9265-412789DD3DCC}"/>
              </a:ext>
            </a:extLst>
          </p:cNvPr>
          <p:cNvSpPr>
            <a:spLocks noGrp="1"/>
          </p:cNvSpPr>
          <p:nvPr>
            <p:ph type="title"/>
          </p:nvPr>
        </p:nvSpPr>
        <p:spPr/>
        <p:txBody>
          <a:bodyPr/>
          <a:lstStyle/>
          <a:p>
            <a:r>
              <a:rPr lang="en-US" dirty="0"/>
              <a:t>Anomalies in Stock Data</a:t>
            </a:r>
          </a:p>
        </p:txBody>
      </p:sp>
      <p:sp>
        <p:nvSpPr>
          <p:cNvPr id="3" name="Content Placeholder 2">
            <a:extLst>
              <a:ext uri="{FF2B5EF4-FFF2-40B4-BE49-F238E27FC236}">
                <a16:creationId xmlns:a16="http://schemas.microsoft.com/office/drawing/2014/main" id="{15A7F59F-4BC9-47C9-AFC8-793545A24F88}"/>
              </a:ext>
            </a:extLst>
          </p:cNvPr>
          <p:cNvSpPr>
            <a:spLocks noGrp="1"/>
          </p:cNvSpPr>
          <p:nvPr>
            <p:ph sz="quarter" idx="10"/>
          </p:nvPr>
        </p:nvSpPr>
        <p:spPr>
          <a:xfrm>
            <a:off x="733425" y="908093"/>
            <a:ext cx="6335127" cy="5221539"/>
          </a:xfrm>
        </p:spPr>
        <p:txBody>
          <a:bodyPr/>
          <a:lstStyle/>
          <a:p>
            <a:r>
              <a:rPr lang="en-US" sz="2000" dirty="0"/>
              <a:t>Since we use four features – Open, High, Low, and Close, anomalies are instances (dates) that have irregular distributions these four values</a:t>
            </a:r>
          </a:p>
          <a:p>
            <a:pPr lvl="1"/>
            <a:r>
              <a:rPr lang="en-US" sz="1800" dirty="0"/>
              <a:t>Examples: extreme differences between Open and Close, or between High and Low</a:t>
            </a:r>
          </a:p>
          <a:p>
            <a:r>
              <a:rPr lang="en-US" sz="2000" dirty="0"/>
              <a:t>Depending on the models use and preprocessing methods, the definition for anomalies might be different</a:t>
            </a:r>
          </a:p>
        </p:txBody>
      </p:sp>
      <p:pic>
        <p:nvPicPr>
          <p:cNvPr id="4" name="Picture 3">
            <a:extLst>
              <a:ext uri="{FF2B5EF4-FFF2-40B4-BE49-F238E27FC236}">
                <a16:creationId xmlns:a16="http://schemas.microsoft.com/office/drawing/2014/main" id="{5187D4F2-20F6-4B1C-98BB-D0E05285B096}"/>
              </a:ext>
            </a:extLst>
          </p:cNvPr>
          <p:cNvPicPr>
            <a:picLocks noChangeAspect="1"/>
          </p:cNvPicPr>
          <p:nvPr/>
        </p:nvPicPr>
        <p:blipFill rotWithShape="1">
          <a:blip r:embed="rId2"/>
          <a:srcRect r="26551"/>
          <a:stretch/>
        </p:blipFill>
        <p:spPr>
          <a:xfrm>
            <a:off x="7630028" y="536329"/>
            <a:ext cx="3874168" cy="2892671"/>
          </a:xfrm>
          <a:prstGeom prst="rect">
            <a:avLst/>
          </a:prstGeom>
        </p:spPr>
      </p:pic>
      <p:pic>
        <p:nvPicPr>
          <p:cNvPr id="1026" name="Picture 2">
            <a:extLst>
              <a:ext uri="{FF2B5EF4-FFF2-40B4-BE49-F238E27FC236}">
                <a16:creationId xmlns:a16="http://schemas.microsoft.com/office/drawing/2014/main" id="{8AC8DC61-FFAA-4415-9128-CF5D18915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3552" y="3518862"/>
            <a:ext cx="3109662" cy="23322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498927-B7A7-45CD-9B75-B66D8922B9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4148" y="3518861"/>
            <a:ext cx="3109662" cy="23322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9945F8E-0B36-42EC-92D5-7FDD66707E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4744" y="3518860"/>
            <a:ext cx="3109662" cy="23322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5E7790-F143-445C-B834-8D1F9A52FE0C}"/>
              </a:ext>
            </a:extLst>
          </p:cNvPr>
          <p:cNvSpPr txBox="1"/>
          <p:nvPr/>
        </p:nvSpPr>
        <p:spPr>
          <a:xfrm>
            <a:off x="1691677" y="5879250"/>
            <a:ext cx="9554603" cy="369332"/>
          </a:xfrm>
          <a:prstGeom prst="rect">
            <a:avLst/>
          </a:prstGeom>
          <a:noFill/>
        </p:spPr>
        <p:txBody>
          <a:bodyPr wrap="none" rtlCol="0">
            <a:spAutoFit/>
          </a:bodyPr>
          <a:lstStyle/>
          <a:p>
            <a:r>
              <a:rPr lang="en-US" dirty="0"/>
              <a:t>Anomalies (Blue) Detected by One-class SVM, Isolation Forest, and One-class SVM in Processed Data</a:t>
            </a:r>
          </a:p>
        </p:txBody>
      </p:sp>
      <p:sp>
        <p:nvSpPr>
          <p:cNvPr id="6" name="Oval 5">
            <a:extLst>
              <a:ext uri="{FF2B5EF4-FFF2-40B4-BE49-F238E27FC236}">
                <a16:creationId xmlns:a16="http://schemas.microsoft.com/office/drawing/2014/main" id="{70EEF816-973E-433E-B62F-2B3E3D091C36}"/>
              </a:ext>
            </a:extLst>
          </p:cNvPr>
          <p:cNvSpPr/>
          <p:nvPr/>
        </p:nvSpPr>
        <p:spPr>
          <a:xfrm>
            <a:off x="7465596" y="3771900"/>
            <a:ext cx="223084" cy="294774"/>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875AB90-2DA2-4AC4-B48D-5D1CD43ED804}"/>
              </a:ext>
            </a:extLst>
          </p:cNvPr>
          <p:cNvSpPr/>
          <p:nvPr/>
        </p:nvSpPr>
        <p:spPr>
          <a:xfrm rot="965737">
            <a:off x="3477089" y="3815741"/>
            <a:ext cx="709361" cy="129941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C093ACF-4D19-4A9B-896F-625411F25C8A}"/>
              </a:ext>
            </a:extLst>
          </p:cNvPr>
          <p:cNvSpPr/>
          <p:nvPr/>
        </p:nvSpPr>
        <p:spPr>
          <a:xfrm>
            <a:off x="10794833" y="3721129"/>
            <a:ext cx="514349" cy="129941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05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0FD-6DEF-490D-A018-135ACD080441}"/>
              </a:ext>
            </a:extLst>
          </p:cNvPr>
          <p:cNvSpPr>
            <a:spLocks noGrp="1"/>
          </p:cNvSpPr>
          <p:nvPr>
            <p:ph type="title"/>
          </p:nvPr>
        </p:nvSpPr>
        <p:spPr/>
        <p:txBody>
          <a:bodyPr/>
          <a:lstStyle/>
          <a:p>
            <a:r>
              <a:rPr lang="en-US" dirty="0"/>
              <a:t>Interactive Figure in Jupyter</a:t>
            </a:r>
          </a:p>
        </p:txBody>
      </p:sp>
      <p:sp>
        <p:nvSpPr>
          <p:cNvPr id="3" name="Content Placeholder 2">
            <a:extLst>
              <a:ext uri="{FF2B5EF4-FFF2-40B4-BE49-F238E27FC236}">
                <a16:creationId xmlns:a16="http://schemas.microsoft.com/office/drawing/2014/main" id="{47DCB23F-60CF-4537-AB07-29EFFB1A8030}"/>
              </a:ext>
            </a:extLst>
          </p:cNvPr>
          <p:cNvSpPr>
            <a:spLocks noGrp="1"/>
          </p:cNvSpPr>
          <p:nvPr>
            <p:ph sz="quarter" idx="10"/>
          </p:nvPr>
        </p:nvSpPr>
        <p:spPr>
          <a:xfrm>
            <a:off x="733426" y="908093"/>
            <a:ext cx="4379996" cy="5221539"/>
          </a:xfrm>
        </p:spPr>
        <p:txBody>
          <a:bodyPr/>
          <a:lstStyle/>
          <a:p>
            <a:r>
              <a:rPr lang="en-US" sz="2000" dirty="0"/>
              <a:t>We can use the </a:t>
            </a:r>
            <a:r>
              <a:rPr lang="en-US" sz="2000" b="1" dirty="0"/>
              <a:t>%matplotlib notebook</a:t>
            </a:r>
            <a:r>
              <a:rPr lang="en-US" sz="2000" dirty="0"/>
              <a:t> command to enable interactive mode for figures</a:t>
            </a:r>
          </a:p>
          <a:p>
            <a:r>
              <a:rPr lang="en-US" sz="2000" dirty="0"/>
              <a:t>Once enabled, the interactive mode will persist until the end of your Jupyter session</a:t>
            </a:r>
          </a:p>
        </p:txBody>
      </p:sp>
      <p:pic>
        <p:nvPicPr>
          <p:cNvPr id="5" name="Picture 4">
            <a:extLst>
              <a:ext uri="{FF2B5EF4-FFF2-40B4-BE49-F238E27FC236}">
                <a16:creationId xmlns:a16="http://schemas.microsoft.com/office/drawing/2014/main" id="{575D5E9B-5089-44C3-B128-4336D0271301}"/>
              </a:ext>
            </a:extLst>
          </p:cNvPr>
          <p:cNvPicPr>
            <a:picLocks noChangeAspect="1"/>
          </p:cNvPicPr>
          <p:nvPr/>
        </p:nvPicPr>
        <p:blipFill>
          <a:blip r:embed="rId2"/>
          <a:stretch>
            <a:fillRect/>
          </a:stretch>
        </p:blipFill>
        <p:spPr>
          <a:xfrm>
            <a:off x="733425" y="2876975"/>
            <a:ext cx="4067175" cy="1283773"/>
          </a:xfrm>
          <a:prstGeom prst="rect">
            <a:avLst/>
          </a:prstGeom>
        </p:spPr>
      </p:pic>
      <p:sp>
        <p:nvSpPr>
          <p:cNvPr id="6" name="Rectangle 5">
            <a:extLst>
              <a:ext uri="{FF2B5EF4-FFF2-40B4-BE49-F238E27FC236}">
                <a16:creationId xmlns:a16="http://schemas.microsoft.com/office/drawing/2014/main" id="{F538F9E5-F2DE-48A4-B4EC-915AEF365437}"/>
              </a:ext>
            </a:extLst>
          </p:cNvPr>
          <p:cNvSpPr/>
          <p:nvPr/>
        </p:nvSpPr>
        <p:spPr>
          <a:xfrm>
            <a:off x="1612232" y="2956560"/>
            <a:ext cx="1882942" cy="2648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3C2A4A4-BE55-4EC2-822E-A539FDCDCE95}"/>
              </a:ext>
            </a:extLst>
          </p:cNvPr>
          <p:cNvPicPr>
            <a:picLocks noChangeAspect="1"/>
          </p:cNvPicPr>
          <p:nvPr/>
        </p:nvPicPr>
        <p:blipFill>
          <a:blip r:embed="rId3"/>
          <a:stretch>
            <a:fillRect/>
          </a:stretch>
        </p:blipFill>
        <p:spPr>
          <a:xfrm>
            <a:off x="6164354" y="1046748"/>
            <a:ext cx="4967808" cy="4132847"/>
          </a:xfrm>
          <a:prstGeom prst="rect">
            <a:avLst/>
          </a:prstGeom>
        </p:spPr>
      </p:pic>
      <p:sp>
        <p:nvSpPr>
          <p:cNvPr id="9" name="TextBox 8">
            <a:extLst>
              <a:ext uri="{FF2B5EF4-FFF2-40B4-BE49-F238E27FC236}">
                <a16:creationId xmlns:a16="http://schemas.microsoft.com/office/drawing/2014/main" id="{DF17BF8F-ACD6-43E0-ADEA-895082745040}"/>
              </a:ext>
            </a:extLst>
          </p:cNvPr>
          <p:cNvSpPr txBox="1"/>
          <p:nvPr/>
        </p:nvSpPr>
        <p:spPr>
          <a:xfrm>
            <a:off x="9236403" y="195776"/>
            <a:ext cx="3071421" cy="646331"/>
          </a:xfrm>
          <a:prstGeom prst="rect">
            <a:avLst/>
          </a:prstGeom>
          <a:noFill/>
        </p:spPr>
        <p:txBody>
          <a:bodyPr wrap="square" rtlCol="0">
            <a:spAutoFit/>
          </a:bodyPr>
          <a:lstStyle/>
          <a:p>
            <a:r>
              <a:rPr lang="en-US" sz="1200" dirty="0"/>
              <a:t>Close button – remember to close the figure interaction after you are done with it, otherwise other figures will not show</a:t>
            </a:r>
          </a:p>
        </p:txBody>
      </p:sp>
      <p:sp>
        <p:nvSpPr>
          <p:cNvPr id="10" name="TextBox 9">
            <a:extLst>
              <a:ext uri="{FF2B5EF4-FFF2-40B4-BE49-F238E27FC236}">
                <a16:creationId xmlns:a16="http://schemas.microsoft.com/office/drawing/2014/main" id="{8FF10EDB-204C-412C-A816-CF71C6D83EC0}"/>
              </a:ext>
            </a:extLst>
          </p:cNvPr>
          <p:cNvSpPr txBox="1"/>
          <p:nvPr/>
        </p:nvSpPr>
        <p:spPr>
          <a:xfrm>
            <a:off x="5200930" y="5313398"/>
            <a:ext cx="1198827" cy="276999"/>
          </a:xfrm>
          <a:prstGeom prst="rect">
            <a:avLst/>
          </a:prstGeom>
          <a:noFill/>
        </p:spPr>
        <p:txBody>
          <a:bodyPr wrap="square" rtlCol="0">
            <a:spAutoFit/>
          </a:bodyPr>
          <a:lstStyle/>
          <a:p>
            <a:r>
              <a:rPr lang="en-US" sz="1200" dirty="0"/>
              <a:t>Reset the figure</a:t>
            </a:r>
          </a:p>
        </p:txBody>
      </p:sp>
      <p:sp>
        <p:nvSpPr>
          <p:cNvPr id="12" name="TextBox 11">
            <a:extLst>
              <a:ext uri="{FF2B5EF4-FFF2-40B4-BE49-F238E27FC236}">
                <a16:creationId xmlns:a16="http://schemas.microsoft.com/office/drawing/2014/main" id="{27643CDD-8329-47ED-AB3F-E2543831DDD4}"/>
              </a:ext>
            </a:extLst>
          </p:cNvPr>
          <p:cNvSpPr txBox="1"/>
          <p:nvPr/>
        </p:nvSpPr>
        <p:spPr>
          <a:xfrm>
            <a:off x="8648258" y="5447201"/>
            <a:ext cx="1579887" cy="276999"/>
          </a:xfrm>
          <a:prstGeom prst="rect">
            <a:avLst/>
          </a:prstGeom>
          <a:noFill/>
        </p:spPr>
        <p:txBody>
          <a:bodyPr wrap="square" rtlCol="0">
            <a:spAutoFit/>
          </a:bodyPr>
          <a:lstStyle/>
          <a:p>
            <a:r>
              <a:rPr lang="en-US" sz="1200" dirty="0"/>
              <a:t>Zoom in the figure</a:t>
            </a:r>
          </a:p>
        </p:txBody>
      </p:sp>
      <p:sp>
        <p:nvSpPr>
          <p:cNvPr id="13" name="TextBox 12">
            <a:extLst>
              <a:ext uri="{FF2B5EF4-FFF2-40B4-BE49-F238E27FC236}">
                <a16:creationId xmlns:a16="http://schemas.microsoft.com/office/drawing/2014/main" id="{5250EDEE-D47A-493C-BE15-62C7AD27C27D}"/>
              </a:ext>
            </a:extLst>
          </p:cNvPr>
          <p:cNvSpPr txBox="1"/>
          <p:nvPr/>
        </p:nvSpPr>
        <p:spPr>
          <a:xfrm>
            <a:off x="6924594" y="5488086"/>
            <a:ext cx="1198827" cy="646331"/>
          </a:xfrm>
          <a:prstGeom prst="rect">
            <a:avLst/>
          </a:prstGeom>
          <a:noFill/>
        </p:spPr>
        <p:txBody>
          <a:bodyPr wrap="square" rtlCol="0">
            <a:spAutoFit/>
          </a:bodyPr>
          <a:lstStyle/>
          <a:p>
            <a:r>
              <a:rPr lang="en-US" sz="1200" dirty="0"/>
              <a:t>Move the current view (in zoomed mode)</a:t>
            </a:r>
          </a:p>
        </p:txBody>
      </p:sp>
      <p:cxnSp>
        <p:nvCxnSpPr>
          <p:cNvPr id="15" name="Straight Arrow Connector 14">
            <a:extLst>
              <a:ext uri="{FF2B5EF4-FFF2-40B4-BE49-F238E27FC236}">
                <a16:creationId xmlns:a16="http://schemas.microsoft.com/office/drawing/2014/main" id="{4E468003-F928-459A-9154-37657C957312}"/>
              </a:ext>
            </a:extLst>
          </p:cNvPr>
          <p:cNvCxnSpPr>
            <a:cxnSpLocks/>
            <a:endCxn id="9" idx="2"/>
          </p:cNvCxnSpPr>
          <p:nvPr/>
        </p:nvCxnSpPr>
        <p:spPr>
          <a:xfrm flipH="1" flipV="1">
            <a:off x="10772114" y="842107"/>
            <a:ext cx="121438" cy="2046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D2918F6-A1BC-4461-AC99-1D381A15D97B}"/>
              </a:ext>
            </a:extLst>
          </p:cNvPr>
          <p:cNvCxnSpPr>
            <a:cxnSpLocks/>
            <a:endCxn id="10" idx="0"/>
          </p:cNvCxnSpPr>
          <p:nvPr/>
        </p:nvCxnSpPr>
        <p:spPr>
          <a:xfrm flipH="1">
            <a:off x="5800344" y="5077968"/>
            <a:ext cx="686921" cy="2354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BAB202-57A5-4644-ADEE-9F009C8C5CAC}"/>
              </a:ext>
            </a:extLst>
          </p:cNvPr>
          <p:cNvCxnSpPr>
            <a:cxnSpLocks/>
            <a:endCxn id="13" idx="0"/>
          </p:cNvCxnSpPr>
          <p:nvPr/>
        </p:nvCxnSpPr>
        <p:spPr>
          <a:xfrm>
            <a:off x="7443216" y="5077968"/>
            <a:ext cx="80792" cy="4101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C5FA00-490F-4769-9604-F2C59D193B18}"/>
              </a:ext>
            </a:extLst>
          </p:cNvPr>
          <p:cNvCxnSpPr>
            <a:cxnSpLocks/>
            <a:endCxn id="12" idx="1"/>
          </p:cNvCxnSpPr>
          <p:nvPr/>
        </p:nvCxnSpPr>
        <p:spPr>
          <a:xfrm>
            <a:off x="7783318" y="5077968"/>
            <a:ext cx="864940" cy="5077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63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B17D8-9B2C-4D83-BCA8-2238C72BB8D8}"/>
              </a:ext>
            </a:extLst>
          </p:cNvPr>
          <p:cNvSpPr>
            <a:spLocks noGrp="1"/>
          </p:cNvSpPr>
          <p:nvPr>
            <p:ph type="title"/>
          </p:nvPr>
        </p:nvSpPr>
        <p:spPr/>
        <p:txBody>
          <a:bodyPr/>
          <a:lstStyle/>
          <a:p>
            <a:r>
              <a:rPr lang="en-US" dirty="0"/>
              <a:t>Stock Chart</a:t>
            </a:r>
          </a:p>
        </p:txBody>
      </p:sp>
      <p:sp>
        <p:nvSpPr>
          <p:cNvPr id="3" name="Content Placeholder 2">
            <a:extLst>
              <a:ext uri="{FF2B5EF4-FFF2-40B4-BE49-F238E27FC236}">
                <a16:creationId xmlns:a16="http://schemas.microsoft.com/office/drawing/2014/main" id="{DFEEAFAE-0F02-439D-924E-49ECD3A83EB9}"/>
              </a:ext>
            </a:extLst>
          </p:cNvPr>
          <p:cNvSpPr>
            <a:spLocks noGrp="1"/>
          </p:cNvSpPr>
          <p:nvPr>
            <p:ph sz="quarter" idx="10"/>
          </p:nvPr>
        </p:nvSpPr>
        <p:spPr/>
        <p:txBody>
          <a:bodyPr/>
          <a:lstStyle/>
          <a:p>
            <a:r>
              <a:rPr lang="en-US" dirty="0"/>
              <a:t>We will use two types of charts to illustrate the data and anomalies</a:t>
            </a:r>
          </a:p>
        </p:txBody>
      </p:sp>
      <p:pic>
        <p:nvPicPr>
          <p:cNvPr id="5" name="Picture 4">
            <a:extLst>
              <a:ext uri="{FF2B5EF4-FFF2-40B4-BE49-F238E27FC236}">
                <a16:creationId xmlns:a16="http://schemas.microsoft.com/office/drawing/2014/main" id="{7FA49947-0827-43B2-AA6D-B3221934B41A}"/>
              </a:ext>
            </a:extLst>
          </p:cNvPr>
          <p:cNvPicPr>
            <a:picLocks noChangeAspect="1"/>
          </p:cNvPicPr>
          <p:nvPr/>
        </p:nvPicPr>
        <p:blipFill>
          <a:blip r:embed="rId2"/>
          <a:stretch>
            <a:fillRect/>
          </a:stretch>
        </p:blipFill>
        <p:spPr>
          <a:xfrm>
            <a:off x="241189" y="1597152"/>
            <a:ext cx="5097513" cy="2158871"/>
          </a:xfrm>
          <a:prstGeom prst="rect">
            <a:avLst/>
          </a:prstGeom>
        </p:spPr>
      </p:pic>
      <p:pic>
        <p:nvPicPr>
          <p:cNvPr id="7" name="Picture 6">
            <a:extLst>
              <a:ext uri="{FF2B5EF4-FFF2-40B4-BE49-F238E27FC236}">
                <a16:creationId xmlns:a16="http://schemas.microsoft.com/office/drawing/2014/main" id="{24D7C93D-ACFC-4C80-B159-5DC74B07FA9D}"/>
              </a:ext>
            </a:extLst>
          </p:cNvPr>
          <p:cNvPicPr>
            <a:picLocks noChangeAspect="1"/>
          </p:cNvPicPr>
          <p:nvPr/>
        </p:nvPicPr>
        <p:blipFill>
          <a:blip r:embed="rId3"/>
          <a:srcRect/>
          <a:stretch/>
        </p:blipFill>
        <p:spPr>
          <a:xfrm>
            <a:off x="6782620" y="1368552"/>
            <a:ext cx="4884928" cy="3663696"/>
          </a:xfrm>
          <a:prstGeom prst="rect">
            <a:avLst/>
          </a:prstGeom>
        </p:spPr>
      </p:pic>
      <p:sp>
        <p:nvSpPr>
          <p:cNvPr id="8" name="TextBox 7">
            <a:extLst>
              <a:ext uri="{FF2B5EF4-FFF2-40B4-BE49-F238E27FC236}">
                <a16:creationId xmlns:a16="http://schemas.microsoft.com/office/drawing/2014/main" id="{89066F15-71B8-4E54-9AE9-9D7975ECAFA5}"/>
              </a:ext>
            </a:extLst>
          </p:cNvPr>
          <p:cNvSpPr txBox="1"/>
          <p:nvPr/>
        </p:nvSpPr>
        <p:spPr>
          <a:xfrm>
            <a:off x="2015290" y="3756023"/>
            <a:ext cx="1685077" cy="369332"/>
          </a:xfrm>
          <a:prstGeom prst="rect">
            <a:avLst/>
          </a:prstGeom>
          <a:noFill/>
        </p:spPr>
        <p:txBody>
          <a:bodyPr wrap="none" rtlCol="0">
            <a:spAutoFit/>
          </a:bodyPr>
          <a:lstStyle/>
          <a:p>
            <a:r>
              <a:rPr lang="en-US" dirty="0"/>
              <a:t>Time Series Plot</a:t>
            </a:r>
          </a:p>
        </p:txBody>
      </p:sp>
      <p:sp>
        <p:nvSpPr>
          <p:cNvPr id="9" name="TextBox 8">
            <a:extLst>
              <a:ext uri="{FF2B5EF4-FFF2-40B4-BE49-F238E27FC236}">
                <a16:creationId xmlns:a16="http://schemas.microsoft.com/office/drawing/2014/main" id="{019CE1B1-799D-40D9-94DB-926704DB8A34}"/>
              </a:ext>
            </a:extLst>
          </p:cNvPr>
          <p:cNvSpPr txBox="1"/>
          <p:nvPr/>
        </p:nvSpPr>
        <p:spPr>
          <a:xfrm>
            <a:off x="8388637" y="4847582"/>
            <a:ext cx="1672894" cy="369332"/>
          </a:xfrm>
          <a:prstGeom prst="rect">
            <a:avLst/>
          </a:prstGeom>
          <a:noFill/>
        </p:spPr>
        <p:txBody>
          <a:bodyPr wrap="none" rtlCol="0">
            <a:spAutoFit/>
          </a:bodyPr>
          <a:lstStyle/>
          <a:p>
            <a:r>
              <a:rPr lang="en-US" dirty="0"/>
              <a:t>Candlestick Plot</a:t>
            </a:r>
          </a:p>
        </p:txBody>
      </p:sp>
    </p:spTree>
    <p:extLst>
      <p:ext uri="{BB962C8B-B14F-4D97-AF65-F5344CB8AC3E}">
        <p14:creationId xmlns:p14="http://schemas.microsoft.com/office/powerpoint/2010/main" val="326162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DFD5-48B7-4996-99BE-25B19AF57CE3}"/>
              </a:ext>
            </a:extLst>
          </p:cNvPr>
          <p:cNvSpPr>
            <a:spLocks noGrp="1"/>
          </p:cNvSpPr>
          <p:nvPr>
            <p:ph type="title"/>
          </p:nvPr>
        </p:nvSpPr>
        <p:spPr/>
        <p:txBody>
          <a:bodyPr/>
          <a:lstStyle/>
          <a:p>
            <a:r>
              <a:rPr lang="en-US" dirty="0"/>
              <a:t>One-Class Support Vector Machine</a:t>
            </a:r>
          </a:p>
        </p:txBody>
      </p:sp>
      <p:sp>
        <p:nvSpPr>
          <p:cNvPr id="3" name="Content Placeholder 2">
            <a:extLst>
              <a:ext uri="{FF2B5EF4-FFF2-40B4-BE49-F238E27FC236}">
                <a16:creationId xmlns:a16="http://schemas.microsoft.com/office/drawing/2014/main" id="{DA817C5D-0766-4A86-BF28-FF50AF3644CE}"/>
              </a:ext>
            </a:extLst>
          </p:cNvPr>
          <p:cNvSpPr>
            <a:spLocks noGrp="1"/>
          </p:cNvSpPr>
          <p:nvPr>
            <p:ph sz="quarter" idx="10"/>
          </p:nvPr>
        </p:nvSpPr>
        <p:spPr>
          <a:xfrm>
            <a:off x="733426" y="908093"/>
            <a:ext cx="6419348" cy="5221539"/>
          </a:xfrm>
        </p:spPr>
        <p:txBody>
          <a:bodyPr/>
          <a:lstStyle/>
          <a:p>
            <a:r>
              <a:rPr lang="en-US" sz="2400" dirty="0"/>
              <a:t>Fairly similar to the classification and regression SVM, one class SVM fits a boundary on the data to detect anomalies</a:t>
            </a:r>
          </a:p>
          <a:p>
            <a:pPr lvl="1"/>
            <a:r>
              <a:rPr lang="en-US" sz="2000" dirty="0"/>
              <a:t>In this case, the boundary is a </a:t>
            </a:r>
            <a:r>
              <a:rPr lang="en-US" sz="2000" b="1" dirty="0"/>
              <a:t>hypersphere</a:t>
            </a:r>
          </a:p>
          <a:p>
            <a:pPr lvl="1"/>
            <a:r>
              <a:rPr lang="en-US" sz="2000" dirty="0"/>
              <a:t>Instances inside the hypersphere are “normal”</a:t>
            </a:r>
          </a:p>
          <a:p>
            <a:pPr lvl="1"/>
            <a:r>
              <a:rPr lang="en-US" sz="2000" dirty="0"/>
              <a:t>Instances outside the hypersphere are “anomalous”</a:t>
            </a:r>
          </a:p>
          <a:p>
            <a:pPr lvl="1"/>
            <a:r>
              <a:rPr lang="en-US" sz="2000" dirty="0"/>
              <a:t>The hypersphere is fit such that it has the minimum radius</a:t>
            </a:r>
          </a:p>
          <a:p>
            <a:r>
              <a:rPr lang="en-US" sz="2400" dirty="0"/>
              <a:t>Tuning one-class SVM is similar to the other SVMs </a:t>
            </a:r>
          </a:p>
          <a:p>
            <a:pPr lvl="1"/>
            <a:r>
              <a:rPr lang="en-US" sz="2000" dirty="0"/>
              <a:t>We still have to select the kernel function and tune its hyperparameters</a:t>
            </a:r>
          </a:p>
          <a:p>
            <a:pPr lvl="1"/>
            <a:r>
              <a:rPr lang="en-US" sz="2000" dirty="0"/>
              <a:t>The </a:t>
            </a:r>
            <a:r>
              <a:rPr lang="en-US" sz="2000" b="1" dirty="0"/>
              <a:t>C</a:t>
            </a:r>
            <a:r>
              <a:rPr lang="en-US" sz="2000" dirty="0"/>
              <a:t> parameter is replaced with the </a:t>
            </a:r>
            <a:r>
              <a:rPr lang="en-US" sz="2000" b="1" dirty="0"/>
              <a:t>nu</a:t>
            </a:r>
            <a:r>
              <a:rPr lang="en-US" sz="2000" dirty="0"/>
              <a:t> parameter</a:t>
            </a:r>
          </a:p>
        </p:txBody>
      </p:sp>
      <p:pic>
        <p:nvPicPr>
          <p:cNvPr id="5" name="Picture 4">
            <a:extLst>
              <a:ext uri="{FF2B5EF4-FFF2-40B4-BE49-F238E27FC236}">
                <a16:creationId xmlns:a16="http://schemas.microsoft.com/office/drawing/2014/main" id="{3E0D27FD-D7E8-42A4-A95C-6A72A2A6F3FA}"/>
              </a:ext>
            </a:extLst>
          </p:cNvPr>
          <p:cNvPicPr>
            <a:picLocks noChangeAspect="1"/>
          </p:cNvPicPr>
          <p:nvPr/>
        </p:nvPicPr>
        <p:blipFill>
          <a:blip r:embed="rId2"/>
          <a:stretch>
            <a:fillRect/>
          </a:stretch>
        </p:blipFill>
        <p:spPr>
          <a:xfrm>
            <a:off x="8215517" y="908093"/>
            <a:ext cx="2887885" cy="3904539"/>
          </a:xfrm>
          <a:prstGeom prst="rect">
            <a:avLst/>
          </a:prstGeom>
        </p:spPr>
      </p:pic>
      <p:sp>
        <p:nvSpPr>
          <p:cNvPr id="6" name="TextBox 5">
            <a:extLst>
              <a:ext uri="{FF2B5EF4-FFF2-40B4-BE49-F238E27FC236}">
                <a16:creationId xmlns:a16="http://schemas.microsoft.com/office/drawing/2014/main" id="{89A2CF55-29F5-4A60-8DB9-0B50564D4799}"/>
              </a:ext>
            </a:extLst>
          </p:cNvPr>
          <p:cNvSpPr txBox="1"/>
          <p:nvPr/>
        </p:nvSpPr>
        <p:spPr>
          <a:xfrm>
            <a:off x="8169307" y="4844575"/>
            <a:ext cx="2980303" cy="200055"/>
          </a:xfrm>
          <a:prstGeom prst="rect">
            <a:avLst/>
          </a:prstGeom>
          <a:noFill/>
        </p:spPr>
        <p:txBody>
          <a:bodyPr wrap="none" rtlCol="0">
            <a:spAutoFit/>
          </a:bodyPr>
          <a:lstStyle/>
          <a:p>
            <a:r>
              <a:rPr lang="en-US" sz="700" dirty="0"/>
              <a:t>Image retrieved from </a:t>
            </a:r>
            <a:r>
              <a:rPr lang="en-US" sz="700" dirty="0">
                <a:hlinkClick r:id="rId3"/>
              </a:rPr>
              <a:t>https://en.wikipedia.org/wiki/One-class_classification</a:t>
            </a:r>
            <a:r>
              <a:rPr lang="en-US" sz="700" dirty="0"/>
              <a:t> </a:t>
            </a:r>
          </a:p>
        </p:txBody>
      </p:sp>
    </p:spTree>
    <p:extLst>
      <p:ext uri="{BB962C8B-B14F-4D97-AF65-F5344CB8AC3E}">
        <p14:creationId xmlns:p14="http://schemas.microsoft.com/office/powerpoint/2010/main" val="355253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E474-CD19-45C1-9E11-91A817D0C00F}"/>
              </a:ext>
            </a:extLst>
          </p:cNvPr>
          <p:cNvSpPr>
            <a:spLocks noGrp="1"/>
          </p:cNvSpPr>
          <p:nvPr>
            <p:ph type="title"/>
          </p:nvPr>
        </p:nvSpPr>
        <p:spPr/>
        <p:txBody>
          <a:bodyPr/>
          <a:lstStyle/>
          <a:p>
            <a:r>
              <a:rPr lang="en-US" dirty="0"/>
              <a:t>Isolation Forest</a:t>
            </a:r>
          </a:p>
        </p:txBody>
      </p:sp>
      <p:sp>
        <p:nvSpPr>
          <p:cNvPr id="3" name="Content Placeholder 2">
            <a:extLst>
              <a:ext uri="{FF2B5EF4-FFF2-40B4-BE49-F238E27FC236}">
                <a16:creationId xmlns:a16="http://schemas.microsoft.com/office/drawing/2014/main" id="{C983462E-2440-423C-A396-EB029C8A88A4}"/>
              </a:ext>
            </a:extLst>
          </p:cNvPr>
          <p:cNvSpPr>
            <a:spLocks noGrp="1"/>
          </p:cNvSpPr>
          <p:nvPr>
            <p:ph sz="quarter" idx="10"/>
          </p:nvPr>
        </p:nvSpPr>
        <p:spPr>
          <a:xfrm>
            <a:off x="733426" y="908093"/>
            <a:ext cx="5023686" cy="5221539"/>
          </a:xfrm>
        </p:spPr>
        <p:txBody>
          <a:bodyPr/>
          <a:lstStyle/>
          <a:p>
            <a:r>
              <a:rPr lang="en-US" dirty="0"/>
              <a:t>Randomly split a feature in the data to separate normal instances and anomalous instances</a:t>
            </a:r>
          </a:p>
          <a:p>
            <a:r>
              <a:rPr lang="en-US" dirty="0"/>
              <a:t>The idea is that an anomaly is more difficult to isolate (i.e., takes more splits), so, the number of splits for an instance to be totally isolated is used to predict whether it is anomalous</a:t>
            </a:r>
          </a:p>
        </p:txBody>
      </p:sp>
      <p:pic>
        <p:nvPicPr>
          <p:cNvPr id="2050" name="Picture 2" descr="How to use Isolation Forests for anomaly detection | Towards Data Science">
            <a:extLst>
              <a:ext uri="{FF2B5EF4-FFF2-40B4-BE49-F238E27FC236}">
                <a16:creationId xmlns:a16="http://schemas.microsoft.com/office/drawing/2014/main" id="{DE897636-50C1-491B-9A45-22E1B20F0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8741" y="109131"/>
            <a:ext cx="6217085" cy="27798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omaly Detection With Isolation Forest | by Eugenia Anello | Better  Programming">
            <a:extLst>
              <a:ext uri="{FF2B5EF4-FFF2-40B4-BE49-F238E27FC236}">
                <a16:creationId xmlns:a16="http://schemas.microsoft.com/office/drawing/2014/main" id="{8BADE872-CF87-454E-A419-DDDB33CD1C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890" y="3236078"/>
            <a:ext cx="5232934" cy="269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1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EFDD-C089-4528-B106-2690E438CDB1}"/>
              </a:ext>
            </a:extLst>
          </p:cNvPr>
          <p:cNvSpPr>
            <a:spLocks noGrp="1"/>
          </p:cNvSpPr>
          <p:nvPr>
            <p:ph type="title"/>
          </p:nvPr>
        </p:nvSpPr>
        <p:spPr/>
        <p:txBody>
          <a:bodyPr/>
          <a:lstStyle/>
          <a:p>
            <a:r>
              <a:rPr lang="en-US" dirty="0"/>
              <a:t>Local Outlier Factor</a:t>
            </a:r>
          </a:p>
        </p:txBody>
      </p:sp>
      <p:sp>
        <p:nvSpPr>
          <p:cNvPr id="3" name="Content Placeholder 2">
            <a:extLst>
              <a:ext uri="{FF2B5EF4-FFF2-40B4-BE49-F238E27FC236}">
                <a16:creationId xmlns:a16="http://schemas.microsoft.com/office/drawing/2014/main" id="{D71158A2-4F6A-4473-8E7C-6D9EF237A493}"/>
              </a:ext>
            </a:extLst>
          </p:cNvPr>
          <p:cNvSpPr>
            <a:spLocks noGrp="1"/>
          </p:cNvSpPr>
          <p:nvPr>
            <p:ph sz="quarter" idx="10"/>
          </p:nvPr>
        </p:nvSpPr>
        <p:spPr>
          <a:xfrm>
            <a:off x="733426" y="908093"/>
            <a:ext cx="5643312" cy="5221539"/>
          </a:xfrm>
        </p:spPr>
        <p:txBody>
          <a:bodyPr/>
          <a:lstStyle/>
          <a:p>
            <a:r>
              <a:rPr lang="en-US" sz="2400" dirty="0"/>
              <a:t>LOF calculates the </a:t>
            </a:r>
            <a:r>
              <a:rPr lang="en-US" sz="2400" b="1" i="1" dirty="0"/>
              <a:t>local density deviation</a:t>
            </a:r>
            <a:r>
              <a:rPr lang="en-US" sz="2400" dirty="0"/>
              <a:t> of each instance with respect to its neighbors (i.e., instances that are close enough to the given one) to evaluate whether that instance is an outliers</a:t>
            </a:r>
          </a:p>
          <a:p>
            <a:r>
              <a:rPr lang="en-US" sz="2400" dirty="0"/>
              <a:t>Roughly speaking, this means if an instances have more neighbors that are close, it is less likely to be an anomaly</a:t>
            </a:r>
          </a:p>
          <a:p>
            <a:r>
              <a:rPr lang="en-US" sz="2400" dirty="0"/>
              <a:t>And if an instance only have very far neighbors, </a:t>
            </a:r>
            <a:r>
              <a:rPr lang="en-US" sz="2400"/>
              <a:t>it tends to </a:t>
            </a:r>
            <a:r>
              <a:rPr lang="en-US" sz="2400" dirty="0"/>
              <a:t>be an anomaly</a:t>
            </a:r>
          </a:p>
        </p:txBody>
      </p:sp>
      <p:pic>
        <p:nvPicPr>
          <p:cNvPr id="3074" name="Picture 2" descr="Local Outlier Factor (LOF)">
            <a:extLst>
              <a:ext uri="{FF2B5EF4-FFF2-40B4-BE49-F238E27FC236}">
                <a16:creationId xmlns:a16="http://schemas.microsoft.com/office/drawing/2014/main" id="{1E1E6662-A325-47BF-892E-F12D4D2DE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1773" y="908093"/>
            <a:ext cx="5258302" cy="394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715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5650</TotalTime>
  <Words>935</Words>
  <Application>Microsoft Office PowerPoint</Application>
  <PresentationFormat>Widescreen</PresentationFormat>
  <Paragraphs>126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55 Roman</vt:lpstr>
      <vt:lpstr>Avenir 65 Medium</vt:lpstr>
      <vt:lpstr>Avenir 95 Black</vt:lpstr>
      <vt:lpstr>Calibri</vt:lpstr>
      <vt:lpstr>Office Theme</vt:lpstr>
      <vt:lpstr>Anomaly Detection</vt:lpstr>
      <vt:lpstr>Review - Anomaly Detection</vt:lpstr>
      <vt:lpstr>Example: Stock Data</vt:lpstr>
      <vt:lpstr>Anomalies in Stock Data</vt:lpstr>
      <vt:lpstr>Interactive Figure in Jupyter</vt:lpstr>
      <vt:lpstr>Stock Chart</vt:lpstr>
      <vt:lpstr>One-Class Support Vector Machine</vt:lpstr>
      <vt:lpstr>Isolation Forest</vt:lpstr>
      <vt:lpstr>Local Outlier Factor</vt:lpstr>
      <vt:lpstr>AWS Random Cut Forest</vt:lpstr>
      <vt:lpstr>Tuning Anomaly Detection Model</vt:lpstr>
      <vt:lpstr>Differencing in Time Series</vt:lpstr>
      <vt:lpstr>Anomalies in Differenced Data</vt:lpstr>
      <vt:lpstr>Additional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Lindy Taylor</dc:creator>
  <cp:lastModifiedBy>Linh Le</cp:lastModifiedBy>
  <cp:revision>171</cp:revision>
  <dcterms:created xsi:type="dcterms:W3CDTF">2019-08-07T15:31:06Z</dcterms:created>
  <dcterms:modified xsi:type="dcterms:W3CDTF">2022-05-19T16:12:25Z</dcterms:modified>
</cp:coreProperties>
</file>