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56" r:id="rId2"/>
    <p:sldId id="268" r:id="rId3"/>
    <p:sldId id="305" r:id="rId4"/>
    <p:sldId id="314" r:id="rId5"/>
    <p:sldId id="315" r:id="rId6"/>
    <p:sldId id="31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AC7"/>
    <a:srgbClr val="65E537"/>
    <a:srgbClr val="B8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89376" autoAdjust="0"/>
  </p:normalViewPr>
  <p:slideViewPr>
    <p:cSldViewPr snapToGrid="0" snapToObjects="1">
      <p:cViewPr varScale="1">
        <p:scale>
          <a:sx n="159" d="100"/>
          <a:sy n="159" d="100"/>
        </p:scale>
        <p:origin x="306"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nhl\Downloads\MSFT.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MSFT Price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MSFT!$E$1</c:f>
              <c:strCache>
                <c:ptCount val="1"/>
                <c:pt idx="0">
                  <c:v>Close</c:v>
                </c:pt>
              </c:strCache>
            </c:strRef>
          </c:tx>
          <c:spPr>
            <a:ln w="28575" cap="rnd">
              <a:solidFill>
                <a:schemeClr val="accent1"/>
              </a:solidFill>
              <a:round/>
            </a:ln>
            <a:effectLst/>
          </c:spPr>
          <c:marker>
            <c:symbol val="none"/>
          </c:marker>
          <c:trendline>
            <c:spPr>
              <a:ln w="34925" cap="rnd">
                <a:solidFill>
                  <a:srgbClr val="FF0000"/>
                </a:solidFill>
                <a:prstDash val="dash"/>
              </a:ln>
              <a:effectLst/>
            </c:spPr>
            <c:trendlineType val="poly"/>
            <c:order val="3"/>
            <c:forward val="20"/>
            <c:dispRSqr val="0"/>
            <c:dispEq val="0"/>
          </c:trendline>
          <c:cat>
            <c:numRef>
              <c:f>MSFT!$A$2:$A$130</c:f>
              <c:numCache>
                <c:formatCode>m/d/yyyy</c:formatCode>
                <c:ptCount val="129"/>
                <c:pt idx="0">
                  <c:v>44389</c:v>
                </c:pt>
                <c:pt idx="1">
                  <c:v>44390</c:v>
                </c:pt>
                <c:pt idx="2">
                  <c:v>44391</c:v>
                </c:pt>
                <c:pt idx="3">
                  <c:v>44392</c:v>
                </c:pt>
                <c:pt idx="4">
                  <c:v>44393</c:v>
                </c:pt>
                <c:pt idx="5">
                  <c:v>44396</c:v>
                </c:pt>
                <c:pt idx="6">
                  <c:v>44397</c:v>
                </c:pt>
                <c:pt idx="7">
                  <c:v>44398</c:v>
                </c:pt>
                <c:pt idx="8">
                  <c:v>44399</c:v>
                </c:pt>
                <c:pt idx="9">
                  <c:v>44400</c:v>
                </c:pt>
                <c:pt idx="10">
                  <c:v>44403</c:v>
                </c:pt>
                <c:pt idx="11">
                  <c:v>44404</c:v>
                </c:pt>
                <c:pt idx="12">
                  <c:v>44405</c:v>
                </c:pt>
                <c:pt idx="13">
                  <c:v>44406</c:v>
                </c:pt>
                <c:pt idx="14">
                  <c:v>44407</c:v>
                </c:pt>
                <c:pt idx="15">
                  <c:v>44410</c:v>
                </c:pt>
                <c:pt idx="16">
                  <c:v>44411</c:v>
                </c:pt>
                <c:pt idx="17">
                  <c:v>44412</c:v>
                </c:pt>
                <c:pt idx="18">
                  <c:v>44413</c:v>
                </c:pt>
                <c:pt idx="19">
                  <c:v>44414</c:v>
                </c:pt>
                <c:pt idx="20">
                  <c:v>44417</c:v>
                </c:pt>
                <c:pt idx="21">
                  <c:v>44418</c:v>
                </c:pt>
                <c:pt idx="22">
                  <c:v>44419</c:v>
                </c:pt>
                <c:pt idx="23">
                  <c:v>44420</c:v>
                </c:pt>
                <c:pt idx="24">
                  <c:v>44421</c:v>
                </c:pt>
                <c:pt idx="25">
                  <c:v>44424</c:v>
                </c:pt>
                <c:pt idx="26">
                  <c:v>44425</c:v>
                </c:pt>
                <c:pt idx="27">
                  <c:v>44426</c:v>
                </c:pt>
                <c:pt idx="28">
                  <c:v>44427</c:v>
                </c:pt>
                <c:pt idx="29">
                  <c:v>44428</c:v>
                </c:pt>
                <c:pt idx="30">
                  <c:v>44431</c:v>
                </c:pt>
                <c:pt idx="31">
                  <c:v>44432</c:v>
                </c:pt>
                <c:pt idx="32">
                  <c:v>44433</c:v>
                </c:pt>
                <c:pt idx="33">
                  <c:v>44434</c:v>
                </c:pt>
                <c:pt idx="34">
                  <c:v>44435</c:v>
                </c:pt>
                <c:pt idx="35">
                  <c:v>44438</c:v>
                </c:pt>
                <c:pt idx="36">
                  <c:v>44439</c:v>
                </c:pt>
                <c:pt idx="37">
                  <c:v>44440</c:v>
                </c:pt>
                <c:pt idx="38">
                  <c:v>44441</c:v>
                </c:pt>
                <c:pt idx="39">
                  <c:v>44442</c:v>
                </c:pt>
                <c:pt idx="40">
                  <c:v>44446</c:v>
                </c:pt>
                <c:pt idx="41">
                  <c:v>44447</c:v>
                </c:pt>
                <c:pt idx="42">
                  <c:v>44448</c:v>
                </c:pt>
                <c:pt idx="43">
                  <c:v>44449</c:v>
                </c:pt>
                <c:pt idx="44">
                  <c:v>44452</c:v>
                </c:pt>
                <c:pt idx="45">
                  <c:v>44453</c:v>
                </c:pt>
                <c:pt idx="46">
                  <c:v>44454</c:v>
                </c:pt>
                <c:pt idx="47">
                  <c:v>44455</c:v>
                </c:pt>
                <c:pt idx="48">
                  <c:v>44456</c:v>
                </c:pt>
                <c:pt idx="49">
                  <c:v>44459</c:v>
                </c:pt>
                <c:pt idx="50">
                  <c:v>44460</c:v>
                </c:pt>
                <c:pt idx="51">
                  <c:v>44461</c:v>
                </c:pt>
                <c:pt idx="52">
                  <c:v>44462</c:v>
                </c:pt>
                <c:pt idx="53">
                  <c:v>44463</c:v>
                </c:pt>
                <c:pt idx="54">
                  <c:v>44466</c:v>
                </c:pt>
                <c:pt idx="55">
                  <c:v>44467</c:v>
                </c:pt>
                <c:pt idx="56">
                  <c:v>44468</c:v>
                </c:pt>
                <c:pt idx="57">
                  <c:v>44469</c:v>
                </c:pt>
                <c:pt idx="58">
                  <c:v>44470</c:v>
                </c:pt>
                <c:pt idx="59">
                  <c:v>44473</c:v>
                </c:pt>
                <c:pt idx="60">
                  <c:v>44474</c:v>
                </c:pt>
                <c:pt idx="61">
                  <c:v>44475</c:v>
                </c:pt>
                <c:pt idx="62">
                  <c:v>44476</c:v>
                </c:pt>
                <c:pt idx="63">
                  <c:v>44477</c:v>
                </c:pt>
                <c:pt idx="64">
                  <c:v>44480</c:v>
                </c:pt>
                <c:pt idx="65">
                  <c:v>44481</c:v>
                </c:pt>
                <c:pt idx="66">
                  <c:v>44482</c:v>
                </c:pt>
                <c:pt idx="67">
                  <c:v>44483</c:v>
                </c:pt>
                <c:pt idx="68">
                  <c:v>44484</c:v>
                </c:pt>
                <c:pt idx="69">
                  <c:v>44487</c:v>
                </c:pt>
                <c:pt idx="70">
                  <c:v>44488</c:v>
                </c:pt>
                <c:pt idx="71">
                  <c:v>44489</c:v>
                </c:pt>
                <c:pt idx="72">
                  <c:v>44490</c:v>
                </c:pt>
                <c:pt idx="73">
                  <c:v>44491</c:v>
                </c:pt>
                <c:pt idx="74">
                  <c:v>44494</c:v>
                </c:pt>
                <c:pt idx="75">
                  <c:v>44495</c:v>
                </c:pt>
                <c:pt idx="76">
                  <c:v>44496</c:v>
                </c:pt>
                <c:pt idx="77">
                  <c:v>44497</c:v>
                </c:pt>
                <c:pt idx="78">
                  <c:v>44498</c:v>
                </c:pt>
                <c:pt idx="79">
                  <c:v>44501</c:v>
                </c:pt>
                <c:pt idx="80">
                  <c:v>44502</c:v>
                </c:pt>
                <c:pt idx="81">
                  <c:v>44503</c:v>
                </c:pt>
                <c:pt idx="82">
                  <c:v>44504</c:v>
                </c:pt>
                <c:pt idx="83">
                  <c:v>44505</c:v>
                </c:pt>
                <c:pt idx="84">
                  <c:v>44508</c:v>
                </c:pt>
                <c:pt idx="85">
                  <c:v>44509</c:v>
                </c:pt>
                <c:pt idx="86">
                  <c:v>44510</c:v>
                </c:pt>
                <c:pt idx="87">
                  <c:v>44511</c:v>
                </c:pt>
                <c:pt idx="88">
                  <c:v>44512</c:v>
                </c:pt>
                <c:pt idx="89">
                  <c:v>44515</c:v>
                </c:pt>
                <c:pt idx="90">
                  <c:v>44516</c:v>
                </c:pt>
                <c:pt idx="91">
                  <c:v>44517</c:v>
                </c:pt>
                <c:pt idx="92">
                  <c:v>44518</c:v>
                </c:pt>
                <c:pt idx="93">
                  <c:v>44519</c:v>
                </c:pt>
                <c:pt idx="94">
                  <c:v>44522</c:v>
                </c:pt>
                <c:pt idx="95">
                  <c:v>44523</c:v>
                </c:pt>
                <c:pt idx="96">
                  <c:v>44524</c:v>
                </c:pt>
                <c:pt idx="97">
                  <c:v>44526</c:v>
                </c:pt>
                <c:pt idx="98">
                  <c:v>44529</c:v>
                </c:pt>
                <c:pt idx="99">
                  <c:v>44530</c:v>
                </c:pt>
                <c:pt idx="100">
                  <c:v>44531</c:v>
                </c:pt>
                <c:pt idx="101">
                  <c:v>44532</c:v>
                </c:pt>
                <c:pt idx="102">
                  <c:v>44533</c:v>
                </c:pt>
                <c:pt idx="103">
                  <c:v>44536</c:v>
                </c:pt>
                <c:pt idx="104">
                  <c:v>44537</c:v>
                </c:pt>
                <c:pt idx="105">
                  <c:v>44538</c:v>
                </c:pt>
                <c:pt idx="106">
                  <c:v>44539</c:v>
                </c:pt>
                <c:pt idx="107">
                  <c:v>44540</c:v>
                </c:pt>
                <c:pt idx="108">
                  <c:v>44543</c:v>
                </c:pt>
                <c:pt idx="109">
                  <c:v>44544</c:v>
                </c:pt>
                <c:pt idx="110">
                  <c:v>44545</c:v>
                </c:pt>
                <c:pt idx="111">
                  <c:v>44546</c:v>
                </c:pt>
                <c:pt idx="112">
                  <c:v>44547</c:v>
                </c:pt>
                <c:pt idx="113">
                  <c:v>44550</c:v>
                </c:pt>
                <c:pt idx="114">
                  <c:v>44551</c:v>
                </c:pt>
                <c:pt idx="115">
                  <c:v>44552</c:v>
                </c:pt>
                <c:pt idx="116">
                  <c:v>44553</c:v>
                </c:pt>
                <c:pt idx="117">
                  <c:v>44557</c:v>
                </c:pt>
                <c:pt idx="118">
                  <c:v>44558</c:v>
                </c:pt>
                <c:pt idx="119">
                  <c:v>44559</c:v>
                </c:pt>
                <c:pt idx="120">
                  <c:v>44560</c:v>
                </c:pt>
                <c:pt idx="121">
                  <c:v>44561</c:v>
                </c:pt>
                <c:pt idx="122">
                  <c:v>44564</c:v>
                </c:pt>
                <c:pt idx="123">
                  <c:v>44565</c:v>
                </c:pt>
                <c:pt idx="124">
                  <c:v>44566</c:v>
                </c:pt>
                <c:pt idx="125">
                  <c:v>44567</c:v>
                </c:pt>
                <c:pt idx="126">
                  <c:v>44568</c:v>
                </c:pt>
                <c:pt idx="127">
                  <c:v>44571</c:v>
                </c:pt>
                <c:pt idx="128">
                  <c:v>44572</c:v>
                </c:pt>
              </c:numCache>
            </c:numRef>
          </c:cat>
          <c:val>
            <c:numRef>
              <c:f>MSFT!$E$2:$E$130</c:f>
              <c:numCache>
                <c:formatCode>General</c:formatCode>
                <c:ptCount val="129"/>
                <c:pt idx="0">
                  <c:v>277.32000699999998</c:v>
                </c:pt>
                <c:pt idx="1">
                  <c:v>280.98001099999999</c:v>
                </c:pt>
                <c:pt idx="2">
                  <c:v>282.51001000000002</c:v>
                </c:pt>
                <c:pt idx="3">
                  <c:v>281.02999899999998</c:v>
                </c:pt>
                <c:pt idx="4">
                  <c:v>280.75</c:v>
                </c:pt>
                <c:pt idx="5">
                  <c:v>277.01001000000002</c:v>
                </c:pt>
                <c:pt idx="6">
                  <c:v>279.32000699999998</c:v>
                </c:pt>
                <c:pt idx="7">
                  <c:v>281.39999399999999</c:v>
                </c:pt>
                <c:pt idx="8">
                  <c:v>286.14001500000001</c:v>
                </c:pt>
                <c:pt idx="9">
                  <c:v>289.67001299999998</c:v>
                </c:pt>
                <c:pt idx="10">
                  <c:v>289.04998799999998</c:v>
                </c:pt>
                <c:pt idx="11">
                  <c:v>286.540009</c:v>
                </c:pt>
                <c:pt idx="12">
                  <c:v>286.22000100000002</c:v>
                </c:pt>
                <c:pt idx="13">
                  <c:v>286.5</c:v>
                </c:pt>
                <c:pt idx="14">
                  <c:v>284.91000400000001</c:v>
                </c:pt>
                <c:pt idx="15">
                  <c:v>284.82000699999998</c:v>
                </c:pt>
                <c:pt idx="16">
                  <c:v>287.11999500000002</c:v>
                </c:pt>
                <c:pt idx="17">
                  <c:v>286.51001000000002</c:v>
                </c:pt>
                <c:pt idx="18">
                  <c:v>289.51998900000001</c:v>
                </c:pt>
                <c:pt idx="19">
                  <c:v>289.459991</c:v>
                </c:pt>
                <c:pt idx="20">
                  <c:v>288.32998700000002</c:v>
                </c:pt>
                <c:pt idx="21">
                  <c:v>286.44000199999999</c:v>
                </c:pt>
                <c:pt idx="22">
                  <c:v>286.95001200000002</c:v>
                </c:pt>
                <c:pt idx="23">
                  <c:v>289.80999800000001</c:v>
                </c:pt>
                <c:pt idx="24">
                  <c:v>292.85000600000001</c:v>
                </c:pt>
                <c:pt idx="25">
                  <c:v>294.60000600000001</c:v>
                </c:pt>
                <c:pt idx="26">
                  <c:v>293.07998700000002</c:v>
                </c:pt>
                <c:pt idx="27">
                  <c:v>290.73001099999999</c:v>
                </c:pt>
                <c:pt idx="28">
                  <c:v>296.76998900000001</c:v>
                </c:pt>
                <c:pt idx="29">
                  <c:v>304.35998499999999</c:v>
                </c:pt>
                <c:pt idx="30">
                  <c:v>304.64999399999999</c:v>
                </c:pt>
                <c:pt idx="31">
                  <c:v>302.61999500000002</c:v>
                </c:pt>
                <c:pt idx="32">
                  <c:v>302.01001000000002</c:v>
                </c:pt>
                <c:pt idx="33">
                  <c:v>299.08999599999999</c:v>
                </c:pt>
                <c:pt idx="34">
                  <c:v>299.72000100000002</c:v>
                </c:pt>
                <c:pt idx="35">
                  <c:v>303.58999599999999</c:v>
                </c:pt>
                <c:pt idx="36">
                  <c:v>301.88000499999998</c:v>
                </c:pt>
                <c:pt idx="37">
                  <c:v>301.82998700000002</c:v>
                </c:pt>
                <c:pt idx="38">
                  <c:v>301.14999399999999</c:v>
                </c:pt>
                <c:pt idx="39">
                  <c:v>301.14001500000001</c:v>
                </c:pt>
                <c:pt idx="40">
                  <c:v>300.17999300000002</c:v>
                </c:pt>
                <c:pt idx="41">
                  <c:v>300.209991</c:v>
                </c:pt>
                <c:pt idx="42">
                  <c:v>297.25</c:v>
                </c:pt>
                <c:pt idx="43">
                  <c:v>295.709991</c:v>
                </c:pt>
                <c:pt idx="44">
                  <c:v>296.98998999999998</c:v>
                </c:pt>
                <c:pt idx="45">
                  <c:v>299.790009</c:v>
                </c:pt>
                <c:pt idx="46">
                  <c:v>304.82000699999998</c:v>
                </c:pt>
                <c:pt idx="47">
                  <c:v>305.22000100000002</c:v>
                </c:pt>
                <c:pt idx="48">
                  <c:v>299.86999500000002</c:v>
                </c:pt>
                <c:pt idx="49">
                  <c:v>294.29998799999998</c:v>
                </c:pt>
                <c:pt idx="50">
                  <c:v>294.79998799999998</c:v>
                </c:pt>
                <c:pt idx="51">
                  <c:v>298.57998700000002</c:v>
                </c:pt>
                <c:pt idx="52">
                  <c:v>299.55999800000001</c:v>
                </c:pt>
                <c:pt idx="53">
                  <c:v>299.35000600000001</c:v>
                </c:pt>
                <c:pt idx="54">
                  <c:v>294.17001299999998</c:v>
                </c:pt>
                <c:pt idx="55">
                  <c:v>283.51998900000001</c:v>
                </c:pt>
                <c:pt idx="56">
                  <c:v>284</c:v>
                </c:pt>
                <c:pt idx="57">
                  <c:v>281.92001299999998</c:v>
                </c:pt>
                <c:pt idx="58">
                  <c:v>289.10000600000001</c:v>
                </c:pt>
                <c:pt idx="59">
                  <c:v>283.10998499999999</c:v>
                </c:pt>
                <c:pt idx="60">
                  <c:v>288.76001000000002</c:v>
                </c:pt>
                <c:pt idx="61">
                  <c:v>293.10998499999999</c:v>
                </c:pt>
                <c:pt idx="62">
                  <c:v>294.85000600000001</c:v>
                </c:pt>
                <c:pt idx="63">
                  <c:v>294.85000600000001</c:v>
                </c:pt>
                <c:pt idx="64">
                  <c:v>294.23001099999999</c:v>
                </c:pt>
                <c:pt idx="65">
                  <c:v>292.88000499999998</c:v>
                </c:pt>
                <c:pt idx="66">
                  <c:v>296.30999800000001</c:v>
                </c:pt>
                <c:pt idx="67">
                  <c:v>302.75</c:v>
                </c:pt>
                <c:pt idx="68">
                  <c:v>304.209991</c:v>
                </c:pt>
                <c:pt idx="69">
                  <c:v>307.290009</c:v>
                </c:pt>
                <c:pt idx="70">
                  <c:v>308.23001099999999</c:v>
                </c:pt>
                <c:pt idx="71">
                  <c:v>307.41000400000001</c:v>
                </c:pt>
                <c:pt idx="72">
                  <c:v>310.76001000000002</c:v>
                </c:pt>
                <c:pt idx="73">
                  <c:v>309.16000400000001</c:v>
                </c:pt>
                <c:pt idx="74">
                  <c:v>308.13000499999998</c:v>
                </c:pt>
                <c:pt idx="75">
                  <c:v>310.10998499999999</c:v>
                </c:pt>
                <c:pt idx="76">
                  <c:v>323.17001299999998</c:v>
                </c:pt>
                <c:pt idx="77">
                  <c:v>324.35000600000001</c:v>
                </c:pt>
                <c:pt idx="78">
                  <c:v>331.61999500000002</c:v>
                </c:pt>
                <c:pt idx="79">
                  <c:v>329.36999500000002</c:v>
                </c:pt>
                <c:pt idx="80">
                  <c:v>333.13000499999998</c:v>
                </c:pt>
                <c:pt idx="81">
                  <c:v>334</c:v>
                </c:pt>
                <c:pt idx="82">
                  <c:v>336.44000199999999</c:v>
                </c:pt>
                <c:pt idx="83">
                  <c:v>336.05999800000001</c:v>
                </c:pt>
                <c:pt idx="84">
                  <c:v>336.98998999999998</c:v>
                </c:pt>
                <c:pt idx="85">
                  <c:v>335.95001200000002</c:v>
                </c:pt>
                <c:pt idx="86">
                  <c:v>330.79998799999998</c:v>
                </c:pt>
                <c:pt idx="87">
                  <c:v>332.42999300000002</c:v>
                </c:pt>
                <c:pt idx="88">
                  <c:v>336.72000100000002</c:v>
                </c:pt>
                <c:pt idx="89">
                  <c:v>336.07000699999998</c:v>
                </c:pt>
                <c:pt idx="90">
                  <c:v>339.51001000000002</c:v>
                </c:pt>
                <c:pt idx="91">
                  <c:v>339.11999500000002</c:v>
                </c:pt>
                <c:pt idx="92">
                  <c:v>341.26998900000001</c:v>
                </c:pt>
                <c:pt idx="93">
                  <c:v>343.10998499999999</c:v>
                </c:pt>
                <c:pt idx="94">
                  <c:v>339.82998700000002</c:v>
                </c:pt>
                <c:pt idx="95">
                  <c:v>337.67999300000002</c:v>
                </c:pt>
                <c:pt idx="96">
                  <c:v>337.91000400000001</c:v>
                </c:pt>
                <c:pt idx="97">
                  <c:v>329.67999300000002</c:v>
                </c:pt>
                <c:pt idx="98">
                  <c:v>336.63000499999998</c:v>
                </c:pt>
                <c:pt idx="99">
                  <c:v>330.58999599999999</c:v>
                </c:pt>
                <c:pt idx="100">
                  <c:v>330.07998700000002</c:v>
                </c:pt>
                <c:pt idx="101">
                  <c:v>329.48998999999998</c:v>
                </c:pt>
                <c:pt idx="102">
                  <c:v>323.01001000000002</c:v>
                </c:pt>
                <c:pt idx="103">
                  <c:v>326.19000199999999</c:v>
                </c:pt>
                <c:pt idx="104">
                  <c:v>334.92001299999998</c:v>
                </c:pt>
                <c:pt idx="105">
                  <c:v>334.97000100000002</c:v>
                </c:pt>
                <c:pt idx="106">
                  <c:v>333.10000600000001</c:v>
                </c:pt>
                <c:pt idx="107">
                  <c:v>342.540009</c:v>
                </c:pt>
                <c:pt idx="108">
                  <c:v>339.39999399999999</c:v>
                </c:pt>
                <c:pt idx="109">
                  <c:v>328.33999599999999</c:v>
                </c:pt>
                <c:pt idx="110">
                  <c:v>334.64999399999999</c:v>
                </c:pt>
                <c:pt idx="111">
                  <c:v>324.89999399999999</c:v>
                </c:pt>
                <c:pt idx="112">
                  <c:v>323.79998799999998</c:v>
                </c:pt>
                <c:pt idx="113">
                  <c:v>319.91000400000001</c:v>
                </c:pt>
                <c:pt idx="114">
                  <c:v>327.290009</c:v>
                </c:pt>
                <c:pt idx="115">
                  <c:v>333.20001200000002</c:v>
                </c:pt>
                <c:pt idx="116">
                  <c:v>334.69000199999999</c:v>
                </c:pt>
                <c:pt idx="117">
                  <c:v>342.45001200000002</c:v>
                </c:pt>
                <c:pt idx="118">
                  <c:v>341.25</c:v>
                </c:pt>
                <c:pt idx="119">
                  <c:v>341.95001200000002</c:v>
                </c:pt>
                <c:pt idx="120">
                  <c:v>339.32000699999998</c:v>
                </c:pt>
                <c:pt idx="121">
                  <c:v>336.32000699999998</c:v>
                </c:pt>
                <c:pt idx="122">
                  <c:v>334.75</c:v>
                </c:pt>
                <c:pt idx="123">
                  <c:v>329.01001000000002</c:v>
                </c:pt>
                <c:pt idx="124">
                  <c:v>316.38000499999998</c:v>
                </c:pt>
                <c:pt idx="125">
                  <c:v>313.88000499999998</c:v>
                </c:pt>
                <c:pt idx="126">
                  <c:v>314.040009</c:v>
                </c:pt>
                <c:pt idx="127">
                  <c:v>314.26998900000001</c:v>
                </c:pt>
                <c:pt idx="128">
                  <c:v>314.98001099999999</c:v>
                </c:pt>
              </c:numCache>
            </c:numRef>
          </c:val>
          <c:smooth val="0"/>
          <c:extLst>
            <c:ext xmlns:c16="http://schemas.microsoft.com/office/drawing/2014/chart" uri="{C3380CC4-5D6E-409C-BE32-E72D297353CC}">
              <c16:uniqueId val="{00000001-0148-4F1C-A34A-455AC6018C57}"/>
            </c:ext>
          </c:extLst>
        </c:ser>
        <c:dLbls>
          <c:showLegendKey val="0"/>
          <c:showVal val="0"/>
          <c:showCatName val="0"/>
          <c:showSerName val="0"/>
          <c:showPercent val="0"/>
          <c:showBubbleSize val="0"/>
        </c:dLbls>
        <c:smooth val="0"/>
        <c:axId val="1436874672"/>
        <c:axId val="1436871344"/>
      </c:lineChart>
      <c:dateAx>
        <c:axId val="143687467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6871344"/>
        <c:crosses val="autoZero"/>
        <c:auto val="1"/>
        <c:lblOffset val="100"/>
        <c:baseTimeUnit val="days"/>
      </c:dateAx>
      <c:valAx>
        <c:axId val="1436871344"/>
        <c:scaling>
          <c:orientation val="minMax"/>
          <c:min val="2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6874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D78D4-8830-4043-9064-E6BE46C06313}" type="datetimeFigureOut">
              <a:rPr lang="en-US" smtClean="0"/>
              <a:t>3/21/2022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FDDA2-D307-7D41-8A9B-9D02DEE488BF}" type="slidenum">
              <a:rPr lang="en-US" smtClean="0"/>
              <a:t>‹#›</a:t>
            </a:fld>
            <a:endParaRPr lang="en-US"/>
          </a:p>
        </p:txBody>
      </p:sp>
    </p:spTree>
    <p:extLst>
      <p:ext uri="{BB962C8B-B14F-4D97-AF65-F5344CB8AC3E}">
        <p14:creationId xmlns:p14="http://schemas.microsoft.com/office/powerpoint/2010/main" val="1134089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a:t>
            </a:fld>
            <a:endParaRPr lang="en-US"/>
          </a:p>
        </p:txBody>
      </p:sp>
    </p:spTree>
    <p:extLst>
      <p:ext uri="{BB962C8B-B14F-4D97-AF65-F5344CB8AC3E}">
        <p14:creationId xmlns:p14="http://schemas.microsoft.com/office/powerpoint/2010/main" val="1025935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C32C3-0E38-EF40-8753-699E473F0219}"/>
              </a:ext>
            </a:extLst>
          </p:cNvPr>
          <p:cNvPicPr>
            <a:picLocks noChangeAspect="1"/>
          </p:cNvPicPr>
          <p:nvPr/>
        </p:nvPicPr>
        <p:blipFill rotWithShape="1">
          <a:blip r:embed="rId2"/>
          <a:srcRect r="50000"/>
          <a:stretch/>
        </p:blipFill>
        <p:spPr>
          <a:xfrm>
            <a:off x="6096000" y="0"/>
            <a:ext cx="6096000" cy="6858000"/>
          </a:xfrm>
          <a:prstGeom prst="rect">
            <a:avLst/>
          </a:prstGeom>
        </p:spPr>
      </p:pic>
      <p:sp>
        <p:nvSpPr>
          <p:cNvPr id="5" name="Title 4">
            <a:extLst>
              <a:ext uri="{FF2B5EF4-FFF2-40B4-BE49-F238E27FC236}">
                <a16:creationId xmlns:a16="http://schemas.microsoft.com/office/drawing/2014/main" id="{B27BE0D8-E95C-3C4B-A373-FA77AFB95C44}"/>
              </a:ext>
            </a:extLst>
          </p:cNvPr>
          <p:cNvSpPr>
            <a:spLocks noGrp="1"/>
          </p:cNvSpPr>
          <p:nvPr>
            <p:ph type="title" hasCustomPrompt="1"/>
          </p:nvPr>
        </p:nvSpPr>
        <p:spPr>
          <a:xfrm>
            <a:off x="6813549" y="2703443"/>
            <a:ext cx="4660900" cy="677395"/>
          </a:xfrm>
          <a:prstGeom prst="rect">
            <a:avLst/>
          </a:prstGeom>
        </p:spPr>
        <p:txBody>
          <a:bodyPr/>
          <a:lstStyle>
            <a:lvl1pPr algn="ctr">
              <a:defRPr sz="3200" b="1">
                <a:latin typeface="Arial" panose="020B0604020202020204" pitchFamily="34" charset="0"/>
                <a:cs typeface="Arial" panose="020B0604020202020204" pitchFamily="34" charset="0"/>
              </a:defRPr>
            </a:lvl1pPr>
          </a:lstStyle>
          <a:p>
            <a:r>
              <a:rPr lang="en-US" dirty="0"/>
              <a:t>Title</a:t>
            </a:r>
          </a:p>
        </p:txBody>
      </p:sp>
      <p:sp>
        <p:nvSpPr>
          <p:cNvPr id="10" name="Text Placeholder 2">
            <a:extLst>
              <a:ext uri="{FF2B5EF4-FFF2-40B4-BE49-F238E27FC236}">
                <a16:creationId xmlns:a16="http://schemas.microsoft.com/office/drawing/2014/main" id="{C1DA1688-B217-4843-B0D0-29E1D2028150}"/>
              </a:ext>
            </a:extLst>
          </p:cNvPr>
          <p:cNvSpPr>
            <a:spLocks noGrp="1"/>
          </p:cNvSpPr>
          <p:nvPr>
            <p:ph type="body" sz="quarter" idx="13" hasCustomPrompt="1"/>
          </p:nvPr>
        </p:nvSpPr>
        <p:spPr>
          <a:xfrm>
            <a:off x="6813549" y="3546735"/>
            <a:ext cx="4660900" cy="512762"/>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a:t>
            </a:r>
          </a:p>
        </p:txBody>
      </p:sp>
      <p:pic>
        <p:nvPicPr>
          <p:cNvPr id="11" name="Picture 10">
            <a:extLst>
              <a:ext uri="{FF2B5EF4-FFF2-40B4-BE49-F238E27FC236}">
                <a16:creationId xmlns:a16="http://schemas.microsoft.com/office/drawing/2014/main" id="{64356227-D7D4-F943-AFB2-F20F8B424051}"/>
              </a:ext>
            </a:extLst>
          </p:cNvPr>
          <p:cNvPicPr>
            <a:picLocks noChangeAspect="1"/>
          </p:cNvPicPr>
          <p:nvPr/>
        </p:nvPicPr>
        <p:blipFill>
          <a:blip r:embed="rId3"/>
          <a:stretch>
            <a:fillRect/>
          </a:stretch>
        </p:blipFill>
        <p:spPr>
          <a:xfrm>
            <a:off x="1598817" y="1983144"/>
            <a:ext cx="2853911" cy="2891711"/>
          </a:xfrm>
          <a:prstGeom prst="rect">
            <a:avLst/>
          </a:prstGeom>
        </p:spPr>
      </p:pic>
    </p:spTree>
    <p:extLst>
      <p:ext uri="{BB962C8B-B14F-4D97-AF65-F5344CB8AC3E}">
        <p14:creationId xmlns:p14="http://schemas.microsoft.com/office/powerpoint/2010/main" val="281909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D5093F-A64D-6A42-8920-D62D4FA40C4E}"/>
              </a:ext>
            </a:extLst>
          </p:cNvPr>
          <p:cNvGrpSpPr/>
          <p:nvPr userDrawn="1"/>
        </p:nvGrpSpPr>
        <p:grpSpPr>
          <a:xfrm>
            <a:off x="-1" y="0"/>
            <a:ext cx="12192002" cy="6858000"/>
            <a:chOff x="-1" y="0"/>
            <a:chExt cx="12192002" cy="6858000"/>
          </a:xfrm>
        </p:grpSpPr>
        <p:pic>
          <p:nvPicPr>
            <p:cNvPr id="8" name="Picture 7">
              <a:extLst>
                <a:ext uri="{FF2B5EF4-FFF2-40B4-BE49-F238E27FC236}">
                  <a16:creationId xmlns:a16="http://schemas.microsoft.com/office/drawing/2014/main" id="{0A42E0DC-41C4-5D4E-9365-D4101A18F8FD}"/>
                </a:ext>
              </a:extLst>
            </p:cNvPr>
            <p:cNvPicPr>
              <a:picLocks noChangeAspect="1"/>
            </p:cNvPicPr>
            <p:nvPr/>
          </p:nvPicPr>
          <p:blipFill rotWithShape="1">
            <a:blip r:embed="rId2"/>
            <a:srcRect t="20272"/>
            <a:stretch/>
          </p:blipFill>
          <p:spPr>
            <a:xfrm>
              <a:off x="1" y="0"/>
              <a:ext cx="12192000" cy="6858000"/>
            </a:xfrm>
            <a:prstGeom prst="rect">
              <a:avLst/>
            </a:prstGeom>
          </p:spPr>
        </p:pic>
        <p:cxnSp>
          <p:nvCxnSpPr>
            <p:cNvPr id="9" name="Straight Connector 8">
              <a:extLst>
                <a:ext uri="{FF2B5EF4-FFF2-40B4-BE49-F238E27FC236}">
                  <a16:creationId xmlns:a16="http://schemas.microsoft.com/office/drawing/2014/main" id="{5FC13913-2F32-2343-B64C-251CB51EA2C7}"/>
                </a:ext>
              </a:extLst>
            </p:cNvPr>
            <p:cNvCxnSpPr>
              <a:cxnSpLocks/>
            </p:cNvCxnSpPr>
            <p:nvPr/>
          </p:nvCxnSpPr>
          <p:spPr>
            <a:xfrm>
              <a:off x="1826811" y="1497477"/>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EDDACB2-B58B-F64A-B55E-70FEB45037B1}"/>
                </a:ext>
              </a:extLst>
            </p:cNvPr>
            <p:cNvSpPr/>
            <p:nvPr/>
          </p:nvSpPr>
          <p:spPr>
            <a:xfrm>
              <a:off x="5589104" y="990581"/>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4A6396A-6CC8-EE41-8B23-9407CDA8FD3F}"/>
                </a:ext>
              </a:extLst>
            </p:cNvPr>
            <p:cNvCxnSpPr>
              <a:cxnSpLocks/>
            </p:cNvCxnSpPr>
            <p:nvPr/>
          </p:nvCxnSpPr>
          <p:spPr>
            <a:xfrm>
              <a:off x="1826811" y="5360525"/>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24DCAAE-06D4-1C42-A8CE-0E38F73143D0}"/>
                </a:ext>
              </a:extLst>
            </p:cNvPr>
            <p:cNvSpPr/>
            <p:nvPr/>
          </p:nvSpPr>
          <p:spPr>
            <a:xfrm>
              <a:off x="5589104" y="4853629"/>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F89AB1-B31C-E448-B85A-7845F94BB1BB}"/>
                </a:ext>
              </a:extLst>
            </p:cNvPr>
            <p:cNvSpPr/>
            <p:nvPr/>
          </p:nvSpPr>
          <p:spPr>
            <a:xfrm>
              <a:off x="-1" y="2494755"/>
              <a:ext cx="12192001" cy="1866622"/>
            </a:xfrm>
            <a:prstGeom prst="rect">
              <a:avLst/>
            </a:prstGeom>
            <a:solidFill>
              <a:srgbClr val="FFC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F5AD75-B71E-D94B-A05C-66D485089CE9}"/>
                </a:ext>
              </a:extLst>
            </p:cNvPr>
            <p:cNvPicPr>
              <a:picLocks noChangeAspect="1"/>
            </p:cNvPicPr>
            <p:nvPr/>
          </p:nvPicPr>
          <p:blipFill>
            <a:blip r:embed="rId3"/>
            <a:stretch>
              <a:fillRect/>
            </a:stretch>
          </p:blipFill>
          <p:spPr>
            <a:xfrm>
              <a:off x="5770916" y="1320514"/>
              <a:ext cx="650162" cy="433441"/>
            </a:xfrm>
            <a:prstGeom prst="rect">
              <a:avLst/>
            </a:prstGeom>
          </p:spPr>
        </p:pic>
        <p:pic>
          <p:nvPicPr>
            <p:cNvPr id="16" name="Picture 15">
              <a:extLst>
                <a:ext uri="{FF2B5EF4-FFF2-40B4-BE49-F238E27FC236}">
                  <a16:creationId xmlns:a16="http://schemas.microsoft.com/office/drawing/2014/main" id="{27CDAB06-B996-2747-B5EA-CA07085E551D}"/>
                </a:ext>
              </a:extLst>
            </p:cNvPr>
            <p:cNvPicPr>
              <a:picLocks noChangeAspect="1"/>
            </p:cNvPicPr>
            <p:nvPr/>
          </p:nvPicPr>
          <p:blipFill>
            <a:blip r:embed="rId3"/>
            <a:stretch>
              <a:fillRect/>
            </a:stretch>
          </p:blipFill>
          <p:spPr>
            <a:xfrm rot="10800000">
              <a:off x="5770916" y="5143800"/>
              <a:ext cx="650162" cy="433441"/>
            </a:xfrm>
            <a:prstGeom prst="rect">
              <a:avLst/>
            </a:prstGeom>
          </p:spPr>
        </p:pic>
      </p:grpSp>
      <p:sp>
        <p:nvSpPr>
          <p:cNvPr id="17" name="Text Placeholder 12">
            <a:extLst>
              <a:ext uri="{FF2B5EF4-FFF2-40B4-BE49-F238E27FC236}">
                <a16:creationId xmlns:a16="http://schemas.microsoft.com/office/drawing/2014/main" id="{4E663CB2-1E13-F842-839B-5A8CD0A85A60}"/>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tx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4569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33246C5-2D29-F946-B2F7-3B9C84905703}"/>
              </a:ext>
            </a:extLst>
          </p:cNvPr>
          <p:cNvGrpSpPr/>
          <p:nvPr userDrawn="1"/>
        </p:nvGrpSpPr>
        <p:grpSpPr>
          <a:xfrm>
            <a:off x="-1" y="0"/>
            <a:ext cx="12192001" cy="6858000"/>
            <a:chOff x="-1" y="0"/>
            <a:chExt cx="12192001" cy="6858000"/>
          </a:xfrm>
        </p:grpSpPr>
        <p:pic>
          <p:nvPicPr>
            <p:cNvPr id="8" name="Picture 7">
              <a:extLst>
                <a:ext uri="{FF2B5EF4-FFF2-40B4-BE49-F238E27FC236}">
                  <a16:creationId xmlns:a16="http://schemas.microsoft.com/office/drawing/2014/main" id="{44CE2E98-8D1A-CD4B-B1A9-88632EBA646B}"/>
                </a:ext>
              </a:extLst>
            </p:cNvPr>
            <p:cNvPicPr>
              <a:picLocks noChangeAspect="1"/>
            </p:cNvPicPr>
            <p:nvPr/>
          </p:nvPicPr>
          <p:blipFill>
            <a:blip r:embed="rId2"/>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CFBB83C3-3C45-0841-A413-09852839C40C}"/>
                </a:ext>
              </a:extLst>
            </p:cNvPr>
            <p:cNvCxnSpPr>
              <a:cxnSpLocks/>
            </p:cNvCxnSpPr>
            <p:nvPr/>
          </p:nvCxnSpPr>
          <p:spPr>
            <a:xfrm>
              <a:off x="1826811" y="1497477"/>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7FDDB52-74F4-BD45-9465-8A1053479EC4}"/>
                </a:ext>
              </a:extLst>
            </p:cNvPr>
            <p:cNvSpPr/>
            <p:nvPr/>
          </p:nvSpPr>
          <p:spPr>
            <a:xfrm>
              <a:off x="5589104" y="990581"/>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DFCEBF5-ADAA-7B46-9038-529B9CAD1C0A}"/>
                </a:ext>
              </a:extLst>
            </p:cNvPr>
            <p:cNvCxnSpPr>
              <a:cxnSpLocks/>
            </p:cNvCxnSpPr>
            <p:nvPr/>
          </p:nvCxnSpPr>
          <p:spPr>
            <a:xfrm>
              <a:off x="1826811" y="5360525"/>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C772748-8129-DF4A-8381-C7C56673891E}"/>
                </a:ext>
              </a:extLst>
            </p:cNvPr>
            <p:cNvSpPr/>
            <p:nvPr/>
          </p:nvSpPr>
          <p:spPr>
            <a:xfrm>
              <a:off x="5589104" y="4853629"/>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7E82D3-A127-8949-B1E6-B259F329C874}"/>
                </a:ext>
              </a:extLst>
            </p:cNvPr>
            <p:cNvSpPr/>
            <p:nvPr/>
          </p:nvSpPr>
          <p:spPr>
            <a:xfrm>
              <a:off x="-1" y="2494755"/>
              <a:ext cx="12192001" cy="18666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EB4B2D7-120C-C34A-B84F-EA07D8F4AE44}"/>
                </a:ext>
              </a:extLst>
            </p:cNvPr>
            <p:cNvPicPr>
              <a:picLocks noChangeAspect="1"/>
            </p:cNvPicPr>
            <p:nvPr/>
          </p:nvPicPr>
          <p:blipFill>
            <a:blip r:embed="rId3"/>
            <a:stretch>
              <a:fillRect/>
            </a:stretch>
          </p:blipFill>
          <p:spPr>
            <a:xfrm>
              <a:off x="5750855" y="1305854"/>
              <a:ext cx="690281" cy="460187"/>
            </a:xfrm>
            <a:prstGeom prst="rect">
              <a:avLst/>
            </a:prstGeom>
          </p:spPr>
        </p:pic>
        <p:pic>
          <p:nvPicPr>
            <p:cNvPr id="16" name="Picture 15">
              <a:extLst>
                <a:ext uri="{FF2B5EF4-FFF2-40B4-BE49-F238E27FC236}">
                  <a16:creationId xmlns:a16="http://schemas.microsoft.com/office/drawing/2014/main" id="{7F279F7D-5F09-5A4A-BBE3-A178B7A30770}"/>
                </a:ext>
              </a:extLst>
            </p:cNvPr>
            <p:cNvPicPr>
              <a:picLocks noChangeAspect="1"/>
            </p:cNvPicPr>
            <p:nvPr/>
          </p:nvPicPr>
          <p:blipFill>
            <a:blip r:embed="rId3"/>
            <a:stretch>
              <a:fillRect/>
            </a:stretch>
          </p:blipFill>
          <p:spPr>
            <a:xfrm rot="10800000">
              <a:off x="5750855" y="5128560"/>
              <a:ext cx="690281" cy="460187"/>
            </a:xfrm>
            <a:prstGeom prst="rect">
              <a:avLst/>
            </a:prstGeom>
          </p:spPr>
        </p:pic>
      </p:grpSp>
      <p:sp>
        <p:nvSpPr>
          <p:cNvPr id="14" name="Text Placeholder 12">
            <a:extLst>
              <a:ext uri="{FF2B5EF4-FFF2-40B4-BE49-F238E27FC236}">
                <a16:creationId xmlns:a16="http://schemas.microsoft.com/office/drawing/2014/main" id="{D4F3A9B5-49EA-D54B-89B9-093CE6BD84CE}"/>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bg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218187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25A00D-820B-394B-BB34-47EBF2ABECF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71227B-224F-8845-985A-7D474CAE570C}"/>
              </a:ext>
            </a:extLst>
          </p:cNvPr>
          <p:cNvSpPr/>
          <p:nvPr/>
        </p:nvSpPr>
        <p:spPr>
          <a:xfrm>
            <a:off x="-1" y="2958419"/>
            <a:ext cx="12192001" cy="9411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3FC234-CE84-CE4A-AEC5-3D8F75B4E49C}"/>
              </a:ext>
            </a:extLst>
          </p:cNvPr>
          <p:cNvSpPr txBox="1"/>
          <p:nvPr/>
        </p:nvSpPr>
        <p:spPr>
          <a:xfrm>
            <a:off x="1822703" y="3210350"/>
            <a:ext cx="8546592" cy="477054"/>
          </a:xfrm>
          <a:prstGeom prst="rect">
            <a:avLst/>
          </a:prstGeom>
          <a:noFill/>
        </p:spPr>
        <p:txBody>
          <a:bodyPr wrap="square" rtlCol="0">
            <a:spAutoFit/>
          </a:bodyPr>
          <a:lstStyle/>
          <a:p>
            <a:pPr algn="ctr"/>
            <a:r>
              <a:rPr lang="en-US" sz="2500"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93475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pic>
        <p:nvPicPr>
          <p:cNvPr id="7" name="Picture 6">
            <a:extLst>
              <a:ext uri="{FF2B5EF4-FFF2-40B4-BE49-F238E27FC236}">
                <a16:creationId xmlns:a16="http://schemas.microsoft.com/office/drawing/2014/main" id="{558D1FCC-C828-5245-A412-3708798581AD}"/>
              </a:ext>
            </a:extLst>
          </p:cNvPr>
          <p:cNvPicPr>
            <a:picLocks noChangeAspect="1"/>
          </p:cNvPicPr>
          <p:nvPr/>
        </p:nvPicPr>
        <p:blipFill>
          <a:blip r:embed="rId3"/>
          <a:stretch>
            <a:fillRect/>
          </a:stretch>
        </p:blipFill>
        <p:spPr>
          <a:xfrm>
            <a:off x="4652335" y="963303"/>
            <a:ext cx="2887330" cy="2925572"/>
          </a:xfrm>
          <a:prstGeom prst="rect">
            <a:avLst/>
          </a:prstGeom>
        </p:spPr>
      </p:pic>
      <p:sp>
        <p:nvSpPr>
          <p:cNvPr id="10" name="Text Placeholder 2">
            <a:extLst>
              <a:ext uri="{FF2B5EF4-FFF2-40B4-BE49-F238E27FC236}">
                <a16:creationId xmlns:a16="http://schemas.microsoft.com/office/drawing/2014/main" id="{4754ED87-0658-414E-9715-03B964241252}"/>
              </a:ext>
            </a:extLst>
          </p:cNvPr>
          <p:cNvSpPr>
            <a:spLocks noGrp="1"/>
          </p:cNvSpPr>
          <p:nvPr>
            <p:ph type="body" sz="quarter" idx="12" hasCustomPrompt="1"/>
          </p:nvPr>
        </p:nvSpPr>
        <p:spPr>
          <a:xfrm>
            <a:off x="3765550" y="5448601"/>
            <a:ext cx="4660900" cy="446096"/>
          </a:xfrm>
          <a:prstGeom prst="rect">
            <a:avLst/>
          </a:prstGeom>
        </p:spPr>
        <p:txBody>
          <a:bodyPr/>
          <a:lstStyle>
            <a:lvl1pPr marL="0" indent="0" algn="ctr">
              <a:buNone/>
              <a:defRPr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Title2</a:t>
            </a:r>
          </a:p>
        </p:txBody>
      </p:sp>
      <p:sp>
        <p:nvSpPr>
          <p:cNvPr id="11" name="Text Placeholder 2">
            <a:extLst>
              <a:ext uri="{FF2B5EF4-FFF2-40B4-BE49-F238E27FC236}">
                <a16:creationId xmlns:a16="http://schemas.microsoft.com/office/drawing/2014/main" id="{DEA2028A-6C2D-9540-910F-711B608C5FD8}"/>
              </a:ext>
            </a:extLst>
          </p:cNvPr>
          <p:cNvSpPr>
            <a:spLocks noGrp="1"/>
          </p:cNvSpPr>
          <p:nvPr>
            <p:ph type="body" sz="quarter" idx="13" hasCustomPrompt="1"/>
          </p:nvPr>
        </p:nvSpPr>
        <p:spPr>
          <a:xfrm>
            <a:off x="3765550" y="5961363"/>
            <a:ext cx="4660900" cy="350227"/>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Date2</a:t>
            </a:r>
          </a:p>
        </p:txBody>
      </p:sp>
    </p:spTree>
    <p:extLst>
      <p:ext uri="{BB962C8B-B14F-4D97-AF65-F5344CB8AC3E}">
        <p14:creationId xmlns:p14="http://schemas.microsoft.com/office/powerpoint/2010/main" val="303132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FA6151DA-0E50-3747-B88F-29F646B3148B}"/>
              </a:ext>
            </a:extLst>
          </p:cNvPr>
          <p:cNvSpPr>
            <a:spLocks noGrp="1"/>
          </p:cNvSpPr>
          <p:nvPr>
            <p:ph type="title" hasCustomPrompt="1"/>
          </p:nvPr>
        </p:nvSpPr>
        <p:spPr>
          <a:xfrm>
            <a:off x="733425" y="109131"/>
            <a:ext cx="10515600" cy="666991"/>
          </a:xfrm>
          <a:prstGeom prst="rect">
            <a:avLst/>
          </a:prstGeom>
        </p:spPr>
        <p:txBody>
          <a:bodyPr/>
          <a:lstStyle>
            <a:lvl1pPr>
              <a:defRPr sz="3200" b="1" i="0">
                <a:latin typeface="Arial" panose="020B0604020202020204" pitchFamily="34" charset="0"/>
                <a:cs typeface="Arial" panose="020B0604020202020204" pitchFamily="34" charset="0"/>
              </a:defRPr>
            </a:lvl1pPr>
          </a:lstStyle>
          <a:p>
            <a:r>
              <a:rPr lang="en-US" dirty="0"/>
              <a:t>Title3</a:t>
            </a:r>
          </a:p>
        </p:txBody>
      </p:sp>
      <p:sp>
        <p:nvSpPr>
          <p:cNvPr id="15" name="Content Placeholder 14">
            <a:extLst>
              <a:ext uri="{FF2B5EF4-FFF2-40B4-BE49-F238E27FC236}">
                <a16:creationId xmlns:a16="http://schemas.microsoft.com/office/drawing/2014/main" id="{48378D0F-E7EF-4A4B-83B1-DE987880935F}"/>
              </a:ext>
            </a:extLst>
          </p:cNvPr>
          <p:cNvSpPr>
            <a:spLocks noGrp="1"/>
          </p:cNvSpPr>
          <p:nvPr>
            <p:ph sz="quarter" idx="10"/>
          </p:nvPr>
        </p:nvSpPr>
        <p:spPr>
          <a:xfrm>
            <a:off x="733425" y="908093"/>
            <a:ext cx="10355263" cy="5221539"/>
          </a:xfrm>
          <a:prstGeom prst="rect">
            <a:avLst/>
          </a:prstGeom>
        </p:spPr>
        <p:txBody>
          <a:bodyPr/>
          <a:lstStyle>
            <a:lvl1pPr>
              <a:buClr>
                <a:srgbClr val="F7BF32"/>
              </a:buClr>
              <a:defRPr b="0" i="0">
                <a:latin typeface="Avenir 65 Medium" panose="02000503020000020003" pitchFamily="2" charset="0"/>
              </a:defRPr>
            </a:lvl1pPr>
            <a:lvl2pPr>
              <a:buClr>
                <a:srgbClr val="F7BF32"/>
              </a:buClr>
              <a:defRPr b="0" i="0">
                <a:latin typeface="Avenir 55 Roman" panose="02000503020000020003" pitchFamily="2" charset="0"/>
              </a:defRPr>
            </a:lvl2pPr>
            <a:lvl3pPr>
              <a:buClr>
                <a:srgbClr val="F7BF32"/>
              </a:buClr>
              <a:defRPr b="0" i="0">
                <a:latin typeface="Avenir 55 Roman" panose="02000503020000020003" pitchFamily="2" charset="0"/>
              </a:defRPr>
            </a:lvl3pPr>
            <a:lvl4pPr>
              <a:buClr>
                <a:srgbClr val="F7BF32"/>
              </a:buClr>
              <a:defRPr b="0" i="0">
                <a:latin typeface="Avenir 55 Roman" panose="02000503020000020003" pitchFamily="2" charset="0"/>
              </a:defRPr>
            </a:lvl4pPr>
            <a:lvl5pPr>
              <a:buClr>
                <a:srgbClr val="F7BF32"/>
              </a:buClr>
              <a:defRPr b="0" i="0">
                <a:latin typeface="Avenir 55 Roman"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200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9A8CB0-9A70-A144-93B6-FBAF6A78F3A2}"/>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2119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sp>
        <p:nvSpPr>
          <p:cNvPr id="6" name="Title 1">
            <a:extLst>
              <a:ext uri="{FF2B5EF4-FFF2-40B4-BE49-F238E27FC236}">
                <a16:creationId xmlns:a16="http://schemas.microsoft.com/office/drawing/2014/main" id="{0159C787-850A-E94C-BE82-DEF54263AD14}"/>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605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D4AF910-3B45-C642-BA40-7F26C292CBB7}"/>
              </a:ext>
            </a:extLst>
          </p:cNvPr>
          <p:cNvGrpSpPr/>
          <p:nvPr userDrawn="1"/>
        </p:nvGrpSpPr>
        <p:grpSpPr>
          <a:xfrm>
            <a:off x="0" y="0"/>
            <a:ext cx="6143872" cy="6858000"/>
            <a:chOff x="0" y="0"/>
            <a:chExt cx="6143872" cy="6858000"/>
          </a:xfrm>
        </p:grpSpPr>
        <p:sp>
          <p:nvSpPr>
            <p:cNvPr id="8" name="Rectangle 7">
              <a:extLst>
                <a:ext uri="{FF2B5EF4-FFF2-40B4-BE49-F238E27FC236}">
                  <a16:creationId xmlns:a16="http://schemas.microsoft.com/office/drawing/2014/main" id="{CC89D864-D3E3-854A-9727-A7FA3A3C3175}"/>
                </a:ext>
              </a:extLst>
            </p:cNvPr>
            <p:cNvSpPr/>
            <p:nvPr/>
          </p:nvSpPr>
          <p:spPr>
            <a:xfrm>
              <a:off x="5617345" y="0"/>
              <a:ext cx="52652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D8ED27C-6546-2A4D-8DF8-81E2F1D5CA75}"/>
                </a:ext>
              </a:extLst>
            </p:cNvPr>
            <p:cNvPicPr>
              <a:picLocks noChangeAspect="1"/>
            </p:cNvPicPr>
            <p:nvPr/>
          </p:nvPicPr>
          <p:blipFill rotWithShape="1">
            <a:blip r:embed="rId2"/>
            <a:srcRect r="50000"/>
            <a:stretch/>
          </p:blipFill>
          <p:spPr>
            <a:xfrm>
              <a:off x="0" y="0"/>
              <a:ext cx="6096000" cy="6858000"/>
            </a:xfrm>
            <a:prstGeom prst="rect">
              <a:avLst/>
            </a:prstGeom>
          </p:spPr>
        </p:pic>
      </p:grpSp>
      <p:sp>
        <p:nvSpPr>
          <p:cNvPr id="13" name="Text Placeholder 12">
            <a:extLst>
              <a:ext uri="{FF2B5EF4-FFF2-40B4-BE49-F238E27FC236}">
                <a16:creationId xmlns:a16="http://schemas.microsoft.com/office/drawing/2014/main" id="{B1061A9F-A15E-C64A-9549-79374FACE173}"/>
              </a:ext>
            </a:extLst>
          </p:cNvPr>
          <p:cNvSpPr>
            <a:spLocks noGrp="1"/>
          </p:cNvSpPr>
          <p:nvPr>
            <p:ph type="body" sz="quarter" idx="10" hasCustomPrompt="1"/>
          </p:nvPr>
        </p:nvSpPr>
        <p:spPr>
          <a:xfrm>
            <a:off x="695833" y="3229691"/>
            <a:ext cx="4702175" cy="398616"/>
          </a:xfrm>
          <a:prstGeom prst="rect">
            <a:avLst/>
          </a:prstGeom>
        </p:spPr>
        <p:txBody>
          <a:bodyPr/>
          <a:lstStyle>
            <a:lvl1pPr marL="0" indent="0" algn="ctr">
              <a:buNone/>
              <a:defRPr sz="3000" b="1" i="0">
                <a:latin typeface="Arial" panose="020B0604020202020204" pitchFamily="34" charset="0"/>
                <a:cs typeface="Arial" panose="020B0604020202020204" pitchFamily="34" charset="0"/>
              </a:defRPr>
            </a:lvl1pPr>
          </a:lstStyle>
          <a:p>
            <a:pPr lvl="0"/>
            <a:r>
              <a:rPr lang="en-US" dirty="0"/>
              <a:t>What We’ll Cover</a:t>
            </a:r>
          </a:p>
        </p:txBody>
      </p:sp>
      <p:sp>
        <p:nvSpPr>
          <p:cNvPr id="19" name="Text Placeholder 18">
            <a:extLst>
              <a:ext uri="{FF2B5EF4-FFF2-40B4-BE49-F238E27FC236}">
                <a16:creationId xmlns:a16="http://schemas.microsoft.com/office/drawing/2014/main" id="{1FA52A49-6633-E54F-9E51-57323147E959}"/>
              </a:ext>
            </a:extLst>
          </p:cNvPr>
          <p:cNvSpPr>
            <a:spLocks noGrp="1"/>
          </p:cNvSpPr>
          <p:nvPr>
            <p:ph type="body" sz="quarter" idx="12" hasCustomPrompt="1"/>
          </p:nvPr>
        </p:nvSpPr>
        <p:spPr>
          <a:xfrm>
            <a:off x="6791833" y="1128199"/>
            <a:ext cx="4704334" cy="4564678"/>
          </a:xfrm>
          <a:prstGeom prst="rect">
            <a:avLst/>
          </a:prstGeom>
        </p:spPr>
        <p:txBody>
          <a:bodyPr/>
          <a:lstStyle>
            <a:lvl1pPr marL="0" indent="0">
              <a:buNone/>
              <a:defRPr sz="1800" b="0" i="0">
                <a:latin typeface="Arial" panose="020B0604020202020204" pitchFamily="34" charset="0"/>
                <a:cs typeface="Arial" panose="020B0604020202020204" pitchFamily="34" charset="0"/>
              </a:defRPr>
            </a:lvl1pPr>
            <a:lvl2pPr marL="742950" indent="-285750">
              <a:lnSpc>
                <a:spcPct val="200000"/>
              </a:lnSpc>
              <a:buClr>
                <a:srgbClr val="FFC629"/>
              </a:buClr>
              <a:buFont typeface="Arial" panose="020B0604020202020204" pitchFamily="34" charset="0"/>
              <a:buChar char="•"/>
              <a:defRPr sz="1800" b="0" i="0"/>
            </a:lvl2pPr>
          </a:lstStyle>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p:txBody>
      </p:sp>
    </p:spTree>
    <p:extLst>
      <p:ext uri="{BB962C8B-B14F-4D97-AF65-F5344CB8AC3E}">
        <p14:creationId xmlns:p14="http://schemas.microsoft.com/office/powerpoint/2010/main" val="28620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6B76FD-EBC2-924F-90F9-5FBB8B224E6C}"/>
              </a:ext>
            </a:extLst>
          </p:cNvPr>
          <p:cNvSpPr/>
          <p:nvPr/>
        </p:nvSpPr>
        <p:spPr>
          <a:xfrm>
            <a:off x="-1" y="6224584"/>
            <a:ext cx="12192001" cy="2607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204431-1C59-AA44-82EC-D02845A982FA}"/>
              </a:ext>
            </a:extLst>
          </p:cNvPr>
          <p:cNvPicPr>
            <a:picLocks noChangeAspect="1"/>
          </p:cNvPicPr>
          <p:nvPr/>
        </p:nvPicPr>
        <p:blipFill rotWithShape="1">
          <a:blip r:embed="rId2"/>
          <a:srcRect t="91324" r="1434" b="242"/>
          <a:stretch/>
        </p:blipFill>
        <p:spPr>
          <a:xfrm>
            <a:off x="0" y="6279639"/>
            <a:ext cx="12192000" cy="578361"/>
          </a:xfrm>
          <a:prstGeom prst="rect">
            <a:avLst/>
          </a:prstGeom>
        </p:spPr>
      </p:pic>
      <p:cxnSp>
        <p:nvCxnSpPr>
          <p:cNvPr id="9" name="Straight Connector 8">
            <a:extLst>
              <a:ext uri="{FF2B5EF4-FFF2-40B4-BE49-F238E27FC236}">
                <a16:creationId xmlns:a16="http://schemas.microsoft.com/office/drawing/2014/main" id="{9E6176D2-EEF6-1043-9E18-99A5E6FB1DED}"/>
              </a:ext>
            </a:extLst>
          </p:cNvPr>
          <p:cNvCxnSpPr>
            <a:cxnSpLocks/>
          </p:cNvCxnSpPr>
          <p:nvPr/>
        </p:nvCxnSpPr>
        <p:spPr>
          <a:xfrm>
            <a:off x="-13856" y="1260574"/>
            <a:ext cx="6096001"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3B75B1AC-CF2D-704D-8913-3B88C08C39B0}"/>
              </a:ext>
            </a:extLst>
          </p:cNvPr>
          <p:cNvSpPr>
            <a:spLocks noGrp="1"/>
          </p:cNvSpPr>
          <p:nvPr>
            <p:ph type="body" sz="quarter" idx="10" hasCustomPrompt="1"/>
          </p:nvPr>
        </p:nvSpPr>
        <p:spPr>
          <a:xfrm>
            <a:off x="598083" y="600075"/>
            <a:ext cx="5680075" cy="660400"/>
          </a:xfrm>
          <a:prstGeom prst="rect">
            <a:avLst/>
          </a:prstGeom>
        </p:spPr>
        <p:txBody>
          <a:bodyPr/>
          <a:lstStyle>
            <a:lvl1pPr marL="0" indent="0">
              <a:buNone/>
              <a:defRPr sz="3000" b="1" i="0">
                <a:latin typeface="Arial" panose="020B0604020202020204" pitchFamily="34" charset="0"/>
                <a:cs typeface="Arial" panose="020B0604020202020204" pitchFamily="34" charset="0"/>
              </a:defRPr>
            </a:lvl1pPr>
          </a:lstStyle>
          <a:p>
            <a:pPr lvl="0"/>
            <a:r>
              <a:rPr lang="en-US" dirty="0"/>
              <a:t>Title7</a:t>
            </a:r>
          </a:p>
        </p:txBody>
      </p:sp>
      <p:sp>
        <p:nvSpPr>
          <p:cNvPr id="20" name="Text Placeholder 19">
            <a:extLst>
              <a:ext uri="{FF2B5EF4-FFF2-40B4-BE49-F238E27FC236}">
                <a16:creationId xmlns:a16="http://schemas.microsoft.com/office/drawing/2014/main" id="{D8360B5A-D265-7849-A437-ACE53640BBA6}"/>
              </a:ext>
            </a:extLst>
          </p:cNvPr>
          <p:cNvSpPr>
            <a:spLocks noGrp="1"/>
          </p:cNvSpPr>
          <p:nvPr>
            <p:ph type="body" sz="quarter" idx="11" hasCustomPrompt="1"/>
          </p:nvPr>
        </p:nvSpPr>
        <p:spPr>
          <a:xfrm>
            <a:off x="598083" y="1752600"/>
            <a:ext cx="4257675" cy="3352800"/>
          </a:xfrm>
          <a:prstGeom prst="rect">
            <a:avLst/>
          </a:prstGeom>
        </p:spPr>
        <p:txBody>
          <a:bodyPr/>
          <a:lstStyle>
            <a:lvl1pPr marL="0" indent="0">
              <a:buClr>
                <a:srgbClr val="FFC629"/>
              </a:buClr>
              <a:buFont typeface="Arial" panose="020B0604020202020204" pitchFamily="34" charset="0"/>
              <a:buNone/>
              <a:defRPr sz="1500">
                <a:latin typeface="Arial" panose="020B0604020202020204" pitchFamily="34" charset="0"/>
                <a:cs typeface="Arial" panose="020B0604020202020204" pitchFamily="34" charset="0"/>
              </a:defRPr>
            </a:lvl1pPr>
            <a:lvl2pPr>
              <a:defRPr sz="1500"/>
            </a:lvl2pPr>
            <a:lvl3pPr>
              <a:defRPr sz="1500"/>
            </a:lvl3pPr>
            <a:lvl4pPr>
              <a:defRPr sz="1500"/>
            </a:lvl4pPr>
            <a:lvl5pPr>
              <a:defRPr sz="1500"/>
            </a:lvl5pPr>
          </a:lstStyle>
          <a:p>
            <a:r>
              <a:rPr lang="en-US" sz="1500" b="1" dirty="0">
                <a:latin typeface="Avenir 95 Black" panose="02000503020000020003" pitchFamily="2" charset="0"/>
              </a:rPr>
              <a:t>Points:</a:t>
            </a:r>
          </a:p>
          <a:p>
            <a:endParaRPr lang="en-US" sz="1500" dirty="0">
              <a:latin typeface="Avenir 65 Medium" panose="02000503020000020003" pitchFamily="2" charset="0"/>
            </a:endParaRP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1</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2</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3</a:t>
            </a:r>
          </a:p>
          <a:p>
            <a:pPr marL="285750" indent="-285750">
              <a:buFont typeface="Arial" panose="020B0604020202020204" pitchFamily="34" charset="0"/>
              <a:buChar char="•"/>
            </a:pPr>
            <a:endParaRPr lang="en-US" sz="1500" dirty="0">
              <a:latin typeface="Avenir 65 Medium" panose="02000503020000020003" pitchFamily="2" charset="0"/>
            </a:endParaRPr>
          </a:p>
          <a:p>
            <a:r>
              <a:rPr lang="en-US" sz="1500" dirty="0">
                <a:latin typeface="Avenir 65 Medium" panose="02000503020000020003" pitchFamily="2" charset="0"/>
              </a:rPr>
              <a:t>Reinforce main points/message here with copy to explain to the consumer.</a:t>
            </a:r>
          </a:p>
        </p:txBody>
      </p:sp>
      <p:sp>
        <p:nvSpPr>
          <p:cNvPr id="22" name="Picture Placeholder 21">
            <a:extLst>
              <a:ext uri="{FF2B5EF4-FFF2-40B4-BE49-F238E27FC236}">
                <a16:creationId xmlns:a16="http://schemas.microsoft.com/office/drawing/2014/main" id="{DF874033-E928-1743-85FB-DC29CB426C56}"/>
              </a:ext>
            </a:extLst>
          </p:cNvPr>
          <p:cNvSpPr>
            <a:spLocks noGrp="1"/>
          </p:cNvSpPr>
          <p:nvPr>
            <p:ph type="pic" sz="quarter" idx="12"/>
          </p:nvPr>
        </p:nvSpPr>
        <p:spPr>
          <a:xfrm>
            <a:off x="6799667" y="1593184"/>
            <a:ext cx="4794250" cy="389255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98510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475F388-1957-4E42-8C71-14A16B93040E}"/>
              </a:ext>
            </a:extLst>
          </p:cNvPr>
          <p:cNvGrpSpPr/>
          <p:nvPr userDrawn="1"/>
        </p:nvGrpSpPr>
        <p:grpSpPr>
          <a:xfrm>
            <a:off x="0" y="0"/>
            <a:ext cx="12192000" cy="6858000"/>
            <a:chOff x="0" y="0"/>
            <a:chExt cx="12192000" cy="6858000"/>
          </a:xfrm>
        </p:grpSpPr>
        <p:pic>
          <p:nvPicPr>
            <p:cNvPr id="8" name="Picture 7">
              <a:extLst>
                <a:ext uri="{FF2B5EF4-FFF2-40B4-BE49-F238E27FC236}">
                  <a16:creationId xmlns:a16="http://schemas.microsoft.com/office/drawing/2014/main" id="{560DCAAC-46AE-3343-8F9A-CD4DDA203A09}"/>
                </a:ext>
              </a:extLst>
            </p:cNvPr>
            <p:cNvPicPr>
              <a:picLocks noChangeAspect="1"/>
            </p:cNvPicPr>
            <p:nvPr/>
          </p:nvPicPr>
          <p:blipFill rotWithShape="1">
            <a:blip r:embed="rId2"/>
            <a:srcRect t="20272"/>
            <a:stretch/>
          </p:blipFill>
          <p:spPr>
            <a:xfrm>
              <a:off x="0" y="0"/>
              <a:ext cx="12192000" cy="6858000"/>
            </a:xfrm>
            <a:prstGeom prst="rect">
              <a:avLst/>
            </a:prstGeom>
          </p:spPr>
        </p:pic>
        <p:cxnSp>
          <p:nvCxnSpPr>
            <p:cNvPr id="10" name="Straight Connector 9">
              <a:extLst>
                <a:ext uri="{FF2B5EF4-FFF2-40B4-BE49-F238E27FC236}">
                  <a16:creationId xmlns:a16="http://schemas.microsoft.com/office/drawing/2014/main" id="{D7FE7ACE-CBBD-CE4F-9899-20F39A6A454D}"/>
                </a:ext>
              </a:extLst>
            </p:cNvPr>
            <p:cNvCxnSpPr/>
            <p:nvPr/>
          </p:nvCxnSpPr>
          <p:spPr>
            <a:xfrm>
              <a:off x="3169919" y="3857735"/>
              <a:ext cx="585216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1210CA93-A5F0-FC40-A24C-216D908FFEEC}"/>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bg1"/>
                </a:solidFill>
                <a:latin typeface="Arial" panose="020B0604020202020204" pitchFamily="34" charset="0"/>
                <a:cs typeface="Arial" panose="020B0604020202020204" pitchFamily="34" charset="0"/>
              </a:defRPr>
            </a:lvl1pPr>
          </a:lstStyle>
          <a:p>
            <a:pPr lvl="0"/>
            <a:r>
              <a:rPr lang="en-US" dirty="0"/>
              <a:t>Divider Title1</a:t>
            </a:r>
          </a:p>
        </p:txBody>
      </p:sp>
    </p:spTree>
    <p:extLst>
      <p:ext uri="{BB962C8B-B14F-4D97-AF65-F5344CB8AC3E}">
        <p14:creationId xmlns:p14="http://schemas.microsoft.com/office/powerpoint/2010/main" val="230174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C8967C-5DE1-8542-B6F8-DE583745C775}"/>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E3F91AB2-125E-C949-8DAC-F0922653571D}"/>
                </a:ext>
              </a:extLst>
            </p:cNvPr>
            <p:cNvPicPr>
              <a:picLocks noChangeAspect="1"/>
            </p:cNvPicPr>
            <p:nvPr/>
          </p:nvPicPr>
          <p:blipFill rotWithShape="1">
            <a:blip r:embed="rId2">
              <a:alphaModFix amt="50000"/>
            </a:blip>
            <a:srcRect t="19272"/>
            <a:stretch/>
          </p:blipFill>
          <p:spPr>
            <a:xfrm>
              <a:off x="0" y="-1"/>
              <a:ext cx="12192000" cy="6858001"/>
            </a:xfrm>
            <a:prstGeom prst="rect">
              <a:avLst/>
            </a:prstGeom>
          </p:spPr>
        </p:pic>
        <p:cxnSp>
          <p:nvCxnSpPr>
            <p:cNvPr id="10" name="Straight Connector 9">
              <a:extLst>
                <a:ext uri="{FF2B5EF4-FFF2-40B4-BE49-F238E27FC236}">
                  <a16:creationId xmlns:a16="http://schemas.microsoft.com/office/drawing/2014/main" id="{DF6F952A-A865-544A-B2DA-A32AF5762272}"/>
                </a:ext>
              </a:extLst>
            </p:cNvPr>
            <p:cNvCxnSpPr/>
            <p:nvPr/>
          </p:nvCxnSpPr>
          <p:spPr>
            <a:xfrm>
              <a:off x="3672840" y="3857735"/>
              <a:ext cx="484632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BDF5D72F-CC3C-2B4E-B192-FF761F67C873}"/>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tx1"/>
                </a:solidFill>
                <a:latin typeface="Arial" panose="020B0604020202020204" pitchFamily="34" charset="0"/>
                <a:cs typeface="Arial" panose="020B0604020202020204" pitchFamily="34" charset="0"/>
              </a:defRPr>
            </a:lvl1pPr>
          </a:lstStyle>
          <a:p>
            <a:pPr lvl="0"/>
            <a:r>
              <a:rPr lang="en-US" dirty="0"/>
              <a:t>Divider Title2</a:t>
            </a:r>
          </a:p>
        </p:txBody>
      </p:sp>
    </p:spTree>
    <p:extLst>
      <p:ext uri="{BB962C8B-B14F-4D97-AF65-F5344CB8AC3E}">
        <p14:creationId xmlns:p14="http://schemas.microsoft.com/office/powerpoint/2010/main" val="30890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5630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7" r:id="rId3"/>
    <p:sldLayoutId id="2147483668" r:id="rId4"/>
    <p:sldLayoutId id="2147483669" r:id="rId5"/>
    <p:sldLayoutId id="2147483658" r:id="rId6"/>
    <p:sldLayoutId id="2147483665" r:id="rId7"/>
    <p:sldLayoutId id="2147483660" r:id="rId8"/>
    <p:sldLayoutId id="2147483661" r:id="rId9"/>
    <p:sldLayoutId id="2147483663" r:id="rId10"/>
    <p:sldLayoutId id="2147483664" r:id="rId11"/>
    <p:sldLayoutId id="214748366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62DE74-A72F-FA43-9FDB-0477AE57CAB9}"/>
              </a:ext>
            </a:extLst>
          </p:cNvPr>
          <p:cNvSpPr>
            <a:spLocks noGrp="1"/>
          </p:cNvSpPr>
          <p:nvPr>
            <p:ph type="title"/>
          </p:nvPr>
        </p:nvSpPr>
        <p:spPr>
          <a:xfrm>
            <a:off x="6813549" y="2703443"/>
            <a:ext cx="4660900" cy="960173"/>
          </a:xfrm>
        </p:spPr>
        <p:txBody>
          <a:bodyPr/>
          <a:lstStyle/>
          <a:p>
            <a:r>
              <a:rPr lang="en-US" dirty="0"/>
              <a:t>Forecasting</a:t>
            </a:r>
          </a:p>
        </p:txBody>
      </p:sp>
    </p:spTree>
    <p:extLst>
      <p:ext uri="{BB962C8B-B14F-4D97-AF65-F5344CB8AC3E}">
        <p14:creationId xmlns:p14="http://schemas.microsoft.com/office/powerpoint/2010/main" val="187172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498A2-A498-4891-BED9-366F5F63056F}"/>
              </a:ext>
            </a:extLst>
          </p:cNvPr>
          <p:cNvSpPr>
            <a:spLocks noGrp="1"/>
          </p:cNvSpPr>
          <p:nvPr>
            <p:ph type="title"/>
          </p:nvPr>
        </p:nvSpPr>
        <p:spPr/>
        <p:txBody>
          <a:bodyPr/>
          <a:lstStyle/>
          <a:p>
            <a:r>
              <a:rPr lang="en-US" dirty="0"/>
              <a:t>Review - Forecasting</a:t>
            </a:r>
          </a:p>
        </p:txBody>
      </p:sp>
      <p:sp>
        <p:nvSpPr>
          <p:cNvPr id="3" name="Content Placeholder 2">
            <a:extLst>
              <a:ext uri="{FF2B5EF4-FFF2-40B4-BE49-F238E27FC236}">
                <a16:creationId xmlns:a16="http://schemas.microsoft.com/office/drawing/2014/main" id="{C4F67844-09FD-47C8-B739-A49290125FF6}"/>
              </a:ext>
            </a:extLst>
          </p:cNvPr>
          <p:cNvSpPr>
            <a:spLocks noGrp="1"/>
          </p:cNvSpPr>
          <p:nvPr>
            <p:ph sz="quarter" idx="10"/>
          </p:nvPr>
        </p:nvSpPr>
        <p:spPr>
          <a:xfrm>
            <a:off x="733426" y="908093"/>
            <a:ext cx="4552951" cy="5221539"/>
          </a:xfrm>
        </p:spPr>
        <p:txBody>
          <a:bodyPr/>
          <a:lstStyle/>
          <a:p>
            <a:r>
              <a:rPr lang="en-US" sz="2800" dirty="0"/>
              <a:t>Similar to regression, predict a target that has numeric types</a:t>
            </a:r>
          </a:p>
          <a:p>
            <a:r>
              <a:rPr lang="en-US" dirty="0"/>
              <a:t>However, usually involving a time dimension in the data – future values are predicted based on current and historical data</a:t>
            </a:r>
          </a:p>
          <a:p>
            <a:r>
              <a:rPr lang="en-US" dirty="0"/>
              <a:t>Examples: </a:t>
            </a:r>
          </a:p>
          <a:p>
            <a:pPr lvl="1"/>
            <a:r>
              <a:rPr lang="en-US" dirty="0"/>
              <a:t>Predict future stock prices</a:t>
            </a:r>
          </a:p>
          <a:p>
            <a:pPr lvl="1"/>
            <a:r>
              <a:rPr lang="en-US" dirty="0"/>
              <a:t>Predict future product sales</a:t>
            </a:r>
          </a:p>
          <a:p>
            <a:r>
              <a:rPr lang="en-US" dirty="0"/>
              <a:t>Like regression, this is a supervised learning task</a:t>
            </a:r>
          </a:p>
        </p:txBody>
      </p:sp>
      <p:graphicFrame>
        <p:nvGraphicFramePr>
          <p:cNvPr id="4" name="Chart 3">
            <a:extLst>
              <a:ext uri="{FF2B5EF4-FFF2-40B4-BE49-F238E27FC236}">
                <a16:creationId xmlns:a16="http://schemas.microsoft.com/office/drawing/2014/main" id="{9ED63E02-534F-479F-BAAD-1C1ACDBD68EB}"/>
              </a:ext>
            </a:extLst>
          </p:cNvPr>
          <p:cNvGraphicFramePr>
            <a:graphicFrameLocks/>
          </p:cNvGraphicFramePr>
          <p:nvPr/>
        </p:nvGraphicFramePr>
        <p:xfrm>
          <a:off x="6905624" y="556522"/>
          <a:ext cx="4552950"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14FBA5E1-6A5D-4A76-AB22-B88977EE64CE}"/>
              </a:ext>
            </a:extLst>
          </p:cNvPr>
          <p:cNvCxnSpPr>
            <a:cxnSpLocks/>
          </p:cNvCxnSpPr>
          <p:nvPr/>
        </p:nvCxnSpPr>
        <p:spPr>
          <a:xfrm>
            <a:off x="10871901" y="832419"/>
            <a:ext cx="0" cy="1846142"/>
          </a:xfrm>
          <a:prstGeom prst="line">
            <a:avLst/>
          </a:prstGeom>
          <a:ln w="38100">
            <a:prstDash val="dash"/>
          </a:ln>
        </p:spPr>
        <p:style>
          <a:lnRef idx="1">
            <a:schemeClr val="accent4"/>
          </a:lnRef>
          <a:fillRef idx="0">
            <a:schemeClr val="accent4"/>
          </a:fillRef>
          <a:effectRef idx="0">
            <a:schemeClr val="accent4"/>
          </a:effectRef>
          <a:fontRef idx="minor">
            <a:schemeClr val="tx1"/>
          </a:fontRef>
        </p:style>
      </p:cxnSp>
      <p:graphicFrame>
        <p:nvGraphicFramePr>
          <p:cNvPr id="10" name="Table 10">
            <a:extLst>
              <a:ext uri="{FF2B5EF4-FFF2-40B4-BE49-F238E27FC236}">
                <a16:creationId xmlns:a16="http://schemas.microsoft.com/office/drawing/2014/main" id="{3FF4AA17-2D53-47F7-9446-FFD6AD866FE2}"/>
              </a:ext>
            </a:extLst>
          </p:cNvPr>
          <p:cNvGraphicFramePr>
            <a:graphicFrameLocks noGrp="1"/>
          </p:cNvGraphicFramePr>
          <p:nvPr/>
        </p:nvGraphicFramePr>
        <p:xfrm>
          <a:off x="5406195" y="3738230"/>
          <a:ext cx="4998850" cy="1915809"/>
        </p:xfrm>
        <a:graphic>
          <a:graphicData uri="http://schemas.openxmlformats.org/drawingml/2006/table">
            <a:tbl>
              <a:tblPr firstRow="1" bandRow="1">
                <a:tableStyleId>{00A15C55-8517-42AA-B614-E9B94910E393}</a:tableStyleId>
              </a:tblPr>
              <a:tblGrid>
                <a:gridCol w="999770">
                  <a:extLst>
                    <a:ext uri="{9D8B030D-6E8A-4147-A177-3AD203B41FA5}">
                      <a16:colId xmlns:a16="http://schemas.microsoft.com/office/drawing/2014/main" val="3038520021"/>
                    </a:ext>
                  </a:extLst>
                </a:gridCol>
                <a:gridCol w="999770">
                  <a:extLst>
                    <a:ext uri="{9D8B030D-6E8A-4147-A177-3AD203B41FA5}">
                      <a16:colId xmlns:a16="http://schemas.microsoft.com/office/drawing/2014/main" val="4071887601"/>
                    </a:ext>
                  </a:extLst>
                </a:gridCol>
                <a:gridCol w="999770">
                  <a:extLst>
                    <a:ext uri="{9D8B030D-6E8A-4147-A177-3AD203B41FA5}">
                      <a16:colId xmlns:a16="http://schemas.microsoft.com/office/drawing/2014/main" val="231863993"/>
                    </a:ext>
                  </a:extLst>
                </a:gridCol>
                <a:gridCol w="999770">
                  <a:extLst>
                    <a:ext uri="{9D8B030D-6E8A-4147-A177-3AD203B41FA5}">
                      <a16:colId xmlns:a16="http://schemas.microsoft.com/office/drawing/2014/main" val="3207002300"/>
                    </a:ext>
                  </a:extLst>
                </a:gridCol>
                <a:gridCol w="999770">
                  <a:extLst>
                    <a:ext uri="{9D8B030D-6E8A-4147-A177-3AD203B41FA5}">
                      <a16:colId xmlns:a16="http://schemas.microsoft.com/office/drawing/2014/main" val="2415679210"/>
                    </a:ext>
                  </a:extLst>
                </a:gridCol>
              </a:tblGrid>
              <a:tr h="273687">
                <a:tc>
                  <a:txBody>
                    <a:bodyPr/>
                    <a:lstStyle/>
                    <a:p>
                      <a:pPr algn="ctr" fontAlgn="b"/>
                      <a:r>
                        <a:rPr lang="en-US" sz="1200" b="1" u="none" strike="noStrike" dirty="0">
                          <a:solidFill>
                            <a:schemeClr val="bg1"/>
                          </a:solidFill>
                          <a:effectLst/>
                        </a:rPr>
                        <a:t>Date</a:t>
                      </a:r>
                      <a:endParaRPr lang="en-US" sz="1200" b="1" i="0" u="none" strike="noStrike" dirty="0">
                        <a:solidFill>
                          <a:schemeClr val="bg1"/>
                        </a:solidFill>
                        <a:effectLst/>
                        <a:latin typeface="Calibri" panose="020F0502020204030204" pitchFamily="34" charset="0"/>
                      </a:endParaRPr>
                    </a:p>
                  </a:txBody>
                  <a:tcPr marL="7030" marR="7030" marT="7030" marB="0" anchor="ctr"/>
                </a:tc>
                <a:tc>
                  <a:txBody>
                    <a:bodyPr/>
                    <a:lstStyle/>
                    <a:p>
                      <a:pPr algn="ctr" fontAlgn="b"/>
                      <a:r>
                        <a:rPr lang="en-US" sz="1200" b="1" u="none" strike="noStrike" dirty="0">
                          <a:solidFill>
                            <a:schemeClr val="bg1"/>
                          </a:solidFill>
                          <a:effectLst/>
                        </a:rPr>
                        <a:t>Open</a:t>
                      </a:r>
                      <a:endParaRPr lang="en-US" sz="1200" b="1" i="0" u="none" strike="noStrike" dirty="0">
                        <a:solidFill>
                          <a:schemeClr val="bg1"/>
                        </a:solidFill>
                        <a:effectLst/>
                        <a:latin typeface="Calibri" panose="020F0502020204030204" pitchFamily="34" charset="0"/>
                      </a:endParaRPr>
                    </a:p>
                  </a:txBody>
                  <a:tcPr marL="7030" marR="7030" marT="7030" marB="0" anchor="ctr"/>
                </a:tc>
                <a:tc>
                  <a:txBody>
                    <a:bodyPr/>
                    <a:lstStyle/>
                    <a:p>
                      <a:pPr algn="ctr" fontAlgn="b"/>
                      <a:r>
                        <a:rPr lang="en-US" sz="1200" b="1" u="none" strike="noStrike" dirty="0">
                          <a:solidFill>
                            <a:schemeClr val="bg1"/>
                          </a:solidFill>
                          <a:effectLst/>
                        </a:rPr>
                        <a:t>High</a:t>
                      </a:r>
                      <a:endParaRPr lang="en-US" sz="1200" b="1" i="0" u="none" strike="noStrike" dirty="0">
                        <a:solidFill>
                          <a:schemeClr val="bg1"/>
                        </a:solidFill>
                        <a:effectLst/>
                        <a:latin typeface="Calibri" panose="020F0502020204030204" pitchFamily="34" charset="0"/>
                      </a:endParaRPr>
                    </a:p>
                  </a:txBody>
                  <a:tcPr marL="7030" marR="7030" marT="7030" marB="0" anchor="ctr"/>
                </a:tc>
                <a:tc>
                  <a:txBody>
                    <a:bodyPr/>
                    <a:lstStyle/>
                    <a:p>
                      <a:pPr algn="ctr" fontAlgn="b"/>
                      <a:r>
                        <a:rPr lang="en-US" sz="1200" b="1" u="none" strike="noStrike" dirty="0">
                          <a:solidFill>
                            <a:schemeClr val="bg1"/>
                          </a:solidFill>
                          <a:effectLst/>
                        </a:rPr>
                        <a:t>Low</a:t>
                      </a:r>
                      <a:endParaRPr lang="en-US" sz="1200" b="1" i="0" u="none" strike="noStrike" dirty="0">
                        <a:solidFill>
                          <a:schemeClr val="bg1"/>
                        </a:solidFill>
                        <a:effectLst/>
                        <a:latin typeface="Calibri" panose="020F0502020204030204" pitchFamily="34" charset="0"/>
                      </a:endParaRPr>
                    </a:p>
                  </a:txBody>
                  <a:tcPr marL="7030" marR="7030" marT="7030" marB="0" anchor="ctr"/>
                </a:tc>
                <a:tc>
                  <a:txBody>
                    <a:bodyPr/>
                    <a:lstStyle/>
                    <a:p>
                      <a:pPr algn="ctr" fontAlgn="b"/>
                      <a:r>
                        <a:rPr lang="en-US" sz="1200" b="1" u="none" strike="noStrike" dirty="0">
                          <a:solidFill>
                            <a:schemeClr val="bg1"/>
                          </a:solidFill>
                          <a:effectLst/>
                        </a:rPr>
                        <a:t>Close</a:t>
                      </a:r>
                      <a:endParaRPr lang="en-US" sz="1200" b="1" i="0" u="none" strike="noStrike" dirty="0">
                        <a:solidFill>
                          <a:schemeClr val="bg1"/>
                        </a:solidFill>
                        <a:effectLst/>
                        <a:latin typeface="Calibri" panose="020F0502020204030204" pitchFamily="34" charset="0"/>
                      </a:endParaRPr>
                    </a:p>
                  </a:txBody>
                  <a:tcPr marL="7030" marR="7030" marT="7030" marB="0" anchor="ctr"/>
                </a:tc>
                <a:extLst>
                  <a:ext uri="{0D108BD9-81ED-4DB2-BD59-A6C34878D82A}">
                    <a16:rowId xmlns:a16="http://schemas.microsoft.com/office/drawing/2014/main" val="2609230565"/>
                  </a:ext>
                </a:extLst>
              </a:tr>
              <a:tr h="273687">
                <a:tc>
                  <a:txBody>
                    <a:bodyPr/>
                    <a:lstStyle/>
                    <a:p>
                      <a:pPr algn="r" fontAlgn="b"/>
                      <a:r>
                        <a:rPr lang="en-US" sz="1200" b="0" i="0" u="none" strike="noStrike">
                          <a:solidFill>
                            <a:srgbClr val="000000"/>
                          </a:solidFill>
                          <a:effectLst/>
                          <a:latin typeface="Calibri" panose="020F0502020204030204" pitchFamily="34" charset="0"/>
                        </a:rPr>
                        <a:t>1/4/2022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334.83</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335.2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326.12</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329.01</a:t>
                      </a:r>
                    </a:p>
                  </a:txBody>
                  <a:tcPr marL="9525" marR="9525" marT="9525" marB="0" anchor="b"/>
                </a:tc>
                <a:extLst>
                  <a:ext uri="{0D108BD9-81ED-4DB2-BD59-A6C34878D82A}">
                    <a16:rowId xmlns:a16="http://schemas.microsoft.com/office/drawing/2014/main" val="2505722423"/>
                  </a:ext>
                </a:extLst>
              </a:tr>
              <a:tr h="273687">
                <a:tc>
                  <a:txBody>
                    <a:bodyPr/>
                    <a:lstStyle/>
                    <a:p>
                      <a:pPr algn="r" fontAlgn="b"/>
                      <a:r>
                        <a:rPr lang="en-US" sz="1200" b="0" i="0" u="none" strike="noStrike">
                          <a:solidFill>
                            <a:srgbClr val="000000"/>
                          </a:solidFill>
                          <a:effectLst/>
                          <a:latin typeface="Calibri" panose="020F0502020204030204" pitchFamily="34" charset="0"/>
                        </a:rPr>
                        <a:t>1/5/2022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325.86</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326.07</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315.98</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316.38</a:t>
                      </a:r>
                    </a:p>
                  </a:txBody>
                  <a:tcPr marL="9525" marR="9525" marT="9525" marB="0" anchor="b"/>
                </a:tc>
                <a:extLst>
                  <a:ext uri="{0D108BD9-81ED-4DB2-BD59-A6C34878D82A}">
                    <a16:rowId xmlns:a16="http://schemas.microsoft.com/office/drawing/2014/main" val="4129834630"/>
                  </a:ext>
                </a:extLst>
              </a:tr>
              <a:tr h="273687">
                <a:tc>
                  <a:txBody>
                    <a:bodyPr/>
                    <a:lstStyle/>
                    <a:p>
                      <a:pPr algn="r" fontAlgn="b"/>
                      <a:r>
                        <a:rPr lang="en-US" sz="1200" b="0" i="0" u="none" strike="noStrike">
                          <a:solidFill>
                            <a:srgbClr val="000000"/>
                          </a:solidFill>
                          <a:effectLst/>
                          <a:latin typeface="Calibri" panose="020F0502020204030204" pitchFamily="34" charset="0"/>
                        </a:rPr>
                        <a:t>1/6/2022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313.15</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318.7</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311.49</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313.88</a:t>
                      </a:r>
                    </a:p>
                  </a:txBody>
                  <a:tcPr marL="9525" marR="9525" marT="9525" marB="0" anchor="b"/>
                </a:tc>
                <a:extLst>
                  <a:ext uri="{0D108BD9-81ED-4DB2-BD59-A6C34878D82A}">
                    <a16:rowId xmlns:a16="http://schemas.microsoft.com/office/drawing/2014/main" val="1649881455"/>
                  </a:ext>
                </a:extLst>
              </a:tr>
              <a:tr h="273687">
                <a:tc>
                  <a:txBody>
                    <a:bodyPr/>
                    <a:lstStyle/>
                    <a:p>
                      <a:pPr algn="r" fontAlgn="b"/>
                      <a:r>
                        <a:rPr lang="en-US" sz="1200" b="0" i="0" u="none" strike="noStrike">
                          <a:solidFill>
                            <a:srgbClr val="000000"/>
                          </a:solidFill>
                          <a:effectLst/>
                          <a:latin typeface="Calibri" panose="020F0502020204030204" pitchFamily="34" charset="0"/>
                        </a:rPr>
                        <a:t>1/7/2022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314.15</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316.5</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310.09</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314.04</a:t>
                      </a:r>
                    </a:p>
                  </a:txBody>
                  <a:tcPr marL="9525" marR="9525" marT="9525" marB="0" anchor="b"/>
                </a:tc>
                <a:extLst>
                  <a:ext uri="{0D108BD9-81ED-4DB2-BD59-A6C34878D82A}">
                    <a16:rowId xmlns:a16="http://schemas.microsoft.com/office/drawing/2014/main" val="1341088570"/>
                  </a:ext>
                </a:extLst>
              </a:tr>
              <a:tr h="273687">
                <a:tc>
                  <a:txBody>
                    <a:bodyPr/>
                    <a:lstStyle/>
                    <a:p>
                      <a:pPr algn="r" fontAlgn="b"/>
                      <a:r>
                        <a:rPr lang="en-US" sz="1200" b="0" i="0" u="none" strike="noStrike">
                          <a:solidFill>
                            <a:srgbClr val="000000"/>
                          </a:solidFill>
                          <a:effectLst/>
                          <a:latin typeface="Calibri" panose="020F0502020204030204" pitchFamily="34" charset="0"/>
                        </a:rPr>
                        <a:t>1/10/2022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309.49</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314.72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304.69</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314.27</a:t>
                      </a:r>
                    </a:p>
                  </a:txBody>
                  <a:tcPr marL="9525" marR="9525" marT="9525" marB="0" anchor="b"/>
                </a:tc>
                <a:extLst>
                  <a:ext uri="{0D108BD9-81ED-4DB2-BD59-A6C34878D82A}">
                    <a16:rowId xmlns:a16="http://schemas.microsoft.com/office/drawing/2014/main" val="2620169070"/>
                  </a:ext>
                </a:extLst>
              </a:tr>
              <a:tr h="273687">
                <a:tc>
                  <a:txBody>
                    <a:bodyPr/>
                    <a:lstStyle/>
                    <a:p>
                      <a:pPr algn="r" fontAlgn="b"/>
                      <a:r>
                        <a:rPr lang="en-US" sz="1200" b="0" i="0" u="none" strike="noStrike">
                          <a:solidFill>
                            <a:srgbClr val="000000"/>
                          </a:solidFill>
                          <a:effectLst/>
                          <a:latin typeface="Calibri" panose="020F0502020204030204" pitchFamily="34" charset="0"/>
                        </a:rPr>
                        <a:t>1/11/2022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313.38</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316.61</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309.89</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314.98</a:t>
                      </a:r>
                    </a:p>
                  </a:txBody>
                  <a:tcPr marL="9525" marR="9525" marT="9525" marB="0" anchor="b"/>
                </a:tc>
                <a:extLst>
                  <a:ext uri="{0D108BD9-81ED-4DB2-BD59-A6C34878D82A}">
                    <a16:rowId xmlns:a16="http://schemas.microsoft.com/office/drawing/2014/main" val="697867635"/>
                  </a:ext>
                </a:extLst>
              </a:tr>
            </a:tbl>
          </a:graphicData>
        </a:graphic>
      </p:graphicFrame>
      <p:graphicFrame>
        <p:nvGraphicFramePr>
          <p:cNvPr id="11" name="Table 10">
            <a:extLst>
              <a:ext uri="{FF2B5EF4-FFF2-40B4-BE49-F238E27FC236}">
                <a16:creationId xmlns:a16="http://schemas.microsoft.com/office/drawing/2014/main" id="{06019928-51F3-4FC4-8CBA-CA26C273A365}"/>
              </a:ext>
            </a:extLst>
          </p:cNvPr>
          <p:cNvGraphicFramePr>
            <a:graphicFrameLocks noGrp="1"/>
          </p:cNvGraphicFramePr>
          <p:nvPr/>
        </p:nvGraphicFramePr>
        <p:xfrm>
          <a:off x="11078181" y="3728749"/>
          <a:ext cx="999770" cy="1915809"/>
        </p:xfrm>
        <a:graphic>
          <a:graphicData uri="http://schemas.openxmlformats.org/drawingml/2006/table">
            <a:tbl>
              <a:tblPr firstRow="1" bandRow="1">
                <a:tableStyleId>{93296810-A885-4BE3-A3E7-6D5BEEA58F35}</a:tableStyleId>
              </a:tblPr>
              <a:tblGrid>
                <a:gridCol w="999770">
                  <a:extLst>
                    <a:ext uri="{9D8B030D-6E8A-4147-A177-3AD203B41FA5}">
                      <a16:colId xmlns:a16="http://schemas.microsoft.com/office/drawing/2014/main" val="1441278130"/>
                    </a:ext>
                  </a:extLst>
                </a:gridCol>
              </a:tblGrid>
              <a:tr h="273687">
                <a:tc>
                  <a:txBody>
                    <a:bodyPr/>
                    <a:lstStyle/>
                    <a:p>
                      <a:pPr algn="ctr" fontAlgn="b"/>
                      <a:r>
                        <a:rPr lang="en-US" sz="1200" b="1" u="none" strike="noStrike" dirty="0" err="1">
                          <a:solidFill>
                            <a:schemeClr val="bg1"/>
                          </a:solidFill>
                          <a:effectLst/>
                        </a:rPr>
                        <a:t>NextClose</a:t>
                      </a:r>
                      <a:endParaRPr lang="en-US" sz="1200" b="1" i="0" u="none" strike="noStrike" dirty="0">
                        <a:solidFill>
                          <a:schemeClr val="bg1"/>
                        </a:solidFill>
                        <a:effectLst/>
                        <a:latin typeface="Calibri" panose="020F0502020204030204" pitchFamily="34" charset="0"/>
                      </a:endParaRPr>
                    </a:p>
                  </a:txBody>
                  <a:tcPr marL="7030" marR="7030" marT="7030" marB="0" anchor="ctr"/>
                </a:tc>
                <a:extLst>
                  <a:ext uri="{0D108BD9-81ED-4DB2-BD59-A6C34878D82A}">
                    <a16:rowId xmlns:a16="http://schemas.microsoft.com/office/drawing/2014/main" val="684285565"/>
                  </a:ext>
                </a:extLst>
              </a:tr>
              <a:tr h="273687">
                <a:tc>
                  <a:txBody>
                    <a:bodyPr/>
                    <a:lstStyle/>
                    <a:p>
                      <a:pPr algn="r" fontAlgn="b"/>
                      <a:r>
                        <a:rPr lang="en-US" sz="1200" b="0" i="0" u="none" strike="noStrike" dirty="0">
                          <a:solidFill>
                            <a:srgbClr val="000000"/>
                          </a:solidFill>
                          <a:effectLst/>
                          <a:latin typeface="Calibri" panose="020F0502020204030204" pitchFamily="34" charset="0"/>
                        </a:rPr>
                        <a:t>316.38</a:t>
                      </a:r>
                    </a:p>
                  </a:txBody>
                  <a:tcPr marL="9525" marR="9525" marT="9525" marB="0" anchor="b"/>
                </a:tc>
                <a:extLst>
                  <a:ext uri="{0D108BD9-81ED-4DB2-BD59-A6C34878D82A}">
                    <a16:rowId xmlns:a16="http://schemas.microsoft.com/office/drawing/2014/main" val="2928412088"/>
                  </a:ext>
                </a:extLst>
              </a:tr>
              <a:tr h="273687">
                <a:tc>
                  <a:txBody>
                    <a:bodyPr/>
                    <a:lstStyle/>
                    <a:p>
                      <a:pPr algn="r" fontAlgn="b"/>
                      <a:r>
                        <a:rPr lang="en-US" sz="1200" b="0" i="0" u="none" strike="noStrike" dirty="0">
                          <a:solidFill>
                            <a:srgbClr val="000000"/>
                          </a:solidFill>
                          <a:effectLst/>
                          <a:latin typeface="Calibri" panose="020F0502020204030204" pitchFamily="34" charset="0"/>
                        </a:rPr>
                        <a:t>313.88</a:t>
                      </a:r>
                    </a:p>
                  </a:txBody>
                  <a:tcPr marL="9525" marR="9525" marT="9525" marB="0" anchor="b"/>
                </a:tc>
                <a:extLst>
                  <a:ext uri="{0D108BD9-81ED-4DB2-BD59-A6C34878D82A}">
                    <a16:rowId xmlns:a16="http://schemas.microsoft.com/office/drawing/2014/main" val="2065551603"/>
                  </a:ext>
                </a:extLst>
              </a:tr>
              <a:tr h="273687">
                <a:tc>
                  <a:txBody>
                    <a:bodyPr/>
                    <a:lstStyle/>
                    <a:p>
                      <a:pPr algn="r" fontAlgn="b"/>
                      <a:r>
                        <a:rPr lang="en-US" sz="1200" b="0" i="0" u="none" strike="noStrike" dirty="0">
                          <a:solidFill>
                            <a:srgbClr val="000000"/>
                          </a:solidFill>
                          <a:effectLst/>
                          <a:latin typeface="Calibri" panose="020F0502020204030204" pitchFamily="34" charset="0"/>
                        </a:rPr>
                        <a:t>314.04</a:t>
                      </a:r>
                    </a:p>
                  </a:txBody>
                  <a:tcPr marL="9525" marR="9525" marT="9525" marB="0" anchor="b"/>
                </a:tc>
                <a:extLst>
                  <a:ext uri="{0D108BD9-81ED-4DB2-BD59-A6C34878D82A}">
                    <a16:rowId xmlns:a16="http://schemas.microsoft.com/office/drawing/2014/main" val="2297655550"/>
                  </a:ext>
                </a:extLst>
              </a:tr>
              <a:tr h="273687">
                <a:tc>
                  <a:txBody>
                    <a:bodyPr/>
                    <a:lstStyle/>
                    <a:p>
                      <a:pPr algn="r" fontAlgn="b"/>
                      <a:r>
                        <a:rPr lang="en-US" sz="1200" b="0" i="0" u="none" strike="noStrike" dirty="0">
                          <a:solidFill>
                            <a:srgbClr val="000000"/>
                          </a:solidFill>
                          <a:effectLst/>
                          <a:latin typeface="Calibri" panose="020F0502020204030204" pitchFamily="34" charset="0"/>
                        </a:rPr>
                        <a:t>314.27</a:t>
                      </a:r>
                    </a:p>
                  </a:txBody>
                  <a:tcPr marL="9525" marR="9525" marT="9525" marB="0" anchor="b"/>
                </a:tc>
                <a:extLst>
                  <a:ext uri="{0D108BD9-81ED-4DB2-BD59-A6C34878D82A}">
                    <a16:rowId xmlns:a16="http://schemas.microsoft.com/office/drawing/2014/main" val="2320953050"/>
                  </a:ext>
                </a:extLst>
              </a:tr>
              <a:tr h="273687">
                <a:tc>
                  <a:txBody>
                    <a:bodyPr/>
                    <a:lstStyle/>
                    <a:p>
                      <a:pPr algn="r" fontAlgn="b"/>
                      <a:r>
                        <a:rPr lang="en-US" sz="1200" b="0" i="0" u="none" strike="noStrike" dirty="0">
                          <a:solidFill>
                            <a:srgbClr val="000000"/>
                          </a:solidFill>
                          <a:effectLst/>
                          <a:latin typeface="Calibri" panose="020F0502020204030204" pitchFamily="34" charset="0"/>
                        </a:rPr>
                        <a:t>314.98</a:t>
                      </a:r>
                    </a:p>
                  </a:txBody>
                  <a:tcPr marL="9525" marR="9525" marT="9525" marB="0" anchor="b"/>
                </a:tc>
                <a:extLst>
                  <a:ext uri="{0D108BD9-81ED-4DB2-BD59-A6C34878D82A}">
                    <a16:rowId xmlns:a16="http://schemas.microsoft.com/office/drawing/2014/main" val="3229786951"/>
                  </a:ext>
                </a:extLst>
              </a:tr>
              <a:tr h="273687">
                <a:tc>
                  <a:txBody>
                    <a:bodyPr/>
                    <a:lstStyle/>
                    <a:p>
                      <a:pPr algn="r" fontAlgn="b"/>
                      <a:r>
                        <a:rPr lang="en-US" sz="1200" b="1" u="none" strike="noStrike" dirty="0">
                          <a:solidFill>
                            <a:srgbClr val="000000"/>
                          </a:solidFill>
                          <a:effectLst/>
                        </a:rPr>
                        <a:t>???</a:t>
                      </a:r>
                      <a:endParaRPr lang="en-US" sz="1200" b="1" i="0" u="none" strike="noStrike" dirty="0">
                        <a:solidFill>
                          <a:srgbClr val="000000"/>
                        </a:solidFill>
                        <a:effectLst/>
                        <a:latin typeface="Calibri" panose="020F0502020204030204" pitchFamily="34" charset="0"/>
                      </a:endParaRPr>
                    </a:p>
                  </a:txBody>
                  <a:tcPr marL="7030" marR="7030" marT="7030" marB="0" anchor="b"/>
                </a:tc>
                <a:extLst>
                  <a:ext uri="{0D108BD9-81ED-4DB2-BD59-A6C34878D82A}">
                    <a16:rowId xmlns:a16="http://schemas.microsoft.com/office/drawing/2014/main" val="4287252481"/>
                  </a:ext>
                </a:extLst>
              </a:tr>
            </a:tbl>
          </a:graphicData>
        </a:graphic>
      </p:graphicFrame>
      <p:sp>
        <p:nvSpPr>
          <p:cNvPr id="12" name="Arrow: Right 11">
            <a:extLst>
              <a:ext uri="{FF2B5EF4-FFF2-40B4-BE49-F238E27FC236}">
                <a16:creationId xmlns:a16="http://schemas.microsoft.com/office/drawing/2014/main" id="{4D599CE1-9E71-44B2-B009-A1B4587684F3}"/>
              </a:ext>
            </a:extLst>
          </p:cNvPr>
          <p:cNvSpPr/>
          <p:nvPr/>
        </p:nvSpPr>
        <p:spPr>
          <a:xfrm>
            <a:off x="10659632" y="4485664"/>
            <a:ext cx="163961" cy="42094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34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2B6F-2D03-4831-BC46-37B5415B48DC}"/>
              </a:ext>
            </a:extLst>
          </p:cNvPr>
          <p:cNvSpPr>
            <a:spLocks noGrp="1"/>
          </p:cNvSpPr>
          <p:nvPr>
            <p:ph type="title"/>
          </p:nvPr>
        </p:nvSpPr>
        <p:spPr/>
        <p:txBody>
          <a:bodyPr/>
          <a:lstStyle/>
          <a:p>
            <a:r>
              <a:rPr lang="en-US" dirty="0"/>
              <a:t>Example: Temperature Data</a:t>
            </a:r>
          </a:p>
        </p:txBody>
      </p:sp>
      <p:sp>
        <p:nvSpPr>
          <p:cNvPr id="3" name="Content Placeholder 2">
            <a:extLst>
              <a:ext uri="{FF2B5EF4-FFF2-40B4-BE49-F238E27FC236}">
                <a16:creationId xmlns:a16="http://schemas.microsoft.com/office/drawing/2014/main" id="{6F72AAB6-E8D0-47C6-8056-2444FF05BB02}"/>
              </a:ext>
            </a:extLst>
          </p:cNvPr>
          <p:cNvSpPr>
            <a:spLocks noGrp="1"/>
          </p:cNvSpPr>
          <p:nvPr>
            <p:ph sz="quarter" idx="10"/>
          </p:nvPr>
        </p:nvSpPr>
        <p:spPr>
          <a:xfrm>
            <a:off x="733425" y="908093"/>
            <a:ext cx="6754053" cy="5221539"/>
          </a:xfrm>
        </p:spPr>
        <p:txBody>
          <a:bodyPr/>
          <a:lstStyle/>
          <a:p>
            <a:r>
              <a:rPr lang="en-US" dirty="0"/>
              <a:t>We will be using the daily minimum temperature data to demonstrate models in this module</a:t>
            </a:r>
          </a:p>
          <a:p>
            <a:r>
              <a:rPr lang="en-US" dirty="0"/>
              <a:t>The data has 3650 rows, each representing a day from 1/1/1981 until 12/31/1990</a:t>
            </a:r>
          </a:p>
          <a:p>
            <a:r>
              <a:rPr lang="en-US" dirty="0"/>
              <a:t>Columns are Date and Temp</a:t>
            </a:r>
          </a:p>
          <a:p>
            <a:r>
              <a:rPr lang="en-US" dirty="0"/>
              <a:t>We will need to transform this data to the features – target format before being able to model with it</a:t>
            </a:r>
          </a:p>
        </p:txBody>
      </p:sp>
      <p:pic>
        <p:nvPicPr>
          <p:cNvPr id="6" name="Picture 5">
            <a:extLst>
              <a:ext uri="{FF2B5EF4-FFF2-40B4-BE49-F238E27FC236}">
                <a16:creationId xmlns:a16="http://schemas.microsoft.com/office/drawing/2014/main" id="{1CA4084F-359E-43A7-8B5F-2B08581EB4B5}"/>
              </a:ext>
            </a:extLst>
          </p:cNvPr>
          <p:cNvPicPr>
            <a:picLocks noChangeAspect="1"/>
          </p:cNvPicPr>
          <p:nvPr/>
        </p:nvPicPr>
        <p:blipFill>
          <a:blip r:embed="rId2"/>
          <a:stretch>
            <a:fillRect/>
          </a:stretch>
        </p:blipFill>
        <p:spPr>
          <a:xfrm>
            <a:off x="8394498" y="442626"/>
            <a:ext cx="2742221" cy="5027405"/>
          </a:xfrm>
          <a:prstGeom prst="rect">
            <a:avLst/>
          </a:prstGeom>
        </p:spPr>
      </p:pic>
    </p:spTree>
    <p:extLst>
      <p:ext uri="{BB962C8B-B14F-4D97-AF65-F5344CB8AC3E}">
        <p14:creationId xmlns:p14="http://schemas.microsoft.com/office/powerpoint/2010/main" val="364409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D6C9-1239-431E-9265-412789DD3DCC}"/>
              </a:ext>
            </a:extLst>
          </p:cNvPr>
          <p:cNvSpPr>
            <a:spLocks noGrp="1"/>
          </p:cNvSpPr>
          <p:nvPr>
            <p:ph type="title"/>
          </p:nvPr>
        </p:nvSpPr>
        <p:spPr/>
        <p:txBody>
          <a:bodyPr/>
          <a:lstStyle/>
          <a:p>
            <a:r>
              <a:rPr lang="en-US" dirty="0"/>
              <a:t>Predicting Next Day Temperature</a:t>
            </a:r>
          </a:p>
        </p:txBody>
      </p:sp>
      <p:sp>
        <p:nvSpPr>
          <p:cNvPr id="7" name="Content Placeholder 6">
            <a:extLst>
              <a:ext uri="{FF2B5EF4-FFF2-40B4-BE49-F238E27FC236}">
                <a16:creationId xmlns:a16="http://schemas.microsoft.com/office/drawing/2014/main" id="{A6365482-BC47-4E6F-8E3C-8571724215E4}"/>
              </a:ext>
            </a:extLst>
          </p:cNvPr>
          <p:cNvSpPr>
            <a:spLocks noGrp="1"/>
          </p:cNvSpPr>
          <p:nvPr>
            <p:ph sz="quarter" idx="10"/>
          </p:nvPr>
        </p:nvSpPr>
        <p:spPr>
          <a:xfrm>
            <a:off x="733426" y="908093"/>
            <a:ext cx="3712242" cy="5221539"/>
          </a:xfrm>
        </p:spPr>
        <p:txBody>
          <a:bodyPr/>
          <a:lstStyle/>
          <a:p>
            <a:r>
              <a:rPr lang="en-US" sz="2000" dirty="0"/>
              <a:t>As can be seen, the only feature in this data is Temp. </a:t>
            </a:r>
          </a:p>
          <a:p>
            <a:pPr lvl="1"/>
            <a:r>
              <a:rPr lang="en-US" sz="1800" dirty="0"/>
              <a:t>Date is a timestamp and cannot be used in models directly. It can be transformed to features such as week, month, quarter, season, holiday, etc. if needed. However, we will not do that in this example</a:t>
            </a:r>
          </a:p>
          <a:p>
            <a:r>
              <a:rPr lang="en-US" sz="2000" dirty="0"/>
              <a:t>We want the data to be in the following format</a:t>
            </a:r>
          </a:p>
          <a:p>
            <a:pPr lvl="1"/>
            <a:r>
              <a:rPr lang="en-US" sz="1800" dirty="0"/>
              <a:t>Features are temperature data until the current day. Days before that are acceptable</a:t>
            </a:r>
          </a:p>
          <a:p>
            <a:pPr lvl="1"/>
            <a:r>
              <a:rPr lang="en-US" sz="1800" dirty="0"/>
              <a:t>Target is next day temperature</a:t>
            </a:r>
          </a:p>
        </p:txBody>
      </p:sp>
      <p:pic>
        <p:nvPicPr>
          <p:cNvPr id="9" name="Picture 8">
            <a:extLst>
              <a:ext uri="{FF2B5EF4-FFF2-40B4-BE49-F238E27FC236}">
                <a16:creationId xmlns:a16="http://schemas.microsoft.com/office/drawing/2014/main" id="{064972E4-657C-4C29-BABA-AA1D7BE9165D}"/>
              </a:ext>
            </a:extLst>
          </p:cNvPr>
          <p:cNvPicPr>
            <a:picLocks noChangeAspect="1"/>
          </p:cNvPicPr>
          <p:nvPr/>
        </p:nvPicPr>
        <p:blipFill rotWithShape="1">
          <a:blip r:embed="rId2"/>
          <a:srcRect b="41906"/>
          <a:stretch/>
        </p:blipFill>
        <p:spPr>
          <a:xfrm>
            <a:off x="4599610" y="2135568"/>
            <a:ext cx="1784140" cy="1868614"/>
          </a:xfrm>
          <a:prstGeom prst="rect">
            <a:avLst/>
          </a:prstGeom>
        </p:spPr>
      </p:pic>
      <p:pic>
        <p:nvPicPr>
          <p:cNvPr id="15" name="Picture 14">
            <a:extLst>
              <a:ext uri="{FF2B5EF4-FFF2-40B4-BE49-F238E27FC236}">
                <a16:creationId xmlns:a16="http://schemas.microsoft.com/office/drawing/2014/main" id="{EDA71611-C96D-4C9B-A012-3517F7FF9E01}"/>
              </a:ext>
            </a:extLst>
          </p:cNvPr>
          <p:cNvPicPr>
            <a:picLocks noChangeAspect="1"/>
          </p:cNvPicPr>
          <p:nvPr/>
        </p:nvPicPr>
        <p:blipFill rotWithShape="1">
          <a:blip r:embed="rId3"/>
          <a:srcRect b="41442"/>
          <a:stretch/>
        </p:blipFill>
        <p:spPr>
          <a:xfrm>
            <a:off x="6348883" y="2135567"/>
            <a:ext cx="1743360" cy="1868615"/>
          </a:xfrm>
          <a:prstGeom prst="rect">
            <a:avLst/>
          </a:prstGeom>
        </p:spPr>
      </p:pic>
      <p:sp>
        <p:nvSpPr>
          <p:cNvPr id="16" name="TextBox 15">
            <a:extLst>
              <a:ext uri="{FF2B5EF4-FFF2-40B4-BE49-F238E27FC236}">
                <a16:creationId xmlns:a16="http://schemas.microsoft.com/office/drawing/2014/main" id="{C4DB7607-93F0-48B2-8543-AA05649854F8}"/>
              </a:ext>
            </a:extLst>
          </p:cNvPr>
          <p:cNvSpPr txBox="1"/>
          <p:nvPr/>
        </p:nvSpPr>
        <p:spPr>
          <a:xfrm>
            <a:off x="6771672" y="4006766"/>
            <a:ext cx="992066" cy="369332"/>
          </a:xfrm>
          <a:prstGeom prst="rect">
            <a:avLst/>
          </a:prstGeom>
          <a:noFill/>
        </p:spPr>
        <p:txBody>
          <a:bodyPr wrap="none" rtlCol="0">
            <a:spAutoFit/>
          </a:bodyPr>
          <a:lstStyle/>
          <a:p>
            <a:r>
              <a:rPr lang="en-US" dirty="0"/>
              <a:t>Features</a:t>
            </a:r>
          </a:p>
        </p:txBody>
      </p:sp>
      <p:sp>
        <p:nvSpPr>
          <p:cNvPr id="20" name="TextBox 19">
            <a:extLst>
              <a:ext uri="{FF2B5EF4-FFF2-40B4-BE49-F238E27FC236}">
                <a16:creationId xmlns:a16="http://schemas.microsoft.com/office/drawing/2014/main" id="{186B02C3-2FE4-4C8B-A33D-2044389D4FC2}"/>
              </a:ext>
            </a:extLst>
          </p:cNvPr>
          <p:cNvSpPr txBox="1"/>
          <p:nvPr/>
        </p:nvSpPr>
        <p:spPr>
          <a:xfrm>
            <a:off x="11013418" y="4006766"/>
            <a:ext cx="764697" cy="369332"/>
          </a:xfrm>
          <a:prstGeom prst="rect">
            <a:avLst/>
          </a:prstGeom>
          <a:noFill/>
        </p:spPr>
        <p:txBody>
          <a:bodyPr wrap="none" rtlCol="0">
            <a:spAutoFit/>
          </a:bodyPr>
          <a:lstStyle/>
          <a:p>
            <a:r>
              <a:rPr lang="en-US" dirty="0"/>
              <a:t>Target</a:t>
            </a:r>
          </a:p>
        </p:txBody>
      </p:sp>
      <p:pic>
        <p:nvPicPr>
          <p:cNvPr id="18" name="Picture 17">
            <a:extLst>
              <a:ext uri="{FF2B5EF4-FFF2-40B4-BE49-F238E27FC236}">
                <a16:creationId xmlns:a16="http://schemas.microsoft.com/office/drawing/2014/main" id="{053CB464-EA7B-4954-958E-55E6809CE2E4}"/>
              </a:ext>
            </a:extLst>
          </p:cNvPr>
          <p:cNvPicPr>
            <a:picLocks noChangeAspect="1"/>
          </p:cNvPicPr>
          <p:nvPr/>
        </p:nvPicPr>
        <p:blipFill rotWithShape="1">
          <a:blip r:embed="rId4"/>
          <a:srcRect b="40795"/>
          <a:stretch/>
        </p:blipFill>
        <p:spPr>
          <a:xfrm>
            <a:off x="8092243" y="2135567"/>
            <a:ext cx="1710889" cy="1868614"/>
          </a:xfrm>
          <a:prstGeom prst="rect">
            <a:avLst/>
          </a:prstGeom>
        </p:spPr>
      </p:pic>
      <p:pic>
        <p:nvPicPr>
          <p:cNvPr id="23" name="Picture 22">
            <a:extLst>
              <a:ext uri="{FF2B5EF4-FFF2-40B4-BE49-F238E27FC236}">
                <a16:creationId xmlns:a16="http://schemas.microsoft.com/office/drawing/2014/main" id="{F890F050-B66B-4062-BAF4-549B237242C2}"/>
              </a:ext>
            </a:extLst>
          </p:cNvPr>
          <p:cNvPicPr>
            <a:picLocks noChangeAspect="1"/>
          </p:cNvPicPr>
          <p:nvPr/>
        </p:nvPicPr>
        <p:blipFill rotWithShape="1">
          <a:blip r:embed="rId5"/>
          <a:srcRect b="40727"/>
          <a:stretch/>
        </p:blipFill>
        <p:spPr>
          <a:xfrm>
            <a:off x="10457543" y="2135568"/>
            <a:ext cx="1691247" cy="1868614"/>
          </a:xfrm>
          <a:prstGeom prst="rect">
            <a:avLst/>
          </a:prstGeom>
        </p:spPr>
      </p:pic>
      <p:sp>
        <p:nvSpPr>
          <p:cNvPr id="24" name="Arrow: Right 23">
            <a:extLst>
              <a:ext uri="{FF2B5EF4-FFF2-40B4-BE49-F238E27FC236}">
                <a16:creationId xmlns:a16="http://schemas.microsoft.com/office/drawing/2014/main" id="{E9D9C8B0-7C0B-4CD7-BA01-EFC02E384DEF}"/>
              </a:ext>
            </a:extLst>
          </p:cNvPr>
          <p:cNvSpPr/>
          <p:nvPr/>
        </p:nvSpPr>
        <p:spPr>
          <a:xfrm>
            <a:off x="9979942" y="2975443"/>
            <a:ext cx="300790" cy="188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05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8544-855A-465F-B3F1-9A3A023F9C2C}"/>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C73E3958-63F4-4B2A-9E90-04420F097A88}"/>
              </a:ext>
            </a:extLst>
          </p:cNvPr>
          <p:cNvSpPr>
            <a:spLocks noGrp="1"/>
          </p:cNvSpPr>
          <p:nvPr>
            <p:ph sz="quarter" idx="10"/>
          </p:nvPr>
        </p:nvSpPr>
        <p:spPr/>
        <p:txBody>
          <a:bodyPr/>
          <a:lstStyle/>
          <a:p>
            <a:r>
              <a:rPr lang="en-US" dirty="0"/>
              <a:t>After transformation, the data can be modeled like normal regression data</a:t>
            </a:r>
          </a:p>
          <a:p>
            <a:r>
              <a:rPr lang="en-US" dirty="0"/>
              <a:t>However, we usually split train/test by time, not randomly. For example, the first nine years are used for training and validation, and the last year is for testing</a:t>
            </a:r>
          </a:p>
          <a:p>
            <a:r>
              <a:rPr lang="en-US" dirty="0"/>
              <a:t>Note: there are advance deep learning models that can automatically learn historical data without defining windows. However, we will not discuss them in this course.</a:t>
            </a:r>
          </a:p>
        </p:txBody>
      </p:sp>
    </p:spTree>
    <p:extLst>
      <p:ext uri="{BB962C8B-B14F-4D97-AF65-F5344CB8AC3E}">
        <p14:creationId xmlns:p14="http://schemas.microsoft.com/office/powerpoint/2010/main" val="4027662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95BD-E922-4270-AE81-FC5917DBF7AB}"/>
              </a:ext>
            </a:extLst>
          </p:cNvPr>
          <p:cNvSpPr>
            <a:spLocks noGrp="1"/>
          </p:cNvSpPr>
          <p:nvPr>
            <p:ph type="title"/>
          </p:nvPr>
        </p:nvSpPr>
        <p:spPr/>
        <p:txBody>
          <a:bodyPr/>
          <a:lstStyle/>
          <a:p>
            <a:r>
              <a:rPr lang="en-US" dirty="0"/>
              <a:t>Window Size and Performance</a:t>
            </a:r>
          </a:p>
        </p:txBody>
      </p:sp>
      <p:sp>
        <p:nvSpPr>
          <p:cNvPr id="3" name="Content Placeholder 2">
            <a:extLst>
              <a:ext uri="{FF2B5EF4-FFF2-40B4-BE49-F238E27FC236}">
                <a16:creationId xmlns:a16="http://schemas.microsoft.com/office/drawing/2014/main" id="{EB8614ED-E04E-4A37-8F88-C43B3BDB86C1}"/>
              </a:ext>
            </a:extLst>
          </p:cNvPr>
          <p:cNvSpPr>
            <a:spLocks noGrp="1"/>
          </p:cNvSpPr>
          <p:nvPr>
            <p:ph sz="quarter" idx="10"/>
          </p:nvPr>
        </p:nvSpPr>
        <p:spPr/>
        <p:txBody>
          <a:bodyPr/>
          <a:lstStyle/>
          <a:p>
            <a:r>
              <a:rPr lang="en-US" dirty="0"/>
              <a:t>In general, larger window sizes mean going further into history from each current time point, and are potentially better</a:t>
            </a:r>
          </a:p>
          <a:p>
            <a:pPr lvl="1"/>
            <a:r>
              <a:rPr lang="en-US" dirty="0"/>
              <a:t>Depending on the nature of the data, this is not always true</a:t>
            </a:r>
          </a:p>
          <a:p>
            <a:pPr lvl="1"/>
            <a:r>
              <a:rPr lang="en-US" dirty="0"/>
              <a:t>The improvement can also be marginal compared to the increase in model complexity</a:t>
            </a:r>
          </a:p>
        </p:txBody>
      </p:sp>
      <p:graphicFrame>
        <p:nvGraphicFramePr>
          <p:cNvPr id="4" name="Table 4">
            <a:extLst>
              <a:ext uri="{FF2B5EF4-FFF2-40B4-BE49-F238E27FC236}">
                <a16:creationId xmlns:a16="http://schemas.microsoft.com/office/drawing/2014/main" id="{50F97C92-D31B-4756-8B78-F778FE24CD48}"/>
              </a:ext>
            </a:extLst>
          </p:cNvPr>
          <p:cNvGraphicFramePr>
            <a:graphicFrameLocks noGrp="1"/>
          </p:cNvGraphicFramePr>
          <p:nvPr>
            <p:extLst>
              <p:ext uri="{D42A27DB-BD31-4B8C-83A1-F6EECF244321}">
                <p14:modId xmlns:p14="http://schemas.microsoft.com/office/powerpoint/2010/main" val="1367210899"/>
              </p:ext>
            </p:extLst>
          </p:nvPr>
        </p:nvGraphicFramePr>
        <p:xfrm>
          <a:off x="1927225" y="3218447"/>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41104581"/>
                    </a:ext>
                  </a:extLst>
                </a:gridCol>
                <a:gridCol w="2709333">
                  <a:extLst>
                    <a:ext uri="{9D8B030D-6E8A-4147-A177-3AD203B41FA5}">
                      <a16:colId xmlns:a16="http://schemas.microsoft.com/office/drawing/2014/main" val="1632964215"/>
                    </a:ext>
                  </a:extLst>
                </a:gridCol>
                <a:gridCol w="2709333">
                  <a:extLst>
                    <a:ext uri="{9D8B030D-6E8A-4147-A177-3AD203B41FA5}">
                      <a16:colId xmlns:a16="http://schemas.microsoft.com/office/drawing/2014/main" val="2806305041"/>
                    </a:ext>
                  </a:extLst>
                </a:gridCol>
              </a:tblGrid>
              <a:tr h="370840">
                <a:tc>
                  <a:txBody>
                    <a:bodyPr/>
                    <a:lstStyle/>
                    <a:p>
                      <a:endParaRPr lang="en-US"/>
                    </a:p>
                  </a:txBody>
                  <a:tcPr/>
                </a:tc>
                <a:tc>
                  <a:txBody>
                    <a:bodyPr/>
                    <a:lstStyle/>
                    <a:p>
                      <a:r>
                        <a:rPr lang="en-US" dirty="0"/>
                        <a:t>Window = 5</a:t>
                      </a:r>
                    </a:p>
                  </a:txBody>
                  <a:tcPr/>
                </a:tc>
                <a:tc>
                  <a:txBody>
                    <a:bodyPr/>
                    <a:lstStyle/>
                    <a:p>
                      <a:r>
                        <a:rPr lang="en-US" dirty="0"/>
                        <a:t>Window = 10</a:t>
                      </a:r>
                    </a:p>
                  </a:txBody>
                  <a:tcPr/>
                </a:tc>
                <a:extLst>
                  <a:ext uri="{0D108BD9-81ED-4DB2-BD59-A6C34878D82A}">
                    <a16:rowId xmlns:a16="http://schemas.microsoft.com/office/drawing/2014/main" val="314654224"/>
                  </a:ext>
                </a:extLst>
              </a:tr>
              <a:tr h="370840">
                <a:tc>
                  <a:txBody>
                    <a:bodyPr/>
                    <a:lstStyle/>
                    <a:p>
                      <a:r>
                        <a:rPr lang="en-US" dirty="0"/>
                        <a:t>SVR</a:t>
                      </a:r>
                    </a:p>
                  </a:txBody>
                  <a:tcPr/>
                </a:tc>
                <a:tc>
                  <a:txBody>
                    <a:bodyPr/>
                    <a:lstStyle/>
                    <a:p>
                      <a:r>
                        <a:rPr lang="en-US" dirty="0"/>
                        <a:t>0.657</a:t>
                      </a:r>
                    </a:p>
                  </a:txBody>
                  <a:tcPr/>
                </a:tc>
                <a:tc>
                  <a:txBody>
                    <a:bodyPr/>
                    <a:lstStyle/>
                    <a:p>
                      <a:r>
                        <a:rPr lang="en-US" dirty="0"/>
                        <a:t>0.672</a:t>
                      </a:r>
                    </a:p>
                  </a:txBody>
                  <a:tcPr/>
                </a:tc>
                <a:extLst>
                  <a:ext uri="{0D108BD9-81ED-4DB2-BD59-A6C34878D82A}">
                    <a16:rowId xmlns:a16="http://schemas.microsoft.com/office/drawing/2014/main" val="1589581020"/>
                  </a:ext>
                </a:extLst>
              </a:tr>
              <a:tr h="370840">
                <a:tc>
                  <a:txBody>
                    <a:bodyPr/>
                    <a:lstStyle/>
                    <a:p>
                      <a:r>
                        <a:rPr lang="en-US" dirty="0"/>
                        <a:t>Decision Tree</a:t>
                      </a:r>
                    </a:p>
                  </a:txBody>
                  <a:tcPr/>
                </a:tc>
                <a:tc>
                  <a:txBody>
                    <a:bodyPr/>
                    <a:lstStyle/>
                    <a:p>
                      <a:r>
                        <a:rPr lang="en-US" dirty="0"/>
                        <a:t>0.627</a:t>
                      </a:r>
                    </a:p>
                  </a:txBody>
                  <a:tcPr/>
                </a:tc>
                <a:tc>
                  <a:txBody>
                    <a:bodyPr/>
                    <a:lstStyle/>
                    <a:p>
                      <a:r>
                        <a:rPr lang="en-US" dirty="0"/>
                        <a:t>0.611</a:t>
                      </a:r>
                    </a:p>
                  </a:txBody>
                  <a:tcPr/>
                </a:tc>
                <a:extLst>
                  <a:ext uri="{0D108BD9-81ED-4DB2-BD59-A6C34878D82A}">
                    <a16:rowId xmlns:a16="http://schemas.microsoft.com/office/drawing/2014/main" val="3716112447"/>
                  </a:ext>
                </a:extLst>
              </a:tr>
              <a:tr h="370840">
                <a:tc>
                  <a:txBody>
                    <a:bodyPr/>
                    <a:lstStyle/>
                    <a:p>
                      <a:r>
                        <a:rPr lang="en-US" dirty="0"/>
                        <a:t>Random Forest</a:t>
                      </a:r>
                    </a:p>
                  </a:txBody>
                  <a:tcPr/>
                </a:tc>
                <a:tc>
                  <a:txBody>
                    <a:bodyPr/>
                    <a:lstStyle/>
                    <a:p>
                      <a:r>
                        <a:rPr lang="en-US" dirty="0"/>
                        <a:t>0.654</a:t>
                      </a:r>
                    </a:p>
                  </a:txBody>
                  <a:tcPr/>
                </a:tc>
                <a:tc>
                  <a:txBody>
                    <a:bodyPr/>
                    <a:lstStyle/>
                    <a:p>
                      <a:r>
                        <a:rPr lang="en-US" dirty="0"/>
                        <a:t>0.664</a:t>
                      </a:r>
                    </a:p>
                  </a:txBody>
                  <a:tcPr/>
                </a:tc>
                <a:extLst>
                  <a:ext uri="{0D108BD9-81ED-4DB2-BD59-A6C34878D82A}">
                    <a16:rowId xmlns:a16="http://schemas.microsoft.com/office/drawing/2014/main" val="3404476397"/>
                  </a:ext>
                </a:extLst>
              </a:tr>
              <a:tr h="370840">
                <a:tc>
                  <a:txBody>
                    <a:bodyPr/>
                    <a:lstStyle/>
                    <a:p>
                      <a:r>
                        <a:rPr lang="en-US" dirty="0"/>
                        <a:t>Neural Network</a:t>
                      </a:r>
                    </a:p>
                  </a:txBody>
                  <a:tcPr/>
                </a:tc>
                <a:tc>
                  <a:txBody>
                    <a:bodyPr/>
                    <a:lstStyle/>
                    <a:p>
                      <a:r>
                        <a:rPr lang="en-US" dirty="0"/>
                        <a:t>0.650</a:t>
                      </a:r>
                    </a:p>
                  </a:txBody>
                  <a:tcPr/>
                </a:tc>
                <a:tc>
                  <a:txBody>
                    <a:bodyPr/>
                    <a:lstStyle/>
                    <a:p>
                      <a:r>
                        <a:rPr lang="en-US" dirty="0"/>
                        <a:t>0.666</a:t>
                      </a:r>
                    </a:p>
                  </a:txBody>
                  <a:tcPr/>
                </a:tc>
                <a:extLst>
                  <a:ext uri="{0D108BD9-81ED-4DB2-BD59-A6C34878D82A}">
                    <a16:rowId xmlns:a16="http://schemas.microsoft.com/office/drawing/2014/main" val="2336438900"/>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A1BBB22-296B-43E8-B75B-DAE319DCFBA2}"/>
                  </a:ext>
                </a:extLst>
              </p:cNvPr>
              <p:cNvSpPr txBox="1"/>
              <p:nvPr/>
            </p:nvSpPr>
            <p:spPr>
              <a:xfrm>
                <a:off x="2258475" y="5131468"/>
                <a:ext cx="7675050" cy="369332"/>
              </a:xfrm>
              <a:prstGeom prst="rect">
                <a:avLst/>
              </a:prstGeom>
              <a:noFill/>
            </p:spPr>
            <p:txBody>
              <a:bodyPr wrap="none" rtlCol="0">
                <a:spAutoFit/>
              </a:bodyPr>
              <a:lstStyle/>
              <a:p>
                <a:r>
                  <a:rPr lang="en-US" dirty="0"/>
                  <a:t>Testing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of models in the Daily Temperature data using different window sizes</a:t>
                </a:r>
              </a:p>
            </p:txBody>
          </p:sp>
        </mc:Choice>
        <mc:Fallback>
          <p:sp>
            <p:nvSpPr>
              <p:cNvPr id="5" name="TextBox 4">
                <a:extLst>
                  <a:ext uri="{FF2B5EF4-FFF2-40B4-BE49-F238E27FC236}">
                    <a16:creationId xmlns:a16="http://schemas.microsoft.com/office/drawing/2014/main" id="{BA1BBB22-296B-43E8-B75B-DAE319DCFBA2}"/>
                  </a:ext>
                </a:extLst>
              </p:cNvPr>
              <p:cNvSpPr txBox="1">
                <a:spLocks noRot="1" noChangeAspect="1" noMove="1" noResize="1" noEditPoints="1" noAdjustHandles="1" noChangeArrowheads="1" noChangeShapeType="1" noTextEdit="1"/>
              </p:cNvSpPr>
              <p:nvPr/>
            </p:nvSpPr>
            <p:spPr>
              <a:xfrm>
                <a:off x="2258475" y="5131468"/>
                <a:ext cx="7675050" cy="369332"/>
              </a:xfrm>
              <a:prstGeom prst="rect">
                <a:avLst/>
              </a:prstGeom>
              <a:blipFill>
                <a:blip r:embed="rId2"/>
                <a:stretch>
                  <a:fillRect l="-635"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384491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5704</TotalTime>
  <Words>414</Words>
  <Application>Microsoft Office PowerPoint</Application>
  <PresentationFormat>Widescreen</PresentationFormat>
  <Paragraphs>88</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Avenir 55 Roman</vt:lpstr>
      <vt:lpstr>Avenir 65 Medium</vt:lpstr>
      <vt:lpstr>Avenir 95 Black</vt:lpstr>
      <vt:lpstr>Calibri</vt:lpstr>
      <vt:lpstr>Cambria Math</vt:lpstr>
      <vt:lpstr>Office Theme</vt:lpstr>
      <vt:lpstr>Forecasting</vt:lpstr>
      <vt:lpstr>Review - Forecasting</vt:lpstr>
      <vt:lpstr>Example: Temperature Data</vt:lpstr>
      <vt:lpstr>Predicting Next Day Temperature</vt:lpstr>
      <vt:lpstr>Modeling</vt:lpstr>
      <vt:lpstr>Window Size and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Lindy Taylor</dc:creator>
  <cp:lastModifiedBy>Linh Le</cp:lastModifiedBy>
  <cp:revision>171</cp:revision>
  <dcterms:created xsi:type="dcterms:W3CDTF">2019-08-07T15:31:06Z</dcterms:created>
  <dcterms:modified xsi:type="dcterms:W3CDTF">2022-03-21T14:20:43Z</dcterms:modified>
</cp:coreProperties>
</file>