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5C5C"/>
    <a:srgbClr val="457AC7"/>
    <a:srgbClr val="65E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76" autoAdjust="0"/>
    <p:restoredTop sz="89376" autoAdjust="0"/>
  </p:normalViewPr>
  <p:slideViewPr>
    <p:cSldViewPr snapToGrid="0" snapToObjects="1">
      <p:cViewPr varScale="1">
        <p:scale>
          <a:sx n="159" d="100"/>
          <a:sy n="159" d="100"/>
        </p:scale>
        <p:origin x="738"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guide/keras/rnn" TargetMode="External"/><Relationship Id="rId2" Type="http://schemas.openxmlformats.org/officeDocument/2006/relationships/hyperlink" Target="https://www.ibm.com/cloud/learn/recurrent-neural-network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705264" y="2763601"/>
            <a:ext cx="4953335" cy="960173"/>
          </a:xfrm>
        </p:spPr>
        <p:txBody>
          <a:bodyPr/>
          <a:lstStyle/>
          <a:p>
            <a:r>
              <a:rPr lang="en-US" dirty="0"/>
              <a:t>Text Analytics</a:t>
            </a:r>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B5AD-D57B-4F8F-8E30-9AC9283A32E7}"/>
              </a:ext>
            </a:extLst>
          </p:cNvPr>
          <p:cNvSpPr>
            <a:spLocks noGrp="1"/>
          </p:cNvSpPr>
          <p:nvPr>
            <p:ph type="title"/>
          </p:nvPr>
        </p:nvSpPr>
        <p:spPr/>
        <p:txBody>
          <a:bodyPr/>
          <a:lstStyle/>
          <a:p>
            <a:r>
              <a:rPr lang="en-US" dirty="0"/>
              <a:t>Universal Sentence Encoder (USE)</a:t>
            </a:r>
          </a:p>
        </p:txBody>
      </p:sp>
      <p:sp>
        <p:nvSpPr>
          <p:cNvPr id="3" name="Content Placeholder 2">
            <a:extLst>
              <a:ext uri="{FF2B5EF4-FFF2-40B4-BE49-F238E27FC236}">
                <a16:creationId xmlns:a16="http://schemas.microsoft.com/office/drawing/2014/main" id="{5BA0E480-5F0C-45AD-ACD9-2376C4F70184}"/>
              </a:ext>
            </a:extLst>
          </p:cNvPr>
          <p:cNvSpPr>
            <a:spLocks noGrp="1"/>
          </p:cNvSpPr>
          <p:nvPr>
            <p:ph sz="quarter" idx="10"/>
          </p:nvPr>
        </p:nvSpPr>
        <p:spPr/>
        <p:txBody>
          <a:bodyPr/>
          <a:lstStyle/>
          <a:p>
            <a:r>
              <a:rPr lang="en-US" dirty="0"/>
              <a:t>Is a model that is developed by Google. In short, USE transforms a document into a numeric vector</a:t>
            </a:r>
          </a:p>
          <a:p>
            <a:pPr lvl="1"/>
            <a:r>
              <a:rPr lang="en-US" dirty="0"/>
              <a:t>This means we do not have to worry about temporal information as in word embedding models anymore. The numeric data generated by USE can be modeled using common techniques like SVM, Neural Networks…</a:t>
            </a:r>
          </a:p>
          <a:p>
            <a:pPr lvl="1"/>
            <a:r>
              <a:rPr lang="en-US" dirty="0"/>
              <a:t>We also do not have to preprocess the documents. USE takes the text as-is</a:t>
            </a:r>
          </a:p>
          <a:p>
            <a:r>
              <a:rPr lang="en-US" dirty="0"/>
              <a:t>We can use the pretrained USE with </a:t>
            </a:r>
            <a:r>
              <a:rPr lang="en-US" dirty="0" err="1"/>
              <a:t>tensorflow</a:t>
            </a:r>
            <a:r>
              <a:rPr lang="en-US" dirty="0"/>
              <a:t> and </a:t>
            </a:r>
            <a:r>
              <a:rPr lang="en-US" dirty="0" err="1"/>
              <a:t>tensorhub</a:t>
            </a:r>
            <a:endParaRPr lang="en-US" dirty="0"/>
          </a:p>
          <a:p>
            <a:r>
              <a:rPr lang="en-US" dirty="0"/>
              <a:t>This is the </a:t>
            </a:r>
            <a:r>
              <a:rPr lang="en-US" b="1" dirty="0"/>
              <a:t>best</a:t>
            </a:r>
            <a:r>
              <a:rPr lang="en-US" dirty="0"/>
              <a:t> model in this example by a large margin</a:t>
            </a:r>
          </a:p>
        </p:txBody>
      </p:sp>
    </p:spTree>
    <p:extLst>
      <p:ext uri="{BB962C8B-B14F-4D97-AF65-F5344CB8AC3E}">
        <p14:creationId xmlns:p14="http://schemas.microsoft.com/office/powerpoint/2010/main" val="428310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AC7C-23F9-82E3-D8D6-29AD03D53D43}"/>
              </a:ext>
            </a:extLst>
          </p:cNvPr>
          <p:cNvSpPr>
            <a:spLocks noGrp="1"/>
          </p:cNvSpPr>
          <p:nvPr>
            <p:ph type="title"/>
          </p:nvPr>
        </p:nvSpPr>
        <p:spPr/>
        <p:txBody>
          <a:bodyPr/>
          <a:lstStyle/>
          <a:p>
            <a:r>
              <a:rPr lang="en-US" dirty="0"/>
              <a:t>Additional Reading</a:t>
            </a:r>
          </a:p>
        </p:txBody>
      </p:sp>
      <p:sp>
        <p:nvSpPr>
          <p:cNvPr id="3" name="Content Placeholder 2">
            <a:extLst>
              <a:ext uri="{FF2B5EF4-FFF2-40B4-BE49-F238E27FC236}">
                <a16:creationId xmlns:a16="http://schemas.microsoft.com/office/drawing/2014/main" id="{D687BA84-FF61-69F6-1FD2-5E855AF776B5}"/>
              </a:ext>
            </a:extLst>
          </p:cNvPr>
          <p:cNvSpPr>
            <a:spLocks noGrp="1"/>
          </p:cNvSpPr>
          <p:nvPr>
            <p:ph sz="quarter" idx="10"/>
          </p:nvPr>
        </p:nvSpPr>
        <p:spPr/>
        <p:txBody>
          <a:bodyPr/>
          <a:lstStyle/>
          <a:p>
            <a:r>
              <a:rPr lang="en-US" dirty="0"/>
              <a:t>Recurrent Neural Network</a:t>
            </a:r>
          </a:p>
          <a:p>
            <a:pPr lvl="1"/>
            <a:r>
              <a:rPr lang="en-US" dirty="0">
                <a:hlinkClick r:id="rId2"/>
              </a:rPr>
              <a:t>https://www.ibm.com/cloud/learn/recurrent-neural-networks</a:t>
            </a:r>
            <a:r>
              <a:rPr lang="en-US" dirty="0"/>
              <a:t> </a:t>
            </a:r>
          </a:p>
          <a:p>
            <a:pPr lvl="1"/>
            <a:r>
              <a:rPr lang="en-US">
                <a:hlinkClick r:id="rId3"/>
              </a:rPr>
              <a:t>https://www.tensorflow.org/guide/keras/rnn</a:t>
            </a:r>
            <a:r>
              <a:rPr lang="en-US"/>
              <a:t> </a:t>
            </a:r>
          </a:p>
        </p:txBody>
      </p:sp>
    </p:spTree>
    <p:extLst>
      <p:ext uri="{BB962C8B-B14F-4D97-AF65-F5344CB8AC3E}">
        <p14:creationId xmlns:p14="http://schemas.microsoft.com/office/powerpoint/2010/main" val="168050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7428-94CB-4563-B815-843E2164DCD4}"/>
              </a:ext>
            </a:extLst>
          </p:cNvPr>
          <p:cNvSpPr>
            <a:spLocks noGrp="1"/>
          </p:cNvSpPr>
          <p:nvPr>
            <p:ph type="title"/>
          </p:nvPr>
        </p:nvSpPr>
        <p:spPr/>
        <p:txBody>
          <a:bodyPr/>
          <a:lstStyle/>
          <a:p>
            <a:r>
              <a:rPr lang="en-US" dirty="0"/>
              <a:t>Text Analytics</a:t>
            </a:r>
          </a:p>
        </p:txBody>
      </p:sp>
      <p:sp>
        <p:nvSpPr>
          <p:cNvPr id="3" name="Content Placeholder 2">
            <a:extLst>
              <a:ext uri="{FF2B5EF4-FFF2-40B4-BE49-F238E27FC236}">
                <a16:creationId xmlns:a16="http://schemas.microsoft.com/office/drawing/2014/main" id="{62881EF4-817E-43FE-B1B7-195CAAD451A9}"/>
              </a:ext>
            </a:extLst>
          </p:cNvPr>
          <p:cNvSpPr>
            <a:spLocks noGrp="1"/>
          </p:cNvSpPr>
          <p:nvPr>
            <p:ph sz="quarter" idx="10"/>
          </p:nvPr>
        </p:nvSpPr>
        <p:spPr>
          <a:xfrm>
            <a:off x="733425" y="908093"/>
            <a:ext cx="8133849" cy="5221539"/>
          </a:xfrm>
        </p:spPr>
        <p:txBody>
          <a:bodyPr/>
          <a:lstStyle/>
          <a:p>
            <a:r>
              <a:rPr lang="en-US" dirty="0"/>
              <a:t>In this course, this refers to regular tasks (e.g., classification, regression…) on text data</a:t>
            </a:r>
          </a:p>
          <a:p>
            <a:r>
              <a:rPr lang="en-US" dirty="0"/>
              <a:t>Text data is u</a:t>
            </a:r>
            <a:r>
              <a:rPr lang="en-US" sz="2400" dirty="0"/>
              <a:t>sually referred to as unstructured data</a:t>
            </a:r>
          </a:p>
          <a:p>
            <a:pPr lvl="1"/>
            <a:r>
              <a:rPr lang="en-US" dirty="0"/>
              <a:t>One instance can be one sentence, one paragraph, or one document</a:t>
            </a:r>
          </a:p>
          <a:p>
            <a:pPr lvl="1"/>
            <a:r>
              <a:rPr lang="en-US" dirty="0"/>
              <a:t>Need to be transformed into numeric before modeling</a:t>
            </a:r>
          </a:p>
          <a:p>
            <a:pPr lvl="2"/>
            <a:r>
              <a:rPr lang="en-US" dirty="0"/>
              <a:t>We will explore different ways to process text data</a:t>
            </a:r>
          </a:p>
          <a:p>
            <a:r>
              <a:rPr lang="en-US" dirty="0"/>
              <a:t>There are other tasks on text data, e.g., summarization, translations, etc., however, they are not in the scope of our course</a:t>
            </a:r>
          </a:p>
          <a:p>
            <a:r>
              <a:rPr lang="en-US" dirty="0"/>
              <a:t>All the packages we use in this module are available in Azure Machine Learning and do not require manual installations</a:t>
            </a:r>
          </a:p>
        </p:txBody>
      </p:sp>
      <p:sp>
        <p:nvSpPr>
          <p:cNvPr id="4" name="TextBox 3">
            <a:extLst>
              <a:ext uri="{FF2B5EF4-FFF2-40B4-BE49-F238E27FC236}">
                <a16:creationId xmlns:a16="http://schemas.microsoft.com/office/drawing/2014/main" id="{2C7447E7-CFE8-4F08-90AC-1441FA198C72}"/>
              </a:ext>
            </a:extLst>
          </p:cNvPr>
          <p:cNvSpPr txBox="1"/>
          <p:nvPr/>
        </p:nvSpPr>
        <p:spPr>
          <a:xfrm>
            <a:off x="8951494" y="1010738"/>
            <a:ext cx="2802687" cy="2631490"/>
          </a:xfrm>
          <a:prstGeom prst="rect">
            <a:avLst/>
          </a:prstGeom>
          <a:noFill/>
          <a:ln>
            <a:solidFill>
              <a:schemeClr val="tx1"/>
            </a:solidFill>
          </a:ln>
        </p:spPr>
        <p:txBody>
          <a:bodyPr wrap="square">
            <a:spAutoFit/>
          </a:bodyPr>
          <a:lstStyle/>
          <a:p>
            <a:r>
              <a:rPr lang="en-US" sz="1100" b="0" i="0" dirty="0">
                <a:solidFill>
                  <a:srgbClr val="202122"/>
                </a:solidFill>
                <a:effectLst/>
                <a:latin typeface="Arial" panose="020B0604020202020204" pitchFamily="34" charset="0"/>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sz="1100" dirty="0"/>
          </a:p>
        </p:txBody>
      </p:sp>
    </p:spTree>
    <p:extLst>
      <p:ext uri="{BB962C8B-B14F-4D97-AF65-F5344CB8AC3E}">
        <p14:creationId xmlns:p14="http://schemas.microsoft.com/office/powerpoint/2010/main" val="343025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1B86-02E4-432D-A7EB-806C7C977E48}"/>
              </a:ext>
            </a:extLst>
          </p:cNvPr>
          <p:cNvSpPr>
            <a:spLocks noGrp="1"/>
          </p:cNvSpPr>
          <p:nvPr>
            <p:ph type="title"/>
          </p:nvPr>
        </p:nvSpPr>
        <p:spPr/>
        <p:txBody>
          <a:bodyPr/>
          <a:lstStyle/>
          <a:p>
            <a:r>
              <a:rPr lang="en-US" dirty="0"/>
              <a:t>The Review Dataset</a:t>
            </a:r>
          </a:p>
        </p:txBody>
      </p:sp>
      <p:sp>
        <p:nvSpPr>
          <p:cNvPr id="3" name="Content Placeholder 2">
            <a:extLst>
              <a:ext uri="{FF2B5EF4-FFF2-40B4-BE49-F238E27FC236}">
                <a16:creationId xmlns:a16="http://schemas.microsoft.com/office/drawing/2014/main" id="{D079DA27-0895-44B6-A6FA-27E2547FB01E}"/>
              </a:ext>
            </a:extLst>
          </p:cNvPr>
          <p:cNvSpPr>
            <a:spLocks noGrp="1"/>
          </p:cNvSpPr>
          <p:nvPr>
            <p:ph sz="quarter" idx="10"/>
          </p:nvPr>
        </p:nvSpPr>
        <p:spPr/>
        <p:txBody>
          <a:bodyPr/>
          <a:lstStyle/>
          <a:p>
            <a:r>
              <a:rPr lang="en-US" dirty="0"/>
              <a:t>Consists of about 3000 (short) reviews collected from Amazon, IMDB, and Yelp</a:t>
            </a:r>
          </a:p>
          <a:p>
            <a:r>
              <a:rPr lang="en-US" dirty="0"/>
              <a:t>Each review is scored with 1 (positive) or 0 (negative). So, we model this problem as a binary classification task</a:t>
            </a:r>
          </a:p>
          <a:p>
            <a:r>
              <a:rPr lang="en-US" dirty="0"/>
              <a:t>As mentioned, the raw text cannot be processed by models we have learned, so they need some preprocessing</a:t>
            </a:r>
          </a:p>
        </p:txBody>
      </p:sp>
      <p:pic>
        <p:nvPicPr>
          <p:cNvPr id="5" name="Picture 4">
            <a:extLst>
              <a:ext uri="{FF2B5EF4-FFF2-40B4-BE49-F238E27FC236}">
                <a16:creationId xmlns:a16="http://schemas.microsoft.com/office/drawing/2014/main" id="{8771733A-A6F9-49D7-8D0F-F384C864197C}"/>
              </a:ext>
            </a:extLst>
          </p:cNvPr>
          <p:cNvPicPr>
            <a:picLocks noChangeAspect="1"/>
          </p:cNvPicPr>
          <p:nvPr/>
        </p:nvPicPr>
        <p:blipFill>
          <a:blip r:embed="rId2"/>
          <a:stretch>
            <a:fillRect/>
          </a:stretch>
        </p:blipFill>
        <p:spPr>
          <a:xfrm>
            <a:off x="1590086" y="3898908"/>
            <a:ext cx="9011828" cy="2050999"/>
          </a:xfrm>
          <a:prstGeom prst="rect">
            <a:avLst/>
          </a:prstGeom>
        </p:spPr>
      </p:pic>
    </p:spTree>
    <p:extLst>
      <p:ext uri="{BB962C8B-B14F-4D97-AF65-F5344CB8AC3E}">
        <p14:creationId xmlns:p14="http://schemas.microsoft.com/office/powerpoint/2010/main" val="181811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9EF9-97AA-4976-8A24-4EB284E05AC9}"/>
              </a:ext>
            </a:extLst>
          </p:cNvPr>
          <p:cNvSpPr>
            <a:spLocks noGrp="1"/>
          </p:cNvSpPr>
          <p:nvPr>
            <p:ph type="title"/>
          </p:nvPr>
        </p:nvSpPr>
        <p:spPr/>
        <p:txBody>
          <a:bodyPr/>
          <a:lstStyle/>
          <a:p>
            <a:r>
              <a:rPr lang="en-US" dirty="0"/>
              <a:t>Methods to Transform Raw Text </a:t>
            </a:r>
          </a:p>
        </p:txBody>
      </p:sp>
      <p:sp>
        <p:nvSpPr>
          <p:cNvPr id="3" name="Content Placeholder 2">
            <a:extLst>
              <a:ext uri="{FF2B5EF4-FFF2-40B4-BE49-F238E27FC236}">
                <a16:creationId xmlns:a16="http://schemas.microsoft.com/office/drawing/2014/main" id="{3A9D5129-857F-4547-84C2-079099A00F01}"/>
              </a:ext>
            </a:extLst>
          </p:cNvPr>
          <p:cNvSpPr>
            <a:spLocks noGrp="1"/>
          </p:cNvSpPr>
          <p:nvPr>
            <p:ph sz="quarter" idx="10"/>
          </p:nvPr>
        </p:nvSpPr>
        <p:spPr/>
        <p:txBody>
          <a:bodyPr/>
          <a:lstStyle/>
          <a:p>
            <a:r>
              <a:rPr lang="en-US" dirty="0"/>
              <a:t>We will discuss three common methods to transform raw text into representations that can be modeled by machine learning techniques</a:t>
            </a:r>
          </a:p>
          <a:p>
            <a:pPr lvl="1"/>
            <a:r>
              <a:rPr lang="en-US" dirty="0"/>
              <a:t>Term Frequency – Inverse Document Frequency (TF-IDF)</a:t>
            </a:r>
          </a:p>
          <a:p>
            <a:pPr lvl="1"/>
            <a:r>
              <a:rPr lang="en-US" dirty="0"/>
              <a:t>Word Embedding</a:t>
            </a:r>
          </a:p>
          <a:p>
            <a:pPr lvl="1"/>
            <a:r>
              <a:rPr lang="en-US" dirty="0"/>
              <a:t>Universal Sentence Encoder</a:t>
            </a:r>
          </a:p>
          <a:p>
            <a:pPr lvl="1"/>
            <a:endParaRPr lang="en-US" dirty="0"/>
          </a:p>
        </p:txBody>
      </p:sp>
    </p:spTree>
    <p:extLst>
      <p:ext uri="{BB962C8B-B14F-4D97-AF65-F5344CB8AC3E}">
        <p14:creationId xmlns:p14="http://schemas.microsoft.com/office/powerpoint/2010/main" val="22785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E38F-6D55-4792-B484-20976C30F3D4}"/>
              </a:ext>
            </a:extLst>
          </p:cNvPr>
          <p:cNvSpPr>
            <a:spLocks noGrp="1"/>
          </p:cNvSpPr>
          <p:nvPr>
            <p:ph type="title"/>
          </p:nvPr>
        </p:nvSpPr>
        <p:spPr/>
        <p:txBody>
          <a:bodyPr/>
          <a:lstStyle/>
          <a:p>
            <a:r>
              <a:rPr lang="en-US" sz="2800" dirty="0"/>
              <a:t>Term Frequency – Inverse Document Frequency (TF-IDF)</a:t>
            </a:r>
          </a:p>
        </p:txBody>
      </p:sp>
      <p:sp>
        <p:nvSpPr>
          <p:cNvPr id="3" name="Content Placeholder 2">
            <a:extLst>
              <a:ext uri="{FF2B5EF4-FFF2-40B4-BE49-F238E27FC236}">
                <a16:creationId xmlns:a16="http://schemas.microsoft.com/office/drawing/2014/main" id="{79BA893E-5C7A-4C36-B955-0C99D60CE819}"/>
              </a:ext>
            </a:extLst>
          </p:cNvPr>
          <p:cNvSpPr>
            <a:spLocks noGrp="1"/>
          </p:cNvSpPr>
          <p:nvPr>
            <p:ph sz="quarter" idx="10"/>
          </p:nvPr>
        </p:nvSpPr>
        <p:spPr/>
        <p:txBody>
          <a:bodyPr/>
          <a:lstStyle/>
          <a:p>
            <a:r>
              <a:rPr lang="en-US" sz="2400" dirty="0"/>
              <a:t>TF-IDF is the method that represent each document in the corpus (the text dataset) as a vector of values that are calculated from</a:t>
            </a:r>
          </a:p>
          <a:p>
            <a:pPr lvl="1"/>
            <a:r>
              <a:rPr lang="en-US" sz="2000" dirty="0"/>
              <a:t>The frequency of each unique term in the current document (term frequency)</a:t>
            </a:r>
          </a:p>
          <a:p>
            <a:pPr lvl="1"/>
            <a:r>
              <a:rPr lang="en-US" sz="2000" dirty="0"/>
              <a:t>The frequency of each unique term occurring over all documents in the corpus (document frequency). The document frequency is inversed in the calculation of TF-IDF</a:t>
            </a:r>
          </a:p>
          <a:p>
            <a:r>
              <a:rPr lang="en-US" sz="2400" dirty="0"/>
              <a:t>The general idea is that, </a:t>
            </a:r>
          </a:p>
          <a:p>
            <a:pPr lvl="1"/>
            <a:r>
              <a:rPr lang="en-US" sz="2000" dirty="0"/>
              <a:t>The more a term appears in a document, the more important it is to that document </a:t>
            </a:r>
          </a:p>
          <a:p>
            <a:pPr lvl="1"/>
            <a:r>
              <a:rPr lang="en-US" sz="2000" dirty="0"/>
              <a:t>However, if a term presents in too many documents, it is likely that the term is just a general word (I, you, a, this, etc.) that does not carry much information</a:t>
            </a:r>
          </a:p>
          <a:p>
            <a:pPr lvl="1"/>
            <a:r>
              <a:rPr lang="en-US" sz="2000" dirty="0"/>
              <a:t>So, we rank the document-term relationship using term frequency and inversed document frequency</a:t>
            </a:r>
          </a:p>
          <a:p>
            <a:r>
              <a:rPr lang="en-US" sz="2400" dirty="0"/>
              <a:t>There are multiple ways to transform text data into TF-IDF data. We will use the package </a:t>
            </a:r>
            <a:r>
              <a:rPr lang="en-US" sz="2400" b="1" dirty="0" err="1"/>
              <a:t>nltk</a:t>
            </a:r>
            <a:r>
              <a:rPr lang="en-US" sz="2400" dirty="0"/>
              <a:t> and </a:t>
            </a:r>
            <a:r>
              <a:rPr lang="en-US" sz="2400" b="1" dirty="0"/>
              <a:t>sci-kit learn</a:t>
            </a:r>
            <a:r>
              <a:rPr lang="en-US" sz="2400" dirty="0"/>
              <a:t> to do this</a:t>
            </a:r>
          </a:p>
        </p:txBody>
      </p:sp>
    </p:spTree>
    <p:extLst>
      <p:ext uri="{BB962C8B-B14F-4D97-AF65-F5344CB8AC3E}">
        <p14:creationId xmlns:p14="http://schemas.microsoft.com/office/powerpoint/2010/main" val="90034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A9CA-3E4E-4B5F-9A5E-117EF3E29F87}"/>
              </a:ext>
            </a:extLst>
          </p:cNvPr>
          <p:cNvSpPr>
            <a:spLocks noGrp="1"/>
          </p:cNvSpPr>
          <p:nvPr>
            <p:ph type="title"/>
          </p:nvPr>
        </p:nvSpPr>
        <p:spPr/>
        <p:txBody>
          <a:bodyPr/>
          <a:lstStyle/>
          <a:p>
            <a:r>
              <a:rPr lang="en-US" dirty="0"/>
              <a:t>Preprocessing before TF-IDF Transformation</a:t>
            </a:r>
          </a:p>
        </p:txBody>
      </p:sp>
      <p:sp>
        <p:nvSpPr>
          <p:cNvPr id="3" name="Content Placeholder 2">
            <a:extLst>
              <a:ext uri="{FF2B5EF4-FFF2-40B4-BE49-F238E27FC236}">
                <a16:creationId xmlns:a16="http://schemas.microsoft.com/office/drawing/2014/main" id="{7874F254-8177-4045-A3F1-766AD2486D29}"/>
              </a:ext>
            </a:extLst>
          </p:cNvPr>
          <p:cNvSpPr>
            <a:spLocks noGrp="1"/>
          </p:cNvSpPr>
          <p:nvPr>
            <p:ph sz="quarter" idx="10"/>
          </p:nvPr>
        </p:nvSpPr>
        <p:spPr/>
        <p:txBody>
          <a:bodyPr/>
          <a:lstStyle/>
          <a:p>
            <a:r>
              <a:rPr lang="en-US" dirty="0"/>
              <a:t>Before TF-IDF transformation, we usually preprocess/clean the text data with the following steps</a:t>
            </a:r>
          </a:p>
          <a:p>
            <a:pPr lvl="1"/>
            <a:r>
              <a:rPr lang="en-US" dirty="0"/>
              <a:t>Tokenization – transform each document into a list of terms</a:t>
            </a:r>
          </a:p>
          <a:p>
            <a:pPr lvl="1"/>
            <a:r>
              <a:rPr lang="en-US" dirty="0"/>
              <a:t>Removing stop words – stop words are terms that occur very often in a corpus but do not carry much specific information. For example, in English, some stop words are “I”, “you”, “is”, “this”, “that”, “a”, “the”, etc. The package </a:t>
            </a:r>
            <a:r>
              <a:rPr lang="en-US" dirty="0" err="1"/>
              <a:t>nltk</a:t>
            </a:r>
            <a:r>
              <a:rPr lang="en-US" dirty="0"/>
              <a:t> provides a pre-composed list of stop words for us to use</a:t>
            </a:r>
          </a:p>
          <a:p>
            <a:pPr lvl="1"/>
            <a:r>
              <a:rPr lang="en-US" dirty="0"/>
              <a:t>Stemming and lemmatization – transform the terms to their roots. This reduce the size of the vocabulary (which is equivalent to the number of columns). Also, different forms of a term (e.g., “</a:t>
            </a:r>
            <a:r>
              <a:rPr lang="en-US" dirty="0" err="1"/>
              <a:t>ing</a:t>
            </a:r>
            <a:r>
              <a:rPr lang="en-US" dirty="0"/>
              <a:t>”, “ed”) are collapsed into one column</a:t>
            </a:r>
          </a:p>
          <a:p>
            <a:pPr lvl="1"/>
            <a:endParaRPr lang="en-US" dirty="0"/>
          </a:p>
        </p:txBody>
      </p:sp>
    </p:spTree>
    <p:extLst>
      <p:ext uri="{BB962C8B-B14F-4D97-AF65-F5344CB8AC3E}">
        <p14:creationId xmlns:p14="http://schemas.microsoft.com/office/powerpoint/2010/main" val="104307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1854-3AC0-481F-9A76-45EECAD22E52}"/>
              </a:ext>
            </a:extLst>
          </p:cNvPr>
          <p:cNvSpPr>
            <a:spLocks noGrp="1"/>
          </p:cNvSpPr>
          <p:nvPr>
            <p:ph type="title"/>
          </p:nvPr>
        </p:nvSpPr>
        <p:spPr/>
        <p:txBody>
          <a:bodyPr/>
          <a:lstStyle/>
          <a:p>
            <a:r>
              <a:rPr lang="en-US" dirty="0"/>
              <a:t>TF-IDF Transformation</a:t>
            </a:r>
          </a:p>
        </p:txBody>
      </p:sp>
      <p:sp>
        <p:nvSpPr>
          <p:cNvPr id="3" name="Content Placeholder 2">
            <a:extLst>
              <a:ext uri="{FF2B5EF4-FFF2-40B4-BE49-F238E27FC236}">
                <a16:creationId xmlns:a16="http://schemas.microsoft.com/office/drawing/2014/main" id="{B306A1E0-8F1F-46C2-97B2-15C5898AACEB}"/>
              </a:ext>
            </a:extLst>
          </p:cNvPr>
          <p:cNvSpPr>
            <a:spLocks noGrp="1"/>
          </p:cNvSpPr>
          <p:nvPr>
            <p:ph sz="quarter" idx="10"/>
          </p:nvPr>
        </p:nvSpPr>
        <p:spPr/>
        <p:txBody>
          <a:bodyPr/>
          <a:lstStyle/>
          <a:p>
            <a:r>
              <a:rPr lang="en-US" dirty="0"/>
              <a:t>The processed text corpus can then be transformed into TF-IDF form using sci-kit learn. The text data becomes a regular dataset that consists of only numeric columns</a:t>
            </a:r>
          </a:p>
          <a:p>
            <a:r>
              <a:rPr lang="en-US" dirty="0"/>
              <a:t>Depending on the task, we can apply models we have learned (regression, SVM, Neural Networks…) to solve the problem</a:t>
            </a:r>
          </a:p>
        </p:txBody>
      </p:sp>
    </p:spTree>
    <p:extLst>
      <p:ext uri="{BB962C8B-B14F-4D97-AF65-F5344CB8AC3E}">
        <p14:creationId xmlns:p14="http://schemas.microsoft.com/office/powerpoint/2010/main" val="124854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F0DF-1E67-4AC2-9818-DB45D21EA4CB}"/>
              </a:ext>
            </a:extLst>
          </p:cNvPr>
          <p:cNvSpPr>
            <a:spLocks noGrp="1"/>
          </p:cNvSpPr>
          <p:nvPr>
            <p:ph type="title"/>
          </p:nvPr>
        </p:nvSpPr>
        <p:spPr/>
        <p:txBody>
          <a:bodyPr/>
          <a:lstStyle/>
          <a:p>
            <a:r>
              <a:rPr lang="en-US" dirty="0"/>
              <a:t>Word Embedding</a:t>
            </a:r>
          </a:p>
        </p:txBody>
      </p:sp>
      <p:sp>
        <p:nvSpPr>
          <p:cNvPr id="3" name="Content Placeholder 2">
            <a:extLst>
              <a:ext uri="{FF2B5EF4-FFF2-40B4-BE49-F238E27FC236}">
                <a16:creationId xmlns:a16="http://schemas.microsoft.com/office/drawing/2014/main" id="{142C752B-3108-48FE-B014-5AC5F0F7B28A}"/>
              </a:ext>
            </a:extLst>
          </p:cNvPr>
          <p:cNvSpPr>
            <a:spLocks noGrp="1"/>
          </p:cNvSpPr>
          <p:nvPr>
            <p:ph sz="quarter" idx="10"/>
          </p:nvPr>
        </p:nvSpPr>
        <p:spPr>
          <a:xfrm>
            <a:off x="733425" y="908093"/>
            <a:ext cx="7285621" cy="5221539"/>
          </a:xfrm>
        </p:spPr>
        <p:txBody>
          <a:bodyPr/>
          <a:lstStyle/>
          <a:p>
            <a:r>
              <a:rPr lang="en-US" dirty="0"/>
              <a:t>Refer to models that transform terms into a numeric vectors. The meaning of the vector depends on how the models were trained.</a:t>
            </a:r>
          </a:p>
          <a:p>
            <a:pPr lvl="1"/>
            <a:r>
              <a:rPr lang="en-US" dirty="0"/>
              <a:t>For example, word2vec is a very famous embedding model. It transform words into vectors so that the relationship among the words are the same as the relationship among the vectors</a:t>
            </a:r>
          </a:p>
          <a:p>
            <a:r>
              <a:rPr lang="en-US" dirty="0"/>
              <a:t>There are multiple word embedding models that are already trained in a very large corpus that we can use directly. We will use the </a:t>
            </a:r>
            <a:r>
              <a:rPr lang="en-US" b="1" i="1" dirty="0" err="1"/>
              <a:t>gensim</a:t>
            </a:r>
            <a:r>
              <a:rPr lang="en-US" dirty="0"/>
              <a:t> package for this task.</a:t>
            </a:r>
          </a:p>
        </p:txBody>
      </p:sp>
      <p:pic>
        <p:nvPicPr>
          <p:cNvPr id="1026" name="Picture 2" descr="Word2Vec For Word Embeddings -A Beginner's Guide - Analytics Vidhya">
            <a:extLst>
              <a:ext uri="{FF2B5EF4-FFF2-40B4-BE49-F238E27FC236}">
                <a16:creationId xmlns:a16="http://schemas.microsoft.com/office/drawing/2014/main" id="{94D74D20-6746-40EB-BD8F-032DD2C9F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2" y="876300"/>
            <a:ext cx="29908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19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3027-2AA2-46BD-8730-BEAE41C7A604}"/>
              </a:ext>
            </a:extLst>
          </p:cNvPr>
          <p:cNvSpPr>
            <a:spLocks noGrp="1"/>
          </p:cNvSpPr>
          <p:nvPr>
            <p:ph type="title"/>
          </p:nvPr>
        </p:nvSpPr>
        <p:spPr/>
        <p:txBody>
          <a:bodyPr/>
          <a:lstStyle/>
          <a:p>
            <a:r>
              <a:rPr lang="en-US" dirty="0"/>
              <a:t>Recurrent Neural Network</a:t>
            </a:r>
          </a:p>
        </p:txBody>
      </p:sp>
      <p:sp>
        <p:nvSpPr>
          <p:cNvPr id="3" name="Content Placeholder 2">
            <a:extLst>
              <a:ext uri="{FF2B5EF4-FFF2-40B4-BE49-F238E27FC236}">
                <a16:creationId xmlns:a16="http://schemas.microsoft.com/office/drawing/2014/main" id="{DFFA5CBE-0708-4AFC-BD98-A72A84295307}"/>
              </a:ext>
            </a:extLst>
          </p:cNvPr>
          <p:cNvSpPr>
            <a:spLocks noGrp="1"/>
          </p:cNvSpPr>
          <p:nvPr>
            <p:ph sz="quarter" idx="10"/>
          </p:nvPr>
        </p:nvSpPr>
        <p:spPr>
          <a:xfrm>
            <a:off x="733426" y="908093"/>
            <a:ext cx="6375599" cy="5221539"/>
          </a:xfrm>
        </p:spPr>
        <p:txBody>
          <a:bodyPr/>
          <a:lstStyle/>
          <a:p>
            <a:r>
              <a:rPr lang="en-US" sz="2000" dirty="0"/>
              <a:t>Word embedding models transform a single word in a single vector. Since a document is a sequence of words, its embedded form is a sequence of vector. We refer to this type of data </a:t>
            </a:r>
            <a:r>
              <a:rPr lang="en-US" sz="2000" b="1" dirty="0"/>
              <a:t>sequential data</a:t>
            </a:r>
          </a:p>
          <a:p>
            <a:r>
              <a:rPr lang="en-US" sz="2000" dirty="0"/>
              <a:t>The most effective way to model sequential data is to use </a:t>
            </a:r>
            <a:r>
              <a:rPr lang="en-US" sz="2000" b="1" dirty="0"/>
              <a:t>Recurrent Neural Network (RNN).</a:t>
            </a:r>
            <a:r>
              <a:rPr lang="en-US" sz="2000" dirty="0"/>
              <a:t> This is a special type of neural networks that are designed to handle temporal correlations in sequential data</a:t>
            </a:r>
          </a:p>
          <a:p>
            <a:r>
              <a:rPr lang="en-US" sz="2000" dirty="0"/>
              <a:t>The idea of RNN is that, at each time point, we calculate the current hidden state using the </a:t>
            </a:r>
            <a:r>
              <a:rPr lang="en-US" sz="2000" b="1" dirty="0"/>
              <a:t>current input</a:t>
            </a:r>
            <a:r>
              <a:rPr lang="en-US" sz="2000" dirty="0"/>
              <a:t> and the </a:t>
            </a:r>
            <a:r>
              <a:rPr lang="en-US" sz="2000" b="1" dirty="0"/>
              <a:t>previous hidden state</a:t>
            </a:r>
          </a:p>
          <a:p>
            <a:r>
              <a:rPr lang="en-US" sz="2000" dirty="0"/>
              <a:t>In this module, we use Gated Recurrent Unit (GRU) which is a type of RNN. This can be implemented in </a:t>
            </a:r>
            <a:r>
              <a:rPr lang="en-US" sz="2000" b="1" dirty="0" err="1"/>
              <a:t>tensorflow</a:t>
            </a:r>
            <a:r>
              <a:rPr lang="en-US" sz="2000" dirty="0"/>
              <a:t> like CNN from the previous module</a:t>
            </a:r>
          </a:p>
        </p:txBody>
      </p:sp>
      <p:pic>
        <p:nvPicPr>
          <p:cNvPr id="2050" name="Picture 2" descr="Recurrent Neural Networks - Remembering what's important - gotensor">
            <a:extLst>
              <a:ext uri="{FF2B5EF4-FFF2-40B4-BE49-F238E27FC236}">
                <a16:creationId xmlns:a16="http://schemas.microsoft.com/office/drawing/2014/main" id="{CE0D013D-00F8-4619-B604-B998084B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025" y="1738737"/>
            <a:ext cx="5082975" cy="26773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75FF4A-B5C9-402E-991A-1766DAF9A142}"/>
                  </a:ext>
                </a:extLst>
              </p:cNvPr>
              <p:cNvSpPr txBox="1"/>
              <p:nvPr/>
            </p:nvSpPr>
            <p:spPr>
              <a:xfrm>
                <a:off x="8080391" y="4482936"/>
                <a:ext cx="3668446" cy="923330"/>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Input at each time step</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en-US" dirty="0"/>
                  <a:t>: Hidden state at each time step</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a14:m>
                <a:r>
                  <a:rPr lang="en-US" dirty="0"/>
                  <a:t>: Output at each time step</a:t>
                </a:r>
              </a:p>
            </p:txBody>
          </p:sp>
        </mc:Choice>
        <mc:Fallback xmlns="">
          <p:sp>
            <p:nvSpPr>
              <p:cNvPr id="4" name="TextBox 3">
                <a:extLst>
                  <a:ext uri="{FF2B5EF4-FFF2-40B4-BE49-F238E27FC236}">
                    <a16:creationId xmlns:a16="http://schemas.microsoft.com/office/drawing/2014/main" id="{9875FF4A-B5C9-402E-991A-1766DAF9A142}"/>
                  </a:ext>
                </a:extLst>
              </p:cNvPr>
              <p:cNvSpPr txBox="1">
                <a:spLocks noRot="1" noChangeAspect="1" noMove="1" noResize="1" noEditPoints="1" noAdjustHandles="1" noChangeArrowheads="1" noChangeShapeType="1" noTextEdit="1"/>
              </p:cNvSpPr>
              <p:nvPr/>
            </p:nvSpPr>
            <p:spPr>
              <a:xfrm>
                <a:off x="8080391" y="4482936"/>
                <a:ext cx="3668446" cy="923330"/>
              </a:xfrm>
              <a:prstGeom prst="rect">
                <a:avLst/>
              </a:prstGeom>
              <a:blipFill>
                <a:blip r:embed="rId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96094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5842</TotalTime>
  <Words>1111</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55 Roman</vt:lpstr>
      <vt:lpstr>Avenir 65 Medium</vt:lpstr>
      <vt:lpstr>Avenir 95 Black</vt:lpstr>
      <vt:lpstr>Calibri</vt:lpstr>
      <vt:lpstr>Cambria Math</vt:lpstr>
      <vt:lpstr>Office Theme</vt:lpstr>
      <vt:lpstr>Text Analytics</vt:lpstr>
      <vt:lpstr>Text Analytics</vt:lpstr>
      <vt:lpstr>The Review Dataset</vt:lpstr>
      <vt:lpstr>Methods to Transform Raw Text </vt:lpstr>
      <vt:lpstr>Term Frequency – Inverse Document Frequency (TF-IDF)</vt:lpstr>
      <vt:lpstr>Preprocessing before TF-IDF Transformation</vt:lpstr>
      <vt:lpstr>TF-IDF Transformation</vt:lpstr>
      <vt:lpstr>Word Embedding</vt:lpstr>
      <vt:lpstr>Recurrent Neural Network</vt:lpstr>
      <vt:lpstr>Universal Sentence Encoder (USE)</vt:lpstr>
      <vt:lpstr>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189</cp:revision>
  <dcterms:created xsi:type="dcterms:W3CDTF">2019-08-07T15:31:06Z</dcterms:created>
  <dcterms:modified xsi:type="dcterms:W3CDTF">2022-05-19T16:16:33Z</dcterms:modified>
</cp:coreProperties>
</file>