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56" r:id="rId2"/>
    <p:sldId id="264" r:id="rId3"/>
    <p:sldId id="265" r:id="rId4"/>
    <p:sldId id="280" r:id="rId5"/>
    <p:sldId id="284" r:id="rId6"/>
    <p:sldId id="281" r:id="rId7"/>
    <p:sldId id="266" r:id="rId8"/>
    <p:sldId id="285" r:id="rId9"/>
    <p:sldId id="267" r:id="rId10"/>
    <p:sldId id="268" r:id="rId11"/>
    <p:sldId id="282" r:id="rId12"/>
    <p:sldId id="269" r:id="rId13"/>
    <p:sldId id="270" r:id="rId14"/>
    <p:sldId id="271" r:id="rId15"/>
    <p:sldId id="272" r:id="rId16"/>
    <p:sldId id="273" r:id="rId17"/>
    <p:sldId id="274" r:id="rId18"/>
    <p:sldId id="275" r:id="rId19"/>
    <p:sldId id="286" r:id="rId20"/>
    <p:sldId id="283" r:id="rId21"/>
    <p:sldId id="276" r:id="rId22"/>
    <p:sldId id="277" r:id="rId23"/>
    <p:sldId id="278" r:id="rId24"/>
    <p:sldId id="279"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7AC7"/>
    <a:srgbClr val="65E537"/>
    <a:srgbClr val="B8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08" autoAdjust="0"/>
    <p:restoredTop sz="89376" autoAdjust="0"/>
  </p:normalViewPr>
  <p:slideViewPr>
    <p:cSldViewPr snapToGrid="0" snapToObjects="1">
      <p:cViewPr varScale="1">
        <p:scale>
          <a:sx n="159" d="100"/>
          <a:sy n="159" d="100"/>
        </p:scale>
        <p:origin x="106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scikit-learn.org/stable/modules/generated/sklearn.svm.SVC.html" TargetMode="External"/><Relationship Id="rId2" Type="http://schemas.openxmlformats.org/officeDocument/2006/relationships/hyperlink" Target="https://scikit-learn.org/stable/modules/generated/sklearn.linear_model.LogisticRegression.html" TargetMode="External"/><Relationship Id="rId1" Type="http://schemas.openxmlformats.org/officeDocument/2006/relationships/slideLayout" Target="../slideLayouts/slideLayout3.xml"/><Relationship Id="rId6" Type="http://schemas.openxmlformats.org/officeDocument/2006/relationships/hyperlink" Target="https://docs.aws.amazon.com/sagemaker/latest/dg/xgboost_hyperparameters.html" TargetMode="External"/><Relationship Id="rId5" Type="http://schemas.openxmlformats.org/officeDocument/2006/relationships/hyperlink" Target="https://scikit-learn.org/stable/modules/generated/sklearn.ensemble.RandomForestClassifier.html" TargetMode="External"/><Relationship Id="rId4" Type="http://schemas.openxmlformats.org/officeDocument/2006/relationships/hyperlink" Target="https://scikit-learn.org/stable/modules/tre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6813549" y="2703443"/>
            <a:ext cx="4660900" cy="960173"/>
          </a:xfrm>
        </p:spPr>
        <p:txBody>
          <a:bodyPr/>
          <a:lstStyle/>
          <a:p>
            <a:r>
              <a:rPr lang="en-US" dirty="0"/>
              <a:t>Classification in </a:t>
            </a:r>
            <a:br>
              <a:rPr lang="en-US" dirty="0"/>
            </a:br>
            <a:r>
              <a:rPr lang="en-US" dirty="0"/>
              <a:t>Data Analytics</a:t>
            </a:r>
            <a:br>
              <a:rPr lang="en-US" dirty="0"/>
            </a:br>
            <a:endParaRPr lang="en-US" dirty="0"/>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F1A1-393E-4DEA-B098-3F5FD879DBF5}"/>
              </a:ext>
            </a:extLst>
          </p:cNvPr>
          <p:cNvSpPr>
            <a:spLocks noGrp="1"/>
          </p:cNvSpPr>
          <p:nvPr>
            <p:ph type="title"/>
          </p:nvPr>
        </p:nvSpPr>
        <p:spPr/>
        <p:txBody>
          <a:bodyPr/>
          <a:lstStyle/>
          <a:p>
            <a:r>
              <a:rPr lang="en-US" dirty="0"/>
              <a:t>Multilabel Classification with Logistic Regression</a:t>
            </a:r>
          </a:p>
        </p:txBody>
      </p:sp>
      <p:sp>
        <p:nvSpPr>
          <p:cNvPr id="3" name="Content Placeholder 2">
            <a:extLst>
              <a:ext uri="{FF2B5EF4-FFF2-40B4-BE49-F238E27FC236}">
                <a16:creationId xmlns:a16="http://schemas.microsoft.com/office/drawing/2014/main" id="{20F1746F-6A68-4066-8F1A-4FB7CAC46892}"/>
              </a:ext>
            </a:extLst>
          </p:cNvPr>
          <p:cNvSpPr>
            <a:spLocks noGrp="1"/>
          </p:cNvSpPr>
          <p:nvPr>
            <p:ph sz="quarter" idx="10"/>
          </p:nvPr>
        </p:nvSpPr>
        <p:spPr/>
        <p:txBody>
          <a:bodyPr/>
          <a:lstStyle/>
          <a:p>
            <a:r>
              <a:rPr lang="en-US" sz="2400" dirty="0"/>
              <a:t>A single Logistic regression model cannot be applied to multilabel classification problems (i.e. there are more than two unique values in the target)</a:t>
            </a:r>
          </a:p>
          <a:p>
            <a:r>
              <a:rPr lang="en-US" sz="2400" dirty="0"/>
              <a:t>We use the 1 vs. all strategy – building multiple models that predict if the instance belong to each class or not. </a:t>
            </a:r>
          </a:p>
          <a:p>
            <a:pPr lvl="1"/>
            <a:r>
              <a:rPr lang="en-US" sz="2000" dirty="0"/>
              <a:t>For example, if the target has four unique values (1,2,3,4), we can have four models</a:t>
            </a:r>
          </a:p>
          <a:p>
            <a:pPr lvl="2"/>
            <a:r>
              <a:rPr lang="en-US" sz="1800" dirty="0"/>
              <a:t>1 vs. not 1 (i.e. y = 2,3, or 4)</a:t>
            </a:r>
          </a:p>
          <a:p>
            <a:pPr lvl="2"/>
            <a:r>
              <a:rPr lang="en-US" sz="1800" dirty="0"/>
              <a:t>2 vs. not 2 (i.e. y = 1,3, or 4)</a:t>
            </a:r>
          </a:p>
          <a:p>
            <a:pPr lvl="2"/>
            <a:r>
              <a:rPr lang="en-US" sz="1800" dirty="0"/>
              <a:t>3 vs. not 3 (i.e. y = 1,2, or 4)</a:t>
            </a:r>
          </a:p>
          <a:p>
            <a:pPr lvl="2"/>
            <a:r>
              <a:rPr lang="en-US" sz="1800" dirty="0"/>
              <a:t>4 vs. not 4 (i.e. y = 1,2, or 3)</a:t>
            </a:r>
          </a:p>
          <a:p>
            <a:pPr lvl="1"/>
            <a:r>
              <a:rPr lang="en-US" sz="2000" dirty="0"/>
              <a:t>Then pick the one that give the highest probability</a:t>
            </a:r>
          </a:p>
          <a:p>
            <a:r>
              <a:rPr lang="en-US" sz="2400" dirty="0"/>
              <a:t>Fortunately, this is transparent in </a:t>
            </a:r>
            <a:r>
              <a:rPr lang="en-US" sz="2400" dirty="0" err="1"/>
              <a:t>SKLearn</a:t>
            </a:r>
            <a:r>
              <a:rPr lang="en-US" sz="2400" dirty="0"/>
              <a:t> – we don’t need to worry about fitting multiple models, </a:t>
            </a:r>
            <a:r>
              <a:rPr lang="en-US" sz="2400" dirty="0" err="1"/>
              <a:t>SKLearn</a:t>
            </a:r>
            <a:r>
              <a:rPr lang="en-US" sz="2400" dirty="0"/>
              <a:t> automatically do that for us</a:t>
            </a:r>
          </a:p>
        </p:txBody>
      </p:sp>
    </p:spTree>
    <p:extLst>
      <p:ext uri="{BB962C8B-B14F-4D97-AF65-F5344CB8AC3E}">
        <p14:creationId xmlns:p14="http://schemas.microsoft.com/office/powerpoint/2010/main" val="58722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D99A-000A-4CA4-AD29-4FF79F4D8173}"/>
              </a:ext>
            </a:extLst>
          </p:cNvPr>
          <p:cNvSpPr>
            <a:spLocks noGrp="1"/>
          </p:cNvSpPr>
          <p:nvPr>
            <p:ph type="title"/>
          </p:nvPr>
        </p:nvSpPr>
        <p:spPr>
          <a:xfrm>
            <a:off x="838200" y="3095504"/>
            <a:ext cx="10515600" cy="666991"/>
          </a:xfrm>
        </p:spPr>
        <p:txBody>
          <a:bodyPr/>
          <a:lstStyle/>
          <a:p>
            <a:r>
              <a:rPr lang="en-US" dirty="0"/>
              <a:t>Support Vector Machine</a:t>
            </a:r>
          </a:p>
        </p:txBody>
      </p:sp>
    </p:spTree>
    <p:extLst>
      <p:ext uri="{BB962C8B-B14F-4D97-AF65-F5344CB8AC3E}">
        <p14:creationId xmlns:p14="http://schemas.microsoft.com/office/powerpoint/2010/main" val="371270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55CF-6478-4DFD-9158-0D472720B711}"/>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65B63633-BCD2-4272-9515-33E19377E927}"/>
              </a:ext>
            </a:extLst>
          </p:cNvPr>
          <p:cNvSpPr>
            <a:spLocks noGrp="1"/>
          </p:cNvSpPr>
          <p:nvPr>
            <p:ph sz="quarter" idx="10"/>
          </p:nvPr>
        </p:nvSpPr>
        <p:spPr/>
        <p:txBody>
          <a:bodyPr/>
          <a:lstStyle/>
          <a:p>
            <a:r>
              <a:rPr lang="en-US" dirty="0"/>
              <a:t>A very famous model in Machine Learning, can be applied to both classification and regression </a:t>
            </a:r>
          </a:p>
          <a:p>
            <a:r>
              <a:rPr lang="en-US" dirty="0"/>
              <a:t>We begin with the simplest case of linear SVM binary classification</a:t>
            </a:r>
          </a:p>
          <a:p>
            <a:endParaRPr lang="en-US" dirty="0"/>
          </a:p>
        </p:txBody>
      </p:sp>
    </p:spTree>
    <p:extLst>
      <p:ext uri="{BB962C8B-B14F-4D97-AF65-F5344CB8AC3E}">
        <p14:creationId xmlns:p14="http://schemas.microsoft.com/office/powerpoint/2010/main" val="236675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0E244-8DB2-4113-B135-94377A8FCFE3}"/>
              </a:ext>
            </a:extLst>
          </p:cNvPr>
          <p:cNvSpPr>
            <a:spLocks noGrp="1"/>
          </p:cNvSpPr>
          <p:nvPr>
            <p:ph type="title"/>
          </p:nvPr>
        </p:nvSpPr>
        <p:spPr/>
        <p:txBody>
          <a:bodyPr/>
          <a:lstStyle/>
          <a:p>
            <a:r>
              <a:rPr lang="en-US" sz="3200" dirty="0"/>
              <a:t>Linear SVM for Binary Classification</a:t>
            </a:r>
            <a:endParaRPr lang="en-US"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6F82D2D-2C2A-4CBB-8EAB-24696FE70326}"/>
                  </a:ext>
                </a:extLst>
              </p:cNvPr>
              <p:cNvSpPr txBox="1">
                <a:spLocks/>
              </p:cNvSpPr>
              <p:nvPr/>
            </p:nvSpPr>
            <p:spPr>
              <a:xfrm>
                <a:off x="622300" y="936312"/>
                <a:ext cx="6322616"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Let’s start with a very simple dataset</a:t>
                </a:r>
              </a:p>
              <a:p>
                <a:pPr lvl="1"/>
                <a:r>
                  <a:rPr lang="en-US" sz="2000" dirty="0"/>
                  <a:t>Two input features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1</m:t>
                        </m:r>
                      </m:sub>
                    </m:sSub>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𝑥</m:t>
                        </m:r>
                      </m:e>
                      <m:sub>
                        <m:r>
                          <a:rPr lang="en-US" sz="2000" i="1" smtClean="0">
                            <a:latin typeface="Cambria Math" panose="02040503050406030204" pitchFamily="18" charset="0"/>
                          </a:rPr>
                          <m:t>2</m:t>
                        </m:r>
                      </m:sub>
                    </m:sSub>
                  </m:oMath>
                </a14:m>
                <a:endParaRPr lang="en-US" sz="2000" dirty="0"/>
              </a:p>
              <a:p>
                <a:pPr lvl="1"/>
                <a:r>
                  <a:rPr lang="en-US" sz="2000" dirty="0"/>
                  <a:t>Target is binary</a:t>
                </a:r>
              </a:p>
              <a:p>
                <a:pPr lvl="1"/>
                <a:r>
                  <a:rPr lang="en-US" sz="2000" dirty="0"/>
                  <a:t>And assume the instances of the two classes are separable (as in the figures)</a:t>
                </a:r>
              </a:p>
              <a:p>
                <a:pPr lvl="2"/>
                <a:r>
                  <a:rPr lang="en-US" sz="1800" dirty="0"/>
                  <a:t>The diamonds and circles are instances of the two classes</a:t>
                </a:r>
              </a:p>
              <a:p>
                <a:pPr lvl="2"/>
                <a:r>
                  <a:rPr lang="en-US" sz="1800" dirty="0"/>
                  <a:t>Instances in the two classes are not mixed when we plot them using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𝑥</m:t>
                        </m:r>
                      </m:e>
                      <m:sub>
                        <m:r>
                          <a:rPr lang="en-US" sz="1800" i="1" smtClean="0">
                            <a:latin typeface="Cambria Math" panose="02040503050406030204" pitchFamily="18" charset="0"/>
                          </a:rPr>
                          <m:t>1</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rPr>
                          <m:t>𝑥</m:t>
                        </m:r>
                      </m:e>
                      <m:sub>
                        <m:r>
                          <a:rPr lang="en-US" sz="1800" i="1" smtClean="0">
                            <a:latin typeface="Cambria Math" panose="02040503050406030204" pitchFamily="18" charset="0"/>
                          </a:rPr>
                          <m:t>2</m:t>
                        </m:r>
                      </m:sub>
                    </m:sSub>
                  </m:oMath>
                </a14:m>
                <a:endParaRPr lang="en-US" sz="1600" dirty="0"/>
              </a:p>
              <a:p>
                <a:r>
                  <a:rPr lang="en-US" sz="2400" dirty="0"/>
                  <a:t>A simple strategy is to find a line that separate the two classes to make decision</a:t>
                </a:r>
              </a:p>
              <a:p>
                <a:pPr lvl="1"/>
                <a:r>
                  <a:rPr lang="en-US" sz="2000" dirty="0"/>
                  <a:t>But the are an infinite number of lines!</a:t>
                </a:r>
              </a:p>
              <a:p>
                <a:r>
                  <a:rPr lang="en-US" sz="2400" dirty="0"/>
                  <a:t>Linear SVM will tries to find an </a:t>
                </a:r>
                <a:r>
                  <a:rPr lang="en-US" sz="2400" b="1" dirty="0"/>
                  <a:t>optimal line</a:t>
                </a:r>
                <a:r>
                  <a:rPr lang="en-US" sz="2400" dirty="0"/>
                  <a:t> that separate the two classes</a:t>
                </a:r>
              </a:p>
              <a:p>
                <a:pPr lvl="1"/>
                <a:endParaRPr lang="en-US" sz="2000" dirty="0"/>
              </a:p>
            </p:txBody>
          </p:sp>
        </mc:Choice>
        <mc:Fallback xmlns="">
          <p:sp>
            <p:nvSpPr>
              <p:cNvPr id="4" name="Content Placeholder 2">
                <a:extLst>
                  <a:ext uri="{FF2B5EF4-FFF2-40B4-BE49-F238E27FC236}">
                    <a16:creationId xmlns:a16="http://schemas.microsoft.com/office/drawing/2014/main" id="{A6F82D2D-2C2A-4CBB-8EAB-24696FE70326}"/>
                  </a:ext>
                </a:extLst>
              </p:cNvPr>
              <p:cNvSpPr txBox="1">
                <a:spLocks noRot="1" noChangeAspect="1" noMove="1" noResize="1" noEditPoints="1" noAdjustHandles="1" noChangeArrowheads="1" noChangeShapeType="1" noTextEdit="1"/>
              </p:cNvSpPr>
              <p:nvPr/>
            </p:nvSpPr>
            <p:spPr>
              <a:xfrm>
                <a:off x="622300" y="936312"/>
                <a:ext cx="6322616" cy="4519612"/>
              </a:xfrm>
              <a:prstGeom prst="rect">
                <a:avLst/>
              </a:prstGeom>
              <a:blipFill>
                <a:blip r:embed="rId2"/>
                <a:stretch>
                  <a:fillRect l="-1254" t="-1889" b="-7827"/>
                </a:stretch>
              </a:blipFill>
            </p:spPr>
            <p:txBody>
              <a:bodyPr/>
              <a:lstStyle/>
              <a:p>
                <a:r>
                  <a:rPr lang="en-US">
                    <a:noFill/>
                  </a:rPr>
                  <a:t> </a:t>
                </a:r>
              </a:p>
            </p:txBody>
          </p:sp>
        </mc:Fallback>
      </mc:AlternateContent>
      <p:sp>
        <p:nvSpPr>
          <p:cNvPr id="5" name="Diamond 4">
            <a:extLst>
              <a:ext uri="{FF2B5EF4-FFF2-40B4-BE49-F238E27FC236}">
                <a16:creationId xmlns:a16="http://schemas.microsoft.com/office/drawing/2014/main" id="{6256F59F-D2B7-4435-9C96-B96698F2174D}"/>
              </a:ext>
            </a:extLst>
          </p:cNvPr>
          <p:cNvSpPr/>
          <p:nvPr/>
        </p:nvSpPr>
        <p:spPr bwMode="auto">
          <a:xfrm>
            <a:off x="8680450" y="208892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 name="Diamond 5">
            <a:extLst>
              <a:ext uri="{FF2B5EF4-FFF2-40B4-BE49-F238E27FC236}">
                <a16:creationId xmlns:a16="http://schemas.microsoft.com/office/drawing/2014/main" id="{CC6706D5-3702-4538-B77F-8DC85B1CBA7C}"/>
              </a:ext>
            </a:extLst>
          </p:cNvPr>
          <p:cNvSpPr/>
          <p:nvPr/>
        </p:nvSpPr>
        <p:spPr bwMode="auto">
          <a:xfrm>
            <a:off x="8832850" y="224132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 name="Diamond 6">
            <a:extLst>
              <a:ext uri="{FF2B5EF4-FFF2-40B4-BE49-F238E27FC236}">
                <a16:creationId xmlns:a16="http://schemas.microsoft.com/office/drawing/2014/main" id="{FF9DAFFB-C34A-4737-ACA5-14AC6DF4C5F7}"/>
              </a:ext>
            </a:extLst>
          </p:cNvPr>
          <p:cNvSpPr/>
          <p:nvPr/>
        </p:nvSpPr>
        <p:spPr bwMode="auto">
          <a:xfrm>
            <a:off x="9030320" y="207458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 name="Diamond 7">
            <a:extLst>
              <a:ext uri="{FF2B5EF4-FFF2-40B4-BE49-F238E27FC236}">
                <a16:creationId xmlns:a16="http://schemas.microsoft.com/office/drawing/2014/main" id="{BEFB777A-2BCB-4940-8766-AF38FBC56EED}"/>
              </a:ext>
            </a:extLst>
          </p:cNvPr>
          <p:cNvSpPr/>
          <p:nvPr/>
        </p:nvSpPr>
        <p:spPr bwMode="auto">
          <a:xfrm>
            <a:off x="9318007" y="232069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9" name="Diamond 8">
            <a:extLst>
              <a:ext uri="{FF2B5EF4-FFF2-40B4-BE49-F238E27FC236}">
                <a16:creationId xmlns:a16="http://schemas.microsoft.com/office/drawing/2014/main" id="{955CF752-9D9C-4128-80FF-DC017AB06F9E}"/>
              </a:ext>
            </a:extLst>
          </p:cNvPr>
          <p:cNvSpPr/>
          <p:nvPr/>
        </p:nvSpPr>
        <p:spPr bwMode="auto">
          <a:xfrm>
            <a:off x="9363077" y="199521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0" name="Diamond 9">
            <a:extLst>
              <a:ext uri="{FF2B5EF4-FFF2-40B4-BE49-F238E27FC236}">
                <a16:creationId xmlns:a16="http://schemas.microsoft.com/office/drawing/2014/main" id="{36F2D5AD-D755-4EE2-A363-C50960B5AE5E}"/>
              </a:ext>
            </a:extLst>
          </p:cNvPr>
          <p:cNvSpPr/>
          <p:nvPr/>
        </p:nvSpPr>
        <p:spPr bwMode="auto">
          <a:xfrm>
            <a:off x="8823322" y="166900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1" name="Diamond 10">
            <a:extLst>
              <a:ext uri="{FF2B5EF4-FFF2-40B4-BE49-F238E27FC236}">
                <a16:creationId xmlns:a16="http://schemas.microsoft.com/office/drawing/2014/main" id="{F708BC26-8957-4967-BDB2-4DF3C51DA1A1}"/>
              </a:ext>
            </a:extLst>
          </p:cNvPr>
          <p:cNvSpPr/>
          <p:nvPr/>
        </p:nvSpPr>
        <p:spPr bwMode="auto">
          <a:xfrm>
            <a:off x="8650594" y="252952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2" name="Diamond 11">
            <a:extLst>
              <a:ext uri="{FF2B5EF4-FFF2-40B4-BE49-F238E27FC236}">
                <a16:creationId xmlns:a16="http://schemas.microsoft.com/office/drawing/2014/main" id="{61C3620F-25D8-4B2C-9809-B488C6A501DD}"/>
              </a:ext>
            </a:extLst>
          </p:cNvPr>
          <p:cNvSpPr/>
          <p:nvPr/>
        </p:nvSpPr>
        <p:spPr bwMode="auto">
          <a:xfrm>
            <a:off x="9075428" y="2482107"/>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3" name="Diamond 12">
            <a:extLst>
              <a:ext uri="{FF2B5EF4-FFF2-40B4-BE49-F238E27FC236}">
                <a16:creationId xmlns:a16="http://schemas.microsoft.com/office/drawing/2014/main" id="{6116BE69-EF97-4464-83E1-9290F9520B7B}"/>
              </a:ext>
            </a:extLst>
          </p:cNvPr>
          <p:cNvSpPr/>
          <p:nvPr/>
        </p:nvSpPr>
        <p:spPr bwMode="auto">
          <a:xfrm>
            <a:off x="9709808" y="232151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4" name="Diamond 13">
            <a:extLst>
              <a:ext uri="{FF2B5EF4-FFF2-40B4-BE49-F238E27FC236}">
                <a16:creationId xmlns:a16="http://schemas.microsoft.com/office/drawing/2014/main" id="{0A788097-3BB3-43BF-A019-4FCA4275AD48}"/>
              </a:ext>
            </a:extLst>
          </p:cNvPr>
          <p:cNvSpPr/>
          <p:nvPr/>
        </p:nvSpPr>
        <p:spPr bwMode="auto">
          <a:xfrm>
            <a:off x="9075429" y="1698303"/>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5" name="Diamond 14">
            <a:extLst>
              <a:ext uri="{FF2B5EF4-FFF2-40B4-BE49-F238E27FC236}">
                <a16:creationId xmlns:a16="http://schemas.microsoft.com/office/drawing/2014/main" id="{058A1F37-92A9-43B0-A2CC-1CABECF5C8D2}"/>
              </a:ext>
            </a:extLst>
          </p:cNvPr>
          <p:cNvSpPr/>
          <p:nvPr/>
        </p:nvSpPr>
        <p:spPr bwMode="auto">
          <a:xfrm>
            <a:off x="9543434" y="2491018"/>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6" name="Oval 15">
            <a:extLst>
              <a:ext uri="{FF2B5EF4-FFF2-40B4-BE49-F238E27FC236}">
                <a16:creationId xmlns:a16="http://schemas.microsoft.com/office/drawing/2014/main" id="{C19D66A5-AE48-4EED-B33D-C16CD48C42F9}"/>
              </a:ext>
            </a:extLst>
          </p:cNvPr>
          <p:cNvSpPr/>
          <p:nvPr/>
        </p:nvSpPr>
        <p:spPr bwMode="auto">
          <a:xfrm>
            <a:off x="9432632" y="63143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7" name="Oval 16">
            <a:extLst>
              <a:ext uri="{FF2B5EF4-FFF2-40B4-BE49-F238E27FC236}">
                <a16:creationId xmlns:a16="http://schemas.microsoft.com/office/drawing/2014/main" id="{5DA24CEA-C982-425F-8D42-AAF7D0B3992E}"/>
              </a:ext>
            </a:extLst>
          </p:cNvPr>
          <p:cNvSpPr/>
          <p:nvPr/>
        </p:nvSpPr>
        <p:spPr bwMode="auto">
          <a:xfrm>
            <a:off x="9823669" y="133005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8" name="Oval 17">
            <a:extLst>
              <a:ext uri="{FF2B5EF4-FFF2-40B4-BE49-F238E27FC236}">
                <a16:creationId xmlns:a16="http://schemas.microsoft.com/office/drawing/2014/main" id="{CDA4911A-2D06-4CE9-99F8-5E66AC9442FC}"/>
              </a:ext>
            </a:extLst>
          </p:cNvPr>
          <p:cNvSpPr/>
          <p:nvPr/>
        </p:nvSpPr>
        <p:spPr bwMode="auto">
          <a:xfrm>
            <a:off x="9702179" y="88689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9" name="Oval 18">
            <a:extLst>
              <a:ext uri="{FF2B5EF4-FFF2-40B4-BE49-F238E27FC236}">
                <a16:creationId xmlns:a16="http://schemas.microsoft.com/office/drawing/2014/main" id="{5C9F5785-54FB-49D5-A737-5B82D53C03AD}"/>
              </a:ext>
            </a:extLst>
          </p:cNvPr>
          <p:cNvSpPr/>
          <p:nvPr/>
        </p:nvSpPr>
        <p:spPr bwMode="auto">
          <a:xfrm>
            <a:off x="10212115" y="1250684"/>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0" name="Oval 19">
            <a:extLst>
              <a:ext uri="{FF2B5EF4-FFF2-40B4-BE49-F238E27FC236}">
                <a16:creationId xmlns:a16="http://schemas.microsoft.com/office/drawing/2014/main" id="{531F6EEA-6C80-4A38-8DE0-E9D9C33EDAFB}"/>
              </a:ext>
            </a:extLst>
          </p:cNvPr>
          <p:cNvSpPr/>
          <p:nvPr/>
        </p:nvSpPr>
        <p:spPr bwMode="auto">
          <a:xfrm>
            <a:off x="10257185" y="92520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1" name="Oval 20">
            <a:extLst>
              <a:ext uri="{FF2B5EF4-FFF2-40B4-BE49-F238E27FC236}">
                <a16:creationId xmlns:a16="http://schemas.microsoft.com/office/drawing/2014/main" id="{04F7E018-BFEF-4EE1-887E-6BFB150BF848}"/>
              </a:ext>
            </a:extLst>
          </p:cNvPr>
          <p:cNvSpPr/>
          <p:nvPr/>
        </p:nvSpPr>
        <p:spPr bwMode="auto">
          <a:xfrm>
            <a:off x="9717430" y="59899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2" name="Oval 21">
            <a:extLst>
              <a:ext uri="{FF2B5EF4-FFF2-40B4-BE49-F238E27FC236}">
                <a16:creationId xmlns:a16="http://schemas.microsoft.com/office/drawing/2014/main" id="{DF2CB31B-B828-49E2-B48F-8E91AFDD7DD7}"/>
              </a:ext>
            </a:extLst>
          </p:cNvPr>
          <p:cNvSpPr/>
          <p:nvPr/>
        </p:nvSpPr>
        <p:spPr bwMode="auto">
          <a:xfrm>
            <a:off x="10496001" y="194968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3" name="Oval 22">
            <a:extLst>
              <a:ext uri="{FF2B5EF4-FFF2-40B4-BE49-F238E27FC236}">
                <a16:creationId xmlns:a16="http://schemas.microsoft.com/office/drawing/2014/main" id="{9FF2B00C-0252-4032-8C60-871ACA9AF9A2}"/>
              </a:ext>
            </a:extLst>
          </p:cNvPr>
          <p:cNvSpPr/>
          <p:nvPr/>
        </p:nvSpPr>
        <p:spPr bwMode="auto">
          <a:xfrm>
            <a:off x="9143694" y="691948"/>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4" name="Oval 23">
            <a:extLst>
              <a:ext uri="{FF2B5EF4-FFF2-40B4-BE49-F238E27FC236}">
                <a16:creationId xmlns:a16="http://schemas.microsoft.com/office/drawing/2014/main" id="{DABD70E4-4CC2-4755-BE8E-842A8F210335}"/>
              </a:ext>
            </a:extLst>
          </p:cNvPr>
          <p:cNvSpPr/>
          <p:nvPr/>
        </p:nvSpPr>
        <p:spPr bwMode="auto">
          <a:xfrm>
            <a:off x="10797278" y="161771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5" name="Oval 24">
            <a:extLst>
              <a:ext uri="{FF2B5EF4-FFF2-40B4-BE49-F238E27FC236}">
                <a16:creationId xmlns:a16="http://schemas.microsoft.com/office/drawing/2014/main" id="{044CCC10-6B5D-46C3-9677-7EDBDD451112}"/>
              </a:ext>
            </a:extLst>
          </p:cNvPr>
          <p:cNvSpPr/>
          <p:nvPr/>
        </p:nvSpPr>
        <p:spPr bwMode="auto">
          <a:xfrm>
            <a:off x="9969537" y="62829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6" name="Oval 25">
            <a:extLst>
              <a:ext uri="{FF2B5EF4-FFF2-40B4-BE49-F238E27FC236}">
                <a16:creationId xmlns:a16="http://schemas.microsoft.com/office/drawing/2014/main" id="{B60F5F20-5333-49C6-8076-65EF990877FD}"/>
              </a:ext>
            </a:extLst>
          </p:cNvPr>
          <p:cNvSpPr/>
          <p:nvPr/>
        </p:nvSpPr>
        <p:spPr bwMode="auto">
          <a:xfrm>
            <a:off x="10437542" y="1421008"/>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27" name="Straight Connector 26">
            <a:extLst>
              <a:ext uri="{FF2B5EF4-FFF2-40B4-BE49-F238E27FC236}">
                <a16:creationId xmlns:a16="http://schemas.microsoft.com/office/drawing/2014/main" id="{5C4CDA79-286F-4C16-9A24-48B5542B3FC6}"/>
              </a:ext>
            </a:extLst>
          </p:cNvPr>
          <p:cNvCxnSpPr>
            <a:cxnSpLocks/>
          </p:cNvCxnSpPr>
          <p:nvPr/>
        </p:nvCxnSpPr>
        <p:spPr bwMode="auto">
          <a:xfrm>
            <a:off x="8650594" y="757744"/>
            <a:ext cx="2301307" cy="1721695"/>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1AE9F9-0BC3-4D5D-91F9-FAE261880239}"/>
              </a:ext>
            </a:extLst>
          </p:cNvPr>
          <p:cNvCxnSpPr>
            <a:cxnSpLocks/>
          </p:cNvCxnSpPr>
          <p:nvPr/>
        </p:nvCxnSpPr>
        <p:spPr bwMode="auto">
          <a:xfrm>
            <a:off x="8650594" y="1236120"/>
            <a:ext cx="2301307" cy="136963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0AF47B-1BFD-4F47-9F82-DD0F49D605F4}"/>
              </a:ext>
            </a:extLst>
          </p:cNvPr>
          <p:cNvCxnSpPr>
            <a:cxnSpLocks/>
          </p:cNvCxnSpPr>
          <p:nvPr/>
        </p:nvCxnSpPr>
        <p:spPr bwMode="auto">
          <a:xfrm>
            <a:off x="8650594" y="1526145"/>
            <a:ext cx="2397738" cy="833384"/>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EB9D652-06C1-4126-93FA-AE88FC8177D6}"/>
              </a:ext>
            </a:extLst>
          </p:cNvPr>
          <p:cNvCxnSpPr>
            <a:cxnSpLocks/>
          </p:cNvCxnSpPr>
          <p:nvPr/>
        </p:nvCxnSpPr>
        <p:spPr bwMode="auto">
          <a:xfrm>
            <a:off x="8650594" y="936312"/>
            <a:ext cx="1720266" cy="1751955"/>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8AB27D2-04AE-42D6-93F7-A0FAF699D456}"/>
              </a:ext>
            </a:extLst>
          </p:cNvPr>
          <p:cNvCxnSpPr/>
          <p:nvPr/>
        </p:nvCxnSpPr>
        <p:spPr bwMode="auto">
          <a:xfrm>
            <a:off x="8506437" y="2770003"/>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1792C0ED-FBDA-413F-9EDF-EA04D2919780}"/>
              </a:ext>
            </a:extLst>
          </p:cNvPr>
          <p:cNvCxnSpPr/>
          <p:nvPr/>
        </p:nvCxnSpPr>
        <p:spPr bwMode="auto">
          <a:xfrm flipV="1">
            <a:off x="8506437" y="352575"/>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Diamond 32">
            <a:extLst>
              <a:ext uri="{FF2B5EF4-FFF2-40B4-BE49-F238E27FC236}">
                <a16:creationId xmlns:a16="http://schemas.microsoft.com/office/drawing/2014/main" id="{3C0DBA8E-E829-486D-9391-2016329A44D1}"/>
              </a:ext>
            </a:extLst>
          </p:cNvPr>
          <p:cNvSpPr/>
          <p:nvPr/>
        </p:nvSpPr>
        <p:spPr bwMode="auto">
          <a:xfrm>
            <a:off x="8680450" y="485657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4" name="Diamond 33">
            <a:extLst>
              <a:ext uri="{FF2B5EF4-FFF2-40B4-BE49-F238E27FC236}">
                <a16:creationId xmlns:a16="http://schemas.microsoft.com/office/drawing/2014/main" id="{CAF7B494-EBE2-4123-8D10-AA9F5DC86DF6}"/>
              </a:ext>
            </a:extLst>
          </p:cNvPr>
          <p:cNvSpPr/>
          <p:nvPr/>
        </p:nvSpPr>
        <p:spPr bwMode="auto">
          <a:xfrm>
            <a:off x="8832850" y="500897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5" name="Diamond 34">
            <a:extLst>
              <a:ext uri="{FF2B5EF4-FFF2-40B4-BE49-F238E27FC236}">
                <a16:creationId xmlns:a16="http://schemas.microsoft.com/office/drawing/2014/main" id="{46A2F647-2005-401A-BDAC-6E9DFBF3CD82}"/>
              </a:ext>
            </a:extLst>
          </p:cNvPr>
          <p:cNvSpPr/>
          <p:nvPr/>
        </p:nvSpPr>
        <p:spPr bwMode="auto">
          <a:xfrm>
            <a:off x="9030320" y="484224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6" name="Diamond 35">
            <a:extLst>
              <a:ext uri="{FF2B5EF4-FFF2-40B4-BE49-F238E27FC236}">
                <a16:creationId xmlns:a16="http://schemas.microsoft.com/office/drawing/2014/main" id="{77709DEB-C4FF-42EB-AFB8-D403B80AACFA}"/>
              </a:ext>
            </a:extLst>
          </p:cNvPr>
          <p:cNvSpPr/>
          <p:nvPr/>
        </p:nvSpPr>
        <p:spPr bwMode="auto">
          <a:xfrm>
            <a:off x="9318007" y="508835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7" name="Diamond 36">
            <a:extLst>
              <a:ext uri="{FF2B5EF4-FFF2-40B4-BE49-F238E27FC236}">
                <a16:creationId xmlns:a16="http://schemas.microsoft.com/office/drawing/2014/main" id="{AF92EC8E-A072-4C29-A38D-DEC2366F1DA2}"/>
              </a:ext>
            </a:extLst>
          </p:cNvPr>
          <p:cNvSpPr/>
          <p:nvPr/>
        </p:nvSpPr>
        <p:spPr bwMode="auto">
          <a:xfrm>
            <a:off x="9363077" y="476286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8" name="Diamond 37">
            <a:extLst>
              <a:ext uri="{FF2B5EF4-FFF2-40B4-BE49-F238E27FC236}">
                <a16:creationId xmlns:a16="http://schemas.microsoft.com/office/drawing/2014/main" id="{17AAEA2C-69F6-48F5-865E-F89C92A0CAD3}"/>
              </a:ext>
            </a:extLst>
          </p:cNvPr>
          <p:cNvSpPr/>
          <p:nvPr/>
        </p:nvSpPr>
        <p:spPr bwMode="auto">
          <a:xfrm>
            <a:off x="8823322" y="443666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9" name="Diamond 38">
            <a:extLst>
              <a:ext uri="{FF2B5EF4-FFF2-40B4-BE49-F238E27FC236}">
                <a16:creationId xmlns:a16="http://schemas.microsoft.com/office/drawing/2014/main" id="{6C760B61-4EAC-4D18-AEE8-2B31D29F38D9}"/>
              </a:ext>
            </a:extLst>
          </p:cNvPr>
          <p:cNvSpPr/>
          <p:nvPr/>
        </p:nvSpPr>
        <p:spPr bwMode="auto">
          <a:xfrm>
            <a:off x="8650594" y="529717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0" name="Diamond 39">
            <a:extLst>
              <a:ext uri="{FF2B5EF4-FFF2-40B4-BE49-F238E27FC236}">
                <a16:creationId xmlns:a16="http://schemas.microsoft.com/office/drawing/2014/main" id="{128E71BC-A16D-4DE5-A85F-D4ADAF9A8C65}"/>
              </a:ext>
            </a:extLst>
          </p:cNvPr>
          <p:cNvSpPr/>
          <p:nvPr/>
        </p:nvSpPr>
        <p:spPr bwMode="auto">
          <a:xfrm>
            <a:off x="9075428" y="524976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1" name="Diamond 40">
            <a:extLst>
              <a:ext uri="{FF2B5EF4-FFF2-40B4-BE49-F238E27FC236}">
                <a16:creationId xmlns:a16="http://schemas.microsoft.com/office/drawing/2014/main" id="{4216EA0D-5CB1-41A0-9484-C00A68D3EBC0}"/>
              </a:ext>
            </a:extLst>
          </p:cNvPr>
          <p:cNvSpPr/>
          <p:nvPr/>
        </p:nvSpPr>
        <p:spPr bwMode="auto">
          <a:xfrm>
            <a:off x="9709808" y="508916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2" name="Diamond 41">
            <a:extLst>
              <a:ext uri="{FF2B5EF4-FFF2-40B4-BE49-F238E27FC236}">
                <a16:creationId xmlns:a16="http://schemas.microsoft.com/office/drawing/2014/main" id="{9AAB6124-10E0-4933-B855-F520626DB587}"/>
              </a:ext>
            </a:extLst>
          </p:cNvPr>
          <p:cNvSpPr/>
          <p:nvPr/>
        </p:nvSpPr>
        <p:spPr bwMode="auto">
          <a:xfrm>
            <a:off x="9075429" y="446596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3" name="Diamond 42">
            <a:extLst>
              <a:ext uri="{FF2B5EF4-FFF2-40B4-BE49-F238E27FC236}">
                <a16:creationId xmlns:a16="http://schemas.microsoft.com/office/drawing/2014/main" id="{A47EA788-FC4D-4BDB-8298-83DC0557DCE1}"/>
              </a:ext>
            </a:extLst>
          </p:cNvPr>
          <p:cNvSpPr/>
          <p:nvPr/>
        </p:nvSpPr>
        <p:spPr bwMode="auto">
          <a:xfrm>
            <a:off x="9543434" y="5258675"/>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4" name="Oval 43">
            <a:extLst>
              <a:ext uri="{FF2B5EF4-FFF2-40B4-BE49-F238E27FC236}">
                <a16:creationId xmlns:a16="http://schemas.microsoft.com/office/drawing/2014/main" id="{5A6CA717-7170-4805-A40E-5FC7404E221F}"/>
              </a:ext>
            </a:extLst>
          </p:cNvPr>
          <p:cNvSpPr/>
          <p:nvPr/>
        </p:nvSpPr>
        <p:spPr bwMode="auto">
          <a:xfrm>
            <a:off x="9432632" y="339909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5" name="Oval 44">
            <a:extLst>
              <a:ext uri="{FF2B5EF4-FFF2-40B4-BE49-F238E27FC236}">
                <a16:creationId xmlns:a16="http://schemas.microsoft.com/office/drawing/2014/main" id="{C7CA9F20-B0BE-4B6B-8884-025FAE5BD53B}"/>
              </a:ext>
            </a:extLst>
          </p:cNvPr>
          <p:cNvSpPr/>
          <p:nvPr/>
        </p:nvSpPr>
        <p:spPr bwMode="auto">
          <a:xfrm>
            <a:off x="9823669" y="409771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6" name="Oval 45">
            <a:extLst>
              <a:ext uri="{FF2B5EF4-FFF2-40B4-BE49-F238E27FC236}">
                <a16:creationId xmlns:a16="http://schemas.microsoft.com/office/drawing/2014/main" id="{2E43AD67-5B46-48E1-95C6-FB9E57A79048}"/>
              </a:ext>
            </a:extLst>
          </p:cNvPr>
          <p:cNvSpPr/>
          <p:nvPr/>
        </p:nvSpPr>
        <p:spPr bwMode="auto">
          <a:xfrm>
            <a:off x="9702179" y="365455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7" name="Oval 46">
            <a:extLst>
              <a:ext uri="{FF2B5EF4-FFF2-40B4-BE49-F238E27FC236}">
                <a16:creationId xmlns:a16="http://schemas.microsoft.com/office/drawing/2014/main" id="{112D0955-5FE9-4B23-A83A-B29AD25801C5}"/>
              </a:ext>
            </a:extLst>
          </p:cNvPr>
          <p:cNvSpPr/>
          <p:nvPr/>
        </p:nvSpPr>
        <p:spPr bwMode="auto">
          <a:xfrm>
            <a:off x="10212115" y="4018341"/>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8" name="Oval 47">
            <a:extLst>
              <a:ext uri="{FF2B5EF4-FFF2-40B4-BE49-F238E27FC236}">
                <a16:creationId xmlns:a16="http://schemas.microsoft.com/office/drawing/2014/main" id="{A23E943B-329E-40A4-91B5-0203B60E8DE7}"/>
              </a:ext>
            </a:extLst>
          </p:cNvPr>
          <p:cNvSpPr/>
          <p:nvPr/>
        </p:nvSpPr>
        <p:spPr bwMode="auto">
          <a:xfrm>
            <a:off x="10257185" y="369285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9" name="Oval 48">
            <a:extLst>
              <a:ext uri="{FF2B5EF4-FFF2-40B4-BE49-F238E27FC236}">
                <a16:creationId xmlns:a16="http://schemas.microsoft.com/office/drawing/2014/main" id="{1EF34240-EB41-4CDB-8E25-AE5498A37CD9}"/>
              </a:ext>
            </a:extLst>
          </p:cNvPr>
          <p:cNvSpPr/>
          <p:nvPr/>
        </p:nvSpPr>
        <p:spPr bwMode="auto">
          <a:xfrm>
            <a:off x="9717430" y="336665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0" name="Oval 49">
            <a:extLst>
              <a:ext uri="{FF2B5EF4-FFF2-40B4-BE49-F238E27FC236}">
                <a16:creationId xmlns:a16="http://schemas.microsoft.com/office/drawing/2014/main" id="{0CD7FA85-9281-49D2-B5E7-7604E92C5EFC}"/>
              </a:ext>
            </a:extLst>
          </p:cNvPr>
          <p:cNvSpPr/>
          <p:nvPr/>
        </p:nvSpPr>
        <p:spPr bwMode="auto">
          <a:xfrm>
            <a:off x="10496001" y="471734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1" name="Oval 50">
            <a:extLst>
              <a:ext uri="{FF2B5EF4-FFF2-40B4-BE49-F238E27FC236}">
                <a16:creationId xmlns:a16="http://schemas.microsoft.com/office/drawing/2014/main" id="{A5095349-99E0-4FAD-BC77-733431358257}"/>
              </a:ext>
            </a:extLst>
          </p:cNvPr>
          <p:cNvSpPr/>
          <p:nvPr/>
        </p:nvSpPr>
        <p:spPr bwMode="auto">
          <a:xfrm>
            <a:off x="9143694" y="345960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2" name="Oval 51">
            <a:extLst>
              <a:ext uri="{FF2B5EF4-FFF2-40B4-BE49-F238E27FC236}">
                <a16:creationId xmlns:a16="http://schemas.microsoft.com/office/drawing/2014/main" id="{3DDDF5C1-F577-4336-8FFB-AE4797A42E28}"/>
              </a:ext>
            </a:extLst>
          </p:cNvPr>
          <p:cNvSpPr/>
          <p:nvPr/>
        </p:nvSpPr>
        <p:spPr bwMode="auto">
          <a:xfrm>
            <a:off x="10797278" y="438537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3" name="Oval 52">
            <a:extLst>
              <a:ext uri="{FF2B5EF4-FFF2-40B4-BE49-F238E27FC236}">
                <a16:creationId xmlns:a16="http://schemas.microsoft.com/office/drawing/2014/main" id="{5A185288-1E5C-45EE-A3C2-3B482900ACD3}"/>
              </a:ext>
            </a:extLst>
          </p:cNvPr>
          <p:cNvSpPr/>
          <p:nvPr/>
        </p:nvSpPr>
        <p:spPr bwMode="auto">
          <a:xfrm>
            <a:off x="9969537" y="339595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4" name="Oval 53">
            <a:extLst>
              <a:ext uri="{FF2B5EF4-FFF2-40B4-BE49-F238E27FC236}">
                <a16:creationId xmlns:a16="http://schemas.microsoft.com/office/drawing/2014/main" id="{501F809A-E285-4090-9427-4009A9EFA004}"/>
              </a:ext>
            </a:extLst>
          </p:cNvPr>
          <p:cNvSpPr/>
          <p:nvPr/>
        </p:nvSpPr>
        <p:spPr bwMode="auto">
          <a:xfrm>
            <a:off x="10437542" y="418866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55" name="Straight Connector 54">
            <a:extLst>
              <a:ext uri="{FF2B5EF4-FFF2-40B4-BE49-F238E27FC236}">
                <a16:creationId xmlns:a16="http://schemas.microsoft.com/office/drawing/2014/main" id="{B55888A7-8692-4E4F-B959-A5AA292F1F35}"/>
              </a:ext>
            </a:extLst>
          </p:cNvPr>
          <p:cNvCxnSpPr>
            <a:cxnSpLocks/>
          </p:cNvCxnSpPr>
          <p:nvPr/>
        </p:nvCxnSpPr>
        <p:spPr bwMode="auto">
          <a:xfrm>
            <a:off x="8649782" y="3556741"/>
            <a:ext cx="2004964" cy="1899182"/>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CCBEED1-EF68-44C7-BCDA-4780E7555A5B}"/>
              </a:ext>
            </a:extLst>
          </p:cNvPr>
          <p:cNvCxnSpPr/>
          <p:nvPr/>
        </p:nvCxnSpPr>
        <p:spPr bwMode="auto">
          <a:xfrm>
            <a:off x="8506437" y="5537660"/>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8E8D258C-6AEE-4C0C-8FF1-D67A4DF38387}"/>
              </a:ext>
            </a:extLst>
          </p:cNvPr>
          <p:cNvCxnSpPr/>
          <p:nvPr/>
        </p:nvCxnSpPr>
        <p:spPr bwMode="auto">
          <a:xfrm flipV="1">
            <a:off x="8506437" y="3120232"/>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0F01767C-9FFC-4DFF-9FE2-DEAC29670969}"/>
              </a:ext>
            </a:extLst>
          </p:cNvPr>
          <p:cNvCxnSpPr>
            <a:cxnSpLocks/>
          </p:cNvCxnSpPr>
          <p:nvPr/>
        </p:nvCxnSpPr>
        <p:spPr bwMode="auto">
          <a:xfrm flipV="1">
            <a:off x="6522219" y="1995214"/>
            <a:ext cx="1798821" cy="247074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944D739-44E7-4F7A-B949-BD0E11D4A9A3}"/>
              </a:ext>
            </a:extLst>
          </p:cNvPr>
          <p:cNvCxnSpPr>
            <a:cxnSpLocks/>
          </p:cNvCxnSpPr>
          <p:nvPr/>
        </p:nvCxnSpPr>
        <p:spPr bwMode="auto">
          <a:xfrm flipV="1">
            <a:off x="6591300" y="4624705"/>
            <a:ext cx="1798821" cy="83121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CFAEC8-5ABA-4E75-89D1-C16F0D714FAA}"/>
                  </a:ext>
                </a:extLst>
              </p:cNvPr>
              <p:cNvSpPr txBox="1"/>
              <p:nvPr/>
            </p:nvSpPr>
            <p:spPr>
              <a:xfrm>
                <a:off x="10951901" y="2701886"/>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3" name="TextBox 2">
                <a:extLst>
                  <a:ext uri="{FF2B5EF4-FFF2-40B4-BE49-F238E27FC236}">
                    <a16:creationId xmlns:a16="http://schemas.microsoft.com/office/drawing/2014/main" id="{53CFAEC8-5ABA-4E75-89D1-C16F0D714FAA}"/>
                  </a:ext>
                </a:extLst>
              </p:cNvPr>
              <p:cNvSpPr txBox="1">
                <a:spLocks noRot="1" noChangeAspect="1" noMove="1" noResize="1" noEditPoints="1" noAdjustHandles="1" noChangeArrowheads="1" noChangeShapeType="1" noTextEdit="1"/>
              </p:cNvSpPr>
              <p:nvPr/>
            </p:nvSpPr>
            <p:spPr>
              <a:xfrm>
                <a:off x="10951901" y="270188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40AC1B4-C5A0-4CBE-8349-76C9D0F2C754}"/>
                  </a:ext>
                </a:extLst>
              </p:cNvPr>
              <p:cNvSpPr txBox="1"/>
              <p:nvPr/>
            </p:nvSpPr>
            <p:spPr>
              <a:xfrm>
                <a:off x="10951900" y="5537768"/>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D40AC1B4-C5A0-4CBE-8349-76C9D0F2C754}"/>
                  </a:ext>
                </a:extLst>
              </p:cNvPr>
              <p:cNvSpPr txBox="1">
                <a:spLocks noRot="1" noChangeAspect="1" noMove="1" noResize="1" noEditPoints="1" noAdjustHandles="1" noChangeArrowheads="1" noChangeShapeType="1" noTextEdit="1"/>
              </p:cNvSpPr>
              <p:nvPr/>
            </p:nvSpPr>
            <p:spPr>
              <a:xfrm>
                <a:off x="10951900" y="5537768"/>
                <a:ext cx="46076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4563F4C-A35E-4923-B7C1-DE4E31C4754C}"/>
                  </a:ext>
                </a:extLst>
              </p:cNvPr>
              <p:cNvSpPr txBox="1"/>
              <p:nvPr/>
            </p:nvSpPr>
            <p:spPr>
              <a:xfrm>
                <a:off x="8090656" y="2936364"/>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74563F4C-A35E-4923-B7C1-DE4E31C4754C}"/>
                  </a:ext>
                </a:extLst>
              </p:cNvPr>
              <p:cNvSpPr txBox="1">
                <a:spLocks noRot="1" noChangeAspect="1" noMove="1" noResize="1" noEditPoints="1" noAdjustHandles="1" noChangeArrowheads="1" noChangeShapeType="1" noTextEdit="1"/>
              </p:cNvSpPr>
              <p:nvPr/>
            </p:nvSpPr>
            <p:spPr>
              <a:xfrm>
                <a:off x="8090656" y="2936364"/>
                <a:ext cx="46609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E0283B9-AE86-4740-A02E-AFC1C7C4612E}"/>
                  </a:ext>
                </a:extLst>
              </p:cNvPr>
              <p:cNvSpPr txBox="1"/>
              <p:nvPr/>
            </p:nvSpPr>
            <p:spPr>
              <a:xfrm>
                <a:off x="8095749" y="168707"/>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62" name="TextBox 61">
                <a:extLst>
                  <a:ext uri="{FF2B5EF4-FFF2-40B4-BE49-F238E27FC236}">
                    <a16:creationId xmlns:a16="http://schemas.microsoft.com/office/drawing/2014/main" id="{5E0283B9-AE86-4740-A02E-AFC1C7C4612E}"/>
                  </a:ext>
                </a:extLst>
              </p:cNvPr>
              <p:cNvSpPr txBox="1">
                <a:spLocks noRot="1" noChangeAspect="1" noMove="1" noResize="1" noEditPoints="1" noAdjustHandles="1" noChangeArrowheads="1" noChangeShapeType="1" noTextEdit="1"/>
              </p:cNvSpPr>
              <p:nvPr/>
            </p:nvSpPr>
            <p:spPr>
              <a:xfrm>
                <a:off x="8095749" y="168707"/>
                <a:ext cx="466090"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1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0932-8205-420D-8A49-9FBE8771DE44}"/>
              </a:ext>
            </a:extLst>
          </p:cNvPr>
          <p:cNvSpPr>
            <a:spLocks noGrp="1"/>
          </p:cNvSpPr>
          <p:nvPr>
            <p:ph type="title"/>
          </p:nvPr>
        </p:nvSpPr>
        <p:spPr/>
        <p:txBody>
          <a:bodyPr/>
          <a:lstStyle/>
          <a:p>
            <a:r>
              <a:rPr lang="en-US" dirty="0"/>
              <a:t>The Optimal Line that Separates the Classes</a:t>
            </a:r>
          </a:p>
        </p:txBody>
      </p:sp>
      <p:sp>
        <p:nvSpPr>
          <p:cNvPr id="4" name="Content Placeholder 2">
            <a:extLst>
              <a:ext uri="{FF2B5EF4-FFF2-40B4-BE49-F238E27FC236}">
                <a16:creationId xmlns:a16="http://schemas.microsoft.com/office/drawing/2014/main" id="{2C94EC1B-9EB8-4700-BB86-60DFC9C17F71}"/>
              </a:ext>
            </a:extLst>
          </p:cNvPr>
          <p:cNvSpPr txBox="1">
            <a:spLocks/>
          </p:cNvSpPr>
          <p:nvPr/>
        </p:nvSpPr>
        <p:spPr>
          <a:xfrm>
            <a:off x="609600" y="1011233"/>
            <a:ext cx="5684520"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The optimal line that linear SVM found must</a:t>
            </a:r>
          </a:p>
          <a:p>
            <a:pPr lvl="1"/>
            <a:r>
              <a:rPr lang="en-US" sz="2000"/>
              <a:t>Separate the two classes</a:t>
            </a:r>
          </a:p>
          <a:p>
            <a:pPr lvl="1"/>
            <a:r>
              <a:rPr lang="en-US" sz="2000" b="1"/>
              <a:t>Maximize</a:t>
            </a:r>
            <a:r>
              <a:rPr lang="en-US" sz="2000"/>
              <a:t> the </a:t>
            </a:r>
            <a:r>
              <a:rPr lang="en-US" sz="2000" b="1"/>
              <a:t>margin</a:t>
            </a:r>
            <a:r>
              <a:rPr lang="en-US" sz="2000"/>
              <a:t> between the two classes</a:t>
            </a:r>
          </a:p>
          <a:p>
            <a:pPr lvl="2"/>
            <a:r>
              <a:rPr lang="en-US" sz="1800"/>
              <a:t>Margin means the distances between the boundaries of the two classes</a:t>
            </a:r>
          </a:p>
          <a:p>
            <a:r>
              <a:rPr lang="en-US" sz="2400"/>
              <a:t>As it turns out, there is only </a:t>
            </a:r>
            <a:r>
              <a:rPr lang="en-US" sz="2400" b="1"/>
              <a:t>one </a:t>
            </a:r>
            <a:r>
              <a:rPr lang="en-US" sz="2400"/>
              <a:t>line that satisfies this condition</a:t>
            </a:r>
          </a:p>
          <a:p>
            <a:pPr lvl="1"/>
            <a:r>
              <a:rPr lang="en-US" sz="2000"/>
              <a:t>So, the solution from SVM is unique</a:t>
            </a:r>
          </a:p>
          <a:p>
            <a:r>
              <a:rPr lang="en-US" sz="2400"/>
              <a:t>The instances that lie on the boundaries are called </a:t>
            </a:r>
            <a:r>
              <a:rPr lang="en-US" sz="2400" b="1"/>
              <a:t>Support Vectors</a:t>
            </a:r>
            <a:r>
              <a:rPr lang="en-US" sz="2400"/>
              <a:t>, hence the name Support Vector Machine</a:t>
            </a:r>
            <a:endParaRPr lang="en-US" sz="2400" dirty="0"/>
          </a:p>
        </p:txBody>
      </p:sp>
      <p:sp>
        <p:nvSpPr>
          <p:cNvPr id="5" name="Diamond 4">
            <a:extLst>
              <a:ext uri="{FF2B5EF4-FFF2-40B4-BE49-F238E27FC236}">
                <a16:creationId xmlns:a16="http://schemas.microsoft.com/office/drawing/2014/main" id="{FB1746BE-7748-40D9-BCD1-4F8B4C819413}"/>
              </a:ext>
            </a:extLst>
          </p:cNvPr>
          <p:cNvSpPr/>
          <p:nvPr/>
        </p:nvSpPr>
        <p:spPr bwMode="auto">
          <a:xfrm>
            <a:off x="8080917" y="353603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 name="Diamond 5">
            <a:extLst>
              <a:ext uri="{FF2B5EF4-FFF2-40B4-BE49-F238E27FC236}">
                <a16:creationId xmlns:a16="http://schemas.microsoft.com/office/drawing/2014/main" id="{C4B8114B-CD76-4117-AF0D-D727700E3782}"/>
              </a:ext>
            </a:extLst>
          </p:cNvPr>
          <p:cNvSpPr/>
          <p:nvPr/>
        </p:nvSpPr>
        <p:spPr bwMode="auto">
          <a:xfrm>
            <a:off x="8233317" y="368843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 name="Diamond 6">
            <a:extLst>
              <a:ext uri="{FF2B5EF4-FFF2-40B4-BE49-F238E27FC236}">
                <a16:creationId xmlns:a16="http://schemas.microsoft.com/office/drawing/2014/main" id="{643449D2-1D58-4477-B876-586521758D2F}"/>
              </a:ext>
            </a:extLst>
          </p:cNvPr>
          <p:cNvSpPr/>
          <p:nvPr/>
        </p:nvSpPr>
        <p:spPr bwMode="auto">
          <a:xfrm>
            <a:off x="8430787" y="352169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 name="Diamond 7">
            <a:extLst>
              <a:ext uri="{FF2B5EF4-FFF2-40B4-BE49-F238E27FC236}">
                <a16:creationId xmlns:a16="http://schemas.microsoft.com/office/drawing/2014/main" id="{86609003-3BC5-4604-8F5D-4E2F2CB143D0}"/>
              </a:ext>
            </a:extLst>
          </p:cNvPr>
          <p:cNvSpPr/>
          <p:nvPr/>
        </p:nvSpPr>
        <p:spPr bwMode="auto">
          <a:xfrm>
            <a:off x="8718474" y="376780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9" name="Diamond 8">
            <a:extLst>
              <a:ext uri="{FF2B5EF4-FFF2-40B4-BE49-F238E27FC236}">
                <a16:creationId xmlns:a16="http://schemas.microsoft.com/office/drawing/2014/main" id="{2716D161-9D24-4305-B2F9-EC1DFAADB9B5}"/>
              </a:ext>
            </a:extLst>
          </p:cNvPr>
          <p:cNvSpPr/>
          <p:nvPr/>
        </p:nvSpPr>
        <p:spPr bwMode="auto">
          <a:xfrm>
            <a:off x="8763544" y="3442324"/>
            <a:ext cx="158745" cy="158745"/>
          </a:xfrm>
          <a:prstGeom prst="diamond">
            <a:avLst/>
          </a:prstGeom>
          <a:solidFill>
            <a:srgbClr val="00B8FF"/>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0" name="Diamond 9">
            <a:extLst>
              <a:ext uri="{FF2B5EF4-FFF2-40B4-BE49-F238E27FC236}">
                <a16:creationId xmlns:a16="http://schemas.microsoft.com/office/drawing/2014/main" id="{00562636-45F7-4827-9AD0-F0D1410E3591}"/>
              </a:ext>
            </a:extLst>
          </p:cNvPr>
          <p:cNvSpPr/>
          <p:nvPr/>
        </p:nvSpPr>
        <p:spPr bwMode="auto">
          <a:xfrm>
            <a:off x="8223789" y="311612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1" name="Diamond 10">
            <a:extLst>
              <a:ext uri="{FF2B5EF4-FFF2-40B4-BE49-F238E27FC236}">
                <a16:creationId xmlns:a16="http://schemas.microsoft.com/office/drawing/2014/main" id="{469BB7B9-A703-414D-8366-AC7ADC8F6357}"/>
              </a:ext>
            </a:extLst>
          </p:cNvPr>
          <p:cNvSpPr/>
          <p:nvPr/>
        </p:nvSpPr>
        <p:spPr bwMode="auto">
          <a:xfrm>
            <a:off x="8051061" y="397663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2" name="Diamond 11">
            <a:extLst>
              <a:ext uri="{FF2B5EF4-FFF2-40B4-BE49-F238E27FC236}">
                <a16:creationId xmlns:a16="http://schemas.microsoft.com/office/drawing/2014/main" id="{AB8554A2-8A03-4BDA-AA64-49BC7EB2020A}"/>
              </a:ext>
            </a:extLst>
          </p:cNvPr>
          <p:cNvSpPr/>
          <p:nvPr/>
        </p:nvSpPr>
        <p:spPr bwMode="auto">
          <a:xfrm>
            <a:off x="8475895" y="392921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3" name="Diamond 12">
            <a:extLst>
              <a:ext uri="{FF2B5EF4-FFF2-40B4-BE49-F238E27FC236}">
                <a16:creationId xmlns:a16="http://schemas.microsoft.com/office/drawing/2014/main" id="{83E48893-2E9C-4CF8-9D15-B7F668471CDE}"/>
              </a:ext>
            </a:extLst>
          </p:cNvPr>
          <p:cNvSpPr/>
          <p:nvPr/>
        </p:nvSpPr>
        <p:spPr bwMode="auto">
          <a:xfrm>
            <a:off x="9110275" y="3768624"/>
            <a:ext cx="158745" cy="158745"/>
          </a:xfrm>
          <a:prstGeom prst="diamond">
            <a:avLst/>
          </a:prstGeom>
          <a:solidFill>
            <a:srgbClr val="00B8FF"/>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4" name="Diamond 13">
            <a:extLst>
              <a:ext uri="{FF2B5EF4-FFF2-40B4-BE49-F238E27FC236}">
                <a16:creationId xmlns:a16="http://schemas.microsoft.com/office/drawing/2014/main" id="{BDC9A54A-632A-4281-BA00-B7C94C5015F2}"/>
              </a:ext>
            </a:extLst>
          </p:cNvPr>
          <p:cNvSpPr/>
          <p:nvPr/>
        </p:nvSpPr>
        <p:spPr bwMode="auto">
          <a:xfrm>
            <a:off x="8475896" y="3145415"/>
            <a:ext cx="158745" cy="158745"/>
          </a:xfrm>
          <a:prstGeom prst="diamond">
            <a:avLst/>
          </a:prstGeom>
          <a:solidFill>
            <a:srgbClr val="00B8FF"/>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5" name="Diamond 14">
            <a:extLst>
              <a:ext uri="{FF2B5EF4-FFF2-40B4-BE49-F238E27FC236}">
                <a16:creationId xmlns:a16="http://schemas.microsoft.com/office/drawing/2014/main" id="{824C5BCE-9D70-4A5E-A943-E5430771A5CB}"/>
              </a:ext>
            </a:extLst>
          </p:cNvPr>
          <p:cNvSpPr/>
          <p:nvPr/>
        </p:nvSpPr>
        <p:spPr bwMode="auto">
          <a:xfrm>
            <a:off x="8943901" y="393813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6" name="Oval 15">
            <a:extLst>
              <a:ext uri="{FF2B5EF4-FFF2-40B4-BE49-F238E27FC236}">
                <a16:creationId xmlns:a16="http://schemas.microsoft.com/office/drawing/2014/main" id="{92E75C45-5730-41CA-9DB0-02ED46413EDB}"/>
              </a:ext>
            </a:extLst>
          </p:cNvPr>
          <p:cNvSpPr/>
          <p:nvPr/>
        </p:nvSpPr>
        <p:spPr bwMode="auto">
          <a:xfrm>
            <a:off x="8833099" y="207854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7" name="Oval 16">
            <a:extLst>
              <a:ext uri="{FF2B5EF4-FFF2-40B4-BE49-F238E27FC236}">
                <a16:creationId xmlns:a16="http://schemas.microsoft.com/office/drawing/2014/main" id="{E3DC5E04-6E2D-4762-BD72-472385BCD544}"/>
              </a:ext>
            </a:extLst>
          </p:cNvPr>
          <p:cNvSpPr/>
          <p:nvPr/>
        </p:nvSpPr>
        <p:spPr bwMode="auto">
          <a:xfrm>
            <a:off x="9224136" y="2777168"/>
            <a:ext cx="158745" cy="158745"/>
          </a:xfrm>
          <a:prstGeom prst="ellipse">
            <a:avLst/>
          </a:prstGeom>
          <a:solidFill>
            <a:schemeClr val="accent1"/>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8" name="Oval 17">
            <a:extLst>
              <a:ext uri="{FF2B5EF4-FFF2-40B4-BE49-F238E27FC236}">
                <a16:creationId xmlns:a16="http://schemas.microsoft.com/office/drawing/2014/main" id="{076828B5-5F04-4037-B2CF-42BCFEDF2E78}"/>
              </a:ext>
            </a:extLst>
          </p:cNvPr>
          <p:cNvSpPr/>
          <p:nvPr/>
        </p:nvSpPr>
        <p:spPr bwMode="auto">
          <a:xfrm>
            <a:off x="9102646" y="233400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9" name="Oval 18">
            <a:extLst>
              <a:ext uri="{FF2B5EF4-FFF2-40B4-BE49-F238E27FC236}">
                <a16:creationId xmlns:a16="http://schemas.microsoft.com/office/drawing/2014/main" id="{796EA146-3203-4664-84CB-52936F3438B3}"/>
              </a:ext>
            </a:extLst>
          </p:cNvPr>
          <p:cNvSpPr/>
          <p:nvPr/>
        </p:nvSpPr>
        <p:spPr bwMode="auto">
          <a:xfrm>
            <a:off x="9612582" y="269779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0" name="Oval 19">
            <a:extLst>
              <a:ext uri="{FF2B5EF4-FFF2-40B4-BE49-F238E27FC236}">
                <a16:creationId xmlns:a16="http://schemas.microsoft.com/office/drawing/2014/main" id="{635AE0D1-CD93-4BB5-AF6A-640D35C3CF11}"/>
              </a:ext>
            </a:extLst>
          </p:cNvPr>
          <p:cNvSpPr/>
          <p:nvPr/>
        </p:nvSpPr>
        <p:spPr bwMode="auto">
          <a:xfrm>
            <a:off x="9657652" y="2372314"/>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1" name="Oval 20">
            <a:extLst>
              <a:ext uri="{FF2B5EF4-FFF2-40B4-BE49-F238E27FC236}">
                <a16:creationId xmlns:a16="http://schemas.microsoft.com/office/drawing/2014/main" id="{FE235218-A081-4898-8D10-4B520B671F0F}"/>
              </a:ext>
            </a:extLst>
          </p:cNvPr>
          <p:cNvSpPr/>
          <p:nvPr/>
        </p:nvSpPr>
        <p:spPr bwMode="auto">
          <a:xfrm>
            <a:off x="9117897" y="2046111"/>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2" name="Oval 21">
            <a:extLst>
              <a:ext uri="{FF2B5EF4-FFF2-40B4-BE49-F238E27FC236}">
                <a16:creationId xmlns:a16="http://schemas.microsoft.com/office/drawing/2014/main" id="{4E79FCDE-4FB5-4FAB-BF85-F7302AA40780}"/>
              </a:ext>
            </a:extLst>
          </p:cNvPr>
          <p:cNvSpPr/>
          <p:nvPr/>
        </p:nvSpPr>
        <p:spPr bwMode="auto">
          <a:xfrm>
            <a:off x="9896468" y="3396801"/>
            <a:ext cx="158745" cy="158745"/>
          </a:xfrm>
          <a:prstGeom prst="ellipse">
            <a:avLst/>
          </a:prstGeom>
          <a:solidFill>
            <a:schemeClr val="accent1"/>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3" name="Oval 22">
            <a:extLst>
              <a:ext uri="{FF2B5EF4-FFF2-40B4-BE49-F238E27FC236}">
                <a16:creationId xmlns:a16="http://schemas.microsoft.com/office/drawing/2014/main" id="{83C6F8FC-C04C-4EF5-95A0-7AE6C0940A58}"/>
              </a:ext>
            </a:extLst>
          </p:cNvPr>
          <p:cNvSpPr/>
          <p:nvPr/>
        </p:nvSpPr>
        <p:spPr bwMode="auto">
          <a:xfrm>
            <a:off x="8544161" y="2139060"/>
            <a:ext cx="158745" cy="158745"/>
          </a:xfrm>
          <a:prstGeom prst="ellipse">
            <a:avLst/>
          </a:prstGeom>
          <a:solidFill>
            <a:schemeClr val="accent1"/>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4" name="Oval 23">
            <a:extLst>
              <a:ext uri="{FF2B5EF4-FFF2-40B4-BE49-F238E27FC236}">
                <a16:creationId xmlns:a16="http://schemas.microsoft.com/office/drawing/2014/main" id="{F2DB85B3-2482-4352-A86F-BB9DF029BAE6}"/>
              </a:ext>
            </a:extLst>
          </p:cNvPr>
          <p:cNvSpPr/>
          <p:nvPr/>
        </p:nvSpPr>
        <p:spPr bwMode="auto">
          <a:xfrm>
            <a:off x="10197745" y="306482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5" name="Oval 24">
            <a:extLst>
              <a:ext uri="{FF2B5EF4-FFF2-40B4-BE49-F238E27FC236}">
                <a16:creationId xmlns:a16="http://schemas.microsoft.com/office/drawing/2014/main" id="{43FEDD2F-71C0-4CA2-88CB-6872AE2417EC}"/>
              </a:ext>
            </a:extLst>
          </p:cNvPr>
          <p:cNvSpPr/>
          <p:nvPr/>
        </p:nvSpPr>
        <p:spPr bwMode="auto">
          <a:xfrm>
            <a:off x="9370004" y="207540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6" name="Oval 25">
            <a:extLst>
              <a:ext uri="{FF2B5EF4-FFF2-40B4-BE49-F238E27FC236}">
                <a16:creationId xmlns:a16="http://schemas.microsoft.com/office/drawing/2014/main" id="{1C87E0E0-5B4C-4D74-A381-7A8FE4EB2760}"/>
              </a:ext>
            </a:extLst>
          </p:cNvPr>
          <p:cNvSpPr/>
          <p:nvPr/>
        </p:nvSpPr>
        <p:spPr bwMode="auto">
          <a:xfrm>
            <a:off x="9838009" y="286812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27" name="Straight Connector 26">
            <a:extLst>
              <a:ext uri="{FF2B5EF4-FFF2-40B4-BE49-F238E27FC236}">
                <a16:creationId xmlns:a16="http://schemas.microsoft.com/office/drawing/2014/main" id="{13C4E924-A148-4CD9-A0A1-6204F1F40B93}"/>
              </a:ext>
            </a:extLst>
          </p:cNvPr>
          <p:cNvCxnSpPr>
            <a:cxnSpLocks/>
          </p:cNvCxnSpPr>
          <p:nvPr/>
        </p:nvCxnSpPr>
        <p:spPr bwMode="auto">
          <a:xfrm>
            <a:off x="8034762" y="2216906"/>
            <a:ext cx="2004964" cy="189918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4422F06-50DC-44B2-B5D8-2BD1B33ECE77}"/>
              </a:ext>
            </a:extLst>
          </p:cNvPr>
          <p:cNvCxnSpPr/>
          <p:nvPr/>
        </p:nvCxnSpPr>
        <p:spPr bwMode="auto">
          <a:xfrm>
            <a:off x="7906904" y="4217115"/>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5BE758A0-C0E4-4870-A172-455683F02A11}"/>
              </a:ext>
            </a:extLst>
          </p:cNvPr>
          <p:cNvCxnSpPr/>
          <p:nvPr/>
        </p:nvCxnSpPr>
        <p:spPr bwMode="auto">
          <a:xfrm flipV="1">
            <a:off x="7906904" y="1799687"/>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F761DE37-CEE9-4C5A-8DE0-635826931F41}"/>
              </a:ext>
            </a:extLst>
          </p:cNvPr>
          <p:cNvCxnSpPr>
            <a:cxnSpLocks/>
          </p:cNvCxnSpPr>
          <p:nvPr/>
        </p:nvCxnSpPr>
        <p:spPr bwMode="auto">
          <a:xfrm>
            <a:off x="7795364" y="2460141"/>
            <a:ext cx="2004964" cy="1899182"/>
          </a:xfrm>
          <a:prstGeom prst="line">
            <a:avLst/>
          </a:prstGeom>
          <a:ln>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3224A4-15A0-420A-8C6E-26565E019F24}"/>
              </a:ext>
            </a:extLst>
          </p:cNvPr>
          <p:cNvCxnSpPr>
            <a:cxnSpLocks/>
          </p:cNvCxnSpPr>
          <p:nvPr/>
        </p:nvCxnSpPr>
        <p:spPr bwMode="auto">
          <a:xfrm>
            <a:off x="8274160" y="1995035"/>
            <a:ext cx="2004964" cy="1899182"/>
          </a:xfrm>
          <a:prstGeom prst="line">
            <a:avLst/>
          </a:prstGeom>
          <a:ln>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A7CE37-9051-4F42-A4E3-3F879680EC5C}"/>
              </a:ext>
            </a:extLst>
          </p:cNvPr>
          <p:cNvCxnSpPr/>
          <p:nvPr/>
        </p:nvCxnSpPr>
        <p:spPr bwMode="auto">
          <a:xfrm flipV="1">
            <a:off x="9609219" y="3687319"/>
            <a:ext cx="445994" cy="481334"/>
          </a:xfrm>
          <a:prstGeom prst="straightConnector1">
            <a:avLst/>
          </a:prstGeom>
          <a:solidFill>
            <a:srgbClr val="00B8FF"/>
          </a:solidFill>
          <a:ln w="9525" cap="flat" cmpd="sng" algn="ctr">
            <a:solidFill>
              <a:schemeClr val="tx1"/>
            </a:solidFill>
            <a:prstDash val="dash"/>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a:extLst>
              <a:ext uri="{FF2B5EF4-FFF2-40B4-BE49-F238E27FC236}">
                <a16:creationId xmlns:a16="http://schemas.microsoft.com/office/drawing/2014/main" id="{73F17625-EA30-4D9F-B584-0F2FE74CE6B5}"/>
              </a:ext>
            </a:extLst>
          </p:cNvPr>
          <p:cNvCxnSpPr>
            <a:endCxn id="34" idx="0"/>
          </p:cNvCxnSpPr>
          <p:nvPr/>
        </p:nvCxnSpPr>
        <p:spPr bwMode="auto">
          <a:xfrm>
            <a:off x="9969699" y="3857554"/>
            <a:ext cx="1249195" cy="60219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A798F428-2A7A-4CD9-9CC4-402841ECD8A2}"/>
              </a:ext>
            </a:extLst>
          </p:cNvPr>
          <p:cNvSpPr txBox="1"/>
          <p:nvPr/>
        </p:nvSpPr>
        <p:spPr>
          <a:xfrm>
            <a:off x="10515817" y="4459748"/>
            <a:ext cx="1406154" cy="369332"/>
          </a:xfrm>
          <a:prstGeom prst="rect">
            <a:avLst/>
          </a:prstGeom>
          <a:noFill/>
        </p:spPr>
        <p:txBody>
          <a:bodyPr wrap="none" rtlCol="0">
            <a:spAutoFit/>
          </a:bodyPr>
          <a:lstStyle/>
          <a:p>
            <a:r>
              <a:rPr lang="en-US" dirty="0">
                <a:solidFill>
                  <a:schemeClr val="tx1"/>
                </a:solidFill>
                <a:latin typeface="Palatino Linotype" panose="02040502050505030304" pitchFamily="18" charset="0"/>
              </a:rPr>
              <a:t>Maximized!</a:t>
            </a:r>
          </a:p>
        </p:txBody>
      </p:sp>
      <p:cxnSp>
        <p:nvCxnSpPr>
          <p:cNvPr id="35" name="Straight Arrow Connector 34">
            <a:extLst>
              <a:ext uri="{FF2B5EF4-FFF2-40B4-BE49-F238E27FC236}">
                <a16:creationId xmlns:a16="http://schemas.microsoft.com/office/drawing/2014/main" id="{E4DF90A2-6003-4832-AFED-9E18A18BFC65}"/>
              </a:ext>
            </a:extLst>
          </p:cNvPr>
          <p:cNvCxnSpPr>
            <a:endCxn id="36" idx="2"/>
          </p:cNvCxnSpPr>
          <p:nvPr/>
        </p:nvCxnSpPr>
        <p:spPr bwMode="auto">
          <a:xfrm flipH="1" flipV="1">
            <a:off x="7760567" y="1486931"/>
            <a:ext cx="513595" cy="48734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0AD8945C-79DD-4D90-8E32-DF44BDBAA8D1}"/>
              </a:ext>
            </a:extLst>
          </p:cNvPr>
          <p:cNvSpPr txBox="1"/>
          <p:nvPr/>
        </p:nvSpPr>
        <p:spPr>
          <a:xfrm>
            <a:off x="6496439" y="1117599"/>
            <a:ext cx="2528256" cy="369332"/>
          </a:xfrm>
          <a:prstGeom prst="rect">
            <a:avLst/>
          </a:prstGeom>
          <a:noFill/>
        </p:spPr>
        <p:txBody>
          <a:bodyPr wrap="none" rtlCol="0">
            <a:spAutoFit/>
          </a:bodyPr>
          <a:lstStyle/>
          <a:p>
            <a:r>
              <a:rPr lang="en-US" dirty="0">
                <a:solidFill>
                  <a:schemeClr val="tx1"/>
                </a:solidFill>
                <a:latin typeface="Palatino Linotype" panose="02040502050505030304" pitchFamily="18" charset="0"/>
              </a:rPr>
              <a:t>Boundaries of the class</a:t>
            </a:r>
          </a:p>
        </p:txBody>
      </p:sp>
      <p:cxnSp>
        <p:nvCxnSpPr>
          <p:cNvPr id="37" name="Straight Arrow Connector 36">
            <a:extLst>
              <a:ext uri="{FF2B5EF4-FFF2-40B4-BE49-F238E27FC236}">
                <a16:creationId xmlns:a16="http://schemas.microsoft.com/office/drawing/2014/main" id="{E180EE69-60E7-4B7D-B50D-B3CA982390CC}"/>
              </a:ext>
            </a:extLst>
          </p:cNvPr>
          <p:cNvCxnSpPr>
            <a:endCxn id="36" idx="2"/>
          </p:cNvCxnSpPr>
          <p:nvPr/>
        </p:nvCxnSpPr>
        <p:spPr bwMode="auto">
          <a:xfrm flipH="1" flipV="1">
            <a:off x="7760567" y="1486931"/>
            <a:ext cx="24651" cy="960124"/>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440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6623DB-F07F-4159-B746-5BF08CF37D53}"/>
              </a:ext>
            </a:extLst>
          </p:cNvPr>
          <p:cNvSpPr>
            <a:spLocks noGrp="1"/>
          </p:cNvSpPr>
          <p:nvPr>
            <p:ph type="title"/>
          </p:nvPr>
        </p:nvSpPr>
        <p:spPr>
          <a:xfrm>
            <a:off x="609600" y="200026"/>
            <a:ext cx="10964333" cy="917573"/>
          </a:xfrm>
        </p:spPr>
        <p:txBody>
          <a:bodyPr/>
          <a:lstStyle/>
          <a:p>
            <a:r>
              <a:rPr lang="en-US" dirty="0"/>
              <a:t>How to Make Decisions</a:t>
            </a:r>
          </a:p>
        </p:txBody>
      </p:sp>
      <p:sp>
        <p:nvSpPr>
          <p:cNvPr id="5" name="Content Placeholder 2">
            <a:extLst>
              <a:ext uri="{FF2B5EF4-FFF2-40B4-BE49-F238E27FC236}">
                <a16:creationId xmlns:a16="http://schemas.microsoft.com/office/drawing/2014/main" id="{F596305A-CE19-4589-8596-B8C1F11AC588}"/>
              </a:ext>
            </a:extLst>
          </p:cNvPr>
          <p:cNvSpPr txBox="1">
            <a:spLocks/>
          </p:cNvSpPr>
          <p:nvPr/>
        </p:nvSpPr>
        <p:spPr>
          <a:xfrm>
            <a:off x="609601" y="1295401"/>
            <a:ext cx="5061358"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After having the line, making decision is simple:</a:t>
            </a:r>
          </a:p>
          <a:p>
            <a:pPr lvl="1"/>
            <a:r>
              <a:rPr lang="en-US"/>
              <a:t>Anything under the line belong to one class</a:t>
            </a:r>
          </a:p>
          <a:p>
            <a:pPr lvl="1"/>
            <a:r>
              <a:rPr lang="en-US"/>
              <a:t>Anything above the line belong to the other class</a:t>
            </a:r>
            <a:endParaRPr lang="en-US" dirty="0"/>
          </a:p>
        </p:txBody>
      </p:sp>
      <p:sp>
        <p:nvSpPr>
          <p:cNvPr id="6" name="Diamond 5">
            <a:extLst>
              <a:ext uri="{FF2B5EF4-FFF2-40B4-BE49-F238E27FC236}">
                <a16:creationId xmlns:a16="http://schemas.microsoft.com/office/drawing/2014/main" id="{C5EED488-CBC2-4E77-A2F1-00444C34342C}"/>
              </a:ext>
            </a:extLst>
          </p:cNvPr>
          <p:cNvSpPr/>
          <p:nvPr/>
        </p:nvSpPr>
        <p:spPr bwMode="auto">
          <a:xfrm>
            <a:off x="7034309" y="305451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 name="Diamond 6">
            <a:extLst>
              <a:ext uri="{FF2B5EF4-FFF2-40B4-BE49-F238E27FC236}">
                <a16:creationId xmlns:a16="http://schemas.microsoft.com/office/drawing/2014/main" id="{0B7C05F8-380A-4384-ABD6-CF6072CEA2AC}"/>
              </a:ext>
            </a:extLst>
          </p:cNvPr>
          <p:cNvSpPr/>
          <p:nvPr/>
        </p:nvSpPr>
        <p:spPr bwMode="auto">
          <a:xfrm>
            <a:off x="7186709" y="320691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 name="Diamond 7">
            <a:extLst>
              <a:ext uri="{FF2B5EF4-FFF2-40B4-BE49-F238E27FC236}">
                <a16:creationId xmlns:a16="http://schemas.microsoft.com/office/drawing/2014/main" id="{60EE11D2-4504-4345-B184-EB558CA40BEC}"/>
              </a:ext>
            </a:extLst>
          </p:cNvPr>
          <p:cNvSpPr/>
          <p:nvPr/>
        </p:nvSpPr>
        <p:spPr bwMode="auto">
          <a:xfrm>
            <a:off x="7384179" y="304017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9" name="Diamond 8">
            <a:extLst>
              <a:ext uri="{FF2B5EF4-FFF2-40B4-BE49-F238E27FC236}">
                <a16:creationId xmlns:a16="http://schemas.microsoft.com/office/drawing/2014/main" id="{2CCA136A-C5F4-4B3D-A4CD-5EC2D7E89707}"/>
              </a:ext>
            </a:extLst>
          </p:cNvPr>
          <p:cNvSpPr/>
          <p:nvPr/>
        </p:nvSpPr>
        <p:spPr bwMode="auto">
          <a:xfrm>
            <a:off x="7671866" y="328628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0" name="Diamond 9">
            <a:extLst>
              <a:ext uri="{FF2B5EF4-FFF2-40B4-BE49-F238E27FC236}">
                <a16:creationId xmlns:a16="http://schemas.microsoft.com/office/drawing/2014/main" id="{84D60511-C2F3-4345-8D37-D934FDE5A0F1}"/>
              </a:ext>
            </a:extLst>
          </p:cNvPr>
          <p:cNvSpPr/>
          <p:nvPr/>
        </p:nvSpPr>
        <p:spPr bwMode="auto">
          <a:xfrm>
            <a:off x="7716936" y="296080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1" name="Diamond 10">
            <a:extLst>
              <a:ext uri="{FF2B5EF4-FFF2-40B4-BE49-F238E27FC236}">
                <a16:creationId xmlns:a16="http://schemas.microsoft.com/office/drawing/2014/main" id="{16206D25-F167-4221-B8BD-05E5D28E505E}"/>
              </a:ext>
            </a:extLst>
          </p:cNvPr>
          <p:cNvSpPr/>
          <p:nvPr/>
        </p:nvSpPr>
        <p:spPr bwMode="auto">
          <a:xfrm>
            <a:off x="7177181" y="263460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2" name="Diamond 11">
            <a:extLst>
              <a:ext uri="{FF2B5EF4-FFF2-40B4-BE49-F238E27FC236}">
                <a16:creationId xmlns:a16="http://schemas.microsoft.com/office/drawing/2014/main" id="{3019A714-BA1E-4AFA-873B-B2636C10B69B}"/>
              </a:ext>
            </a:extLst>
          </p:cNvPr>
          <p:cNvSpPr/>
          <p:nvPr/>
        </p:nvSpPr>
        <p:spPr bwMode="auto">
          <a:xfrm>
            <a:off x="7004453" y="349511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3" name="Diamond 12">
            <a:extLst>
              <a:ext uri="{FF2B5EF4-FFF2-40B4-BE49-F238E27FC236}">
                <a16:creationId xmlns:a16="http://schemas.microsoft.com/office/drawing/2014/main" id="{C60338F0-3BE5-43B1-8070-10949DB39908}"/>
              </a:ext>
            </a:extLst>
          </p:cNvPr>
          <p:cNvSpPr/>
          <p:nvPr/>
        </p:nvSpPr>
        <p:spPr bwMode="auto">
          <a:xfrm>
            <a:off x="7429287" y="344769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4" name="Diamond 13">
            <a:extLst>
              <a:ext uri="{FF2B5EF4-FFF2-40B4-BE49-F238E27FC236}">
                <a16:creationId xmlns:a16="http://schemas.microsoft.com/office/drawing/2014/main" id="{BF0775BE-A93E-4AEC-97A9-180DEA12B6A0}"/>
              </a:ext>
            </a:extLst>
          </p:cNvPr>
          <p:cNvSpPr/>
          <p:nvPr/>
        </p:nvSpPr>
        <p:spPr bwMode="auto">
          <a:xfrm>
            <a:off x="8063667" y="328710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5" name="Diamond 14">
            <a:extLst>
              <a:ext uri="{FF2B5EF4-FFF2-40B4-BE49-F238E27FC236}">
                <a16:creationId xmlns:a16="http://schemas.microsoft.com/office/drawing/2014/main" id="{503E3FB8-0A9D-4040-8378-CC37DADEDF3B}"/>
              </a:ext>
            </a:extLst>
          </p:cNvPr>
          <p:cNvSpPr/>
          <p:nvPr/>
        </p:nvSpPr>
        <p:spPr bwMode="auto">
          <a:xfrm>
            <a:off x="7429288" y="2663895"/>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6" name="Diamond 15">
            <a:extLst>
              <a:ext uri="{FF2B5EF4-FFF2-40B4-BE49-F238E27FC236}">
                <a16:creationId xmlns:a16="http://schemas.microsoft.com/office/drawing/2014/main" id="{AC34F893-722F-47DB-96FC-4B84343C7A1D}"/>
              </a:ext>
            </a:extLst>
          </p:cNvPr>
          <p:cNvSpPr/>
          <p:nvPr/>
        </p:nvSpPr>
        <p:spPr bwMode="auto">
          <a:xfrm>
            <a:off x="7897293" y="345661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7" name="Oval 16">
            <a:extLst>
              <a:ext uri="{FF2B5EF4-FFF2-40B4-BE49-F238E27FC236}">
                <a16:creationId xmlns:a16="http://schemas.microsoft.com/office/drawing/2014/main" id="{6FC7D314-69E4-4DF8-B6E5-A0C1209B3F7D}"/>
              </a:ext>
            </a:extLst>
          </p:cNvPr>
          <p:cNvSpPr/>
          <p:nvPr/>
        </p:nvSpPr>
        <p:spPr bwMode="auto">
          <a:xfrm>
            <a:off x="7786491" y="159702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8" name="Oval 17">
            <a:extLst>
              <a:ext uri="{FF2B5EF4-FFF2-40B4-BE49-F238E27FC236}">
                <a16:creationId xmlns:a16="http://schemas.microsoft.com/office/drawing/2014/main" id="{8CA2A5F1-BEDC-402C-B998-434768D9E0F1}"/>
              </a:ext>
            </a:extLst>
          </p:cNvPr>
          <p:cNvSpPr/>
          <p:nvPr/>
        </p:nvSpPr>
        <p:spPr bwMode="auto">
          <a:xfrm>
            <a:off x="8177528" y="2295648"/>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9" name="Oval 18">
            <a:extLst>
              <a:ext uri="{FF2B5EF4-FFF2-40B4-BE49-F238E27FC236}">
                <a16:creationId xmlns:a16="http://schemas.microsoft.com/office/drawing/2014/main" id="{03CCC089-C1B0-4FFA-BB5A-57B651E8B594}"/>
              </a:ext>
            </a:extLst>
          </p:cNvPr>
          <p:cNvSpPr/>
          <p:nvPr/>
        </p:nvSpPr>
        <p:spPr bwMode="auto">
          <a:xfrm>
            <a:off x="8056038" y="185248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0" name="Oval 19">
            <a:extLst>
              <a:ext uri="{FF2B5EF4-FFF2-40B4-BE49-F238E27FC236}">
                <a16:creationId xmlns:a16="http://schemas.microsoft.com/office/drawing/2014/main" id="{C04F60ED-CF7B-4EB0-B79E-FA13C1735B16}"/>
              </a:ext>
            </a:extLst>
          </p:cNvPr>
          <p:cNvSpPr/>
          <p:nvPr/>
        </p:nvSpPr>
        <p:spPr bwMode="auto">
          <a:xfrm>
            <a:off x="8565974" y="221627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1" name="Oval 20">
            <a:extLst>
              <a:ext uri="{FF2B5EF4-FFF2-40B4-BE49-F238E27FC236}">
                <a16:creationId xmlns:a16="http://schemas.microsoft.com/office/drawing/2014/main" id="{9B115C3F-71C0-415B-81B4-A5B5CCEDACC6}"/>
              </a:ext>
            </a:extLst>
          </p:cNvPr>
          <p:cNvSpPr/>
          <p:nvPr/>
        </p:nvSpPr>
        <p:spPr bwMode="auto">
          <a:xfrm>
            <a:off x="8611044" y="1890794"/>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2" name="Oval 21">
            <a:extLst>
              <a:ext uri="{FF2B5EF4-FFF2-40B4-BE49-F238E27FC236}">
                <a16:creationId xmlns:a16="http://schemas.microsoft.com/office/drawing/2014/main" id="{444E517C-02C2-42F7-BDBA-F765FA7A28F9}"/>
              </a:ext>
            </a:extLst>
          </p:cNvPr>
          <p:cNvSpPr/>
          <p:nvPr/>
        </p:nvSpPr>
        <p:spPr bwMode="auto">
          <a:xfrm>
            <a:off x="8071289" y="1564591"/>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3" name="Oval 22">
            <a:extLst>
              <a:ext uri="{FF2B5EF4-FFF2-40B4-BE49-F238E27FC236}">
                <a16:creationId xmlns:a16="http://schemas.microsoft.com/office/drawing/2014/main" id="{86A66DED-69BC-47EB-9E34-E66FB3454FF9}"/>
              </a:ext>
            </a:extLst>
          </p:cNvPr>
          <p:cNvSpPr/>
          <p:nvPr/>
        </p:nvSpPr>
        <p:spPr bwMode="auto">
          <a:xfrm>
            <a:off x="8849860" y="2915281"/>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4" name="Oval 23">
            <a:extLst>
              <a:ext uri="{FF2B5EF4-FFF2-40B4-BE49-F238E27FC236}">
                <a16:creationId xmlns:a16="http://schemas.microsoft.com/office/drawing/2014/main" id="{03295B5F-8549-4F06-AF0F-D2160E6FDC81}"/>
              </a:ext>
            </a:extLst>
          </p:cNvPr>
          <p:cNvSpPr/>
          <p:nvPr/>
        </p:nvSpPr>
        <p:spPr bwMode="auto">
          <a:xfrm>
            <a:off x="7497553" y="165754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5" name="Oval 24">
            <a:extLst>
              <a:ext uri="{FF2B5EF4-FFF2-40B4-BE49-F238E27FC236}">
                <a16:creationId xmlns:a16="http://schemas.microsoft.com/office/drawing/2014/main" id="{43B515A9-8CBB-4219-9E27-28323BCDE9C2}"/>
              </a:ext>
            </a:extLst>
          </p:cNvPr>
          <p:cNvSpPr/>
          <p:nvPr/>
        </p:nvSpPr>
        <p:spPr bwMode="auto">
          <a:xfrm>
            <a:off x="9151137" y="258330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6" name="Oval 25">
            <a:extLst>
              <a:ext uri="{FF2B5EF4-FFF2-40B4-BE49-F238E27FC236}">
                <a16:creationId xmlns:a16="http://schemas.microsoft.com/office/drawing/2014/main" id="{3CC4D97C-351D-49D9-824D-618F0433F8A3}"/>
              </a:ext>
            </a:extLst>
          </p:cNvPr>
          <p:cNvSpPr/>
          <p:nvPr/>
        </p:nvSpPr>
        <p:spPr bwMode="auto">
          <a:xfrm>
            <a:off x="8323396" y="159388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7" name="Oval 26">
            <a:extLst>
              <a:ext uri="{FF2B5EF4-FFF2-40B4-BE49-F238E27FC236}">
                <a16:creationId xmlns:a16="http://schemas.microsoft.com/office/drawing/2014/main" id="{F6D24CE4-B070-4AB7-881E-0E43DA02379A}"/>
              </a:ext>
            </a:extLst>
          </p:cNvPr>
          <p:cNvSpPr/>
          <p:nvPr/>
        </p:nvSpPr>
        <p:spPr bwMode="auto">
          <a:xfrm>
            <a:off x="8791401" y="238660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28" name="Straight Connector 27">
            <a:extLst>
              <a:ext uri="{FF2B5EF4-FFF2-40B4-BE49-F238E27FC236}">
                <a16:creationId xmlns:a16="http://schemas.microsoft.com/office/drawing/2014/main" id="{BB454D42-786B-4478-B206-97C8A47EFF60}"/>
              </a:ext>
            </a:extLst>
          </p:cNvPr>
          <p:cNvCxnSpPr>
            <a:cxnSpLocks/>
          </p:cNvCxnSpPr>
          <p:nvPr/>
        </p:nvCxnSpPr>
        <p:spPr bwMode="auto">
          <a:xfrm>
            <a:off x="6988154" y="1735386"/>
            <a:ext cx="2004964" cy="1899182"/>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58ACF01-6BDC-4012-8F76-FF5A0EE9BB6A}"/>
              </a:ext>
            </a:extLst>
          </p:cNvPr>
          <p:cNvCxnSpPr/>
          <p:nvPr/>
        </p:nvCxnSpPr>
        <p:spPr bwMode="auto">
          <a:xfrm>
            <a:off x="6860296" y="3735595"/>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39DE7B4B-C28B-415D-958B-B4C251EA2361}"/>
              </a:ext>
            </a:extLst>
          </p:cNvPr>
          <p:cNvCxnSpPr/>
          <p:nvPr/>
        </p:nvCxnSpPr>
        <p:spPr bwMode="auto">
          <a:xfrm flipV="1">
            <a:off x="6860296" y="1318167"/>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A4CE2D10-FB11-4522-A41C-8DF1B3AFBA42}"/>
              </a:ext>
            </a:extLst>
          </p:cNvPr>
          <p:cNvCxnSpPr/>
          <p:nvPr/>
        </p:nvCxnSpPr>
        <p:spPr bwMode="auto">
          <a:xfrm flipV="1">
            <a:off x="8849860" y="2295649"/>
            <a:ext cx="1074178" cy="1199465"/>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a:extLst>
              <a:ext uri="{FF2B5EF4-FFF2-40B4-BE49-F238E27FC236}">
                <a16:creationId xmlns:a16="http://schemas.microsoft.com/office/drawing/2014/main" id="{F07DC006-0366-4352-B554-EF75AFB390EE}"/>
              </a:ext>
            </a:extLst>
          </p:cNvPr>
          <p:cNvSpPr txBox="1"/>
          <p:nvPr/>
        </p:nvSpPr>
        <p:spPr>
          <a:xfrm>
            <a:off x="8085089" y="4079321"/>
            <a:ext cx="1861089" cy="923330"/>
          </a:xfrm>
          <a:prstGeom prst="rect">
            <a:avLst/>
          </a:prstGeom>
          <a:noFill/>
        </p:spPr>
        <p:txBody>
          <a:bodyPr wrap="square" rtlCol="0">
            <a:spAutoFit/>
          </a:bodyPr>
          <a:lstStyle/>
          <a:p>
            <a:r>
              <a:rPr lang="en-US" dirty="0">
                <a:solidFill>
                  <a:schemeClr val="tx1"/>
                </a:solidFill>
                <a:latin typeface="Palatino Linotype" panose="02040502050505030304" pitchFamily="18" charset="0"/>
              </a:rPr>
              <a:t>Instances in this region belong to class diamond</a:t>
            </a:r>
          </a:p>
        </p:txBody>
      </p:sp>
      <p:cxnSp>
        <p:nvCxnSpPr>
          <p:cNvPr id="33" name="Straight Arrow Connector 32">
            <a:extLst>
              <a:ext uri="{FF2B5EF4-FFF2-40B4-BE49-F238E27FC236}">
                <a16:creationId xmlns:a16="http://schemas.microsoft.com/office/drawing/2014/main" id="{83FB9C2B-80E1-4A7D-8681-52B4C9B47CD0}"/>
              </a:ext>
            </a:extLst>
          </p:cNvPr>
          <p:cNvCxnSpPr/>
          <p:nvPr/>
        </p:nvCxnSpPr>
        <p:spPr bwMode="auto">
          <a:xfrm flipH="1">
            <a:off x="7725811" y="3397738"/>
            <a:ext cx="993202" cy="1109043"/>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DC6352EB-B206-4F49-8E94-2B38B3FCC117}"/>
              </a:ext>
            </a:extLst>
          </p:cNvPr>
          <p:cNvSpPr txBox="1"/>
          <p:nvPr/>
        </p:nvSpPr>
        <p:spPr>
          <a:xfrm>
            <a:off x="9712844" y="2527145"/>
            <a:ext cx="1861089" cy="923330"/>
          </a:xfrm>
          <a:prstGeom prst="rect">
            <a:avLst/>
          </a:prstGeom>
          <a:noFill/>
        </p:spPr>
        <p:txBody>
          <a:bodyPr wrap="square" rtlCol="0">
            <a:spAutoFit/>
          </a:bodyPr>
          <a:lstStyle/>
          <a:p>
            <a:r>
              <a:rPr lang="en-US" dirty="0">
                <a:solidFill>
                  <a:schemeClr val="tx1"/>
                </a:solidFill>
                <a:latin typeface="Palatino Linotype" panose="02040502050505030304" pitchFamily="18" charset="0"/>
              </a:rPr>
              <a:t>Instances in this region belong to class circle</a:t>
            </a:r>
          </a:p>
        </p:txBody>
      </p:sp>
    </p:spTree>
    <p:extLst>
      <p:ext uri="{BB962C8B-B14F-4D97-AF65-F5344CB8AC3E}">
        <p14:creationId xmlns:p14="http://schemas.microsoft.com/office/powerpoint/2010/main" val="174218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DE1BD4-ACA9-46FF-8EBB-324C775C47BF}"/>
              </a:ext>
            </a:extLst>
          </p:cNvPr>
          <p:cNvSpPr>
            <a:spLocks noGrp="1"/>
          </p:cNvSpPr>
          <p:nvPr>
            <p:ph type="title"/>
          </p:nvPr>
        </p:nvSpPr>
        <p:spPr>
          <a:xfrm>
            <a:off x="609600" y="200026"/>
            <a:ext cx="10964333" cy="917573"/>
          </a:xfrm>
        </p:spPr>
        <p:txBody>
          <a:bodyPr/>
          <a:lstStyle/>
          <a:p>
            <a:r>
              <a:rPr lang="en-US" dirty="0"/>
              <a:t>Into Higher Dimensional Data</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FF677D-2D46-495B-9B07-21271F0E1B22}"/>
                  </a:ext>
                </a:extLst>
              </p:cNvPr>
              <p:cNvSpPr txBox="1">
                <a:spLocks/>
              </p:cNvSpPr>
              <p:nvPr/>
            </p:nvSpPr>
            <p:spPr>
              <a:xfrm>
                <a:off x="609600" y="1295401"/>
                <a:ext cx="7242495"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higher dimensional data, we generalize the optimal line to the optimal</a:t>
                </a:r>
                <a:r>
                  <a:rPr lang="en-US" sz="2400" b="1" dirty="0"/>
                  <a:t> hyperplane</a:t>
                </a:r>
                <a:r>
                  <a:rPr lang="en-US" sz="2400" dirty="0"/>
                  <a:t>. </a:t>
                </a:r>
              </a:p>
              <a:p>
                <a:pPr lvl="1"/>
                <a:r>
                  <a:rPr lang="en-US" sz="2000" dirty="0"/>
                  <a:t>In 3D data (data with three features and target), we use a 2D plane to separate the two classes (figure on the right)</a:t>
                </a:r>
              </a:p>
              <a:p>
                <a:pPr lvl="1"/>
                <a:r>
                  <a:rPr lang="en-US" sz="2000" dirty="0"/>
                  <a:t>Data of which dimensionality is higher than 3 can’t really be visualized, but we still use the concept of hyperplane</a:t>
                </a:r>
              </a:p>
              <a:p>
                <a:r>
                  <a:rPr lang="en-US" sz="2400" dirty="0"/>
                  <a:t>In general, with </a:t>
                </a:r>
                <a14:m>
                  <m:oMath xmlns:m="http://schemas.openxmlformats.org/officeDocument/2006/math">
                    <m:r>
                      <a:rPr lang="en-US" sz="2400" i="1" smtClean="0">
                        <a:latin typeface="Cambria Math" panose="02040503050406030204" pitchFamily="18" charset="0"/>
                      </a:rPr>
                      <m:t>𝑘</m:t>
                    </m:r>
                  </m:oMath>
                </a14:m>
                <a:r>
                  <a:rPr lang="en-US" sz="2400" dirty="0"/>
                  <a:t> features, the hyperplane equation is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𝑤</m:t>
                          </m:r>
                        </m:e>
                        <m:sub>
                          <m:r>
                            <a:rPr lang="en-US" sz="2400" i="1" smtClean="0">
                              <a:latin typeface="Cambria Math" panose="02040503050406030204" pitchFamily="18" charset="0"/>
                            </a:rPr>
                            <m:t>0</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𝑤</m:t>
                          </m:r>
                        </m:e>
                        <m:sub>
                          <m:r>
                            <a:rPr lang="en-US" sz="2400" i="1" smtClean="0">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1</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𝑤</m:t>
                          </m:r>
                        </m:e>
                        <m:sub>
                          <m:r>
                            <a:rPr lang="en-US" sz="2400" i="1" smtClean="0">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2</m:t>
                          </m:r>
                        </m:sub>
                      </m:sSub>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𝑤</m:t>
                          </m:r>
                        </m:e>
                        <m:sub>
                          <m:r>
                            <a:rPr lang="en-US" sz="2400" i="1" smtClean="0">
                              <a:latin typeface="Cambria Math" panose="02040503050406030204" pitchFamily="18" charset="0"/>
                            </a:rPr>
                            <m:t>𝑘</m:t>
                          </m:r>
                        </m:sub>
                      </m:sSub>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𝑥</m:t>
                          </m:r>
                        </m:e>
                        <m:sub>
                          <m:r>
                            <a:rPr lang="en-US" sz="2400" i="1" smtClean="0">
                              <a:latin typeface="Cambria Math" panose="02040503050406030204" pitchFamily="18" charset="0"/>
                            </a:rPr>
                            <m:t>𝑘</m:t>
                          </m:r>
                        </m:sub>
                      </m:sSub>
                      <m:r>
                        <a:rPr lang="en-US" sz="2400" i="1" smtClean="0">
                          <a:latin typeface="Cambria Math" panose="02040503050406030204" pitchFamily="18" charset="0"/>
                        </a:rPr>
                        <m:t>=0</m:t>
                      </m:r>
                    </m:oMath>
                  </m:oMathPara>
                </a14:m>
                <a:endParaRPr lang="en-US" sz="2400" dirty="0"/>
              </a:p>
              <a:p>
                <a:pPr lvl="1"/>
                <a:r>
                  <a:rPr lang="en-US" sz="2000" dirty="0"/>
                  <a:t>So, basically, a linear combination of the features</a:t>
                </a:r>
              </a:p>
              <a:p>
                <a:pPr lvl="1"/>
                <a:r>
                  <a:rPr lang="en-US" sz="2000" dirty="0"/>
                  <a:t>Which is why this method is call </a:t>
                </a:r>
                <a:r>
                  <a:rPr lang="en-US" sz="2000" b="1" dirty="0"/>
                  <a:t>Linear Support Vector Machine</a:t>
                </a:r>
              </a:p>
              <a:p>
                <a:pPr lvl="1"/>
                <a:endParaRPr lang="en-US" sz="2000" b="1" dirty="0"/>
              </a:p>
            </p:txBody>
          </p:sp>
        </mc:Choice>
        <mc:Fallback xmlns="">
          <p:sp>
            <p:nvSpPr>
              <p:cNvPr id="5" name="Content Placeholder 2">
                <a:extLst>
                  <a:ext uri="{FF2B5EF4-FFF2-40B4-BE49-F238E27FC236}">
                    <a16:creationId xmlns:a16="http://schemas.microsoft.com/office/drawing/2014/main" id="{53FF677D-2D46-495B-9B07-21271F0E1B22}"/>
                  </a:ext>
                </a:extLst>
              </p:cNvPr>
              <p:cNvSpPr txBox="1">
                <a:spLocks noRot="1" noChangeAspect="1" noMove="1" noResize="1" noEditPoints="1" noAdjustHandles="1" noChangeArrowheads="1" noChangeShapeType="1" noTextEdit="1"/>
              </p:cNvSpPr>
              <p:nvPr/>
            </p:nvSpPr>
            <p:spPr>
              <a:xfrm>
                <a:off x="609600" y="1295401"/>
                <a:ext cx="7242495" cy="4519612"/>
              </a:xfrm>
              <a:prstGeom prst="rect">
                <a:avLst/>
              </a:prstGeom>
              <a:blipFill>
                <a:blip r:embed="rId2"/>
                <a:stretch>
                  <a:fillRect l="-1094" t="-1889" r="-1768"/>
                </a:stretch>
              </a:blipFill>
            </p:spPr>
            <p:txBody>
              <a:bodyPr/>
              <a:lstStyle/>
              <a:p>
                <a:r>
                  <a:rPr lang="en-US">
                    <a:noFill/>
                  </a:rPr>
                  <a:t> </a:t>
                </a:r>
              </a:p>
            </p:txBody>
          </p:sp>
        </mc:Fallback>
      </mc:AlternateContent>
      <p:sp>
        <p:nvSpPr>
          <p:cNvPr id="6" name="Diamond 5">
            <a:extLst>
              <a:ext uri="{FF2B5EF4-FFF2-40B4-BE49-F238E27FC236}">
                <a16:creationId xmlns:a16="http://schemas.microsoft.com/office/drawing/2014/main" id="{FFCD824D-C561-44CD-A398-3375514A67E6}"/>
              </a:ext>
            </a:extLst>
          </p:cNvPr>
          <p:cNvSpPr/>
          <p:nvPr/>
        </p:nvSpPr>
        <p:spPr bwMode="auto">
          <a:xfrm>
            <a:off x="8712942" y="250141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 name="Diamond 6">
            <a:extLst>
              <a:ext uri="{FF2B5EF4-FFF2-40B4-BE49-F238E27FC236}">
                <a16:creationId xmlns:a16="http://schemas.microsoft.com/office/drawing/2014/main" id="{DD308980-AEFF-4053-975A-92B31902958F}"/>
              </a:ext>
            </a:extLst>
          </p:cNvPr>
          <p:cNvSpPr/>
          <p:nvPr/>
        </p:nvSpPr>
        <p:spPr bwMode="auto">
          <a:xfrm>
            <a:off x="8865342" y="265381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 name="Diamond 7">
            <a:extLst>
              <a:ext uri="{FF2B5EF4-FFF2-40B4-BE49-F238E27FC236}">
                <a16:creationId xmlns:a16="http://schemas.microsoft.com/office/drawing/2014/main" id="{B2A2B857-7B6F-4CE2-AF5C-95C664243C1C}"/>
              </a:ext>
            </a:extLst>
          </p:cNvPr>
          <p:cNvSpPr/>
          <p:nvPr/>
        </p:nvSpPr>
        <p:spPr bwMode="auto">
          <a:xfrm>
            <a:off x="9062812" y="2487078"/>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9" name="Diamond 8">
            <a:extLst>
              <a:ext uri="{FF2B5EF4-FFF2-40B4-BE49-F238E27FC236}">
                <a16:creationId xmlns:a16="http://schemas.microsoft.com/office/drawing/2014/main" id="{2C222CCA-84B9-4CE9-AEF6-EDA481D54430}"/>
              </a:ext>
            </a:extLst>
          </p:cNvPr>
          <p:cNvSpPr/>
          <p:nvPr/>
        </p:nvSpPr>
        <p:spPr bwMode="auto">
          <a:xfrm>
            <a:off x="9350499" y="2733188"/>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0" name="Diamond 9">
            <a:extLst>
              <a:ext uri="{FF2B5EF4-FFF2-40B4-BE49-F238E27FC236}">
                <a16:creationId xmlns:a16="http://schemas.microsoft.com/office/drawing/2014/main" id="{DE61ED13-FDD1-4A11-87B5-E939C946FDC8}"/>
              </a:ext>
            </a:extLst>
          </p:cNvPr>
          <p:cNvSpPr/>
          <p:nvPr/>
        </p:nvSpPr>
        <p:spPr bwMode="auto">
          <a:xfrm>
            <a:off x="9395569" y="240770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1" name="Diamond 10">
            <a:extLst>
              <a:ext uri="{FF2B5EF4-FFF2-40B4-BE49-F238E27FC236}">
                <a16:creationId xmlns:a16="http://schemas.microsoft.com/office/drawing/2014/main" id="{E05B968A-45ED-4073-B2FD-232FBFB15AA4}"/>
              </a:ext>
            </a:extLst>
          </p:cNvPr>
          <p:cNvSpPr/>
          <p:nvPr/>
        </p:nvSpPr>
        <p:spPr bwMode="auto">
          <a:xfrm>
            <a:off x="8855814" y="2081503"/>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2" name="Diamond 11">
            <a:extLst>
              <a:ext uri="{FF2B5EF4-FFF2-40B4-BE49-F238E27FC236}">
                <a16:creationId xmlns:a16="http://schemas.microsoft.com/office/drawing/2014/main" id="{1C3CFA73-6A62-49D1-B93D-AD016A852935}"/>
              </a:ext>
            </a:extLst>
          </p:cNvPr>
          <p:cNvSpPr/>
          <p:nvPr/>
        </p:nvSpPr>
        <p:spPr bwMode="auto">
          <a:xfrm>
            <a:off x="8683086" y="294201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3" name="Diamond 12">
            <a:extLst>
              <a:ext uri="{FF2B5EF4-FFF2-40B4-BE49-F238E27FC236}">
                <a16:creationId xmlns:a16="http://schemas.microsoft.com/office/drawing/2014/main" id="{1D7A028F-F2E0-4AEF-842B-904C325895C4}"/>
              </a:ext>
            </a:extLst>
          </p:cNvPr>
          <p:cNvSpPr/>
          <p:nvPr/>
        </p:nvSpPr>
        <p:spPr bwMode="auto">
          <a:xfrm>
            <a:off x="9107920" y="289460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4" name="Diamond 13">
            <a:extLst>
              <a:ext uri="{FF2B5EF4-FFF2-40B4-BE49-F238E27FC236}">
                <a16:creationId xmlns:a16="http://schemas.microsoft.com/office/drawing/2014/main" id="{5B1B8E4F-CCE8-4B1A-BC00-F0A09786E674}"/>
              </a:ext>
            </a:extLst>
          </p:cNvPr>
          <p:cNvSpPr/>
          <p:nvPr/>
        </p:nvSpPr>
        <p:spPr bwMode="auto">
          <a:xfrm>
            <a:off x="9742300" y="273400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5" name="Diamond 14">
            <a:extLst>
              <a:ext uri="{FF2B5EF4-FFF2-40B4-BE49-F238E27FC236}">
                <a16:creationId xmlns:a16="http://schemas.microsoft.com/office/drawing/2014/main" id="{092B1A2D-C580-4C62-8F80-4AF240493142}"/>
              </a:ext>
            </a:extLst>
          </p:cNvPr>
          <p:cNvSpPr/>
          <p:nvPr/>
        </p:nvSpPr>
        <p:spPr bwMode="auto">
          <a:xfrm>
            <a:off x="9107921" y="2110797"/>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6" name="Diamond 15">
            <a:extLst>
              <a:ext uri="{FF2B5EF4-FFF2-40B4-BE49-F238E27FC236}">
                <a16:creationId xmlns:a16="http://schemas.microsoft.com/office/drawing/2014/main" id="{A84D3FA8-BDB5-4D76-B0DE-22037054AA15}"/>
              </a:ext>
            </a:extLst>
          </p:cNvPr>
          <p:cNvSpPr/>
          <p:nvPr/>
        </p:nvSpPr>
        <p:spPr bwMode="auto">
          <a:xfrm>
            <a:off x="9575926" y="290351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7" name="Oval 16">
            <a:extLst>
              <a:ext uri="{FF2B5EF4-FFF2-40B4-BE49-F238E27FC236}">
                <a16:creationId xmlns:a16="http://schemas.microsoft.com/office/drawing/2014/main" id="{190B84AD-B72D-4466-BAA6-0D649A0F1463}"/>
              </a:ext>
            </a:extLst>
          </p:cNvPr>
          <p:cNvSpPr/>
          <p:nvPr/>
        </p:nvSpPr>
        <p:spPr bwMode="auto">
          <a:xfrm>
            <a:off x="9465124" y="104392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8" name="Oval 17">
            <a:extLst>
              <a:ext uri="{FF2B5EF4-FFF2-40B4-BE49-F238E27FC236}">
                <a16:creationId xmlns:a16="http://schemas.microsoft.com/office/drawing/2014/main" id="{0ABE9557-98B9-4195-BBD5-332B86A03818}"/>
              </a:ext>
            </a:extLst>
          </p:cNvPr>
          <p:cNvSpPr/>
          <p:nvPr/>
        </p:nvSpPr>
        <p:spPr bwMode="auto">
          <a:xfrm>
            <a:off x="9856161" y="174255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9" name="Oval 18">
            <a:extLst>
              <a:ext uri="{FF2B5EF4-FFF2-40B4-BE49-F238E27FC236}">
                <a16:creationId xmlns:a16="http://schemas.microsoft.com/office/drawing/2014/main" id="{8D677B18-03AC-4F64-9C8E-AE71CD0A40AC}"/>
              </a:ext>
            </a:extLst>
          </p:cNvPr>
          <p:cNvSpPr/>
          <p:nvPr/>
        </p:nvSpPr>
        <p:spPr bwMode="auto">
          <a:xfrm>
            <a:off x="9734671" y="129938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0" name="Oval 19">
            <a:extLst>
              <a:ext uri="{FF2B5EF4-FFF2-40B4-BE49-F238E27FC236}">
                <a16:creationId xmlns:a16="http://schemas.microsoft.com/office/drawing/2014/main" id="{34BBEF29-3EAA-444B-9B38-B53B7F06B61A}"/>
              </a:ext>
            </a:extLst>
          </p:cNvPr>
          <p:cNvSpPr/>
          <p:nvPr/>
        </p:nvSpPr>
        <p:spPr bwMode="auto">
          <a:xfrm>
            <a:off x="10244607" y="1663178"/>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1" name="Oval 20">
            <a:extLst>
              <a:ext uri="{FF2B5EF4-FFF2-40B4-BE49-F238E27FC236}">
                <a16:creationId xmlns:a16="http://schemas.microsoft.com/office/drawing/2014/main" id="{4A8D3E77-FD2F-457B-B8AD-B91790ADE6E8}"/>
              </a:ext>
            </a:extLst>
          </p:cNvPr>
          <p:cNvSpPr/>
          <p:nvPr/>
        </p:nvSpPr>
        <p:spPr bwMode="auto">
          <a:xfrm>
            <a:off x="10289677" y="133769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2" name="Oval 21">
            <a:extLst>
              <a:ext uri="{FF2B5EF4-FFF2-40B4-BE49-F238E27FC236}">
                <a16:creationId xmlns:a16="http://schemas.microsoft.com/office/drawing/2014/main" id="{AF973A07-751C-4320-BE64-B2CAA17DF877}"/>
              </a:ext>
            </a:extLst>
          </p:cNvPr>
          <p:cNvSpPr/>
          <p:nvPr/>
        </p:nvSpPr>
        <p:spPr bwMode="auto">
          <a:xfrm>
            <a:off x="9749922" y="101149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3" name="Oval 22">
            <a:extLst>
              <a:ext uri="{FF2B5EF4-FFF2-40B4-BE49-F238E27FC236}">
                <a16:creationId xmlns:a16="http://schemas.microsoft.com/office/drawing/2014/main" id="{AD986FBD-3A55-49BB-AE17-657BDDECA950}"/>
              </a:ext>
            </a:extLst>
          </p:cNvPr>
          <p:cNvSpPr/>
          <p:nvPr/>
        </p:nvSpPr>
        <p:spPr bwMode="auto">
          <a:xfrm>
            <a:off x="9176186" y="110444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4" name="Oval 23">
            <a:extLst>
              <a:ext uri="{FF2B5EF4-FFF2-40B4-BE49-F238E27FC236}">
                <a16:creationId xmlns:a16="http://schemas.microsoft.com/office/drawing/2014/main" id="{E01A4A1D-2432-4EE9-8A2A-3BB7B2B84D91}"/>
              </a:ext>
            </a:extLst>
          </p:cNvPr>
          <p:cNvSpPr/>
          <p:nvPr/>
        </p:nvSpPr>
        <p:spPr bwMode="auto">
          <a:xfrm>
            <a:off x="10829770" y="203020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5" name="Oval 24">
            <a:extLst>
              <a:ext uri="{FF2B5EF4-FFF2-40B4-BE49-F238E27FC236}">
                <a16:creationId xmlns:a16="http://schemas.microsoft.com/office/drawing/2014/main" id="{1AAF8889-29CB-4787-A160-523BFA61EC18}"/>
              </a:ext>
            </a:extLst>
          </p:cNvPr>
          <p:cNvSpPr/>
          <p:nvPr/>
        </p:nvSpPr>
        <p:spPr bwMode="auto">
          <a:xfrm>
            <a:off x="10002029" y="104078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6" name="Oval 25">
            <a:extLst>
              <a:ext uri="{FF2B5EF4-FFF2-40B4-BE49-F238E27FC236}">
                <a16:creationId xmlns:a16="http://schemas.microsoft.com/office/drawing/2014/main" id="{42D79091-21B9-40AD-B9B5-D956B97C9716}"/>
              </a:ext>
            </a:extLst>
          </p:cNvPr>
          <p:cNvSpPr/>
          <p:nvPr/>
        </p:nvSpPr>
        <p:spPr bwMode="auto">
          <a:xfrm>
            <a:off x="10470034" y="183350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27" name="Straight Arrow Connector 26">
            <a:extLst>
              <a:ext uri="{FF2B5EF4-FFF2-40B4-BE49-F238E27FC236}">
                <a16:creationId xmlns:a16="http://schemas.microsoft.com/office/drawing/2014/main" id="{AE482132-9831-4520-B56E-F00715D454B4}"/>
              </a:ext>
            </a:extLst>
          </p:cNvPr>
          <p:cNvCxnSpPr/>
          <p:nvPr/>
        </p:nvCxnSpPr>
        <p:spPr bwMode="auto">
          <a:xfrm>
            <a:off x="9124347" y="2892752"/>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5B108DE0-1A5B-48AF-953D-F8BDDFD421B9}"/>
              </a:ext>
            </a:extLst>
          </p:cNvPr>
          <p:cNvCxnSpPr/>
          <p:nvPr/>
        </p:nvCxnSpPr>
        <p:spPr bwMode="auto">
          <a:xfrm flipV="1">
            <a:off x="9124347" y="475324"/>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F7467DB7-42D4-4C38-9C34-D3303ADE9098}"/>
              </a:ext>
            </a:extLst>
          </p:cNvPr>
          <p:cNvCxnSpPr/>
          <p:nvPr/>
        </p:nvCxnSpPr>
        <p:spPr bwMode="auto">
          <a:xfrm flipH="1">
            <a:off x="8549421" y="2892752"/>
            <a:ext cx="574926" cy="66156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Parallelogram 29">
            <a:extLst>
              <a:ext uri="{FF2B5EF4-FFF2-40B4-BE49-F238E27FC236}">
                <a16:creationId xmlns:a16="http://schemas.microsoft.com/office/drawing/2014/main" id="{C0871D74-9A23-40B6-85D3-3CE62C796A64}"/>
              </a:ext>
            </a:extLst>
          </p:cNvPr>
          <p:cNvSpPr/>
          <p:nvPr/>
        </p:nvSpPr>
        <p:spPr bwMode="auto">
          <a:xfrm rot="1428450">
            <a:off x="7919648" y="1925205"/>
            <a:ext cx="3660546" cy="868602"/>
          </a:xfrm>
          <a:prstGeom prst="parallelogram">
            <a:avLst>
              <a:gd name="adj" fmla="val 83635"/>
            </a:avLst>
          </a:prstGeom>
          <a:solidFill>
            <a:schemeClr val="accent2">
              <a:lumMod val="20000"/>
              <a:lumOff val="80000"/>
              <a:alpha val="5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1" name="Oval 30">
            <a:extLst>
              <a:ext uri="{FF2B5EF4-FFF2-40B4-BE49-F238E27FC236}">
                <a16:creationId xmlns:a16="http://schemas.microsoft.com/office/drawing/2014/main" id="{6AFDBCDB-CAB5-44AB-9B61-A0FFACB762C4}"/>
              </a:ext>
            </a:extLst>
          </p:cNvPr>
          <p:cNvSpPr/>
          <p:nvPr/>
        </p:nvSpPr>
        <p:spPr bwMode="auto">
          <a:xfrm>
            <a:off x="10528493" y="236218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Tree>
    <p:extLst>
      <p:ext uri="{BB962C8B-B14F-4D97-AF65-F5344CB8AC3E}">
        <p14:creationId xmlns:p14="http://schemas.microsoft.com/office/powerpoint/2010/main" val="148090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a:extLst>
              <a:ext uri="{FF2B5EF4-FFF2-40B4-BE49-F238E27FC236}">
                <a16:creationId xmlns:a16="http://schemas.microsoft.com/office/drawing/2014/main" id="{F21A11F3-293D-4B6B-9C00-555B1D4E361E}"/>
              </a:ext>
            </a:extLst>
          </p:cNvPr>
          <p:cNvSpPr>
            <a:spLocks noGrp="1"/>
          </p:cNvSpPr>
          <p:nvPr>
            <p:ph type="title"/>
          </p:nvPr>
        </p:nvSpPr>
        <p:spPr>
          <a:xfrm>
            <a:off x="609600" y="200026"/>
            <a:ext cx="10964333" cy="917573"/>
          </a:xfrm>
        </p:spPr>
        <p:txBody>
          <a:bodyPr/>
          <a:lstStyle/>
          <a:p>
            <a:r>
              <a:rPr lang="en-US"/>
              <a:t>Non-Separable </a:t>
            </a:r>
            <a:r>
              <a:rPr lang="en-US" dirty="0"/>
              <a:t>Data</a:t>
            </a:r>
          </a:p>
        </p:txBody>
      </p:sp>
      <p:sp>
        <p:nvSpPr>
          <p:cNvPr id="59" name="Content Placeholder 2">
            <a:extLst>
              <a:ext uri="{FF2B5EF4-FFF2-40B4-BE49-F238E27FC236}">
                <a16:creationId xmlns:a16="http://schemas.microsoft.com/office/drawing/2014/main" id="{6B93BABB-224D-4ADF-8F3C-F2B369C31829}"/>
              </a:ext>
            </a:extLst>
          </p:cNvPr>
          <p:cNvSpPr txBox="1">
            <a:spLocks/>
          </p:cNvSpPr>
          <p:nvPr/>
        </p:nvSpPr>
        <p:spPr>
          <a:xfrm>
            <a:off x="609600" y="976165"/>
            <a:ext cx="6136063"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data where instances are nicely distributed we used in the example is called </a:t>
            </a:r>
            <a:r>
              <a:rPr lang="en-US" sz="2400" b="1" dirty="0"/>
              <a:t>linearly separable</a:t>
            </a:r>
          </a:p>
          <a:p>
            <a:pPr lvl="1"/>
            <a:r>
              <a:rPr lang="en-US" sz="2000" dirty="0"/>
              <a:t>And you can guess, we rarely, if ever, see them in practice</a:t>
            </a:r>
          </a:p>
          <a:p>
            <a:r>
              <a:rPr lang="en-US" sz="2400" dirty="0"/>
              <a:t>Data from real world are more non-linearly separable – instances of classes are mixed in the same areas</a:t>
            </a:r>
          </a:p>
          <a:p>
            <a:pPr lvl="1"/>
            <a:r>
              <a:rPr lang="en-US" sz="2000" dirty="0"/>
              <a:t>No linear boundary can be found</a:t>
            </a:r>
          </a:p>
          <a:p>
            <a:pPr lvl="1"/>
            <a:r>
              <a:rPr lang="en-US" sz="2000" dirty="0"/>
              <a:t>Linear SVM becomes insufficient</a:t>
            </a:r>
          </a:p>
          <a:p>
            <a:r>
              <a:rPr lang="en-US" sz="2400" dirty="0"/>
              <a:t>In such cases, we the </a:t>
            </a:r>
            <a:r>
              <a:rPr lang="en-US" sz="2400" b="1" dirty="0"/>
              <a:t>kernel trick </a:t>
            </a:r>
            <a:r>
              <a:rPr lang="en-US" sz="2400" dirty="0"/>
              <a:t>to obtain non-linear SVM</a:t>
            </a:r>
          </a:p>
          <a:p>
            <a:pPr lvl="1"/>
            <a:r>
              <a:rPr lang="en-US" sz="2000" dirty="0"/>
              <a:t>The new model is then called </a:t>
            </a:r>
            <a:r>
              <a:rPr lang="en-US" sz="2000" b="1" dirty="0"/>
              <a:t>Kernel SVM</a:t>
            </a:r>
          </a:p>
        </p:txBody>
      </p:sp>
      <p:sp>
        <p:nvSpPr>
          <p:cNvPr id="60" name="Diamond 59">
            <a:extLst>
              <a:ext uri="{FF2B5EF4-FFF2-40B4-BE49-F238E27FC236}">
                <a16:creationId xmlns:a16="http://schemas.microsoft.com/office/drawing/2014/main" id="{3E090331-5F96-40E2-83C7-BBE78DB3CB64}"/>
              </a:ext>
            </a:extLst>
          </p:cNvPr>
          <p:cNvSpPr/>
          <p:nvPr/>
        </p:nvSpPr>
        <p:spPr bwMode="auto">
          <a:xfrm>
            <a:off x="8130980" y="246659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1" name="Diamond 60">
            <a:extLst>
              <a:ext uri="{FF2B5EF4-FFF2-40B4-BE49-F238E27FC236}">
                <a16:creationId xmlns:a16="http://schemas.microsoft.com/office/drawing/2014/main" id="{7DD9D008-303F-4134-9F44-E2C662269B27}"/>
              </a:ext>
            </a:extLst>
          </p:cNvPr>
          <p:cNvSpPr/>
          <p:nvPr/>
        </p:nvSpPr>
        <p:spPr bwMode="auto">
          <a:xfrm>
            <a:off x="9961598" y="3488133"/>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2" name="Diamond 61">
            <a:extLst>
              <a:ext uri="{FF2B5EF4-FFF2-40B4-BE49-F238E27FC236}">
                <a16:creationId xmlns:a16="http://schemas.microsoft.com/office/drawing/2014/main" id="{FE4B0FF5-3619-4F48-A295-0C096B1AAA39}"/>
              </a:ext>
            </a:extLst>
          </p:cNvPr>
          <p:cNvSpPr/>
          <p:nvPr/>
        </p:nvSpPr>
        <p:spPr bwMode="auto">
          <a:xfrm>
            <a:off x="8560536" y="312086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3" name="Diamond 62">
            <a:extLst>
              <a:ext uri="{FF2B5EF4-FFF2-40B4-BE49-F238E27FC236}">
                <a16:creationId xmlns:a16="http://schemas.microsoft.com/office/drawing/2014/main" id="{9CCA043A-D1F7-41A1-8189-0BB1613A8570}"/>
              </a:ext>
            </a:extLst>
          </p:cNvPr>
          <p:cNvSpPr/>
          <p:nvPr/>
        </p:nvSpPr>
        <p:spPr bwMode="auto">
          <a:xfrm>
            <a:off x="8678606" y="341777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4" name="Diamond 63">
            <a:extLst>
              <a:ext uri="{FF2B5EF4-FFF2-40B4-BE49-F238E27FC236}">
                <a16:creationId xmlns:a16="http://schemas.microsoft.com/office/drawing/2014/main" id="{F8B585F5-E354-44DC-AEB8-D5F34A383521}"/>
              </a:ext>
            </a:extLst>
          </p:cNvPr>
          <p:cNvSpPr/>
          <p:nvPr/>
        </p:nvSpPr>
        <p:spPr bwMode="auto">
          <a:xfrm>
            <a:off x="8893293" y="304149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5" name="Diamond 64">
            <a:extLst>
              <a:ext uri="{FF2B5EF4-FFF2-40B4-BE49-F238E27FC236}">
                <a16:creationId xmlns:a16="http://schemas.microsoft.com/office/drawing/2014/main" id="{56C5EC80-E799-4DC9-9530-3C1E23F7CDC4}"/>
              </a:ext>
            </a:extLst>
          </p:cNvPr>
          <p:cNvSpPr/>
          <p:nvPr/>
        </p:nvSpPr>
        <p:spPr bwMode="auto">
          <a:xfrm>
            <a:off x="8353538" y="2715287"/>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6" name="Diamond 65">
            <a:extLst>
              <a:ext uri="{FF2B5EF4-FFF2-40B4-BE49-F238E27FC236}">
                <a16:creationId xmlns:a16="http://schemas.microsoft.com/office/drawing/2014/main" id="{945BE33D-CAA5-4C7C-9442-6A0E764524FF}"/>
              </a:ext>
            </a:extLst>
          </p:cNvPr>
          <p:cNvSpPr/>
          <p:nvPr/>
        </p:nvSpPr>
        <p:spPr bwMode="auto">
          <a:xfrm>
            <a:off x="9574565" y="311843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7" name="Diamond 66">
            <a:extLst>
              <a:ext uri="{FF2B5EF4-FFF2-40B4-BE49-F238E27FC236}">
                <a16:creationId xmlns:a16="http://schemas.microsoft.com/office/drawing/2014/main" id="{6916FCD6-4E10-4327-9730-7288C937D636}"/>
              </a:ext>
            </a:extLst>
          </p:cNvPr>
          <p:cNvSpPr/>
          <p:nvPr/>
        </p:nvSpPr>
        <p:spPr bwMode="auto">
          <a:xfrm>
            <a:off x="9527931" y="277472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8" name="Diamond 67">
            <a:extLst>
              <a:ext uri="{FF2B5EF4-FFF2-40B4-BE49-F238E27FC236}">
                <a16:creationId xmlns:a16="http://schemas.microsoft.com/office/drawing/2014/main" id="{AA8849DD-2314-4EB1-9281-B6DB3E8019E9}"/>
              </a:ext>
            </a:extLst>
          </p:cNvPr>
          <p:cNvSpPr/>
          <p:nvPr/>
        </p:nvSpPr>
        <p:spPr bwMode="auto">
          <a:xfrm>
            <a:off x="9240024" y="336779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69" name="Diamond 68">
            <a:extLst>
              <a:ext uri="{FF2B5EF4-FFF2-40B4-BE49-F238E27FC236}">
                <a16:creationId xmlns:a16="http://schemas.microsoft.com/office/drawing/2014/main" id="{0308FDF3-B7E3-4675-ACC4-61C5C748E8F1}"/>
              </a:ext>
            </a:extLst>
          </p:cNvPr>
          <p:cNvSpPr/>
          <p:nvPr/>
        </p:nvSpPr>
        <p:spPr bwMode="auto">
          <a:xfrm>
            <a:off x="8605645" y="274458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0" name="Diamond 69">
            <a:extLst>
              <a:ext uri="{FF2B5EF4-FFF2-40B4-BE49-F238E27FC236}">
                <a16:creationId xmlns:a16="http://schemas.microsoft.com/office/drawing/2014/main" id="{844F4B15-B0A7-47B4-BFBA-5B847DD48575}"/>
              </a:ext>
            </a:extLst>
          </p:cNvPr>
          <p:cNvSpPr/>
          <p:nvPr/>
        </p:nvSpPr>
        <p:spPr bwMode="auto">
          <a:xfrm>
            <a:off x="9204229" y="3616565"/>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1" name="Oval 70">
            <a:extLst>
              <a:ext uri="{FF2B5EF4-FFF2-40B4-BE49-F238E27FC236}">
                <a16:creationId xmlns:a16="http://schemas.microsoft.com/office/drawing/2014/main" id="{5C916B51-E690-4B7A-B1F3-8A6B57F46CAF}"/>
              </a:ext>
            </a:extLst>
          </p:cNvPr>
          <p:cNvSpPr/>
          <p:nvPr/>
        </p:nvSpPr>
        <p:spPr bwMode="auto">
          <a:xfrm>
            <a:off x="8639908" y="235718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2" name="Oval 71">
            <a:extLst>
              <a:ext uri="{FF2B5EF4-FFF2-40B4-BE49-F238E27FC236}">
                <a16:creationId xmlns:a16="http://schemas.microsoft.com/office/drawing/2014/main" id="{E950BE25-9F3D-4C80-A683-4E24DDD6C984}"/>
              </a:ext>
            </a:extLst>
          </p:cNvPr>
          <p:cNvSpPr/>
          <p:nvPr/>
        </p:nvSpPr>
        <p:spPr bwMode="auto">
          <a:xfrm>
            <a:off x="8673910" y="294181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3" name="Oval 72">
            <a:extLst>
              <a:ext uri="{FF2B5EF4-FFF2-40B4-BE49-F238E27FC236}">
                <a16:creationId xmlns:a16="http://schemas.microsoft.com/office/drawing/2014/main" id="{3B33F4D0-58F5-4C1B-928D-BFDC78C16619}"/>
              </a:ext>
            </a:extLst>
          </p:cNvPr>
          <p:cNvSpPr/>
          <p:nvPr/>
        </p:nvSpPr>
        <p:spPr bwMode="auto">
          <a:xfrm>
            <a:off x="8922529" y="278850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4" name="Oval 73">
            <a:extLst>
              <a:ext uri="{FF2B5EF4-FFF2-40B4-BE49-F238E27FC236}">
                <a16:creationId xmlns:a16="http://schemas.microsoft.com/office/drawing/2014/main" id="{C6EB6048-AFDD-4B1F-9A9F-F3228E70297C}"/>
              </a:ext>
            </a:extLst>
          </p:cNvPr>
          <p:cNvSpPr/>
          <p:nvPr/>
        </p:nvSpPr>
        <p:spPr bwMode="auto">
          <a:xfrm>
            <a:off x="9232395" y="280495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5" name="Oval 74">
            <a:extLst>
              <a:ext uri="{FF2B5EF4-FFF2-40B4-BE49-F238E27FC236}">
                <a16:creationId xmlns:a16="http://schemas.microsoft.com/office/drawing/2014/main" id="{D5A8616F-031F-4688-BA9B-804BFA34DE07}"/>
              </a:ext>
            </a:extLst>
          </p:cNvPr>
          <p:cNvSpPr/>
          <p:nvPr/>
        </p:nvSpPr>
        <p:spPr bwMode="auto">
          <a:xfrm>
            <a:off x="9066265" y="243091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6" name="Oval 75">
            <a:extLst>
              <a:ext uri="{FF2B5EF4-FFF2-40B4-BE49-F238E27FC236}">
                <a16:creationId xmlns:a16="http://schemas.microsoft.com/office/drawing/2014/main" id="{A43DA832-D0C5-4BC9-8DF4-665FA5218E5E}"/>
              </a:ext>
            </a:extLst>
          </p:cNvPr>
          <p:cNvSpPr/>
          <p:nvPr/>
        </p:nvSpPr>
        <p:spPr bwMode="auto">
          <a:xfrm>
            <a:off x="8986892" y="185171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7" name="Oval 76">
            <a:extLst>
              <a:ext uri="{FF2B5EF4-FFF2-40B4-BE49-F238E27FC236}">
                <a16:creationId xmlns:a16="http://schemas.microsoft.com/office/drawing/2014/main" id="{ED323874-CDD4-4BC7-A496-DA1BF653C8BA}"/>
              </a:ext>
            </a:extLst>
          </p:cNvPr>
          <p:cNvSpPr/>
          <p:nvPr/>
        </p:nvSpPr>
        <p:spPr bwMode="auto">
          <a:xfrm>
            <a:off x="9212307" y="315659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8" name="Oval 77">
            <a:extLst>
              <a:ext uri="{FF2B5EF4-FFF2-40B4-BE49-F238E27FC236}">
                <a16:creationId xmlns:a16="http://schemas.microsoft.com/office/drawing/2014/main" id="{605AA2E6-BCF2-4973-A6CF-4E12538B541C}"/>
              </a:ext>
            </a:extLst>
          </p:cNvPr>
          <p:cNvSpPr/>
          <p:nvPr/>
        </p:nvSpPr>
        <p:spPr bwMode="auto">
          <a:xfrm>
            <a:off x="8353538" y="2308541"/>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9" name="Oval 78">
            <a:extLst>
              <a:ext uri="{FF2B5EF4-FFF2-40B4-BE49-F238E27FC236}">
                <a16:creationId xmlns:a16="http://schemas.microsoft.com/office/drawing/2014/main" id="{B53CCB03-6369-4824-BBB3-C94300A5471B}"/>
              </a:ext>
            </a:extLst>
          </p:cNvPr>
          <p:cNvSpPr/>
          <p:nvPr/>
        </p:nvSpPr>
        <p:spPr bwMode="auto">
          <a:xfrm>
            <a:off x="9607304" y="346857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0" name="Oval 79">
            <a:extLst>
              <a:ext uri="{FF2B5EF4-FFF2-40B4-BE49-F238E27FC236}">
                <a16:creationId xmlns:a16="http://schemas.microsoft.com/office/drawing/2014/main" id="{CD71CEBC-3343-4666-89B8-E040A8A75551}"/>
              </a:ext>
            </a:extLst>
          </p:cNvPr>
          <p:cNvSpPr/>
          <p:nvPr/>
        </p:nvSpPr>
        <p:spPr bwMode="auto">
          <a:xfrm>
            <a:off x="9314218" y="236803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1" name="Oval 80">
            <a:extLst>
              <a:ext uri="{FF2B5EF4-FFF2-40B4-BE49-F238E27FC236}">
                <a16:creationId xmlns:a16="http://schemas.microsoft.com/office/drawing/2014/main" id="{CB194372-78F1-4B39-9CD8-C4DD5823075E}"/>
              </a:ext>
            </a:extLst>
          </p:cNvPr>
          <p:cNvSpPr/>
          <p:nvPr/>
        </p:nvSpPr>
        <p:spPr bwMode="auto">
          <a:xfrm>
            <a:off x="9887776" y="2858851"/>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82" name="Straight Arrow Connector 81">
            <a:extLst>
              <a:ext uri="{FF2B5EF4-FFF2-40B4-BE49-F238E27FC236}">
                <a16:creationId xmlns:a16="http://schemas.microsoft.com/office/drawing/2014/main" id="{6AF178AB-E66E-4C32-B4D0-8DC6A60F48AE}"/>
              </a:ext>
            </a:extLst>
          </p:cNvPr>
          <p:cNvCxnSpPr/>
          <p:nvPr/>
        </p:nvCxnSpPr>
        <p:spPr bwMode="auto">
          <a:xfrm>
            <a:off x="8036653" y="3816281"/>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Arrow Connector 82">
            <a:extLst>
              <a:ext uri="{FF2B5EF4-FFF2-40B4-BE49-F238E27FC236}">
                <a16:creationId xmlns:a16="http://schemas.microsoft.com/office/drawing/2014/main" id="{AA315FD1-CA3C-42C7-9AF8-E7907BCFDBBD}"/>
              </a:ext>
            </a:extLst>
          </p:cNvPr>
          <p:cNvCxnSpPr/>
          <p:nvPr/>
        </p:nvCxnSpPr>
        <p:spPr bwMode="auto">
          <a:xfrm flipV="1">
            <a:off x="8036653" y="1398853"/>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TextBox 83">
            <a:extLst>
              <a:ext uri="{FF2B5EF4-FFF2-40B4-BE49-F238E27FC236}">
                <a16:creationId xmlns:a16="http://schemas.microsoft.com/office/drawing/2014/main" id="{C52D0A89-98C7-433D-AA59-C2558FADA725}"/>
              </a:ext>
            </a:extLst>
          </p:cNvPr>
          <p:cNvSpPr txBox="1"/>
          <p:nvPr/>
        </p:nvSpPr>
        <p:spPr>
          <a:xfrm>
            <a:off x="7913243" y="3981663"/>
            <a:ext cx="3589396" cy="646331"/>
          </a:xfrm>
          <a:prstGeom prst="rect">
            <a:avLst/>
          </a:prstGeom>
          <a:noFill/>
        </p:spPr>
        <p:txBody>
          <a:bodyPr wrap="square" rtlCol="0">
            <a:spAutoFit/>
          </a:bodyPr>
          <a:lstStyle/>
          <a:p>
            <a:r>
              <a:rPr lang="en-US" dirty="0">
                <a:solidFill>
                  <a:schemeClr val="tx1"/>
                </a:solidFill>
                <a:latin typeface="Palatino Linotype" panose="02040502050505030304" pitchFamily="18" charset="0"/>
              </a:rPr>
              <a:t>Is there any line that can separate the two classes in this case?</a:t>
            </a:r>
          </a:p>
        </p:txBody>
      </p:sp>
    </p:spTree>
    <p:extLst>
      <p:ext uri="{BB962C8B-B14F-4D97-AF65-F5344CB8AC3E}">
        <p14:creationId xmlns:p14="http://schemas.microsoft.com/office/powerpoint/2010/main" val="185050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32BD5C-ABCA-49D3-9402-5AA109B9497E}"/>
              </a:ext>
            </a:extLst>
          </p:cNvPr>
          <p:cNvSpPr/>
          <p:nvPr/>
        </p:nvSpPr>
        <p:spPr bwMode="auto">
          <a:xfrm>
            <a:off x="7747520" y="3314299"/>
            <a:ext cx="4349405" cy="350222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 name="Title 1">
            <a:extLst>
              <a:ext uri="{FF2B5EF4-FFF2-40B4-BE49-F238E27FC236}">
                <a16:creationId xmlns:a16="http://schemas.microsoft.com/office/drawing/2014/main" id="{94AE026E-B108-49D3-B464-7D8FF095DCA5}"/>
              </a:ext>
            </a:extLst>
          </p:cNvPr>
          <p:cNvSpPr>
            <a:spLocks noGrp="1"/>
          </p:cNvSpPr>
          <p:nvPr>
            <p:ph type="title"/>
          </p:nvPr>
        </p:nvSpPr>
        <p:spPr>
          <a:xfrm>
            <a:off x="609601" y="7312"/>
            <a:ext cx="10964333" cy="917573"/>
          </a:xfrm>
        </p:spPr>
        <p:txBody>
          <a:bodyPr/>
          <a:lstStyle/>
          <a:p>
            <a:r>
              <a:rPr lang="en-US" sz="3200" dirty="0"/>
              <a:t>The Kernel Trick</a:t>
            </a:r>
          </a:p>
        </p:txBody>
      </p:sp>
      <p:sp>
        <p:nvSpPr>
          <p:cNvPr id="6" name="Content Placeholder 2">
            <a:extLst>
              <a:ext uri="{FF2B5EF4-FFF2-40B4-BE49-F238E27FC236}">
                <a16:creationId xmlns:a16="http://schemas.microsoft.com/office/drawing/2014/main" id="{341CB8AB-5087-4542-B333-AF6E8964B0F0}"/>
              </a:ext>
            </a:extLst>
          </p:cNvPr>
          <p:cNvSpPr txBox="1">
            <a:spLocks/>
          </p:cNvSpPr>
          <p:nvPr/>
        </p:nvSpPr>
        <p:spPr>
          <a:xfrm>
            <a:off x="609600" y="749823"/>
            <a:ext cx="6192851" cy="50266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Very roughly speaking, the kernel trick means to use something called a </a:t>
            </a:r>
            <a:r>
              <a:rPr lang="en-US" sz="2400" b="1" dirty="0"/>
              <a:t>kernel function</a:t>
            </a:r>
            <a:r>
              <a:rPr lang="en-US" sz="2400" dirty="0"/>
              <a:t> to transform/map data to an </a:t>
            </a:r>
            <a:r>
              <a:rPr lang="en-US" sz="2400" b="1" dirty="0"/>
              <a:t>implicit</a:t>
            </a:r>
            <a:r>
              <a:rPr lang="en-US" sz="2400" dirty="0"/>
              <a:t> higher dimensional space where instances of different classes </a:t>
            </a:r>
            <a:r>
              <a:rPr lang="en-US" sz="2400" b="1" dirty="0"/>
              <a:t>suppose to be </a:t>
            </a:r>
            <a:r>
              <a:rPr lang="en-US" sz="2400" dirty="0"/>
              <a:t>more linearly separable</a:t>
            </a:r>
          </a:p>
          <a:p>
            <a:pPr lvl="1"/>
            <a:r>
              <a:rPr lang="en-US" sz="2000" dirty="0"/>
              <a:t>This means, there are </a:t>
            </a:r>
            <a:r>
              <a:rPr lang="en-US" sz="2000" b="1" dirty="0"/>
              <a:t>no guarantees</a:t>
            </a:r>
            <a:r>
              <a:rPr lang="en-US" sz="2000" dirty="0"/>
              <a:t> that the kernel trick will work</a:t>
            </a:r>
          </a:p>
          <a:p>
            <a:pPr lvl="1"/>
            <a:r>
              <a:rPr lang="en-US" sz="2000" dirty="0"/>
              <a:t>And thus, we need to finetune the </a:t>
            </a:r>
            <a:r>
              <a:rPr lang="en-US" sz="2000" b="1" dirty="0"/>
              <a:t>kernel functions</a:t>
            </a:r>
          </a:p>
          <a:p>
            <a:pPr lvl="1"/>
            <a:r>
              <a:rPr lang="en-US" sz="2000" b="1" dirty="0"/>
              <a:t>Implicit</a:t>
            </a:r>
            <a:r>
              <a:rPr lang="en-US" sz="2000" dirty="0"/>
              <a:t> means we don’t actually know that new space to which the kernel function mapped data</a:t>
            </a:r>
          </a:p>
          <a:p>
            <a:pPr lvl="2"/>
            <a:r>
              <a:rPr lang="en-US" sz="1800" dirty="0"/>
              <a:t>Only know the instances’ </a:t>
            </a:r>
            <a:r>
              <a:rPr lang="en-US" sz="1800" b="1" dirty="0"/>
              <a:t>similarity</a:t>
            </a:r>
            <a:r>
              <a:rPr lang="en-US" sz="1800" dirty="0"/>
              <a:t>, represented by the values of the kernel function</a:t>
            </a:r>
          </a:p>
          <a:p>
            <a:r>
              <a:rPr lang="en-US" sz="2600" dirty="0"/>
              <a:t>We will discuss more on kernel SVM in the next module</a:t>
            </a:r>
          </a:p>
        </p:txBody>
      </p:sp>
      <p:sp>
        <p:nvSpPr>
          <p:cNvPr id="7" name="Diamond 6">
            <a:extLst>
              <a:ext uri="{FF2B5EF4-FFF2-40B4-BE49-F238E27FC236}">
                <a16:creationId xmlns:a16="http://schemas.microsoft.com/office/drawing/2014/main" id="{364EA1DC-5ECB-46B1-BEAD-D39E7FB943F7}"/>
              </a:ext>
            </a:extLst>
          </p:cNvPr>
          <p:cNvSpPr/>
          <p:nvPr/>
        </p:nvSpPr>
        <p:spPr bwMode="auto">
          <a:xfrm>
            <a:off x="7079847" y="1227453"/>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 name="Diamond 7">
            <a:extLst>
              <a:ext uri="{FF2B5EF4-FFF2-40B4-BE49-F238E27FC236}">
                <a16:creationId xmlns:a16="http://schemas.microsoft.com/office/drawing/2014/main" id="{50E50357-6CF5-41EC-824E-FDFD883266A6}"/>
              </a:ext>
            </a:extLst>
          </p:cNvPr>
          <p:cNvSpPr/>
          <p:nvPr/>
        </p:nvSpPr>
        <p:spPr bwMode="auto">
          <a:xfrm>
            <a:off x="8910465" y="224899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9" name="Diamond 8">
            <a:extLst>
              <a:ext uri="{FF2B5EF4-FFF2-40B4-BE49-F238E27FC236}">
                <a16:creationId xmlns:a16="http://schemas.microsoft.com/office/drawing/2014/main" id="{CAF269AE-C7DB-49B9-A076-D8E33A4E6464}"/>
              </a:ext>
            </a:extLst>
          </p:cNvPr>
          <p:cNvSpPr/>
          <p:nvPr/>
        </p:nvSpPr>
        <p:spPr bwMode="auto">
          <a:xfrm>
            <a:off x="7509403" y="188172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0" name="Diamond 9">
            <a:extLst>
              <a:ext uri="{FF2B5EF4-FFF2-40B4-BE49-F238E27FC236}">
                <a16:creationId xmlns:a16="http://schemas.microsoft.com/office/drawing/2014/main" id="{814F140A-8875-4498-A4F1-105E395DEEB4}"/>
              </a:ext>
            </a:extLst>
          </p:cNvPr>
          <p:cNvSpPr/>
          <p:nvPr/>
        </p:nvSpPr>
        <p:spPr bwMode="auto">
          <a:xfrm>
            <a:off x="7627473" y="217862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1" name="Diamond 10">
            <a:extLst>
              <a:ext uri="{FF2B5EF4-FFF2-40B4-BE49-F238E27FC236}">
                <a16:creationId xmlns:a16="http://schemas.microsoft.com/office/drawing/2014/main" id="{7C3BB1C7-93A3-4CCC-8FD9-76AAE902D772}"/>
              </a:ext>
            </a:extLst>
          </p:cNvPr>
          <p:cNvSpPr/>
          <p:nvPr/>
        </p:nvSpPr>
        <p:spPr bwMode="auto">
          <a:xfrm>
            <a:off x="7842160" y="180234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2" name="Diamond 11">
            <a:extLst>
              <a:ext uri="{FF2B5EF4-FFF2-40B4-BE49-F238E27FC236}">
                <a16:creationId xmlns:a16="http://schemas.microsoft.com/office/drawing/2014/main" id="{B2647809-D0AE-4637-A796-591AE9103113}"/>
              </a:ext>
            </a:extLst>
          </p:cNvPr>
          <p:cNvSpPr/>
          <p:nvPr/>
        </p:nvSpPr>
        <p:spPr bwMode="auto">
          <a:xfrm>
            <a:off x="7302405" y="147614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3" name="Diamond 12">
            <a:extLst>
              <a:ext uri="{FF2B5EF4-FFF2-40B4-BE49-F238E27FC236}">
                <a16:creationId xmlns:a16="http://schemas.microsoft.com/office/drawing/2014/main" id="{EB89EFD8-FF7A-4940-A1FD-FEDE839A01D3}"/>
              </a:ext>
            </a:extLst>
          </p:cNvPr>
          <p:cNvSpPr/>
          <p:nvPr/>
        </p:nvSpPr>
        <p:spPr bwMode="auto">
          <a:xfrm>
            <a:off x="8523432" y="1879293"/>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4" name="Diamond 13">
            <a:extLst>
              <a:ext uri="{FF2B5EF4-FFF2-40B4-BE49-F238E27FC236}">
                <a16:creationId xmlns:a16="http://schemas.microsoft.com/office/drawing/2014/main" id="{FA478123-F097-43D8-8747-2108A5FC71FE}"/>
              </a:ext>
            </a:extLst>
          </p:cNvPr>
          <p:cNvSpPr/>
          <p:nvPr/>
        </p:nvSpPr>
        <p:spPr bwMode="auto">
          <a:xfrm>
            <a:off x="8476798" y="153558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5" name="Diamond 14">
            <a:extLst>
              <a:ext uri="{FF2B5EF4-FFF2-40B4-BE49-F238E27FC236}">
                <a16:creationId xmlns:a16="http://schemas.microsoft.com/office/drawing/2014/main" id="{0FC01119-0F76-4A72-A0CC-25532EFEFFF5}"/>
              </a:ext>
            </a:extLst>
          </p:cNvPr>
          <p:cNvSpPr/>
          <p:nvPr/>
        </p:nvSpPr>
        <p:spPr bwMode="auto">
          <a:xfrm>
            <a:off x="8188891" y="2128649"/>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6" name="Diamond 15">
            <a:extLst>
              <a:ext uri="{FF2B5EF4-FFF2-40B4-BE49-F238E27FC236}">
                <a16:creationId xmlns:a16="http://schemas.microsoft.com/office/drawing/2014/main" id="{503F3FB2-E085-4491-B4E5-207C95F102F0}"/>
              </a:ext>
            </a:extLst>
          </p:cNvPr>
          <p:cNvSpPr/>
          <p:nvPr/>
        </p:nvSpPr>
        <p:spPr bwMode="auto">
          <a:xfrm>
            <a:off x="7554512" y="1505440"/>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7" name="Diamond 16">
            <a:extLst>
              <a:ext uri="{FF2B5EF4-FFF2-40B4-BE49-F238E27FC236}">
                <a16:creationId xmlns:a16="http://schemas.microsoft.com/office/drawing/2014/main" id="{BB11E2D3-D4C0-47D3-9FED-AF00B1D3DFCD}"/>
              </a:ext>
            </a:extLst>
          </p:cNvPr>
          <p:cNvSpPr/>
          <p:nvPr/>
        </p:nvSpPr>
        <p:spPr bwMode="auto">
          <a:xfrm>
            <a:off x="8153096" y="2377424"/>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8" name="Oval 17">
            <a:extLst>
              <a:ext uri="{FF2B5EF4-FFF2-40B4-BE49-F238E27FC236}">
                <a16:creationId xmlns:a16="http://schemas.microsoft.com/office/drawing/2014/main" id="{ED4618FC-F4A7-4EC0-837E-69A00FDE80FC}"/>
              </a:ext>
            </a:extLst>
          </p:cNvPr>
          <p:cNvSpPr/>
          <p:nvPr/>
        </p:nvSpPr>
        <p:spPr bwMode="auto">
          <a:xfrm>
            <a:off x="7588775" y="1118045"/>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9" name="Oval 18">
            <a:extLst>
              <a:ext uri="{FF2B5EF4-FFF2-40B4-BE49-F238E27FC236}">
                <a16:creationId xmlns:a16="http://schemas.microsoft.com/office/drawing/2014/main" id="{48FBB250-FDDE-4A84-AA9D-1B4360F6DE38}"/>
              </a:ext>
            </a:extLst>
          </p:cNvPr>
          <p:cNvSpPr/>
          <p:nvPr/>
        </p:nvSpPr>
        <p:spPr bwMode="auto">
          <a:xfrm>
            <a:off x="7620880" y="1719264"/>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0" name="Oval 19">
            <a:extLst>
              <a:ext uri="{FF2B5EF4-FFF2-40B4-BE49-F238E27FC236}">
                <a16:creationId xmlns:a16="http://schemas.microsoft.com/office/drawing/2014/main" id="{FC578C05-56BF-43FB-A2A9-A250ECD87FFF}"/>
              </a:ext>
            </a:extLst>
          </p:cNvPr>
          <p:cNvSpPr/>
          <p:nvPr/>
        </p:nvSpPr>
        <p:spPr bwMode="auto">
          <a:xfrm>
            <a:off x="7871396" y="154935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1" name="Oval 20">
            <a:extLst>
              <a:ext uri="{FF2B5EF4-FFF2-40B4-BE49-F238E27FC236}">
                <a16:creationId xmlns:a16="http://schemas.microsoft.com/office/drawing/2014/main" id="{5F5BBF50-9465-47FC-8FA3-4B11E58B87C9}"/>
              </a:ext>
            </a:extLst>
          </p:cNvPr>
          <p:cNvSpPr/>
          <p:nvPr/>
        </p:nvSpPr>
        <p:spPr bwMode="auto">
          <a:xfrm>
            <a:off x="8181262" y="156581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2" name="Oval 21">
            <a:extLst>
              <a:ext uri="{FF2B5EF4-FFF2-40B4-BE49-F238E27FC236}">
                <a16:creationId xmlns:a16="http://schemas.microsoft.com/office/drawing/2014/main" id="{F5B67FC1-95E0-4F7F-A759-596FED9B645F}"/>
              </a:ext>
            </a:extLst>
          </p:cNvPr>
          <p:cNvSpPr/>
          <p:nvPr/>
        </p:nvSpPr>
        <p:spPr bwMode="auto">
          <a:xfrm>
            <a:off x="8015132" y="1191774"/>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3" name="Oval 22">
            <a:extLst>
              <a:ext uri="{FF2B5EF4-FFF2-40B4-BE49-F238E27FC236}">
                <a16:creationId xmlns:a16="http://schemas.microsoft.com/office/drawing/2014/main" id="{BA66A8DF-D4E2-4F32-9932-0F03C9B4DA30}"/>
              </a:ext>
            </a:extLst>
          </p:cNvPr>
          <p:cNvSpPr/>
          <p:nvPr/>
        </p:nvSpPr>
        <p:spPr bwMode="auto">
          <a:xfrm>
            <a:off x="7935759" y="61257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4" name="Oval 23">
            <a:extLst>
              <a:ext uri="{FF2B5EF4-FFF2-40B4-BE49-F238E27FC236}">
                <a16:creationId xmlns:a16="http://schemas.microsoft.com/office/drawing/2014/main" id="{EF81A6CA-0F59-4D62-A0F5-16A1A1B2FB42}"/>
              </a:ext>
            </a:extLst>
          </p:cNvPr>
          <p:cNvSpPr/>
          <p:nvPr/>
        </p:nvSpPr>
        <p:spPr bwMode="auto">
          <a:xfrm>
            <a:off x="8161174" y="1917458"/>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5" name="Oval 24">
            <a:extLst>
              <a:ext uri="{FF2B5EF4-FFF2-40B4-BE49-F238E27FC236}">
                <a16:creationId xmlns:a16="http://schemas.microsoft.com/office/drawing/2014/main" id="{7BA82E16-B380-4746-91D8-1FF44D13891A}"/>
              </a:ext>
            </a:extLst>
          </p:cNvPr>
          <p:cNvSpPr/>
          <p:nvPr/>
        </p:nvSpPr>
        <p:spPr bwMode="auto">
          <a:xfrm>
            <a:off x="7302405" y="106940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6" name="Oval 25">
            <a:extLst>
              <a:ext uri="{FF2B5EF4-FFF2-40B4-BE49-F238E27FC236}">
                <a16:creationId xmlns:a16="http://schemas.microsoft.com/office/drawing/2014/main" id="{199B1083-FFA4-4128-A7B9-2183BB1C30D2}"/>
              </a:ext>
            </a:extLst>
          </p:cNvPr>
          <p:cNvSpPr/>
          <p:nvPr/>
        </p:nvSpPr>
        <p:spPr bwMode="auto">
          <a:xfrm>
            <a:off x="8556171" y="2229431"/>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7" name="Oval 26">
            <a:extLst>
              <a:ext uri="{FF2B5EF4-FFF2-40B4-BE49-F238E27FC236}">
                <a16:creationId xmlns:a16="http://schemas.microsoft.com/office/drawing/2014/main" id="{93145F28-6021-4D93-A31B-9FDE94405D9B}"/>
              </a:ext>
            </a:extLst>
          </p:cNvPr>
          <p:cNvSpPr/>
          <p:nvPr/>
        </p:nvSpPr>
        <p:spPr bwMode="auto">
          <a:xfrm>
            <a:off x="8263085" y="112888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8" name="Oval 27">
            <a:extLst>
              <a:ext uri="{FF2B5EF4-FFF2-40B4-BE49-F238E27FC236}">
                <a16:creationId xmlns:a16="http://schemas.microsoft.com/office/drawing/2014/main" id="{7FEDBF63-E81E-49FB-B4CD-A53CC1DFA538}"/>
              </a:ext>
            </a:extLst>
          </p:cNvPr>
          <p:cNvSpPr/>
          <p:nvPr/>
        </p:nvSpPr>
        <p:spPr bwMode="auto">
          <a:xfrm>
            <a:off x="8836643" y="161971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29" name="Straight Arrow Connector 28">
            <a:extLst>
              <a:ext uri="{FF2B5EF4-FFF2-40B4-BE49-F238E27FC236}">
                <a16:creationId xmlns:a16="http://schemas.microsoft.com/office/drawing/2014/main" id="{B5B299A6-7B68-4ED4-BF83-DBD50A23DB4D}"/>
              </a:ext>
            </a:extLst>
          </p:cNvPr>
          <p:cNvCxnSpPr/>
          <p:nvPr/>
        </p:nvCxnSpPr>
        <p:spPr bwMode="auto">
          <a:xfrm>
            <a:off x="6985520" y="2577140"/>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25C77D5C-3E7F-4C80-AB92-2AA9832FF22D}"/>
              </a:ext>
            </a:extLst>
          </p:cNvPr>
          <p:cNvCxnSpPr/>
          <p:nvPr/>
        </p:nvCxnSpPr>
        <p:spPr bwMode="auto">
          <a:xfrm flipV="1">
            <a:off x="6985520" y="159712"/>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 name="Group 30">
            <a:extLst>
              <a:ext uri="{FF2B5EF4-FFF2-40B4-BE49-F238E27FC236}">
                <a16:creationId xmlns:a16="http://schemas.microsoft.com/office/drawing/2014/main" id="{3344182B-CB55-4573-890A-0542C825EC02}"/>
              </a:ext>
            </a:extLst>
          </p:cNvPr>
          <p:cNvGrpSpPr/>
          <p:nvPr/>
        </p:nvGrpSpPr>
        <p:grpSpPr>
          <a:xfrm>
            <a:off x="8061566" y="3598003"/>
            <a:ext cx="3660546" cy="3078997"/>
            <a:chOff x="8061565" y="3026904"/>
            <a:chExt cx="3660546" cy="3078997"/>
          </a:xfrm>
        </p:grpSpPr>
        <p:sp>
          <p:nvSpPr>
            <p:cNvPr id="32" name="Diamond 31">
              <a:extLst>
                <a:ext uri="{FF2B5EF4-FFF2-40B4-BE49-F238E27FC236}">
                  <a16:creationId xmlns:a16="http://schemas.microsoft.com/office/drawing/2014/main" id="{8689B77F-E92D-47DE-968C-131998FDF844}"/>
                </a:ext>
              </a:extLst>
            </p:cNvPr>
            <p:cNvSpPr/>
            <p:nvPr/>
          </p:nvSpPr>
          <p:spPr bwMode="auto">
            <a:xfrm>
              <a:off x="8748621" y="505299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3" name="Diamond 32">
              <a:extLst>
                <a:ext uri="{FF2B5EF4-FFF2-40B4-BE49-F238E27FC236}">
                  <a16:creationId xmlns:a16="http://schemas.microsoft.com/office/drawing/2014/main" id="{B60E932D-576B-4CFB-8937-53B76C0B4325}"/>
                </a:ext>
              </a:extLst>
            </p:cNvPr>
            <p:cNvSpPr/>
            <p:nvPr/>
          </p:nvSpPr>
          <p:spPr bwMode="auto">
            <a:xfrm>
              <a:off x="8901021" y="520539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4" name="Diamond 33">
              <a:extLst>
                <a:ext uri="{FF2B5EF4-FFF2-40B4-BE49-F238E27FC236}">
                  <a16:creationId xmlns:a16="http://schemas.microsoft.com/office/drawing/2014/main" id="{69777B7D-8372-4CA4-B447-E506F443357E}"/>
                </a:ext>
              </a:extLst>
            </p:cNvPr>
            <p:cNvSpPr/>
            <p:nvPr/>
          </p:nvSpPr>
          <p:spPr bwMode="auto">
            <a:xfrm>
              <a:off x="9098491" y="5038658"/>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5" name="Diamond 34">
              <a:extLst>
                <a:ext uri="{FF2B5EF4-FFF2-40B4-BE49-F238E27FC236}">
                  <a16:creationId xmlns:a16="http://schemas.microsoft.com/office/drawing/2014/main" id="{9D3E4DFF-88C1-413B-A23A-C5C335576EAF}"/>
                </a:ext>
              </a:extLst>
            </p:cNvPr>
            <p:cNvSpPr/>
            <p:nvPr/>
          </p:nvSpPr>
          <p:spPr bwMode="auto">
            <a:xfrm>
              <a:off x="9386178" y="5284768"/>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6" name="Diamond 35">
              <a:extLst>
                <a:ext uri="{FF2B5EF4-FFF2-40B4-BE49-F238E27FC236}">
                  <a16:creationId xmlns:a16="http://schemas.microsoft.com/office/drawing/2014/main" id="{16AB25DC-0F84-49C9-B2FD-6321CDD50746}"/>
                </a:ext>
              </a:extLst>
            </p:cNvPr>
            <p:cNvSpPr/>
            <p:nvPr/>
          </p:nvSpPr>
          <p:spPr bwMode="auto">
            <a:xfrm>
              <a:off x="9431248" y="495928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7" name="Diamond 36">
              <a:extLst>
                <a:ext uri="{FF2B5EF4-FFF2-40B4-BE49-F238E27FC236}">
                  <a16:creationId xmlns:a16="http://schemas.microsoft.com/office/drawing/2014/main" id="{30058B59-073B-49F6-B90B-03BB546BF3F8}"/>
                </a:ext>
              </a:extLst>
            </p:cNvPr>
            <p:cNvSpPr/>
            <p:nvPr/>
          </p:nvSpPr>
          <p:spPr bwMode="auto">
            <a:xfrm>
              <a:off x="8891493" y="4633083"/>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8" name="Diamond 37">
              <a:extLst>
                <a:ext uri="{FF2B5EF4-FFF2-40B4-BE49-F238E27FC236}">
                  <a16:creationId xmlns:a16="http://schemas.microsoft.com/office/drawing/2014/main" id="{CF20023D-C473-4056-B0BF-1FB199044974}"/>
                </a:ext>
              </a:extLst>
            </p:cNvPr>
            <p:cNvSpPr/>
            <p:nvPr/>
          </p:nvSpPr>
          <p:spPr bwMode="auto">
            <a:xfrm>
              <a:off x="8718765" y="549359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9" name="Diamond 38">
              <a:extLst>
                <a:ext uri="{FF2B5EF4-FFF2-40B4-BE49-F238E27FC236}">
                  <a16:creationId xmlns:a16="http://schemas.microsoft.com/office/drawing/2014/main" id="{5C825172-22A3-4DC8-8E38-17A036E10016}"/>
                </a:ext>
              </a:extLst>
            </p:cNvPr>
            <p:cNvSpPr/>
            <p:nvPr/>
          </p:nvSpPr>
          <p:spPr bwMode="auto">
            <a:xfrm>
              <a:off x="9143599" y="544618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0" name="Diamond 39">
              <a:extLst>
                <a:ext uri="{FF2B5EF4-FFF2-40B4-BE49-F238E27FC236}">
                  <a16:creationId xmlns:a16="http://schemas.microsoft.com/office/drawing/2014/main" id="{4C4ED6F3-F9F8-447F-A7C3-BB72B6A87D9F}"/>
                </a:ext>
              </a:extLst>
            </p:cNvPr>
            <p:cNvSpPr/>
            <p:nvPr/>
          </p:nvSpPr>
          <p:spPr bwMode="auto">
            <a:xfrm>
              <a:off x="9777979" y="528558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1" name="Diamond 40">
              <a:extLst>
                <a:ext uri="{FF2B5EF4-FFF2-40B4-BE49-F238E27FC236}">
                  <a16:creationId xmlns:a16="http://schemas.microsoft.com/office/drawing/2014/main" id="{496774FE-FD59-474B-A77E-AC21D3381D59}"/>
                </a:ext>
              </a:extLst>
            </p:cNvPr>
            <p:cNvSpPr/>
            <p:nvPr/>
          </p:nvSpPr>
          <p:spPr bwMode="auto">
            <a:xfrm>
              <a:off x="9143600" y="4662377"/>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2" name="Diamond 41">
              <a:extLst>
                <a:ext uri="{FF2B5EF4-FFF2-40B4-BE49-F238E27FC236}">
                  <a16:creationId xmlns:a16="http://schemas.microsoft.com/office/drawing/2014/main" id="{F69E479D-D900-44F3-BFA0-E98178442B52}"/>
                </a:ext>
              </a:extLst>
            </p:cNvPr>
            <p:cNvSpPr/>
            <p:nvPr/>
          </p:nvSpPr>
          <p:spPr bwMode="auto">
            <a:xfrm>
              <a:off x="9611605" y="545509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3" name="Oval 42">
              <a:extLst>
                <a:ext uri="{FF2B5EF4-FFF2-40B4-BE49-F238E27FC236}">
                  <a16:creationId xmlns:a16="http://schemas.microsoft.com/office/drawing/2014/main" id="{8AFCA640-6356-43F6-A3C3-53C8C2689C93}"/>
                </a:ext>
              </a:extLst>
            </p:cNvPr>
            <p:cNvSpPr/>
            <p:nvPr/>
          </p:nvSpPr>
          <p:spPr bwMode="auto">
            <a:xfrm>
              <a:off x="9500803" y="359550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4" name="Oval 43">
              <a:extLst>
                <a:ext uri="{FF2B5EF4-FFF2-40B4-BE49-F238E27FC236}">
                  <a16:creationId xmlns:a16="http://schemas.microsoft.com/office/drawing/2014/main" id="{7461BEBF-7783-491B-AD2D-9B3B0EF6A3A8}"/>
                </a:ext>
              </a:extLst>
            </p:cNvPr>
            <p:cNvSpPr/>
            <p:nvPr/>
          </p:nvSpPr>
          <p:spPr bwMode="auto">
            <a:xfrm>
              <a:off x="9770350" y="385096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5" name="Oval 44">
              <a:extLst>
                <a:ext uri="{FF2B5EF4-FFF2-40B4-BE49-F238E27FC236}">
                  <a16:creationId xmlns:a16="http://schemas.microsoft.com/office/drawing/2014/main" id="{E139F123-A20C-491B-9468-5B34BD7F8232}"/>
                </a:ext>
              </a:extLst>
            </p:cNvPr>
            <p:cNvSpPr/>
            <p:nvPr/>
          </p:nvSpPr>
          <p:spPr bwMode="auto">
            <a:xfrm>
              <a:off x="10280286" y="4214758"/>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6" name="Oval 45">
              <a:extLst>
                <a:ext uri="{FF2B5EF4-FFF2-40B4-BE49-F238E27FC236}">
                  <a16:creationId xmlns:a16="http://schemas.microsoft.com/office/drawing/2014/main" id="{7B446A7B-D274-4F14-9AF5-1B1E7641672B}"/>
                </a:ext>
              </a:extLst>
            </p:cNvPr>
            <p:cNvSpPr/>
            <p:nvPr/>
          </p:nvSpPr>
          <p:spPr bwMode="auto">
            <a:xfrm>
              <a:off x="10325356" y="388927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7" name="Oval 46">
              <a:extLst>
                <a:ext uri="{FF2B5EF4-FFF2-40B4-BE49-F238E27FC236}">
                  <a16:creationId xmlns:a16="http://schemas.microsoft.com/office/drawing/2014/main" id="{5B70E281-DAF1-49F9-A9C8-354C4D1A3B44}"/>
                </a:ext>
              </a:extLst>
            </p:cNvPr>
            <p:cNvSpPr/>
            <p:nvPr/>
          </p:nvSpPr>
          <p:spPr bwMode="auto">
            <a:xfrm>
              <a:off x="9785601" y="356307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8" name="Oval 47">
              <a:extLst>
                <a:ext uri="{FF2B5EF4-FFF2-40B4-BE49-F238E27FC236}">
                  <a16:creationId xmlns:a16="http://schemas.microsoft.com/office/drawing/2014/main" id="{709A620C-FED6-467C-9675-262EC4C5E944}"/>
                </a:ext>
              </a:extLst>
            </p:cNvPr>
            <p:cNvSpPr/>
            <p:nvPr/>
          </p:nvSpPr>
          <p:spPr bwMode="auto">
            <a:xfrm>
              <a:off x="9211865" y="365602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49" name="Oval 48">
              <a:extLst>
                <a:ext uri="{FF2B5EF4-FFF2-40B4-BE49-F238E27FC236}">
                  <a16:creationId xmlns:a16="http://schemas.microsoft.com/office/drawing/2014/main" id="{98E5108E-CE01-445C-82A9-D984621CD5AC}"/>
                </a:ext>
              </a:extLst>
            </p:cNvPr>
            <p:cNvSpPr/>
            <p:nvPr/>
          </p:nvSpPr>
          <p:spPr bwMode="auto">
            <a:xfrm>
              <a:off x="10865449" y="458178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0" name="Oval 49">
              <a:extLst>
                <a:ext uri="{FF2B5EF4-FFF2-40B4-BE49-F238E27FC236}">
                  <a16:creationId xmlns:a16="http://schemas.microsoft.com/office/drawing/2014/main" id="{5421817E-D05C-4910-97D4-5F8FD8DC7525}"/>
                </a:ext>
              </a:extLst>
            </p:cNvPr>
            <p:cNvSpPr/>
            <p:nvPr/>
          </p:nvSpPr>
          <p:spPr bwMode="auto">
            <a:xfrm>
              <a:off x="10037708" y="359236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1" name="Oval 50">
              <a:extLst>
                <a:ext uri="{FF2B5EF4-FFF2-40B4-BE49-F238E27FC236}">
                  <a16:creationId xmlns:a16="http://schemas.microsoft.com/office/drawing/2014/main" id="{B622E12F-7859-44B7-AA5B-8D594E2A28FF}"/>
                </a:ext>
              </a:extLst>
            </p:cNvPr>
            <p:cNvSpPr/>
            <p:nvPr/>
          </p:nvSpPr>
          <p:spPr bwMode="auto">
            <a:xfrm>
              <a:off x="10505713" y="438508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52" name="Straight Arrow Connector 51">
              <a:extLst>
                <a:ext uri="{FF2B5EF4-FFF2-40B4-BE49-F238E27FC236}">
                  <a16:creationId xmlns:a16="http://schemas.microsoft.com/office/drawing/2014/main" id="{C544D0D5-3981-4C41-B363-00DFEDE6BAC1}"/>
                </a:ext>
              </a:extLst>
            </p:cNvPr>
            <p:cNvCxnSpPr/>
            <p:nvPr/>
          </p:nvCxnSpPr>
          <p:spPr bwMode="auto">
            <a:xfrm>
              <a:off x="9160026" y="5444332"/>
              <a:ext cx="2449586" cy="0"/>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B9A3B09C-571A-4D55-9CEF-0514660D5089}"/>
                </a:ext>
              </a:extLst>
            </p:cNvPr>
            <p:cNvCxnSpPr/>
            <p:nvPr/>
          </p:nvCxnSpPr>
          <p:spPr bwMode="auto">
            <a:xfrm flipV="1">
              <a:off x="9160026" y="3026904"/>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68F61DBF-90E2-480A-883D-79B6A7ADC664}"/>
                </a:ext>
              </a:extLst>
            </p:cNvPr>
            <p:cNvCxnSpPr/>
            <p:nvPr/>
          </p:nvCxnSpPr>
          <p:spPr bwMode="auto">
            <a:xfrm flipH="1">
              <a:off x="8585100" y="5444332"/>
              <a:ext cx="574926" cy="66156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Parallelogram 54">
              <a:extLst>
                <a:ext uri="{FF2B5EF4-FFF2-40B4-BE49-F238E27FC236}">
                  <a16:creationId xmlns:a16="http://schemas.microsoft.com/office/drawing/2014/main" id="{1411D42E-112D-46A4-B43D-F8787CADB5C1}"/>
                </a:ext>
              </a:extLst>
            </p:cNvPr>
            <p:cNvSpPr/>
            <p:nvPr/>
          </p:nvSpPr>
          <p:spPr bwMode="auto">
            <a:xfrm rot="1428450">
              <a:off x="8061565" y="4143113"/>
              <a:ext cx="3660546" cy="868602"/>
            </a:xfrm>
            <a:prstGeom prst="parallelogram">
              <a:avLst>
                <a:gd name="adj" fmla="val 83635"/>
              </a:avLst>
            </a:prstGeom>
            <a:solidFill>
              <a:schemeClr val="accent2">
                <a:lumMod val="20000"/>
                <a:lumOff val="80000"/>
                <a:alpha val="5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6" name="Oval 55">
              <a:extLst>
                <a:ext uri="{FF2B5EF4-FFF2-40B4-BE49-F238E27FC236}">
                  <a16:creationId xmlns:a16="http://schemas.microsoft.com/office/drawing/2014/main" id="{520A287E-645A-431C-B011-FEA92B3F82FB}"/>
                </a:ext>
              </a:extLst>
            </p:cNvPr>
            <p:cNvSpPr/>
            <p:nvPr/>
          </p:nvSpPr>
          <p:spPr bwMode="auto">
            <a:xfrm>
              <a:off x="9891840" y="429413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7" name="Oval 56">
              <a:extLst>
                <a:ext uri="{FF2B5EF4-FFF2-40B4-BE49-F238E27FC236}">
                  <a16:creationId xmlns:a16="http://schemas.microsoft.com/office/drawing/2014/main" id="{F5FC51A6-F051-4241-A011-E5DC641C851F}"/>
                </a:ext>
              </a:extLst>
            </p:cNvPr>
            <p:cNvSpPr/>
            <p:nvPr/>
          </p:nvSpPr>
          <p:spPr bwMode="auto">
            <a:xfrm>
              <a:off x="10564172" y="491376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grpSp>
      <p:sp>
        <p:nvSpPr>
          <p:cNvPr id="58" name="Arrow: Down 57">
            <a:extLst>
              <a:ext uri="{FF2B5EF4-FFF2-40B4-BE49-F238E27FC236}">
                <a16:creationId xmlns:a16="http://schemas.microsoft.com/office/drawing/2014/main" id="{E357F8D9-5892-4DF1-8ADA-26132A8F8892}"/>
              </a:ext>
            </a:extLst>
          </p:cNvPr>
          <p:cNvSpPr/>
          <p:nvPr/>
        </p:nvSpPr>
        <p:spPr bwMode="auto">
          <a:xfrm rot="19689196">
            <a:off x="9326671" y="2860879"/>
            <a:ext cx="229701" cy="629568"/>
          </a:xfrm>
          <a:prstGeom prst="downArrow">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59" name="TextBox 58">
            <a:extLst>
              <a:ext uri="{FF2B5EF4-FFF2-40B4-BE49-F238E27FC236}">
                <a16:creationId xmlns:a16="http://schemas.microsoft.com/office/drawing/2014/main" id="{C3C6CDDF-556E-414A-BBDA-F8789D4250E9}"/>
              </a:ext>
            </a:extLst>
          </p:cNvPr>
          <p:cNvSpPr txBox="1"/>
          <p:nvPr/>
        </p:nvSpPr>
        <p:spPr>
          <a:xfrm>
            <a:off x="9544924" y="2905861"/>
            <a:ext cx="1439497" cy="369332"/>
          </a:xfrm>
          <a:prstGeom prst="rect">
            <a:avLst/>
          </a:prstGeom>
          <a:noFill/>
        </p:spPr>
        <p:txBody>
          <a:bodyPr wrap="none" rtlCol="0">
            <a:spAutoFit/>
          </a:bodyPr>
          <a:lstStyle/>
          <a:p>
            <a:r>
              <a:rPr lang="en-US" dirty="0">
                <a:solidFill>
                  <a:schemeClr val="tx1"/>
                </a:solidFill>
                <a:latin typeface="Palatino Linotype" panose="02040502050505030304" pitchFamily="18" charset="0"/>
              </a:rPr>
              <a:t>Kernel Trick</a:t>
            </a:r>
          </a:p>
        </p:txBody>
      </p:sp>
      <p:sp>
        <p:nvSpPr>
          <p:cNvPr id="60" name="TextBox 59">
            <a:extLst>
              <a:ext uri="{FF2B5EF4-FFF2-40B4-BE49-F238E27FC236}">
                <a16:creationId xmlns:a16="http://schemas.microsoft.com/office/drawing/2014/main" id="{F5CAC7CA-61F4-4DE7-A472-28254C3156C7}"/>
              </a:ext>
            </a:extLst>
          </p:cNvPr>
          <p:cNvSpPr txBox="1"/>
          <p:nvPr/>
        </p:nvSpPr>
        <p:spPr>
          <a:xfrm>
            <a:off x="7346352" y="2597812"/>
            <a:ext cx="1685077" cy="369332"/>
          </a:xfrm>
          <a:prstGeom prst="rect">
            <a:avLst/>
          </a:prstGeom>
          <a:noFill/>
        </p:spPr>
        <p:txBody>
          <a:bodyPr wrap="none" rtlCol="0">
            <a:spAutoFit/>
          </a:bodyPr>
          <a:lstStyle/>
          <a:p>
            <a:r>
              <a:rPr lang="en-US" dirty="0">
                <a:solidFill>
                  <a:schemeClr val="tx1"/>
                </a:solidFill>
                <a:latin typeface="Palatino Linotype" panose="02040502050505030304" pitchFamily="18" charset="0"/>
              </a:rPr>
              <a:t>Original Space</a:t>
            </a:r>
          </a:p>
        </p:txBody>
      </p:sp>
      <p:sp>
        <p:nvSpPr>
          <p:cNvPr id="61" name="TextBox 60">
            <a:extLst>
              <a:ext uri="{FF2B5EF4-FFF2-40B4-BE49-F238E27FC236}">
                <a16:creationId xmlns:a16="http://schemas.microsoft.com/office/drawing/2014/main" id="{5A6F2D82-0777-4E37-87F9-80FB9AACFCC8}"/>
              </a:ext>
            </a:extLst>
          </p:cNvPr>
          <p:cNvSpPr txBox="1"/>
          <p:nvPr/>
        </p:nvSpPr>
        <p:spPr>
          <a:xfrm>
            <a:off x="9046821" y="6357784"/>
            <a:ext cx="2917786" cy="369332"/>
          </a:xfrm>
          <a:prstGeom prst="rect">
            <a:avLst/>
          </a:prstGeom>
          <a:noFill/>
        </p:spPr>
        <p:txBody>
          <a:bodyPr wrap="none" rtlCol="0">
            <a:spAutoFit/>
          </a:bodyPr>
          <a:lstStyle/>
          <a:p>
            <a:r>
              <a:rPr lang="en-US" dirty="0">
                <a:solidFill>
                  <a:schemeClr val="tx1"/>
                </a:solidFill>
                <a:latin typeface="Palatino Linotype" panose="02040502050505030304" pitchFamily="18" charset="0"/>
              </a:rPr>
              <a:t>Higher Dimensional Space</a:t>
            </a:r>
          </a:p>
        </p:txBody>
      </p:sp>
    </p:spTree>
    <p:extLst>
      <p:ext uri="{BB962C8B-B14F-4D97-AF65-F5344CB8AC3E}">
        <p14:creationId xmlns:p14="http://schemas.microsoft.com/office/powerpoint/2010/main" val="112176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43E1-06B1-43F3-B2BE-C98D68AA0EEF}"/>
              </a:ext>
            </a:extLst>
          </p:cNvPr>
          <p:cNvSpPr>
            <a:spLocks noGrp="1"/>
          </p:cNvSpPr>
          <p:nvPr>
            <p:ph type="title"/>
          </p:nvPr>
        </p:nvSpPr>
        <p:spPr/>
        <p:txBody>
          <a:bodyPr/>
          <a:lstStyle/>
          <a:p>
            <a:r>
              <a:rPr lang="en-US" dirty="0"/>
              <a:t>Credit Rating Example</a:t>
            </a:r>
          </a:p>
        </p:txBody>
      </p:sp>
      <p:grpSp>
        <p:nvGrpSpPr>
          <p:cNvPr id="5" name="Group 4">
            <a:extLst>
              <a:ext uri="{FF2B5EF4-FFF2-40B4-BE49-F238E27FC236}">
                <a16:creationId xmlns:a16="http://schemas.microsoft.com/office/drawing/2014/main" id="{1DDDB2CB-4784-406E-A58D-6B6F26C433FD}"/>
              </a:ext>
            </a:extLst>
          </p:cNvPr>
          <p:cNvGrpSpPr/>
          <p:nvPr/>
        </p:nvGrpSpPr>
        <p:grpSpPr>
          <a:xfrm>
            <a:off x="7497923" y="2609963"/>
            <a:ext cx="3660546" cy="3562237"/>
            <a:chOff x="8061565" y="3026904"/>
            <a:chExt cx="3660546" cy="3562237"/>
          </a:xfrm>
        </p:grpSpPr>
        <p:sp>
          <p:nvSpPr>
            <p:cNvPr id="6" name="Diamond 5">
              <a:extLst>
                <a:ext uri="{FF2B5EF4-FFF2-40B4-BE49-F238E27FC236}">
                  <a16:creationId xmlns:a16="http://schemas.microsoft.com/office/drawing/2014/main" id="{5FCB533D-75B7-4E74-B013-5956088BD2CC}"/>
                </a:ext>
              </a:extLst>
            </p:cNvPr>
            <p:cNvSpPr/>
            <p:nvPr/>
          </p:nvSpPr>
          <p:spPr bwMode="auto">
            <a:xfrm>
              <a:off x="8748621" y="505299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7" name="Diamond 6">
              <a:extLst>
                <a:ext uri="{FF2B5EF4-FFF2-40B4-BE49-F238E27FC236}">
                  <a16:creationId xmlns:a16="http://schemas.microsoft.com/office/drawing/2014/main" id="{AF436127-360B-4CE1-A553-23F546A9B6C7}"/>
                </a:ext>
              </a:extLst>
            </p:cNvPr>
            <p:cNvSpPr/>
            <p:nvPr/>
          </p:nvSpPr>
          <p:spPr bwMode="auto">
            <a:xfrm>
              <a:off x="8901021" y="520539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8" name="Diamond 7">
              <a:extLst>
                <a:ext uri="{FF2B5EF4-FFF2-40B4-BE49-F238E27FC236}">
                  <a16:creationId xmlns:a16="http://schemas.microsoft.com/office/drawing/2014/main" id="{BC1CD9E2-DC7B-4ED4-8922-B4B59D3E5AB8}"/>
                </a:ext>
              </a:extLst>
            </p:cNvPr>
            <p:cNvSpPr/>
            <p:nvPr/>
          </p:nvSpPr>
          <p:spPr bwMode="auto">
            <a:xfrm>
              <a:off x="9098491" y="5038658"/>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9" name="Diamond 8">
              <a:extLst>
                <a:ext uri="{FF2B5EF4-FFF2-40B4-BE49-F238E27FC236}">
                  <a16:creationId xmlns:a16="http://schemas.microsoft.com/office/drawing/2014/main" id="{BBDC0B2E-F857-4F0D-BB15-951D95D59A58}"/>
                </a:ext>
              </a:extLst>
            </p:cNvPr>
            <p:cNvSpPr/>
            <p:nvPr/>
          </p:nvSpPr>
          <p:spPr bwMode="auto">
            <a:xfrm>
              <a:off x="9386178" y="5284768"/>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0" name="Diamond 9">
              <a:extLst>
                <a:ext uri="{FF2B5EF4-FFF2-40B4-BE49-F238E27FC236}">
                  <a16:creationId xmlns:a16="http://schemas.microsoft.com/office/drawing/2014/main" id="{EA08E005-7089-4780-9FA6-AE45F8B68736}"/>
                </a:ext>
              </a:extLst>
            </p:cNvPr>
            <p:cNvSpPr/>
            <p:nvPr/>
          </p:nvSpPr>
          <p:spPr bwMode="auto">
            <a:xfrm>
              <a:off x="9431248" y="495928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1" name="Diamond 10">
              <a:extLst>
                <a:ext uri="{FF2B5EF4-FFF2-40B4-BE49-F238E27FC236}">
                  <a16:creationId xmlns:a16="http://schemas.microsoft.com/office/drawing/2014/main" id="{6A5B6E7D-D834-4F68-A026-6980B777CF71}"/>
                </a:ext>
              </a:extLst>
            </p:cNvPr>
            <p:cNvSpPr/>
            <p:nvPr/>
          </p:nvSpPr>
          <p:spPr bwMode="auto">
            <a:xfrm>
              <a:off x="8891493" y="4633083"/>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2" name="Diamond 11">
              <a:extLst>
                <a:ext uri="{FF2B5EF4-FFF2-40B4-BE49-F238E27FC236}">
                  <a16:creationId xmlns:a16="http://schemas.microsoft.com/office/drawing/2014/main" id="{72F41A5E-F77B-46A5-ACA8-EC513CC855B3}"/>
                </a:ext>
              </a:extLst>
            </p:cNvPr>
            <p:cNvSpPr/>
            <p:nvPr/>
          </p:nvSpPr>
          <p:spPr bwMode="auto">
            <a:xfrm>
              <a:off x="8718765" y="549359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3" name="Diamond 12">
              <a:extLst>
                <a:ext uri="{FF2B5EF4-FFF2-40B4-BE49-F238E27FC236}">
                  <a16:creationId xmlns:a16="http://schemas.microsoft.com/office/drawing/2014/main" id="{13754605-1794-4068-BC6B-C9553514CBD3}"/>
                </a:ext>
              </a:extLst>
            </p:cNvPr>
            <p:cNvSpPr/>
            <p:nvPr/>
          </p:nvSpPr>
          <p:spPr bwMode="auto">
            <a:xfrm>
              <a:off x="9143599" y="5446181"/>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4" name="Diamond 13">
              <a:extLst>
                <a:ext uri="{FF2B5EF4-FFF2-40B4-BE49-F238E27FC236}">
                  <a16:creationId xmlns:a16="http://schemas.microsoft.com/office/drawing/2014/main" id="{D9B476B8-9A50-40CF-BF3C-488A7244690B}"/>
                </a:ext>
              </a:extLst>
            </p:cNvPr>
            <p:cNvSpPr/>
            <p:nvPr/>
          </p:nvSpPr>
          <p:spPr bwMode="auto">
            <a:xfrm>
              <a:off x="9777979" y="5285586"/>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5" name="Diamond 14">
              <a:extLst>
                <a:ext uri="{FF2B5EF4-FFF2-40B4-BE49-F238E27FC236}">
                  <a16:creationId xmlns:a16="http://schemas.microsoft.com/office/drawing/2014/main" id="{31BD605B-8B4C-40FC-A165-49530CB1B745}"/>
                </a:ext>
              </a:extLst>
            </p:cNvPr>
            <p:cNvSpPr/>
            <p:nvPr/>
          </p:nvSpPr>
          <p:spPr bwMode="auto">
            <a:xfrm>
              <a:off x="9143600" y="4662377"/>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6" name="Diamond 15">
              <a:extLst>
                <a:ext uri="{FF2B5EF4-FFF2-40B4-BE49-F238E27FC236}">
                  <a16:creationId xmlns:a16="http://schemas.microsoft.com/office/drawing/2014/main" id="{8E5F31EC-4F1D-43F3-9FF4-48B0056CE1FF}"/>
                </a:ext>
              </a:extLst>
            </p:cNvPr>
            <p:cNvSpPr/>
            <p:nvPr/>
          </p:nvSpPr>
          <p:spPr bwMode="auto">
            <a:xfrm>
              <a:off x="9611605" y="5455092"/>
              <a:ext cx="158745" cy="158745"/>
            </a:xfrm>
            <a:prstGeom prst="diamond">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7" name="Oval 16">
              <a:extLst>
                <a:ext uri="{FF2B5EF4-FFF2-40B4-BE49-F238E27FC236}">
                  <a16:creationId xmlns:a16="http://schemas.microsoft.com/office/drawing/2014/main" id="{3ED8BAF6-494C-4E0E-85D2-46EE08E7BE04}"/>
                </a:ext>
              </a:extLst>
            </p:cNvPr>
            <p:cNvSpPr/>
            <p:nvPr/>
          </p:nvSpPr>
          <p:spPr bwMode="auto">
            <a:xfrm>
              <a:off x="9500803" y="359550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8" name="Oval 17">
              <a:extLst>
                <a:ext uri="{FF2B5EF4-FFF2-40B4-BE49-F238E27FC236}">
                  <a16:creationId xmlns:a16="http://schemas.microsoft.com/office/drawing/2014/main" id="{0A8F18B1-698D-45BB-857E-953AFA2CC6B6}"/>
                </a:ext>
              </a:extLst>
            </p:cNvPr>
            <p:cNvSpPr/>
            <p:nvPr/>
          </p:nvSpPr>
          <p:spPr bwMode="auto">
            <a:xfrm>
              <a:off x="9770350" y="385096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0" name="Oval 19">
              <a:extLst>
                <a:ext uri="{FF2B5EF4-FFF2-40B4-BE49-F238E27FC236}">
                  <a16:creationId xmlns:a16="http://schemas.microsoft.com/office/drawing/2014/main" id="{97F03C64-6811-4631-B0CA-5DBDFC72D6D3}"/>
                </a:ext>
              </a:extLst>
            </p:cNvPr>
            <p:cNvSpPr/>
            <p:nvPr/>
          </p:nvSpPr>
          <p:spPr bwMode="auto">
            <a:xfrm>
              <a:off x="10325356" y="3889276"/>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1" name="Oval 20">
              <a:extLst>
                <a:ext uri="{FF2B5EF4-FFF2-40B4-BE49-F238E27FC236}">
                  <a16:creationId xmlns:a16="http://schemas.microsoft.com/office/drawing/2014/main" id="{01446515-B4C0-4386-A8AE-93316C0F4DB6}"/>
                </a:ext>
              </a:extLst>
            </p:cNvPr>
            <p:cNvSpPr/>
            <p:nvPr/>
          </p:nvSpPr>
          <p:spPr bwMode="auto">
            <a:xfrm>
              <a:off x="9785601" y="356307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2" name="Oval 21">
              <a:extLst>
                <a:ext uri="{FF2B5EF4-FFF2-40B4-BE49-F238E27FC236}">
                  <a16:creationId xmlns:a16="http://schemas.microsoft.com/office/drawing/2014/main" id="{6AB769E7-E113-4873-8E52-8B884DE9B7DB}"/>
                </a:ext>
              </a:extLst>
            </p:cNvPr>
            <p:cNvSpPr/>
            <p:nvPr/>
          </p:nvSpPr>
          <p:spPr bwMode="auto">
            <a:xfrm>
              <a:off x="9211865" y="365602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3" name="Oval 22">
              <a:extLst>
                <a:ext uri="{FF2B5EF4-FFF2-40B4-BE49-F238E27FC236}">
                  <a16:creationId xmlns:a16="http://schemas.microsoft.com/office/drawing/2014/main" id="{E6C97212-228E-435B-817F-B79A802C7422}"/>
                </a:ext>
              </a:extLst>
            </p:cNvPr>
            <p:cNvSpPr/>
            <p:nvPr/>
          </p:nvSpPr>
          <p:spPr bwMode="auto">
            <a:xfrm>
              <a:off x="10865449" y="4581789"/>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4" name="Oval 23">
              <a:extLst>
                <a:ext uri="{FF2B5EF4-FFF2-40B4-BE49-F238E27FC236}">
                  <a16:creationId xmlns:a16="http://schemas.microsoft.com/office/drawing/2014/main" id="{6154FB16-6431-42FE-B426-9EE3CE6C616D}"/>
                </a:ext>
              </a:extLst>
            </p:cNvPr>
            <p:cNvSpPr/>
            <p:nvPr/>
          </p:nvSpPr>
          <p:spPr bwMode="auto">
            <a:xfrm>
              <a:off x="10037708" y="3592367"/>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cxnSp>
          <p:nvCxnSpPr>
            <p:cNvPr id="26" name="Straight Arrow Connector 25">
              <a:extLst>
                <a:ext uri="{FF2B5EF4-FFF2-40B4-BE49-F238E27FC236}">
                  <a16:creationId xmlns:a16="http://schemas.microsoft.com/office/drawing/2014/main" id="{A89FC0DD-EBE8-4D51-81D9-96F2B479B3F4}"/>
                </a:ext>
              </a:extLst>
            </p:cNvPr>
            <p:cNvCxnSpPr/>
            <p:nvPr/>
          </p:nvCxnSpPr>
          <p:spPr bwMode="auto">
            <a:xfrm>
              <a:off x="9160026" y="5444332"/>
              <a:ext cx="689696" cy="1144809"/>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8B4A2059-16F3-40A2-8022-8C8195C37363}"/>
                </a:ext>
              </a:extLst>
            </p:cNvPr>
            <p:cNvCxnSpPr/>
            <p:nvPr/>
          </p:nvCxnSpPr>
          <p:spPr bwMode="auto">
            <a:xfrm flipV="1">
              <a:off x="9160026" y="3026904"/>
              <a:ext cx="0" cy="2417428"/>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2B9E7B78-E595-4A93-BB9F-2ABE43AF6FA1}"/>
                </a:ext>
              </a:extLst>
            </p:cNvPr>
            <p:cNvCxnSpPr/>
            <p:nvPr/>
          </p:nvCxnSpPr>
          <p:spPr bwMode="auto">
            <a:xfrm flipH="1">
              <a:off x="8105091" y="5444332"/>
              <a:ext cx="1054935" cy="773101"/>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Parallelogram 28">
              <a:extLst>
                <a:ext uri="{FF2B5EF4-FFF2-40B4-BE49-F238E27FC236}">
                  <a16:creationId xmlns:a16="http://schemas.microsoft.com/office/drawing/2014/main" id="{9D575E30-BD2B-4618-94FE-B64392FE7DAA}"/>
                </a:ext>
              </a:extLst>
            </p:cNvPr>
            <p:cNvSpPr/>
            <p:nvPr/>
          </p:nvSpPr>
          <p:spPr bwMode="auto">
            <a:xfrm rot="1428450">
              <a:off x="8061565" y="4143113"/>
              <a:ext cx="3660546" cy="868602"/>
            </a:xfrm>
            <a:prstGeom prst="parallelogram">
              <a:avLst>
                <a:gd name="adj" fmla="val 83635"/>
              </a:avLst>
            </a:prstGeom>
            <a:solidFill>
              <a:schemeClr val="accent2">
                <a:lumMod val="20000"/>
                <a:lumOff val="80000"/>
                <a:alpha val="5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0" name="Oval 29">
              <a:extLst>
                <a:ext uri="{FF2B5EF4-FFF2-40B4-BE49-F238E27FC236}">
                  <a16:creationId xmlns:a16="http://schemas.microsoft.com/office/drawing/2014/main" id="{A08BBCED-F037-4033-97A5-DD73B56EE6A3}"/>
                </a:ext>
              </a:extLst>
            </p:cNvPr>
            <p:cNvSpPr/>
            <p:nvPr/>
          </p:nvSpPr>
          <p:spPr bwMode="auto">
            <a:xfrm>
              <a:off x="9891840" y="4294130"/>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31" name="Oval 30">
              <a:extLst>
                <a:ext uri="{FF2B5EF4-FFF2-40B4-BE49-F238E27FC236}">
                  <a16:creationId xmlns:a16="http://schemas.microsoft.com/office/drawing/2014/main" id="{860596D8-A5C7-486C-93F0-0AF821836792}"/>
                </a:ext>
              </a:extLst>
            </p:cNvPr>
            <p:cNvSpPr/>
            <p:nvPr/>
          </p:nvSpPr>
          <p:spPr bwMode="auto">
            <a:xfrm>
              <a:off x="10564172" y="4913763"/>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19" name="Oval 18">
              <a:extLst>
                <a:ext uri="{FF2B5EF4-FFF2-40B4-BE49-F238E27FC236}">
                  <a16:creationId xmlns:a16="http://schemas.microsoft.com/office/drawing/2014/main" id="{E8EF2CCE-DD24-4AA5-9093-F71E9751B196}"/>
                </a:ext>
              </a:extLst>
            </p:cNvPr>
            <p:cNvSpPr/>
            <p:nvPr/>
          </p:nvSpPr>
          <p:spPr bwMode="auto">
            <a:xfrm>
              <a:off x="10280286" y="4214758"/>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sp>
          <p:nvSpPr>
            <p:cNvPr id="25" name="Oval 24">
              <a:extLst>
                <a:ext uri="{FF2B5EF4-FFF2-40B4-BE49-F238E27FC236}">
                  <a16:creationId xmlns:a16="http://schemas.microsoft.com/office/drawing/2014/main" id="{4106E781-283D-4045-ADF7-B50EAD683AC1}"/>
                </a:ext>
              </a:extLst>
            </p:cNvPr>
            <p:cNvSpPr/>
            <p:nvPr/>
          </p:nvSpPr>
          <p:spPr bwMode="auto">
            <a:xfrm>
              <a:off x="10505713" y="4385082"/>
              <a:ext cx="158745" cy="158745"/>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ea typeface="SimSun" charset="-122"/>
              </a:endParaRPr>
            </a:p>
          </p:txBody>
        </p:sp>
      </p:grpSp>
      <p:graphicFrame>
        <p:nvGraphicFramePr>
          <p:cNvPr id="36" name="Table 4">
            <a:extLst>
              <a:ext uri="{FF2B5EF4-FFF2-40B4-BE49-F238E27FC236}">
                <a16:creationId xmlns:a16="http://schemas.microsoft.com/office/drawing/2014/main" id="{E8FDE35E-7800-4C3F-A943-494CA3820EC8}"/>
              </a:ext>
            </a:extLst>
          </p:cNvPr>
          <p:cNvGraphicFramePr>
            <a:graphicFrameLocks noGrp="1"/>
          </p:cNvGraphicFramePr>
          <p:nvPr>
            <p:extLst>
              <p:ext uri="{D42A27DB-BD31-4B8C-83A1-F6EECF244321}">
                <p14:modId xmlns:p14="http://schemas.microsoft.com/office/powerpoint/2010/main" val="1809576593"/>
              </p:ext>
            </p:extLst>
          </p:nvPr>
        </p:nvGraphicFramePr>
        <p:xfrm>
          <a:off x="299268" y="773489"/>
          <a:ext cx="5150770" cy="222504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743330414"/>
                    </a:ext>
                  </a:extLst>
                </a:gridCol>
                <a:gridCol w="895482">
                  <a:extLst>
                    <a:ext uri="{9D8B030D-6E8A-4147-A177-3AD203B41FA5}">
                      <a16:colId xmlns:a16="http://schemas.microsoft.com/office/drawing/2014/main" val="315540010"/>
                    </a:ext>
                  </a:extLst>
                </a:gridCol>
                <a:gridCol w="863950">
                  <a:extLst>
                    <a:ext uri="{9D8B030D-6E8A-4147-A177-3AD203B41FA5}">
                      <a16:colId xmlns:a16="http://schemas.microsoft.com/office/drawing/2014/main" val="2984437135"/>
                    </a:ext>
                  </a:extLst>
                </a:gridCol>
                <a:gridCol w="1109893">
                  <a:extLst>
                    <a:ext uri="{9D8B030D-6E8A-4147-A177-3AD203B41FA5}">
                      <a16:colId xmlns:a16="http://schemas.microsoft.com/office/drawing/2014/main" val="1847807242"/>
                    </a:ext>
                  </a:extLst>
                </a:gridCol>
                <a:gridCol w="1090973">
                  <a:extLst>
                    <a:ext uri="{9D8B030D-6E8A-4147-A177-3AD203B41FA5}">
                      <a16:colId xmlns:a16="http://schemas.microsoft.com/office/drawing/2014/main" val="4277968307"/>
                    </a:ext>
                  </a:extLst>
                </a:gridCol>
              </a:tblGrid>
              <a:tr h="370840">
                <a:tc>
                  <a:txBody>
                    <a:bodyPr/>
                    <a:lstStyle/>
                    <a:p>
                      <a:r>
                        <a:rPr lang="en-US" sz="1400" dirty="0" err="1"/>
                        <a:t>Enc_SSN</a:t>
                      </a:r>
                      <a:endParaRPr lang="en-US" sz="1400" dirty="0"/>
                    </a:p>
                  </a:txBody>
                  <a:tcPr/>
                </a:tc>
                <a:tc>
                  <a:txBody>
                    <a:bodyPr/>
                    <a:lstStyle/>
                    <a:p>
                      <a:r>
                        <a:rPr lang="en-US" sz="1400" dirty="0" err="1"/>
                        <a:t>NoOfAcc</a:t>
                      </a:r>
                      <a:endParaRPr lang="en-US" sz="1400" dirty="0"/>
                    </a:p>
                  </a:txBody>
                  <a:tcPr/>
                </a:tc>
                <a:tc>
                  <a:txBody>
                    <a:bodyPr/>
                    <a:lstStyle/>
                    <a:p>
                      <a:r>
                        <a:rPr lang="en-US" sz="1400" dirty="0"/>
                        <a:t>Balance</a:t>
                      </a:r>
                    </a:p>
                  </a:txBody>
                  <a:tcPr/>
                </a:tc>
                <a:tc>
                  <a:txBody>
                    <a:bodyPr/>
                    <a:lstStyle/>
                    <a:p>
                      <a:r>
                        <a:rPr lang="en-US" sz="1400" dirty="0"/>
                        <a:t>3MnPstDue</a:t>
                      </a:r>
                    </a:p>
                  </a:txBody>
                  <a:tcPr/>
                </a:tc>
                <a:tc>
                  <a:txBody>
                    <a:bodyPr/>
                    <a:lstStyle/>
                    <a:p>
                      <a:r>
                        <a:rPr lang="en-US" sz="1400" dirty="0"/>
                        <a:t>6MnPstDue</a:t>
                      </a:r>
                    </a:p>
                  </a:txBody>
                  <a:tcPr/>
                </a:tc>
                <a:extLst>
                  <a:ext uri="{0D108BD9-81ED-4DB2-BD59-A6C34878D82A}">
                    <a16:rowId xmlns:a16="http://schemas.microsoft.com/office/drawing/2014/main" val="2138257583"/>
                  </a:ext>
                </a:extLst>
              </a:tr>
              <a:tr h="370840">
                <a:tc>
                  <a:txBody>
                    <a:bodyPr/>
                    <a:lstStyle/>
                    <a:p>
                      <a:r>
                        <a:rPr lang="en-US" sz="1400" dirty="0"/>
                        <a:t>Ad9asgvjabl</a:t>
                      </a:r>
                    </a:p>
                  </a:txBody>
                  <a:tcPr/>
                </a:tc>
                <a:tc>
                  <a:txBody>
                    <a:bodyPr/>
                    <a:lstStyle/>
                    <a:p>
                      <a:r>
                        <a:rPr lang="en-US" sz="1400" dirty="0"/>
                        <a:t>3</a:t>
                      </a:r>
                    </a:p>
                  </a:txBody>
                  <a:tcPr/>
                </a:tc>
                <a:tc>
                  <a:txBody>
                    <a:bodyPr/>
                    <a:lstStyle/>
                    <a:p>
                      <a:r>
                        <a:rPr lang="en-US" sz="1400" dirty="0"/>
                        <a:t>100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4250914417"/>
                  </a:ext>
                </a:extLst>
              </a:tr>
              <a:tr h="370840">
                <a:tc>
                  <a:txBody>
                    <a:bodyPr/>
                    <a:lstStyle/>
                    <a:p>
                      <a:r>
                        <a:rPr lang="en-US" sz="1400" dirty="0"/>
                        <a:t>CLvb0das9b</a:t>
                      </a:r>
                    </a:p>
                  </a:txBody>
                  <a:tcPr/>
                </a:tc>
                <a:tc>
                  <a:txBody>
                    <a:bodyPr/>
                    <a:lstStyle/>
                    <a:p>
                      <a:r>
                        <a:rPr lang="en-US" sz="1400" dirty="0"/>
                        <a:t>1</a:t>
                      </a:r>
                    </a:p>
                  </a:txBody>
                  <a:tcPr/>
                </a:tc>
                <a:tc>
                  <a:txBody>
                    <a:bodyPr/>
                    <a:lstStyle/>
                    <a:p>
                      <a:r>
                        <a:rPr lang="en-US" sz="1400" dirty="0"/>
                        <a:t>2500</a:t>
                      </a:r>
                    </a:p>
                  </a:txBody>
                  <a:tcPr/>
                </a:tc>
                <a:tc>
                  <a:txBody>
                    <a:bodyPr/>
                    <a:lstStyle/>
                    <a:p>
                      <a:r>
                        <a:rPr lang="en-US" sz="1400" dirty="0"/>
                        <a:t>1000</a:t>
                      </a:r>
                    </a:p>
                  </a:txBody>
                  <a:tcPr/>
                </a:tc>
                <a:tc>
                  <a:txBody>
                    <a:bodyPr/>
                    <a:lstStyle/>
                    <a:p>
                      <a:r>
                        <a:rPr lang="en-US" sz="1400" dirty="0"/>
                        <a:t>500</a:t>
                      </a:r>
                    </a:p>
                  </a:txBody>
                  <a:tcPr/>
                </a:tc>
                <a:extLst>
                  <a:ext uri="{0D108BD9-81ED-4DB2-BD59-A6C34878D82A}">
                    <a16:rowId xmlns:a16="http://schemas.microsoft.com/office/drawing/2014/main" val="1551227789"/>
                  </a:ext>
                </a:extLst>
              </a:tr>
              <a:tr h="370840">
                <a:tc>
                  <a:txBody>
                    <a:bodyPr/>
                    <a:lstStyle/>
                    <a:p>
                      <a:r>
                        <a:rPr lang="en-US" sz="1400" dirty="0"/>
                        <a:t>MCdfasd924</a:t>
                      </a:r>
                    </a:p>
                  </a:txBody>
                  <a:tcPr/>
                </a:tc>
                <a:tc>
                  <a:txBody>
                    <a:bodyPr/>
                    <a:lstStyle/>
                    <a:p>
                      <a:r>
                        <a:rPr lang="en-US" sz="1400" dirty="0"/>
                        <a:t>4</a:t>
                      </a:r>
                    </a:p>
                  </a:txBody>
                  <a:tcPr/>
                </a:tc>
                <a:tc>
                  <a:txBody>
                    <a:bodyPr/>
                    <a:lstStyle/>
                    <a:p>
                      <a:r>
                        <a:rPr lang="en-US" sz="1400" dirty="0"/>
                        <a:t>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2927075177"/>
                  </a:ext>
                </a:extLst>
              </a:tr>
              <a:tr h="370840">
                <a:tc>
                  <a:txBody>
                    <a:bodyPr/>
                    <a:lstStyle/>
                    <a:p>
                      <a:r>
                        <a:rPr lang="en-US" sz="1400" dirty="0"/>
                        <a:t>Mx9ta9fgak4</a:t>
                      </a:r>
                    </a:p>
                  </a:txBody>
                  <a:tcPr/>
                </a:tc>
                <a:tc>
                  <a:txBody>
                    <a:bodyPr/>
                    <a:lstStyle/>
                    <a:p>
                      <a:r>
                        <a:rPr lang="en-US" sz="1400" dirty="0"/>
                        <a:t>2</a:t>
                      </a:r>
                    </a:p>
                  </a:txBody>
                  <a:tcPr/>
                </a:tc>
                <a:tc>
                  <a:txBody>
                    <a:bodyPr/>
                    <a:lstStyle/>
                    <a:p>
                      <a:r>
                        <a:rPr lang="en-US" sz="1400" dirty="0"/>
                        <a:t>1200</a:t>
                      </a:r>
                    </a:p>
                  </a:txBody>
                  <a:tcPr/>
                </a:tc>
                <a:tc>
                  <a:txBody>
                    <a:bodyPr/>
                    <a:lstStyle/>
                    <a:p>
                      <a:r>
                        <a:rPr lang="en-US" sz="1400" dirty="0"/>
                        <a:t>200</a:t>
                      </a:r>
                    </a:p>
                  </a:txBody>
                  <a:tcPr/>
                </a:tc>
                <a:tc>
                  <a:txBody>
                    <a:bodyPr/>
                    <a:lstStyle/>
                    <a:p>
                      <a:r>
                        <a:rPr lang="en-US" sz="1400" dirty="0"/>
                        <a:t>0</a:t>
                      </a:r>
                    </a:p>
                  </a:txBody>
                  <a:tcPr/>
                </a:tc>
                <a:extLst>
                  <a:ext uri="{0D108BD9-81ED-4DB2-BD59-A6C34878D82A}">
                    <a16:rowId xmlns:a16="http://schemas.microsoft.com/office/drawing/2014/main" val="3873713489"/>
                  </a:ext>
                </a:extLst>
              </a:tr>
              <a:tr h="370840">
                <a:tc>
                  <a:txBody>
                    <a:bodyPr/>
                    <a:lstStyle/>
                    <a:p>
                      <a:r>
                        <a:rPr lang="en-US" sz="1400" dirty="0"/>
                        <a:t>Ro04ik2lv90</a:t>
                      </a:r>
                    </a:p>
                  </a:txBody>
                  <a:tcPr/>
                </a:tc>
                <a:tc>
                  <a:txBody>
                    <a:bodyPr/>
                    <a:lstStyle/>
                    <a:p>
                      <a:r>
                        <a:rPr lang="en-US" sz="1400" dirty="0"/>
                        <a:t>4</a:t>
                      </a:r>
                    </a:p>
                  </a:txBody>
                  <a:tcPr/>
                </a:tc>
                <a:tc>
                  <a:txBody>
                    <a:bodyPr/>
                    <a:lstStyle/>
                    <a:p>
                      <a:r>
                        <a:rPr lang="en-US" sz="1400" dirty="0"/>
                        <a:t>200</a:t>
                      </a:r>
                    </a:p>
                  </a:txBody>
                  <a:tcPr/>
                </a:tc>
                <a:tc>
                  <a:txBody>
                    <a:bodyPr/>
                    <a:lstStyle/>
                    <a:p>
                      <a:r>
                        <a:rPr lang="en-US" sz="1400" dirty="0"/>
                        <a:t>50</a:t>
                      </a:r>
                    </a:p>
                  </a:txBody>
                  <a:tcPr/>
                </a:tc>
                <a:tc>
                  <a:txBody>
                    <a:bodyPr/>
                    <a:lstStyle/>
                    <a:p>
                      <a:r>
                        <a:rPr lang="en-US" sz="1400" dirty="0"/>
                        <a:t>0</a:t>
                      </a:r>
                    </a:p>
                  </a:txBody>
                  <a:tcPr/>
                </a:tc>
                <a:extLst>
                  <a:ext uri="{0D108BD9-81ED-4DB2-BD59-A6C34878D82A}">
                    <a16:rowId xmlns:a16="http://schemas.microsoft.com/office/drawing/2014/main" val="1958290747"/>
                  </a:ext>
                </a:extLst>
              </a:tr>
            </a:tbl>
          </a:graphicData>
        </a:graphic>
      </p:graphicFrame>
      <p:graphicFrame>
        <p:nvGraphicFramePr>
          <p:cNvPr id="37" name="Table 36">
            <a:extLst>
              <a:ext uri="{FF2B5EF4-FFF2-40B4-BE49-F238E27FC236}">
                <a16:creationId xmlns:a16="http://schemas.microsoft.com/office/drawing/2014/main" id="{4CD40381-F7E4-4C91-98B0-D21898B61C1C}"/>
              </a:ext>
            </a:extLst>
          </p:cNvPr>
          <p:cNvGraphicFramePr>
            <a:graphicFrameLocks noGrp="1"/>
          </p:cNvGraphicFramePr>
          <p:nvPr>
            <p:extLst>
              <p:ext uri="{D42A27DB-BD31-4B8C-83A1-F6EECF244321}">
                <p14:modId xmlns:p14="http://schemas.microsoft.com/office/powerpoint/2010/main" val="4043141231"/>
              </p:ext>
            </p:extLst>
          </p:nvPr>
        </p:nvGraphicFramePr>
        <p:xfrm>
          <a:off x="5926703" y="773489"/>
          <a:ext cx="895482" cy="222504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r>
                        <a:rPr lang="en-US" sz="1400" dirty="0"/>
                        <a:t>Class</a:t>
                      </a:r>
                    </a:p>
                  </a:txBody>
                  <a:tcPr/>
                </a:tc>
                <a:extLst>
                  <a:ext uri="{0D108BD9-81ED-4DB2-BD59-A6C34878D82A}">
                    <a16:rowId xmlns:a16="http://schemas.microsoft.com/office/drawing/2014/main" val="770657337"/>
                  </a:ext>
                </a:extLst>
              </a:tr>
              <a:tr h="370840">
                <a:tc>
                  <a:txBody>
                    <a:bodyPr/>
                    <a:lstStyle/>
                    <a:p>
                      <a:r>
                        <a:rPr lang="en-US" sz="1400" dirty="0"/>
                        <a:t>Good</a:t>
                      </a:r>
                    </a:p>
                  </a:txBody>
                  <a:tcPr/>
                </a:tc>
                <a:extLst>
                  <a:ext uri="{0D108BD9-81ED-4DB2-BD59-A6C34878D82A}">
                    <a16:rowId xmlns:a16="http://schemas.microsoft.com/office/drawing/2014/main" val="1794160944"/>
                  </a:ext>
                </a:extLst>
              </a:tr>
              <a:tr h="370840">
                <a:tc>
                  <a:txBody>
                    <a:bodyPr/>
                    <a:lstStyle/>
                    <a:p>
                      <a:r>
                        <a:rPr lang="en-US" sz="1400" dirty="0"/>
                        <a:t>Bad</a:t>
                      </a:r>
                    </a:p>
                  </a:txBody>
                  <a:tcPr/>
                </a:tc>
                <a:extLst>
                  <a:ext uri="{0D108BD9-81ED-4DB2-BD59-A6C34878D82A}">
                    <a16:rowId xmlns:a16="http://schemas.microsoft.com/office/drawing/2014/main" val="2037776680"/>
                  </a:ext>
                </a:extLst>
              </a:tr>
              <a:tr h="370840">
                <a:tc>
                  <a:txBody>
                    <a:bodyPr/>
                    <a:lstStyle/>
                    <a:p>
                      <a:r>
                        <a:rPr lang="en-US" sz="1400" dirty="0"/>
                        <a:t>Good</a:t>
                      </a:r>
                    </a:p>
                  </a:txBody>
                  <a:tcPr/>
                </a:tc>
                <a:extLst>
                  <a:ext uri="{0D108BD9-81ED-4DB2-BD59-A6C34878D82A}">
                    <a16:rowId xmlns:a16="http://schemas.microsoft.com/office/drawing/2014/main" val="1979790178"/>
                  </a:ext>
                </a:extLst>
              </a:tr>
              <a:tr h="370840">
                <a:tc>
                  <a:txBody>
                    <a:bodyPr/>
                    <a:lstStyle/>
                    <a:p>
                      <a:r>
                        <a:rPr lang="en-US" sz="1400" dirty="0"/>
                        <a:t>Good</a:t>
                      </a:r>
                    </a:p>
                  </a:txBody>
                  <a:tcPr/>
                </a:tc>
                <a:extLst>
                  <a:ext uri="{0D108BD9-81ED-4DB2-BD59-A6C34878D82A}">
                    <a16:rowId xmlns:a16="http://schemas.microsoft.com/office/drawing/2014/main" val="2079958673"/>
                  </a:ext>
                </a:extLst>
              </a:tr>
              <a:tr h="370840">
                <a:tc>
                  <a:txBody>
                    <a:bodyPr/>
                    <a:lstStyle/>
                    <a:p>
                      <a:r>
                        <a:rPr lang="en-US" sz="1400" dirty="0"/>
                        <a:t>Good</a:t>
                      </a:r>
                    </a:p>
                  </a:txBody>
                  <a:tcPr/>
                </a:tc>
                <a:extLst>
                  <a:ext uri="{0D108BD9-81ED-4DB2-BD59-A6C34878D82A}">
                    <a16:rowId xmlns:a16="http://schemas.microsoft.com/office/drawing/2014/main" val="1318855023"/>
                  </a:ext>
                </a:extLst>
              </a:tr>
            </a:tbl>
          </a:graphicData>
        </a:graphic>
      </p:graphicFrame>
      <p:sp>
        <p:nvSpPr>
          <p:cNvPr id="38" name="Arrow: Right 37">
            <a:extLst>
              <a:ext uri="{FF2B5EF4-FFF2-40B4-BE49-F238E27FC236}">
                <a16:creationId xmlns:a16="http://schemas.microsoft.com/office/drawing/2014/main" id="{27CA52A3-63B4-4D68-AD7C-E06A1C85FA54}"/>
              </a:ext>
            </a:extLst>
          </p:cNvPr>
          <p:cNvSpPr/>
          <p:nvPr/>
        </p:nvSpPr>
        <p:spPr>
          <a:xfrm>
            <a:off x="5606390" y="1675539"/>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3CF73CA-3550-4B82-8171-55288D8D48A5}"/>
                  </a:ext>
                </a:extLst>
              </p:cNvPr>
              <p:cNvSpPr txBox="1"/>
              <p:nvPr/>
            </p:nvSpPr>
            <p:spPr>
              <a:xfrm>
                <a:off x="8507796" y="2292967"/>
                <a:ext cx="11762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𝑁𝑜𝑂𝑓𝐴𝑐𝑐</m:t>
                      </m:r>
                    </m:oMath>
                  </m:oMathPara>
                </a14:m>
                <a:endParaRPr lang="en-US" dirty="0"/>
              </a:p>
            </p:txBody>
          </p:sp>
        </mc:Choice>
        <mc:Fallback xmlns="">
          <p:sp>
            <p:nvSpPr>
              <p:cNvPr id="39" name="TextBox 38">
                <a:extLst>
                  <a:ext uri="{FF2B5EF4-FFF2-40B4-BE49-F238E27FC236}">
                    <a16:creationId xmlns:a16="http://schemas.microsoft.com/office/drawing/2014/main" id="{43CF73CA-3550-4B82-8171-55288D8D48A5}"/>
                  </a:ext>
                </a:extLst>
              </p:cNvPr>
              <p:cNvSpPr txBox="1">
                <a:spLocks noRot="1" noChangeAspect="1" noMove="1" noResize="1" noEditPoints="1" noAdjustHandles="1" noChangeArrowheads="1" noChangeShapeType="1" noTextEdit="1"/>
              </p:cNvSpPr>
              <p:nvPr/>
            </p:nvSpPr>
            <p:spPr>
              <a:xfrm>
                <a:off x="8507796" y="2292967"/>
                <a:ext cx="1176219"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7080C72-E5D6-41F0-8236-204669DC1648}"/>
                  </a:ext>
                </a:extLst>
              </p:cNvPr>
              <p:cNvSpPr txBox="1"/>
              <p:nvPr/>
            </p:nvSpPr>
            <p:spPr>
              <a:xfrm>
                <a:off x="9257920" y="5813010"/>
                <a:ext cx="10761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𝐵𝑎𝑙𝑎𝑛𝑐𝑒</m:t>
                      </m:r>
                    </m:oMath>
                  </m:oMathPara>
                </a14:m>
                <a:endParaRPr lang="en-US" dirty="0"/>
              </a:p>
            </p:txBody>
          </p:sp>
        </mc:Choice>
        <mc:Fallback xmlns="">
          <p:sp>
            <p:nvSpPr>
              <p:cNvPr id="40" name="TextBox 39">
                <a:extLst>
                  <a:ext uri="{FF2B5EF4-FFF2-40B4-BE49-F238E27FC236}">
                    <a16:creationId xmlns:a16="http://schemas.microsoft.com/office/drawing/2014/main" id="{37080C72-E5D6-41F0-8236-204669DC1648}"/>
                  </a:ext>
                </a:extLst>
              </p:cNvPr>
              <p:cNvSpPr txBox="1">
                <a:spLocks noRot="1" noChangeAspect="1" noMove="1" noResize="1" noEditPoints="1" noAdjustHandles="1" noChangeArrowheads="1" noChangeShapeType="1" noTextEdit="1"/>
              </p:cNvSpPr>
              <p:nvPr/>
            </p:nvSpPr>
            <p:spPr>
              <a:xfrm>
                <a:off x="9257920" y="5813010"/>
                <a:ext cx="10761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507D9E3-8A62-444A-AAA9-BE2B524AD872}"/>
                  </a:ext>
                </a:extLst>
              </p:cNvPr>
              <p:cNvSpPr txBox="1"/>
              <p:nvPr/>
            </p:nvSpPr>
            <p:spPr>
              <a:xfrm>
                <a:off x="6259014" y="5413941"/>
                <a:ext cx="1449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𝑀𝑛𝑃𝑠𝑡𝐷𝑢𝑒</m:t>
                      </m:r>
                    </m:oMath>
                  </m:oMathPara>
                </a14:m>
                <a:endParaRPr lang="en-US" dirty="0"/>
              </a:p>
            </p:txBody>
          </p:sp>
        </mc:Choice>
        <mc:Fallback xmlns="">
          <p:sp>
            <p:nvSpPr>
              <p:cNvPr id="41" name="TextBox 40">
                <a:extLst>
                  <a:ext uri="{FF2B5EF4-FFF2-40B4-BE49-F238E27FC236}">
                    <a16:creationId xmlns:a16="http://schemas.microsoft.com/office/drawing/2014/main" id="{0507D9E3-8A62-444A-AAA9-BE2B524AD872}"/>
                  </a:ext>
                </a:extLst>
              </p:cNvPr>
              <p:cNvSpPr txBox="1">
                <a:spLocks noRot="1" noChangeAspect="1" noMove="1" noResize="1" noEditPoints="1" noAdjustHandles="1" noChangeArrowheads="1" noChangeShapeType="1" noTextEdit="1"/>
              </p:cNvSpPr>
              <p:nvPr/>
            </p:nvSpPr>
            <p:spPr>
              <a:xfrm>
                <a:off x="6259014" y="5413941"/>
                <a:ext cx="1449692" cy="369332"/>
              </a:xfrm>
              <a:prstGeom prst="rect">
                <a:avLst/>
              </a:prstGeom>
              <a:blipFill>
                <a:blip r:embed="rId4"/>
                <a:stretch>
                  <a:fillRect/>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D13F5C2-AAD8-4D10-AFE2-EB47C29E205D}"/>
              </a:ext>
            </a:extLst>
          </p:cNvPr>
          <p:cNvCxnSpPr/>
          <p:nvPr/>
        </p:nvCxnSpPr>
        <p:spPr bwMode="auto">
          <a:xfrm flipH="1" flipV="1">
            <a:off x="6829366" y="4052777"/>
            <a:ext cx="1758681" cy="967906"/>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0A73541-5B21-4764-8B33-C2C10FBD9DE2}"/>
                  </a:ext>
                </a:extLst>
              </p:cNvPr>
              <p:cNvSpPr txBox="1"/>
              <p:nvPr/>
            </p:nvSpPr>
            <p:spPr>
              <a:xfrm>
                <a:off x="5833299" y="4160473"/>
                <a:ext cx="14496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𝑀𝑛𝑃𝑠𝑡𝐷𝑢𝑒</m:t>
                      </m:r>
                    </m:oMath>
                  </m:oMathPara>
                </a14:m>
                <a:endParaRPr lang="en-US" dirty="0"/>
              </a:p>
            </p:txBody>
          </p:sp>
        </mc:Choice>
        <mc:Fallback xmlns="">
          <p:sp>
            <p:nvSpPr>
              <p:cNvPr id="47" name="TextBox 46">
                <a:extLst>
                  <a:ext uri="{FF2B5EF4-FFF2-40B4-BE49-F238E27FC236}">
                    <a16:creationId xmlns:a16="http://schemas.microsoft.com/office/drawing/2014/main" id="{70A73541-5B21-4764-8B33-C2C10FBD9DE2}"/>
                  </a:ext>
                </a:extLst>
              </p:cNvPr>
              <p:cNvSpPr txBox="1">
                <a:spLocks noRot="1" noChangeAspect="1" noMove="1" noResize="1" noEditPoints="1" noAdjustHandles="1" noChangeArrowheads="1" noChangeShapeType="1" noTextEdit="1"/>
              </p:cNvSpPr>
              <p:nvPr/>
            </p:nvSpPr>
            <p:spPr>
              <a:xfrm>
                <a:off x="5833299" y="4160473"/>
                <a:ext cx="144969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9656460-722B-4BB8-B67E-B38565968CE2}"/>
                  </a:ext>
                </a:extLst>
              </p:cNvPr>
              <p:cNvSpPr txBox="1"/>
              <p:nvPr/>
            </p:nvSpPr>
            <p:spPr>
              <a:xfrm>
                <a:off x="10232294" y="3082435"/>
                <a:ext cx="15560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𝐺𝑜𝑜𝑑</m:t>
                      </m:r>
                      <m:r>
                        <a:rPr lang="en-US" b="0" i="1" smtClean="0">
                          <a:latin typeface="Cambria Math" panose="02040503050406030204" pitchFamily="18" charset="0"/>
                        </a:rPr>
                        <m:t> </m:t>
                      </m:r>
                      <m:r>
                        <a:rPr lang="en-US" b="0" i="1" smtClean="0">
                          <a:latin typeface="Cambria Math" panose="02040503050406030204" pitchFamily="18" charset="0"/>
                        </a:rPr>
                        <m:t>𝐶𝑙𝑖𝑒𝑛𝑡𝑠</m:t>
                      </m:r>
                    </m:oMath>
                  </m:oMathPara>
                </a14:m>
                <a:endParaRPr lang="en-US" dirty="0"/>
              </a:p>
            </p:txBody>
          </p:sp>
        </mc:Choice>
        <mc:Fallback xmlns="">
          <p:sp>
            <p:nvSpPr>
              <p:cNvPr id="52" name="TextBox 51">
                <a:extLst>
                  <a:ext uri="{FF2B5EF4-FFF2-40B4-BE49-F238E27FC236}">
                    <a16:creationId xmlns:a16="http://schemas.microsoft.com/office/drawing/2014/main" id="{B9656460-722B-4BB8-B67E-B38565968CE2}"/>
                  </a:ext>
                </a:extLst>
              </p:cNvPr>
              <p:cNvSpPr txBox="1">
                <a:spLocks noRot="1" noChangeAspect="1" noMove="1" noResize="1" noEditPoints="1" noAdjustHandles="1" noChangeArrowheads="1" noChangeShapeType="1" noTextEdit="1"/>
              </p:cNvSpPr>
              <p:nvPr/>
            </p:nvSpPr>
            <p:spPr>
              <a:xfrm>
                <a:off x="10232294" y="3082435"/>
                <a:ext cx="155606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3C92AEE-CFDC-4134-8C5B-A9A8C6BA8B06}"/>
                  </a:ext>
                </a:extLst>
              </p:cNvPr>
              <p:cNvSpPr txBox="1"/>
              <p:nvPr/>
            </p:nvSpPr>
            <p:spPr>
              <a:xfrm>
                <a:off x="9038018" y="5122730"/>
                <a:ext cx="14438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𝐵𝑎𝑑</m:t>
                      </m:r>
                      <m:r>
                        <a:rPr lang="en-US" b="0" i="1" smtClean="0">
                          <a:latin typeface="Cambria Math" panose="02040503050406030204" pitchFamily="18" charset="0"/>
                        </a:rPr>
                        <m:t> </m:t>
                      </m:r>
                      <m:r>
                        <a:rPr lang="en-US" b="0" i="1" smtClean="0">
                          <a:latin typeface="Cambria Math" panose="02040503050406030204" pitchFamily="18" charset="0"/>
                        </a:rPr>
                        <m:t>𝐶𝑙𝑖𝑒𝑛𝑡𝑠</m:t>
                      </m:r>
                    </m:oMath>
                  </m:oMathPara>
                </a14:m>
                <a:endParaRPr lang="en-US" dirty="0"/>
              </a:p>
            </p:txBody>
          </p:sp>
        </mc:Choice>
        <mc:Fallback xmlns="">
          <p:sp>
            <p:nvSpPr>
              <p:cNvPr id="53" name="TextBox 52">
                <a:extLst>
                  <a:ext uri="{FF2B5EF4-FFF2-40B4-BE49-F238E27FC236}">
                    <a16:creationId xmlns:a16="http://schemas.microsoft.com/office/drawing/2014/main" id="{23C92AEE-CFDC-4134-8C5B-A9A8C6BA8B06}"/>
                  </a:ext>
                </a:extLst>
              </p:cNvPr>
              <p:cNvSpPr txBox="1">
                <a:spLocks noRot="1" noChangeAspect="1" noMove="1" noResize="1" noEditPoints="1" noAdjustHandles="1" noChangeArrowheads="1" noChangeShapeType="1" noTextEdit="1"/>
              </p:cNvSpPr>
              <p:nvPr/>
            </p:nvSpPr>
            <p:spPr>
              <a:xfrm>
                <a:off x="9038018" y="5122730"/>
                <a:ext cx="1443857"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773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5C04-F0A7-4FE3-9CF1-5F0903A6F7F8}"/>
              </a:ext>
            </a:extLst>
          </p:cNvPr>
          <p:cNvSpPr>
            <a:spLocks noGrp="1"/>
          </p:cNvSpPr>
          <p:nvPr>
            <p:ph type="title"/>
          </p:nvPr>
        </p:nvSpPr>
        <p:spPr/>
        <p:txBody>
          <a:bodyPr/>
          <a:lstStyle/>
          <a:p>
            <a:r>
              <a:rPr lang="en-US" dirty="0"/>
              <a:t>Review -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356034-8C67-4777-ADCD-AD3AB78599DC}"/>
                  </a:ext>
                </a:extLst>
              </p:cNvPr>
              <p:cNvSpPr>
                <a:spLocks noGrp="1"/>
              </p:cNvSpPr>
              <p:nvPr>
                <p:ph sz="quarter" idx="10"/>
              </p:nvPr>
            </p:nvSpPr>
            <p:spPr>
              <a:xfrm>
                <a:off x="172173" y="914398"/>
                <a:ext cx="5244859" cy="5221539"/>
              </a:xfrm>
            </p:spPr>
            <p:txBody>
              <a:bodyPr/>
              <a:lstStyle/>
              <a:p>
                <a:r>
                  <a:rPr lang="en-US" sz="2000" dirty="0"/>
                  <a:t>Assign/predict </a:t>
                </a:r>
                <a:r>
                  <a:rPr lang="en-US" sz="2000" b="1" dirty="0"/>
                  <a:t>categories of each instance </a:t>
                </a:r>
                <a:r>
                  <a:rPr lang="en-US" sz="2000" dirty="0"/>
                  <a:t>in data based on their given attributes</a:t>
                </a:r>
              </a:p>
              <a:p>
                <a:r>
                  <a:rPr lang="en-US" sz="2000" dirty="0"/>
                  <a:t>Example: credit rating</a:t>
                </a:r>
              </a:p>
              <a:p>
                <a:pPr lvl="1"/>
                <a:r>
                  <a:rPr lang="en-US" sz="1800" dirty="0"/>
                  <a:t>Based on account information, determine if a customer will default (“bad” category) or not (“good” category) in the near future</a:t>
                </a:r>
              </a:p>
              <a:p>
                <a:pPr lvl="2"/>
                <a:r>
                  <a:rPr lang="en-US" sz="1600" dirty="0"/>
                  <a:t>Account information may be number of accounts, balance, average account age, past-due accounts, etc.</a:t>
                </a:r>
              </a:p>
              <a:p>
                <a:pPr lvl="2"/>
                <a:r>
                  <a:rPr lang="en-US" sz="1600" dirty="0"/>
                  <a:t>Roughly speaking, your credit score computed by companies like Equifax is actually the chance of you belonging to the “good” category (</a:t>
                </a:r>
                <a14:m>
                  <m:oMath xmlns:m="http://schemas.openxmlformats.org/officeDocument/2006/math">
                    <m:r>
                      <a:rPr lang="en-US" sz="1600" b="0" i="1" smtClean="0">
                        <a:latin typeface="Cambria Math" panose="02040503050406030204" pitchFamily="18" charset="0"/>
                      </a:rPr>
                      <m:t>×1000</m:t>
                    </m:r>
                  </m:oMath>
                </a14:m>
                <a:r>
                  <a:rPr lang="en-US" sz="1600" dirty="0"/>
                  <a:t>)</a:t>
                </a:r>
              </a:p>
              <a:p>
                <a:pPr lvl="1"/>
                <a:r>
                  <a:rPr lang="en-US" sz="1600" dirty="0"/>
                  <a:t>Diagnosing medical conditions (positive/negative), etc.</a:t>
                </a:r>
              </a:p>
              <a:p>
                <a:r>
                  <a:rPr lang="en-US" sz="2000" dirty="0"/>
                  <a:t>To train an analytical model, the training data </a:t>
                </a:r>
                <a:r>
                  <a:rPr lang="en-US" sz="2000" b="1" dirty="0"/>
                  <a:t>must include both the features and the labels</a:t>
                </a:r>
              </a:p>
              <a:p>
                <a:pPr lvl="1"/>
                <a:r>
                  <a:rPr lang="en-US" sz="1600" dirty="0"/>
                  <a:t>A trained model can then be used to predict data without labels</a:t>
                </a:r>
              </a:p>
            </p:txBody>
          </p:sp>
        </mc:Choice>
        <mc:Fallback xmlns="">
          <p:sp>
            <p:nvSpPr>
              <p:cNvPr id="3" name="Content Placeholder 2">
                <a:extLst>
                  <a:ext uri="{FF2B5EF4-FFF2-40B4-BE49-F238E27FC236}">
                    <a16:creationId xmlns:a16="http://schemas.microsoft.com/office/drawing/2014/main" id="{68356034-8C67-4777-ADCD-AD3AB78599DC}"/>
                  </a:ext>
                </a:extLst>
              </p:cNvPr>
              <p:cNvSpPr>
                <a:spLocks noGrp="1" noRot="1" noChangeAspect="1" noMove="1" noResize="1" noEditPoints="1" noAdjustHandles="1" noChangeArrowheads="1" noChangeShapeType="1" noTextEdit="1"/>
              </p:cNvSpPr>
              <p:nvPr>
                <p:ph sz="quarter" idx="10"/>
              </p:nvPr>
            </p:nvSpPr>
            <p:spPr>
              <a:xfrm>
                <a:off x="172173" y="914398"/>
                <a:ext cx="5244859" cy="5221539"/>
              </a:xfrm>
              <a:blipFill>
                <a:blip r:embed="rId2"/>
                <a:stretch>
                  <a:fillRect l="-1045" t="-1167" r="-1394" b="-817"/>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23D05762-45C8-4CF7-A52D-50E512EAA597}"/>
              </a:ext>
            </a:extLst>
          </p:cNvPr>
          <p:cNvGraphicFramePr>
            <a:graphicFrameLocks noGrp="1"/>
          </p:cNvGraphicFramePr>
          <p:nvPr>
            <p:extLst>
              <p:ext uri="{D42A27DB-BD31-4B8C-83A1-F6EECF244321}">
                <p14:modId xmlns:p14="http://schemas.microsoft.com/office/powerpoint/2010/main" val="1931289466"/>
              </p:ext>
            </p:extLst>
          </p:nvPr>
        </p:nvGraphicFramePr>
        <p:xfrm>
          <a:off x="5496910" y="487290"/>
          <a:ext cx="5150770" cy="222504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743330414"/>
                    </a:ext>
                  </a:extLst>
                </a:gridCol>
                <a:gridCol w="895482">
                  <a:extLst>
                    <a:ext uri="{9D8B030D-6E8A-4147-A177-3AD203B41FA5}">
                      <a16:colId xmlns:a16="http://schemas.microsoft.com/office/drawing/2014/main" val="315540010"/>
                    </a:ext>
                  </a:extLst>
                </a:gridCol>
                <a:gridCol w="863950">
                  <a:extLst>
                    <a:ext uri="{9D8B030D-6E8A-4147-A177-3AD203B41FA5}">
                      <a16:colId xmlns:a16="http://schemas.microsoft.com/office/drawing/2014/main" val="2984437135"/>
                    </a:ext>
                  </a:extLst>
                </a:gridCol>
                <a:gridCol w="1109893">
                  <a:extLst>
                    <a:ext uri="{9D8B030D-6E8A-4147-A177-3AD203B41FA5}">
                      <a16:colId xmlns:a16="http://schemas.microsoft.com/office/drawing/2014/main" val="1847807242"/>
                    </a:ext>
                  </a:extLst>
                </a:gridCol>
                <a:gridCol w="1090973">
                  <a:extLst>
                    <a:ext uri="{9D8B030D-6E8A-4147-A177-3AD203B41FA5}">
                      <a16:colId xmlns:a16="http://schemas.microsoft.com/office/drawing/2014/main" val="4277968307"/>
                    </a:ext>
                  </a:extLst>
                </a:gridCol>
              </a:tblGrid>
              <a:tr h="370840">
                <a:tc>
                  <a:txBody>
                    <a:bodyPr/>
                    <a:lstStyle/>
                    <a:p>
                      <a:r>
                        <a:rPr lang="en-US" sz="1400" dirty="0" err="1"/>
                        <a:t>Enc_SSN</a:t>
                      </a:r>
                      <a:endParaRPr lang="en-US" sz="1400" dirty="0"/>
                    </a:p>
                  </a:txBody>
                  <a:tcPr/>
                </a:tc>
                <a:tc>
                  <a:txBody>
                    <a:bodyPr/>
                    <a:lstStyle/>
                    <a:p>
                      <a:r>
                        <a:rPr lang="en-US" sz="1400" dirty="0" err="1"/>
                        <a:t>NoOfAcc</a:t>
                      </a:r>
                      <a:endParaRPr lang="en-US" sz="1400" dirty="0"/>
                    </a:p>
                  </a:txBody>
                  <a:tcPr/>
                </a:tc>
                <a:tc>
                  <a:txBody>
                    <a:bodyPr/>
                    <a:lstStyle/>
                    <a:p>
                      <a:r>
                        <a:rPr lang="en-US" sz="1400" dirty="0"/>
                        <a:t>Balance</a:t>
                      </a:r>
                    </a:p>
                  </a:txBody>
                  <a:tcPr/>
                </a:tc>
                <a:tc>
                  <a:txBody>
                    <a:bodyPr/>
                    <a:lstStyle/>
                    <a:p>
                      <a:r>
                        <a:rPr lang="en-US" sz="1400" dirty="0"/>
                        <a:t>3MnPstDue</a:t>
                      </a:r>
                    </a:p>
                  </a:txBody>
                  <a:tcPr/>
                </a:tc>
                <a:tc>
                  <a:txBody>
                    <a:bodyPr/>
                    <a:lstStyle/>
                    <a:p>
                      <a:r>
                        <a:rPr lang="en-US" sz="1400" dirty="0"/>
                        <a:t>6MnPstDue</a:t>
                      </a:r>
                    </a:p>
                  </a:txBody>
                  <a:tcPr/>
                </a:tc>
                <a:extLst>
                  <a:ext uri="{0D108BD9-81ED-4DB2-BD59-A6C34878D82A}">
                    <a16:rowId xmlns:a16="http://schemas.microsoft.com/office/drawing/2014/main" val="2138257583"/>
                  </a:ext>
                </a:extLst>
              </a:tr>
              <a:tr h="370840">
                <a:tc>
                  <a:txBody>
                    <a:bodyPr/>
                    <a:lstStyle/>
                    <a:p>
                      <a:r>
                        <a:rPr lang="en-US" sz="1400" dirty="0"/>
                        <a:t>Ad9asgvjabl</a:t>
                      </a:r>
                    </a:p>
                  </a:txBody>
                  <a:tcPr/>
                </a:tc>
                <a:tc>
                  <a:txBody>
                    <a:bodyPr/>
                    <a:lstStyle/>
                    <a:p>
                      <a:r>
                        <a:rPr lang="en-US" sz="1400" dirty="0"/>
                        <a:t>3</a:t>
                      </a:r>
                    </a:p>
                  </a:txBody>
                  <a:tcPr/>
                </a:tc>
                <a:tc>
                  <a:txBody>
                    <a:bodyPr/>
                    <a:lstStyle/>
                    <a:p>
                      <a:r>
                        <a:rPr lang="en-US" sz="1400" dirty="0"/>
                        <a:t>100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4250914417"/>
                  </a:ext>
                </a:extLst>
              </a:tr>
              <a:tr h="370840">
                <a:tc>
                  <a:txBody>
                    <a:bodyPr/>
                    <a:lstStyle/>
                    <a:p>
                      <a:r>
                        <a:rPr lang="en-US" sz="1400" dirty="0"/>
                        <a:t>CLvb0das9b</a:t>
                      </a:r>
                    </a:p>
                  </a:txBody>
                  <a:tcPr/>
                </a:tc>
                <a:tc>
                  <a:txBody>
                    <a:bodyPr/>
                    <a:lstStyle/>
                    <a:p>
                      <a:r>
                        <a:rPr lang="en-US" sz="1400" dirty="0"/>
                        <a:t>1</a:t>
                      </a:r>
                    </a:p>
                  </a:txBody>
                  <a:tcPr/>
                </a:tc>
                <a:tc>
                  <a:txBody>
                    <a:bodyPr/>
                    <a:lstStyle/>
                    <a:p>
                      <a:r>
                        <a:rPr lang="en-US" sz="1400" dirty="0"/>
                        <a:t>2500</a:t>
                      </a:r>
                    </a:p>
                  </a:txBody>
                  <a:tcPr/>
                </a:tc>
                <a:tc>
                  <a:txBody>
                    <a:bodyPr/>
                    <a:lstStyle/>
                    <a:p>
                      <a:r>
                        <a:rPr lang="en-US" sz="1400" dirty="0"/>
                        <a:t>1000</a:t>
                      </a:r>
                    </a:p>
                  </a:txBody>
                  <a:tcPr/>
                </a:tc>
                <a:tc>
                  <a:txBody>
                    <a:bodyPr/>
                    <a:lstStyle/>
                    <a:p>
                      <a:r>
                        <a:rPr lang="en-US" sz="1400" dirty="0"/>
                        <a:t>500</a:t>
                      </a:r>
                    </a:p>
                  </a:txBody>
                  <a:tcPr/>
                </a:tc>
                <a:extLst>
                  <a:ext uri="{0D108BD9-81ED-4DB2-BD59-A6C34878D82A}">
                    <a16:rowId xmlns:a16="http://schemas.microsoft.com/office/drawing/2014/main" val="1551227789"/>
                  </a:ext>
                </a:extLst>
              </a:tr>
              <a:tr h="370840">
                <a:tc>
                  <a:txBody>
                    <a:bodyPr/>
                    <a:lstStyle/>
                    <a:p>
                      <a:r>
                        <a:rPr lang="en-US" sz="1400" dirty="0"/>
                        <a:t>MCdfasd924</a:t>
                      </a:r>
                    </a:p>
                  </a:txBody>
                  <a:tcPr/>
                </a:tc>
                <a:tc>
                  <a:txBody>
                    <a:bodyPr/>
                    <a:lstStyle/>
                    <a:p>
                      <a:r>
                        <a:rPr lang="en-US" sz="1400" dirty="0"/>
                        <a:t>4</a:t>
                      </a:r>
                    </a:p>
                  </a:txBody>
                  <a:tcPr/>
                </a:tc>
                <a:tc>
                  <a:txBody>
                    <a:bodyPr/>
                    <a:lstStyle/>
                    <a:p>
                      <a:r>
                        <a:rPr lang="en-US" sz="1400" dirty="0"/>
                        <a:t>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2927075177"/>
                  </a:ext>
                </a:extLst>
              </a:tr>
              <a:tr h="370840">
                <a:tc>
                  <a:txBody>
                    <a:bodyPr/>
                    <a:lstStyle/>
                    <a:p>
                      <a:r>
                        <a:rPr lang="en-US" sz="1400" dirty="0"/>
                        <a:t>Mx9ta9fgak4</a:t>
                      </a:r>
                    </a:p>
                  </a:txBody>
                  <a:tcPr/>
                </a:tc>
                <a:tc>
                  <a:txBody>
                    <a:bodyPr/>
                    <a:lstStyle/>
                    <a:p>
                      <a:r>
                        <a:rPr lang="en-US" sz="1400" dirty="0"/>
                        <a:t>2</a:t>
                      </a:r>
                    </a:p>
                  </a:txBody>
                  <a:tcPr/>
                </a:tc>
                <a:tc>
                  <a:txBody>
                    <a:bodyPr/>
                    <a:lstStyle/>
                    <a:p>
                      <a:r>
                        <a:rPr lang="en-US" sz="1400" dirty="0"/>
                        <a:t>1200</a:t>
                      </a:r>
                    </a:p>
                  </a:txBody>
                  <a:tcPr/>
                </a:tc>
                <a:tc>
                  <a:txBody>
                    <a:bodyPr/>
                    <a:lstStyle/>
                    <a:p>
                      <a:r>
                        <a:rPr lang="en-US" sz="1400" dirty="0"/>
                        <a:t>200</a:t>
                      </a:r>
                    </a:p>
                  </a:txBody>
                  <a:tcPr/>
                </a:tc>
                <a:tc>
                  <a:txBody>
                    <a:bodyPr/>
                    <a:lstStyle/>
                    <a:p>
                      <a:r>
                        <a:rPr lang="en-US" sz="1400" dirty="0"/>
                        <a:t>0</a:t>
                      </a:r>
                    </a:p>
                  </a:txBody>
                  <a:tcPr/>
                </a:tc>
                <a:extLst>
                  <a:ext uri="{0D108BD9-81ED-4DB2-BD59-A6C34878D82A}">
                    <a16:rowId xmlns:a16="http://schemas.microsoft.com/office/drawing/2014/main" val="3873713489"/>
                  </a:ext>
                </a:extLst>
              </a:tr>
              <a:tr h="370840">
                <a:tc>
                  <a:txBody>
                    <a:bodyPr/>
                    <a:lstStyle/>
                    <a:p>
                      <a:r>
                        <a:rPr lang="en-US" sz="1400" dirty="0"/>
                        <a:t>Ro04ik2lv90</a:t>
                      </a:r>
                    </a:p>
                  </a:txBody>
                  <a:tcPr/>
                </a:tc>
                <a:tc>
                  <a:txBody>
                    <a:bodyPr/>
                    <a:lstStyle/>
                    <a:p>
                      <a:r>
                        <a:rPr lang="en-US" sz="1400" dirty="0"/>
                        <a:t>4</a:t>
                      </a:r>
                    </a:p>
                  </a:txBody>
                  <a:tcPr/>
                </a:tc>
                <a:tc>
                  <a:txBody>
                    <a:bodyPr/>
                    <a:lstStyle/>
                    <a:p>
                      <a:r>
                        <a:rPr lang="en-US" sz="1400" dirty="0"/>
                        <a:t>200</a:t>
                      </a:r>
                    </a:p>
                  </a:txBody>
                  <a:tcPr/>
                </a:tc>
                <a:tc>
                  <a:txBody>
                    <a:bodyPr/>
                    <a:lstStyle/>
                    <a:p>
                      <a:r>
                        <a:rPr lang="en-US" sz="1400" dirty="0"/>
                        <a:t>50</a:t>
                      </a:r>
                    </a:p>
                  </a:txBody>
                  <a:tcPr/>
                </a:tc>
                <a:tc>
                  <a:txBody>
                    <a:bodyPr/>
                    <a:lstStyle/>
                    <a:p>
                      <a:r>
                        <a:rPr lang="en-US" sz="1400" dirty="0"/>
                        <a:t>0</a:t>
                      </a:r>
                    </a:p>
                  </a:txBody>
                  <a:tcPr/>
                </a:tc>
                <a:extLst>
                  <a:ext uri="{0D108BD9-81ED-4DB2-BD59-A6C34878D82A}">
                    <a16:rowId xmlns:a16="http://schemas.microsoft.com/office/drawing/2014/main" val="1958290747"/>
                  </a:ext>
                </a:extLst>
              </a:tr>
            </a:tbl>
          </a:graphicData>
        </a:graphic>
      </p:graphicFrame>
      <p:graphicFrame>
        <p:nvGraphicFramePr>
          <p:cNvPr id="5" name="Table 4">
            <a:extLst>
              <a:ext uri="{FF2B5EF4-FFF2-40B4-BE49-F238E27FC236}">
                <a16:creationId xmlns:a16="http://schemas.microsoft.com/office/drawing/2014/main" id="{AE1953CB-B365-4371-9746-ECA3F7121BFA}"/>
              </a:ext>
            </a:extLst>
          </p:cNvPr>
          <p:cNvGraphicFramePr>
            <a:graphicFrameLocks noGrp="1"/>
          </p:cNvGraphicFramePr>
          <p:nvPr>
            <p:extLst>
              <p:ext uri="{D42A27DB-BD31-4B8C-83A1-F6EECF244321}">
                <p14:modId xmlns:p14="http://schemas.microsoft.com/office/powerpoint/2010/main" val="2339459709"/>
              </p:ext>
            </p:extLst>
          </p:nvPr>
        </p:nvGraphicFramePr>
        <p:xfrm>
          <a:off x="11124345" y="487290"/>
          <a:ext cx="895482" cy="222504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r>
                        <a:rPr lang="en-US" sz="1400" dirty="0"/>
                        <a:t>Class</a:t>
                      </a:r>
                    </a:p>
                  </a:txBody>
                  <a:tcPr/>
                </a:tc>
                <a:extLst>
                  <a:ext uri="{0D108BD9-81ED-4DB2-BD59-A6C34878D82A}">
                    <a16:rowId xmlns:a16="http://schemas.microsoft.com/office/drawing/2014/main" val="770657337"/>
                  </a:ext>
                </a:extLst>
              </a:tr>
              <a:tr h="370840">
                <a:tc>
                  <a:txBody>
                    <a:bodyPr/>
                    <a:lstStyle/>
                    <a:p>
                      <a:r>
                        <a:rPr lang="en-US" sz="1400" dirty="0"/>
                        <a:t>Good</a:t>
                      </a:r>
                    </a:p>
                  </a:txBody>
                  <a:tcPr/>
                </a:tc>
                <a:extLst>
                  <a:ext uri="{0D108BD9-81ED-4DB2-BD59-A6C34878D82A}">
                    <a16:rowId xmlns:a16="http://schemas.microsoft.com/office/drawing/2014/main" val="1794160944"/>
                  </a:ext>
                </a:extLst>
              </a:tr>
              <a:tr h="370840">
                <a:tc>
                  <a:txBody>
                    <a:bodyPr/>
                    <a:lstStyle/>
                    <a:p>
                      <a:r>
                        <a:rPr lang="en-US" sz="1400" dirty="0"/>
                        <a:t>Bad</a:t>
                      </a:r>
                    </a:p>
                  </a:txBody>
                  <a:tcPr/>
                </a:tc>
                <a:extLst>
                  <a:ext uri="{0D108BD9-81ED-4DB2-BD59-A6C34878D82A}">
                    <a16:rowId xmlns:a16="http://schemas.microsoft.com/office/drawing/2014/main" val="2037776680"/>
                  </a:ext>
                </a:extLst>
              </a:tr>
              <a:tr h="370840">
                <a:tc>
                  <a:txBody>
                    <a:bodyPr/>
                    <a:lstStyle/>
                    <a:p>
                      <a:r>
                        <a:rPr lang="en-US" sz="1400" dirty="0"/>
                        <a:t>Good</a:t>
                      </a:r>
                    </a:p>
                  </a:txBody>
                  <a:tcPr/>
                </a:tc>
                <a:extLst>
                  <a:ext uri="{0D108BD9-81ED-4DB2-BD59-A6C34878D82A}">
                    <a16:rowId xmlns:a16="http://schemas.microsoft.com/office/drawing/2014/main" val="1979790178"/>
                  </a:ext>
                </a:extLst>
              </a:tr>
              <a:tr h="370840">
                <a:tc>
                  <a:txBody>
                    <a:bodyPr/>
                    <a:lstStyle/>
                    <a:p>
                      <a:r>
                        <a:rPr lang="en-US" sz="1400" dirty="0"/>
                        <a:t>Good</a:t>
                      </a:r>
                    </a:p>
                  </a:txBody>
                  <a:tcPr/>
                </a:tc>
                <a:extLst>
                  <a:ext uri="{0D108BD9-81ED-4DB2-BD59-A6C34878D82A}">
                    <a16:rowId xmlns:a16="http://schemas.microsoft.com/office/drawing/2014/main" val="2079958673"/>
                  </a:ext>
                </a:extLst>
              </a:tr>
              <a:tr h="370840">
                <a:tc>
                  <a:txBody>
                    <a:bodyPr/>
                    <a:lstStyle/>
                    <a:p>
                      <a:r>
                        <a:rPr lang="en-US" sz="1400" dirty="0"/>
                        <a:t>Good</a:t>
                      </a:r>
                    </a:p>
                  </a:txBody>
                  <a:tcPr/>
                </a:tc>
                <a:extLst>
                  <a:ext uri="{0D108BD9-81ED-4DB2-BD59-A6C34878D82A}">
                    <a16:rowId xmlns:a16="http://schemas.microsoft.com/office/drawing/2014/main" val="1318855023"/>
                  </a:ext>
                </a:extLst>
              </a:tr>
            </a:tbl>
          </a:graphicData>
        </a:graphic>
      </p:graphicFrame>
      <p:sp>
        <p:nvSpPr>
          <p:cNvPr id="6" name="Arrow: Right 5">
            <a:extLst>
              <a:ext uri="{FF2B5EF4-FFF2-40B4-BE49-F238E27FC236}">
                <a16:creationId xmlns:a16="http://schemas.microsoft.com/office/drawing/2014/main" id="{E73426E4-18DF-42F5-A972-6761B817D2D9}"/>
              </a:ext>
            </a:extLst>
          </p:cNvPr>
          <p:cNvSpPr/>
          <p:nvPr/>
        </p:nvSpPr>
        <p:spPr>
          <a:xfrm>
            <a:off x="10804032" y="1389340"/>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7" name="Right Brace 6">
            <a:extLst>
              <a:ext uri="{FF2B5EF4-FFF2-40B4-BE49-F238E27FC236}">
                <a16:creationId xmlns:a16="http://schemas.microsoft.com/office/drawing/2014/main" id="{882D6321-ADDD-40A6-B5BD-E9E398D9F02C}"/>
              </a:ext>
            </a:extLst>
          </p:cNvPr>
          <p:cNvSpPr/>
          <p:nvPr/>
        </p:nvSpPr>
        <p:spPr>
          <a:xfrm rot="5400000">
            <a:off x="9450441" y="1013987"/>
            <a:ext cx="327134" cy="391615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CE015D6-721B-4C87-9FAD-3FF62B874760}"/>
              </a:ext>
            </a:extLst>
          </p:cNvPr>
          <p:cNvSpPr txBox="1"/>
          <p:nvPr/>
        </p:nvSpPr>
        <p:spPr>
          <a:xfrm>
            <a:off x="7909791" y="3227114"/>
            <a:ext cx="3408434" cy="369332"/>
          </a:xfrm>
          <a:prstGeom prst="rect">
            <a:avLst/>
          </a:prstGeom>
          <a:noFill/>
        </p:spPr>
        <p:txBody>
          <a:bodyPr wrap="none" rtlCol="0">
            <a:spAutoFit/>
          </a:bodyPr>
          <a:lstStyle/>
          <a:p>
            <a:r>
              <a:rPr lang="en-US" dirty="0"/>
              <a:t>Must provide both to train models</a:t>
            </a:r>
          </a:p>
        </p:txBody>
      </p:sp>
      <p:graphicFrame>
        <p:nvGraphicFramePr>
          <p:cNvPr id="9" name="Table 8">
            <a:extLst>
              <a:ext uri="{FF2B5EF4-FFF2-40B4-BE49-F238E27FC236}">
                <a16:creationId xmlns:a16="http://schemas.microsoft.com/office/drawing/2014/main" id="{E14126AD-9285-42B2-A2C7-8E41BF205A89}"/>
              </a:ext>
            </a:extLst>
          </p:cNvPr>
          <p:cNvGraphicFramePr>
            <a:graphicFrameLocks noGrp="1"/>
          </p:cNvGraphicFramePr>
          <p:nvPr>
            <p:extLst>
              <p:ext uri="{D42A27DB-BD31-4B8C-83A1-F6EECF244321}">
                <p14:modId xmlns:p14="http://schemas.microsoft.com/office/powerpoint/2010/main" val="884099883"/>
              </p:ext>
            </p:extLst>
          </p:nvPr>
        </p:nvGraphicFramePr>
        <p:xfrm>
          <a:off x="5496910" y="3941663"/>
          <a:ext cx="5150770" cy="111252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3868212953"/>
                    </a:ext>
                  </a:extLst>
                </a:gridCol>
                <a:gridCol w="895482">
                  <a:extLst>
                    <a:ext uri="{9D8B030D-6E8A-4147-A177-3AD203B41FA5}">
                      <a16:colId xmlns:a16="http://schemas.microsoft.com/office/drawing/2014/main" val="324594643"/>
                    </a:ext>
                  </a:extLst>
                </a:gridCol>
                <a:gridCol w="863950">
                  <a:extLst>
                    <a:ext uri="{9D8B030D-6E8A-4147-A177-3AD203B41FA5}">
                      <a16:colId xmlns:a16="http://schemas.microsoft.com/office/drawing/2014/main" val="2297402252"/>
                    </a:ext>
                  </a:extLst>
                </a:gridCol>
                <a:gridCol w="1109893">
                  <a:extLst>
                    <a:ext uri="{9D8B030D-6E8A-4147-A177-3AD203B41FA5}">
                      <a16:colId xmlns:a16="http://schemas.microsoft.com/office/drawing/2014/main" val="2290169818"/>
                    </a:ext>
                  </a:extLst>
                </a:gridCol>
                <a:gridCol w="1090973">
                  <a:extLst>
                    <a:ext uri="{9D8B030D-6E8A-4147-A177-3AD203B41FA5}">
                      <a16:colId xmlns:a16="http://schemas.microsoft.com/office/drawing/2014/main" val="2250981012"/>
                    </a:ext>
                  </a:extLst>
                </a:gridCol>
              </a:tblGrid>
              <a:tr h="370840">
                <a:tc>
                  <a:txBody>
                    <a:bodyPr/>
                    <a:lstStyle/>
                    <a:p>
                      <a:r>
                        <a:rPr lang="en-US" sz="1400" dirty="0" err="1"/>
                        <a:t>Enc_SSN</a:t>
                      </a:r>
                      <a:endParaRPr lang="en-US" sz="1400" dirty="0"/>
                    </a:p>
                  </a:txBody>
                  <a:tcPr/>
                </a:tc>
                <a:tc>
                  <a:txBody>
                    <a:bodyPr/>
                    <a:lstStyle/>
                    <a:p>
                      <a:r>
                        <a:rPr lang="en-US" sz="1400" dirty="0" err="1"/>
                        <a:t>NoOfAcc</a:t>
                      </a:r>
                      <a:endParaRPr lang="en-US" sz="1400" dirty="0"/>
                    </a:p>
                  </a:txBody>
                  <a:tcPr/>
                </a:tc>
                <a:tc>
                  <a:txBody>
                    <a:bodyPr/>
                    <a:lstStyle/>
                    <a:p>
                      <a:r>
                        <a:rPr lang="en-US" sz="1400" dirty="0"/>
                        <a:t>Balance</a:t>
                      </a:r>
                    </a:p>
                  </a:txBody>
                  <a:tcPr/>
                </a:tc>
                <a:tc>
                  <a:txBody>
                    <a:bodyPr/>
                    <a:lstStyle/>
                    <a:p>
                      <a:r>
                        <a:rPr lang="en-US" sz="1400" dirty="0"/>
                        <a:t>3MnPstDue</a:t>
                      </a:r>
                    </a:p>
                  </a:txBody>
                  <a:tcPr/>
                </a:tc>
                <a:tc>
                  <a:txBody>
                    <a:bodyPr/>
                    <a:lstStyle/>
                    <a:p>
                      <a:r>
                        <a:rPr lang="en-US" sz="1400" dirty="0"/>
                        <a:t>6MnPstDue</a:t>
                      </a:r>
                    </a:p>
                  </a:txBody>
                  <a:tcPr/>
                </a:tc>
                <a:extLst>
                  <a:ext uri="{0D108BD9-81ED-4DB2-BD59-A6C34878D82A}">
                    <a16:rowId xmlns:a16="http://schemas.microsoft.com/office/drawing/2014/main" val="2163849554"/>
                  </a:ext>
                </a:extLst>
              </a:tr>
              <a:tr h="370840">
                <a:tc>
                  <a:txBody>
                    <a:bodyPr/>
                    <a:lstStyle/>
                    <a:p>
                      <a:r>
                        <a:rPr lang="en-US" sz="1400" dirty="0"/>
                        <a:t>Ad9asgvjabl</a:t>
                      </a:r>
                    </a:p>
                  </a:txBody>
                  <a:tcPr/>
                </a:tc>
                <a:tc>
                  <a:txBody>
                    <a:bodyPr/>
                    <a:lstStyle/>
                    <a:p>
                      <a:r>
                        <a:rPr lang="en-US" sz="1400" dirty="0"/>
                        <a:t>4</a:t>
                      </a:r>
                    </a:p>
                  </a:txBody>
                  <a:tcPr/>
                </a:tc>
                <a:tc>
                  <a:txBody>
                    <a:bodyPr/>
                    <a:lstStyle/>
                    <a:p>
                      <a:r>
                        <a:rPr lang="en-US" sz="1400" dirty="0"/>
                        <a:t>150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56045575"/>
                  </a:ext>
                </a:extLst>
              </a:tr>
              <a:tr h="370840">
                <a:tc>
                  <a:txBody>
                    <a:bodyPr/>
                    <a:lstStyle/>
                    <a:p>
                      <a:r>
                        <a:rPr lang="en-US" sz="1400" dirty="0"/>
                        <a:t>CLvb0das9b</a:t>
                      </a:r>
                    </a:p>
                  </a:txBody>
                  <a:tcPr/>
                </a:tc>
                <a:tc>
                  <a:txBody>
                    <a:bodyPr/>
                    <a:lstStyle/>
                    <a:p>
                      <a:r>
                        <a:rPr lang="en-US" sz="1400" dirty="0"/>
                        <a:t>1</a:t>
                      </a:r>
                    </a:p>
                  </a:txBody>
                  <a:tcPr/>
                </a:tc>
                <a:tc>
                  <a:txBody>
                    <a:bodyPr/>
                    <a:lstStyle/>
                    <a:p>
                      <a:r>
                        <a:rPr lang="en-US" sz="1400" dirty="0"/>
                        <a:t>5000</a:t>
                      </a:r>
                    </a:p>
                  </a:txBody>
                  <a:tcPr/>
                </a:tc>
                <a:tc>
                  <a:txBody>
                    <a:bodyPr/>
                    <a:lstStyle/>
                    <a:p>
                      <a:r>
                        <a:rPr lang="en-US" sz="1400" dirty="0"/>
                        <a:t>3000</a:t>
                      </a:r>
                    </a:p>
                  </a:txBody>
                  <a:tcPr/>
                </a:tc>
                <a:tc>
                  <a:txBody>
                    <a:bodyPr/>
                    <a:lstStyle/>
                    <a:p>
                      <a:r>
                        <a:rPr lang="en-US" sz="1400" dirty="0"/>
                        <a:t>1000</a:t>
                      </a:r>
                    </a:p>
                  </a:txBody>
                  <a:tcPr/>
                </a:tc>
                <a:extLst>
                  <a:ext uri="{0D108BD9-81ED-4DB2-BD59-A6C34878D82A}">
                    <a16:rowId xmlns:a16="http://schemas.microsoft.com/office/drawing/2014/main" val="3617813183"/>
                  </a:ext>
                </a:extLst>
              </a:tr>
            </a:tbl>
          </a:graphicData>
        </a:graphic>
      </p:graphicFrame>
      <p:graphicFrame>
        <p:nvGraphicFramePr>
          <p:cNvPr id="10" name="Table 9">
            <a:extLst>
              <a:ext uri="{FF2B5EF4-FFF2-40B4-BE49-F238E27FC236}">
                <a16:creationId xmlns:a16="http://schemas.microsoft.com/office/drawing/2014/main" id="{06A85A89-9C78-47FB-B7A5-37DFD4820022}"/>
              </a:ext>
            </a:extLst>
          </p:cNvPr>
          <p:cNvGraphicFramePr>
            <a:graphicFrameLocks noGrp="1"/>
          </p:cNvGraphicFramePr>
          <p:nvPr>
            <p:extLst>
              <p:ext uri="{D42A27DB-BD31-4B8C-83A1-F6EECF244321}">
                <p14:modId xmlns:p14="http://schemas.microsoft.com/office/powerpoint/2010/main" val="1234757240"/>
              </p:ext>
            </p:extLst>
          </p:nvPr>
        </p:nvGraphicFramePr>
        <p:xfrm>
          <a:off x="11124345" y="3941663"/>
          <a:ext cx="895482" cy="111252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808470523"/>
                    </a:ext>
                  </a:extLst>
                </a:gridCol>
              </a:tblGrid>
              <a:tr h="370840">
                <a:tc>
                  <a:txBody>
                    <a:bodyPr/>
                    <a:lstStyle/>
                    <a:p>
                      <a:r>
                        <a:rPr lang="en-US" sz="1400" dirty="0"/>
                        <a:t>Predict</a:t>
                      </a:r>
                    </a:p>
                  </a:txBody>
                  <a:tcPr/>
                </a:tc>
                <a:extLst>
                  <a:ext uri="{0D108BD9-81ED-4DB2-BD59-A6C34878D82A}">
                    <a16:rowId xmlns:a16="http://schemas.microsoft.com/office/drawing/2014/main" val="1130599323"/>
                  </a:ext>
                </a:extLst>
              </a:tr>
              <a:tr h="370840">
                <a:tc>
                  <a:txBody>
                    <a:bodyPr/>
                    <a:lstStyle/>
                    <a:p>
                      <a:r>
                        <a:rPr lang="en-US" sz="1400" dirty="0"/>
                        <a:t>Good</a:t>
                      </a:r>
                    </a:p>
                  </a:txBody>
                  <a:tcPr/>
                </a:tc>
                <a:extLst>
                  <a:ext uri="{0D108BD9-81ED-4DB2-BD59-A6C34878D82A}">
                    <a16:rowId xmlns:a16="http://schemas.microsoft.com/office/drawing/2014/main" val="673806020"/>
                  </a:ext>
                </a:extLst>
              </a:tr>
              <a:tr h="370840">
                <a:tc>
                  <a:txBody>
                    <a:bodyPr/>
                    <a:lstStyle/>
                    <a:p>
                      <a:r>
                        <a:rPr lang="en-US" sz="1400" dirty="0"/>
                        <a:t>Bad</a:t>
                      </a:r>
                    </a:p>
                  </a:txBody>
                  <a:tcPr/>
                </a:tc>
                <a:extLst>
                  <a:ext uri="{0D108BD9-81ED-4DB2-BD59-A6C34878D82A}">
                    <a16:rowId xmlns:a16="http://schemas.microsoft.com/office/drawing/2014/main" val="3739738183"/>
                  </a:ext>
                </a:extLst>
              </a:tr>
            </a:tbl>
          </a:graphicData>
        </a:graphic>
      </p:graphicFrame>
      <p:sp>
        <p:nvSpPr>
          <p:cNvPr id="11" name="Arrow: Right 10">
            <a:extLst>
              <a:ext uri="{FF2B5EF4-FFF2-40B4-BE49-F238E27FC236}">
                <a16:creationId xmlns:a16="http://schemas.microsoft.com/office/drawing/2014/main" id="{6F61344B-0A32-4C78-B2F8-157B0FC23745}"/>
              </a:ext>
            </a:extLst>
          </p:cNvPr>
          <p:cNvSpPr/>
          <p:nvPr/>
        </p:nvSpPr>
        <p:spPr>
          <a:xfrm>
            <a:off x="10804031" y="4287453"/>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2" name="Right Brace 11">
            <a:extLst>
              <a:ext uri="{FF2B5EF4-FFF2-40B4-BE49-F238E27FC236}">
                <a16:creationId xmlns:a16="http://schemas.microsoft.com/office/drawing/2014/main" id="{583FC88D-7E78-4FA7-8BB7-174CD6F87F4F}"/>
              </a:ext>
            </a:extLst>
          </p:cNvPr>
          <p:cNvSpPr/>
          <p:nvPr/>
        </p:nvSpPr>
        <p:spPr>
          <a:xfrm rot="5400000">
            <a:off x="8311135" y="3319600"/>
            <a:ext cx="327134" cy="391615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1E55923-3073-4448-A01F-3FC4756E783E}"/>
              </a:ext>
            </a:extLst>
          </p:cNvPr>
          <p:cNvSpPr txBox="1"/>
          <p:nvPr/>
        </p:nvSpPr>
        <p:spPr>
          <a:xfrm>
            <a:off x="6301510" y="5473753"/>
            <a:ext cx="4346383" cy="369332"/>
          </a:xfrm>
          <a:prstGeom prst="rect">
            <a:avLst/>
          </a:prstGeom>
          <a:noFill/>
        </p:spPr>
        <p:txBody>
          <a:bodyPr wrap="none" rtlCol="0">
            <a:spAutoFit/>
          </a:bodyPr>
          <a:lstStyle/>
          <a:p>
            <a:r>
              <a:rPr lang="en-US" dirty="0"/>
              <a:t>Only needs feature data to make predictions</a:t>
            </a:r>
          </a:p>
        </p:txBody>
      </p:sp>
    </p:spTree>
    <p:extLst>
      <p:ext uri="{BB962C8B-B14F-4D97-AF65-F5344CB8AC3E}">
        <p14:creationId xmlns:p14="http://schemas.microsoft.com/office/powerpoint/2010/main" val="186023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1" grpId="0" animBg="1"/>
      <p:bldP spid="12"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9B83-41FF-4C7C-B0AA-111AA6EE0695}"/>
              </a:ext>
            </a:extLst>
          </p:cNvPr>
          <p:cNvSpPr>
            <a:spLocks noGrp="1"/>
          </p:cNvSpPr>
          <p:nvPr>
            <p:ph type="title"/>
          </p:nvPr>
        </p:nvSpPr>
        <p:spPr>
          <a:xfrm>
            <a:off x="838200" y="3095504"/>
            <a:ext cx="10515600" cy="666991"/>
          </a:xfrm>
        </p:spPr>
        <p:txBody>
          <a:bodyPr/>
          <a:lstStyle/>
          <a:p>
            <a:r>
              <a:rPr lang="en-US" dirty="0"/>
              <a:t>Tree and Ensemble Models</a:t>
            </a:r>
          </a:p>
        </p:txBody>
      </p:sp>
    </p:spTree>
    <p:extLst>
      <p:ext uri="{BB962C8B-B14F-4D97-AF65-F5344CB8AC3E}">
        <p14:creationId xmlns:p14="http://schemas.microsoft.com/office/powerpoint/2010/main" val="130630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1EE882-29F1-4B60-9711-3B3707C89280}"/>
              </a:ext>
            </a:extLst>
          </p:cNvPr>
          <p:cNvSpPr>
            <a:spLocks noGrp="1"/>
          </p:cNvSpPr>
          <p:nvPr>
            <p:ph type="title"/>
          </p:nvPr>
        </p:nvSpPr>
        <p:spPr>
          <a:xfrm>
            <a:off x="609600" y="200026"/>
            <a:ext cx="10964333" cy="917573"/>
          </a:xfrm>
        </p:spPr>
        <p:txBody>
          <a:bodyPr/>
          <a:lstStyle/>
          <a:p>
            <a:r>
              <a:rPr lang="en-US" dirty="0"/>
              <a:t>Decision Tree</a:t>
            </a:r>
          </a:p>
        </p:txBody>
      </p:sp>
      <p:sp>
        <p:nvSpPr>
          <p:cNvPr id="5" name="Content Placeholder 2">
            <a:extLst>
              <a:ext uri="{FF2B5EF4-FFF2-40B4-BE49-F238E27FC236}">
                <a16:creationId xmlns:a16="http://schemas.microsoft.com/office/drawing/2014/main" id="{DA04E466-E9BD-4C42-9722-DD9641204FBF}"/>
              </a:ext>
            </a:extLst>
          </p:cNvPr>
          <p:cNvSpPr txBox="1">
            <a:spLocks/>
          </p:cNvSpPr>
          <p:nvPr/>
        </p:nvSpPr>
        <p:spPr>
          <a:xfrm>
            <a:off x="609601" y="1295401"/>
            <a:ext cx="3769452"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Has a flowchart/tree-like representation</a:t>
            </a:r>
          </a:p>
          <a:p>
            <a:pPr lvl="1"/>
            <a:r>
              <a:rPr lang="en-US" sz="2000" dirty="0"/>
              <a:t>Each node represents a test on columns of data</a:t>
            </a:r>
          </a:p>
          <a:p>
            <a:pPr lvl="1"/>
            <a:r>
              <a:rPr lang="en-US" sz="2000" dirty="0"/>
              <a:t>Each branch represents an outcome of the node’s test</a:t>
            </a:r>
          </a:p>
          <a:p>
            <a:pPr lvl="1"/>
            <a:r>
              <a:rPr lang="en-US" sz="2000" dirty="0"/>
              <a:t>Terminal/leaf nodes decide the predicted labels of the instances</a:t>
            </a:r>
          </a:p>
        </p:txBody>
      </p:sp>
      <p:pic>
        <p:nvPicPr>
          <p:cNvPr id="6" name="Picture 5">
            <a:extLst>
              <a:ext uri="{FF2B5EF4-FFF2-40B4-BE49-F238E27FC236}">
                <a16:creationId xmlns:a16="http://schemas.microsoft.com/office/drawing/2014/main" id="{B8D1899D-F569-4ABE-A78B-230747721F00}"/>
              </a:ext>
            </a:extLst>
          </p:cNvPr>
          <p:cNvPicPr>
            <a:picLocks noChangeAspect="1"/>
          </p:cNvPicPr>
          <p:nvPr/>
        </p:nvPicPr>
        <p:blipFill>
          <a:blip r:embed="rId2"/>
          <a:stretch>
            <a:fillRect/>
          </a:stretch>
        </p:blipFill>
        <p:spPr>
          <a:xfrm>
            <a:off x="4379053" y="1295401"/>
            <a:ext cx="7638747" cy="3881351"/>
          </a:xfrm>
          <a:prstGeom prst="rect">
            <a:avLst/>
          </a:prstGeom>
        </p:spPr>
      </p:pic>
    </p:spTree>
    <p:extLst>
      <p:ext uri="{BB962C8B-B14F-4D97-AF65-F5344CB8AC3E}">
        <p14:creationId xmlns:p14="http://schemas.microsoft.com/office/powerpoint/2010/main" val="1405692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FCF643-9DE3-42C4-8E90-F6BAA9FE01D6}"/>
              </a:ext>
            </a:extLst>
          </p:cNvPr>
          <p:cNvSpPr>
            <a:spLocks noGrp="1"/>
          </p:cNvSpPr>
          <p:nvPr>
            <p:ph type="title"/>
          </p:nvPr>
        </p:nvSpPr>
        <p:spPr>
          <a:xfrm>
            <a:off x="609600" y="200026"/>
            <a:ext cx="10964333" cy="917573"/>
          </a:xfrm>
        </p:spPr>
        <p:txBody>
          <a:bodyPr/>
          <a:lstStyle/>
          <a:p>
            <a:r>
              <a:rPr lang="en-US" dirty="0"/>
              <a:t>Applying a Tree to Test Data</a:t>
            </a:r>
          </a:p>
        </p:txBody>
      </p:sp>
      <p:pic>
        <p:nvPicPr>
          <p:cNvPr id="5" name="Picture 4">
            <a:extLst>
              <a:ext uri="{FF2B5EF4-FFF2-40B4-BE49-F238E27FC236}">
                <a16:creationId xmlns:a16="http://schemas.microsoft.com/office/drawing/2014/main" id="{526F3AD8-0A99-4D86-9FBF-930044AD83D2}"/>
              </a:ext>
            </a:extLst>
          </p:cNvPr>
          <p:cNvPicPr>
            <a:picLocks noChangeAspect="1"/>
          </p:cNvPicPr>
          <p:nvPr/>
        </p:nvPicPr>
        <p:blipFill>
          <a:blip r:embed="rId2"/>
          <a:stretch>
            <a:fillRect/>
          </a:stretch>
        </p:blipFill>
        <p:spPr>
          <a:xfrm>
            <a:off x="2542806" y="1117599"/>
            <a:ext cx="7097920" cy="4344691"/>
          </a:xfrm>
          <a:prstGeom prst="rect">
            <a:avLst/>
          </a:prstGeom>
        </p:spPr>
      </p:pic>
      <p:sp>
        <p:nvSpPr>
          <p:cNvPr id="6" name="TextBox 5">
            <a:extLst>
              <a:ext uri="{FF2B5EF4-FFF2-40B4-BE49-F238E27FC236}">
                <a16:creationId xmlns:a16="http://schemas.microsoft.com/office/drawing/2014/main" id="{2E17FD5A-2481-4B88-A461-EED489A90EF5}"/>
              </a:ext>
            </a:extLst>
          </p:cNvPr>
          <p:cNvSpPr txBox="1"/>
          <p:nvPr/>
        </p:nvSpPr>
        <p:spPr>
          <a:xfrm>
            <a:off x="2551274" y="1395710"/>
            <a:ext cx="2749471" cy="369332"/>
          </a:xfrm>
          <a:prstGeom prst="rect">
            <a:avLst/>
          </a:prstGeom>
          <a:noFill/>
        </p:spPr>
        <p:txBody>
          <a:bodyPr wrap="none" rtlCol="0">
            <a:spAutoFit/>
          </a:bodyPr>
          <a:lstStyle/>
          <a:p>
            <a:r>
              <a:rPr lang="en-US" dirty="0">
                <a:solidFill>
                  <a:schemeClr val="tx1"/>
                </a:solidFill>
                <a:latin typeface="Palatino Linotype" panose="02040502050505030304" pitchFamily="18" charset="0"/>
              </a:rPr>
              <a:t>Start from the Root Node</a:t>
            </a:r>
          </a:p>
        </p:txBody>
      </p:sp>
      <p:cxnSp>
        <p:nvCxnSpPr>
          <p:cNvPr id="7" name="Straight Arrow Connector 6">
            <a:extLst>
              <a:ext uri="{FF2B5EF4-FFF2-40B4-BE49-F238E27FC236}">
                <a16:creationId xmlns:a16="http://schemas.microsoft.com/office/drawing/2014/main" id="{8B591935-AAFD-43C4-A698-D5A7AF915D7E}"/>
              </a:ext>
            </a:extLst>
          </p:cNvPr>
          <p:cNvCxnSpPr>
            <a:stCxn id="6" idx="2"/>
          </p:cNvCxnSpPr>
          <p:nvPr/>
        </p:nvCxnSpPr>
        <p:spPr bwMode="auto">
          <a:xfrm>
            <a:off x="3926010" y="1765042"/>
            <a:ext cx="0" cy="499986"/>
          </a:xfrm>
          <a:prstGeom prst="straightConnector1">
            <a:avLst/>
          </a:prstGeom>
          <a:solidFill>
            <a:srgbClr val="00B8FF"/>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a:extLst>
              <a:ext uri="{FF2B5EF4-FFF2-40B4-BE49-F238E27FC236}">
                <a16:creationId xmlns:a16="http://schemas.microsoft.com/office/drawing/2014/main" id="{8DBA0B78-270B-4F59-A471-14513E24505A}"/>
              </a:ext>
            </a:extLst>
          </p:cNvPr>
          <p:cNvCxnSpPr/>
          <p:nvPr/>
        </p:nvCxnSpPr>
        <p:spPr bwMode="auto">
          <a:xfrm flipV="1">
            <a:off x="4337108" y="2332139"/>
            <a:ext cx="2382474" cy="192947"/>
          </a:xfrm>
          <a:prstGeom prst="straightConnector1">
            <a:avLst/>
          </a:prstGeom>
          <a:solidFill>
            <a:srgbClr val="00B8FF"/>
          </a:solidFill>
          <a:ln w="19050" cap="flat" cmpd="sng" algn="ctr">
            <a:solidFill>
              <a:srgbClr val="FF000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BE0C1B6F-663A-4491-9ED1-E806C26B689E}"/>
              </a:ext>
            </a:extLst>
          </p:cNvPr>
          <p:cNvCxnSpPr/>
          <p:nvPr/>
        </p:nvCxnSpPr>
        <p:spPr bwMode="auto">
          <a:xfrm flipV="1">
            <a:off x="5300745" y="2390862"/>
            <a:ext cx="2350015" cy="939568"/>
          </a:xfrm>
          <a:prstGeom prst="straightConnector1">
            <a:avLst/>
          </a:prstGeom>
          <a:solidFill>
            <a:srgbClr val="00B8FF"/>
          </a:solidFill>
          <a:ln w="19050" cap="flat" cmpd="sng" algn="ctr">
            <a:solidFill>
              <a:srgbClr val="FF000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D592EF2A-63E9-4DF6-88F2-F11CB69CA035}"/>
              </a:ext>
            </a:extLst>
          </p:cNvPr>
          <p:cNvCxnSpPr/>
          <p:nvPr/>
        </p:nvCxnSpPr>
        <p:spPr bwMode="auto">
          <a:xfrm flipV="1">
            <a:off x="6023295" y="2390862"/>
            <a:ext cx="3179428" cy="1942054"/>
          </a:xfrm>
          <a:prstGeom prst="straightConnector1">
            <a:avLst/>
          </a:prstGeom>
          <a:solidFill>
            <a:srgbClr val="00B8FF"/>
          </a:solidFill>
          <a:ln w="19050" cap="flat" cmpd="sng" algn="ctr">
            <a:solidFill>
              <a:srgbClr val="FF0000"/>
            </a:solidFill>
            <a:prstDash val="lg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9533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nodeType="afterEffect">
                                  <p:stCondLst>
                                    <p:cond delay="0"/>
                                  </p:stCondLst>
                                  <p:childTnLst>
                                    <p:set>
                                      <p:cBhvr>
                                        <p:cTn id="29"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EBE425-25AF-416F-98F0-ED4A10E39EC3}"/>
              </a:ext>
            </a:extLst>
          </p:cNvPr>
          <p:cNvSpPr>
            <a:spLocks noGrp="1"/>
          </p:cNvSpPr>
          <p:nvPr>
            <p:ph type="title"/>
          </p:nvPr>
        </p:nvSpPr>
        <p:spPr>
          <a:xfrm>
            <a:off x="609600" y="200026"/>
            <a:ext cx="10964333" cy="917573"/>
          </a:xfrm>
        </p:spPr>
        <p:txBody>
          <a:bodyPr/>
          <a:lstStyle/>
          <a:p>
            <a:r>
              <a:rPr lang="en-US" dirty="0"/>
              <a:t>Random Forest</a:t>
            </a:r>
          </a:p>
        </p:txBody>
      </p:sp>
      <p:sp>
        <p:nvSpPr>
          <p:cNvPr id="5" name="Content Placeholder 2">
            <a:extLst>
              <a:ext uri="{FF2B5EF4-FFF2-40B4-BE49-F238E27FC236}">
                <a16:creationId xmlns:a16="http://schemas.microsoft.com/office/drawing/2014/main" id="{FF7E36DE-9482-412B-B0B7-FA05FCB19BDF}"/>
              </a:ext>
            </a:extLst>
          </p:cNvPr>
          <p:cNvSpPr txBox="1">
            <a:spLocks/>
          </p:cNvSpPr>
          <p:nvPr/>
        </p:nvSpPr>
        <p:spPr>
          <a:xfrm>
            <a:off x="609600" y="1295401"/>
            <a:ext cx="10964333" cy="45196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may have guessed from the name, a Random Forest is an </a:t>
            </a:r>
            <a:r>
              <a:rPr lang="en-US" b="1" dirty="0"/>
              <a:t>ensemble model </a:t>
            </a:r>
            <a:r>
              <a:rPr lang="en-US" dirty="0"/>
              <a:t>that consists of multiple decision trees</a:t>
            </a:r>
          </a:p>
          <a:p>
            <a:pPr lvl="1"/>
            <a:r>
              <a:rPr lang="en-US" dirty="0"/>
              <a:t>Each tree is fit/trained using a random subset of the data (in terms of both instances and features)</a:t>
            </a:r>
          </a:p>
          <a:p>
            <a:pPr lvl="1"/>
            <a:r>
              <a:rPr lang="en-US" dirty="0"/>
              <a:t>When make predictions, each tree generates its own predicted values. The final decision is “voted” among the trees – the value with more tree predicted wins</a:t>
            </a:r>
          </a:p>
          <a:p>
            <a:r>
              <a:rPr lang="en-US" dirty="0"/>
              <a:t>The use of multiple trees </a:t>
            </a:r>
          </a:p>
          <a:p>
            <a:pPr lvl="1"/>
            <a:r>
              <a:rPr lang="en-US" dirty="0"/>
              <a:t>Stabilizes the model</a:t>
            </a:r>
          </a:p>
          <a:p>
            <a:pPr lvl="1"/>
            <a:r>
              <a:rPr lang="en-US" dirty="0"/>
              <a:t>Mitigates overfitting</a:t>
            </a:r>
          </a:p>
          <a:p>
            <a:pPr lvl="1"/>
            <a:r>
              <a:rPr lang="en-US" dirty="0"/>
              <a:t>Improve performances in general</a:t>
            </a:r>
          </a:p>
        </p:txBody>
      </p:sp>
    </p:spTree>
    <p:extLst>
      <p:ext uri="{BB962C8B-B14F-4D97-AF65-F5344CB8AC3E}">
        <p14:creationId xmlns:p14="http://schemas.microsoft.com/office/powerpoint/2010/main" val="3876205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172C-CFAE-4DA3-A70B-ADADCE77B2D4}"/>
              </a:ext>
            </a:extLst>
          </p:cNvPr>
          <p:cNvSpPr>
            <a:spLocks noGrp="1"/>
          </p:cNvSpPr>
          <p:nvPr>
            <p:ph type="title"/>
          </p:nvPr>
        </p:nvSpPr>
        <p:spPr/>
        <p:txBody>
          <a:bodyPr/>
          <a:lstStyle/>
          <a:p>
            <a:r>
              <a:rPr lang="en-US" dirty="0"/>
              <a:t>Extreme Gradient Boosting (</a:t>
            </a:r>
            <a:r>
              <a:rPr lang="en-US" dirty="0" err="1"/>
              <a:t>XGBoost</a:t>
            </a:r>
            <a:r>
              <a:rPr lang="en-US" dirty="0"/>
              <a:t>) Model</a:t>
            </a:r>
          </a:p>
        </p:txBody>
      </p:sp>
      <p:sp>
        <p:nvSpPr>
          <p:cNvPr id="3" name="Content Placeholder 2">
            <a:extLst>
              <a:ext uri="{FF2B5EF4-FFF2-40B4-BE49-F238E27FC236}">
                <a16:creationId xmlns:a16="http://schemas.microsoft.com/office/drawing/2014/main" id="{B0618B90-0251-4998-A338-088CD0531202}"/>
              </a:ext>
            </a:extLst>
          </p:cNvPr>
          <p:cNvSpPr>
            <a:spLocks noGrp="1"/>
          </p:cNvSpPr>
          <p:nvPr>
            <p:ph sz="quarter" idx="10"/>
          </p:nvPr>
        </p:nvSpPr>
        <p:spPr/>
        <p:txBody>
          <a:bodyPr/>
          <a:lstStyle/>
          <a:p>
            <a:r>
              <a:rPr lang="en-US" dirty="0"/>
              <a:t>An ensemble of tree models similar to Random Forest</a:t>
            </a:r>
          </a:p>
          <a:p>
            <a:r>
              <a:rPr lang="en-US" dirty="0"/>
              <a:t>Unlike random forest, the trees are not added to the ensemble randomly but rather with an objective of minimizing the training errors</a:t>
            </a:r>
          </a:p>
          <a:p>
            <a:r>
              <a:rPr lang="en-US" dirty="0"/>
              <a:t>Provided in AWS </a:t>
            </a:r>
            <a:r>
              <a:rPr lang="en-US" dirty="0" err="1"/>
              <a:t>SageMaker</a:t>
            </a:r>
            <a:endParaRPr lang="en-US" dirty="0"/>
          </a:p>
        </p:txBody>
      </p:sp>
      <p:graphicFrame>
        <p:nvGraphicFramePr>
          <p:cNvPr id="4" name="Table 4">
            <a:extLst>
              <a:ext uri="{FF2B5EF4-FFF2-40B4-BE49-F238E27FC236}">
                <a16:creationId xmlns:a16="http://schemas.microsoft.com/office/drawing/2014/main" id="{050EF61A-EDEE-4ECE-BCDD-F10D95C2A4CD}"/>
              </a:ext>
            </a:extLst>
          </p:cNvPr>
          <p:cNvGraphicFramePr>
            <a:graphicFrameLocks noGrp="1"/>
          </p:cNvGraphicFramePr>
          <p:nvPr>
            <p:extLst>
              <p:ext uri="{D42A27DB-BD31-4B8C-83A1-F6EECF244321}">
                <p14:modId xmlns:p14="http://schemas.microsoft.com/office/powerpoint/2010/main" val="506584344"/>
              </p:ext>
            </p:extLst>
          </p:nvPr>
        </p:nvGraphicFramePr>
        <p:xfrm>
          <a:off x="2369327" y="3724867"/>
          <a:ext cx="5150770" cy="222504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743330414"/>
                    </a:ext>
                  </a:extLst>
                </a:gridCol>
                <a:gridCol w="895482">
                  <a:extLst>
                    <a:ext uri="{9D8B030D-6E8A-4147-A177-3AD203B41FA5}">
                      <a16:colId xmlns:a16="http://schemas.microsoft.com/office/drawing/2014/main" val="315540010"/>
                    </a:ext>
                  </a:extLst>
                </a:gridCol>
                <a:gridCol w="863950">
                  <a:extLst>
                    <a:ext uri="{9D8B030D-6E8A-4147-A177-3AD203B41FA5}">
                      <a16:colId xmlns:a16="http://schemas.microsoft.com/office/drawing/2014/main" val="2984437135"/>
                    </a:ext>
                  </a:extLst>
                </a:gridCol>
                <a:gridCol w="1109893">
                  <a:extLst>
                    <a:ext uri="{9D8B030D-6E8A-4147-A177-3AD203B41FA5}">
                      <a16:colId xmlns:a16="http://schemas.microsoft.com/office/drawing/2014/main" val="1847807242"/>
                    </a:ext>
                  </a:extLst>
                </a:gridCol>
                <a:gridCol w="1090973">
                  <a:extLst>
                    <a:ext uri="{9D8B030D-6E8A-4147-A177-3AD203B41FA5}">
                      <a16:colId xmlns:a16="http://schemas.microsoft.com/office/drawing/2014/main" val="4277968307"/>
                    </a:ext>
                  </a:extLst>
                </a:gridCol>
              </a:tblGrid>
              <a:tr h="370840">
                <a:tc>
                  <a:txBody>
                    <a:bodyPr/>
                    <a:lstStyle/>
                    <a:p>
                      <a:r>
                        <a:rPr lang="en-US" sz="1400" dirty="0" err="1"/>
                        <a:t>Enc_SSN</a:t>
                      </a:r>
                      <a:endParaRPr lang="en-US" sz="1400" dirty="0"/>
                    </a:p>
                  </a:txBody>
                  <a:tcPr/>
                </a:tc>
                <a:tc>
                  <a:txBody>
                    <a:bodyPr/>
                    <a:lstStyle/>
                    <a:p>
                      <a:r>
                        <a:rPr lang="en-US" sz="1400" dirty="0" err="1"/>
                        <a:t>NoOfAcc</a:t>
                      </a:r>
                      <a:endParaRPr lang="en-US" sz="1400" dirty="0"/>
                    </a:p>
                  </a:txBody>
                  <a:tcPr/>
                </a:tc>
                <a:tc>
                  <a:txBody>
                    <a:bodyPr/>
                    <a:lstStyle/>
                    <a:p>
                      <a:r>
                        <a:rPr lang="en-US" sz="1400" dirty="0"/>
                        <a:t>Balance</a:t>
                      </a:r>
                    </a:p>
                  </a:txBody>
                  <a:tcPr/>
                </a:tc>
                <a:tc>
                  <a:txBody>
                    <a:bodyPr/>
                    <a:lstStyle/>
                    <a:p>
                      <a:r>
                        <a:rPr lang="en-US" sz="1400" dirty="0"/>
                        <a:t>3MnPstDue</a:t>
                      </a:r>
                    </a:p>
                  </a:txBody>
                  <a:tcPr/>
                </a:tc>
                <a:tc>
                  <a:txBody>
                    <a:bodyPr/>
                    <a:lstStyle/>
                    <a:p>
                      <a:r>
                        <a:rPr lang="en-US" sz="1400" dirty="0"/>
                        <a:t>6MnPstDue</a:t>
                      </a:r>
                    </a:p>
                  </a:txBody>
                  <a:tcPr/>
                </a:tc>
                <a:extLst>
                  <a:ext uri="{0D108BD9-81ED-4DB2-BD59-A6C34878D82A}">
                    <a16:rowId xmlns:a16="http://schemas.microsoft.com/office/drawing/2014/main" val="2138257583"/>
                  </a:ext>
                </a:extLst>
              </a:tr>
              <a:tr h="370840">
                <a:tc>
                  <a:txBody>
                    <a:bodyPr/>
                    <a:lstStyle/>
                    <a:p>
                      <a:r>
                        <a:rPr lang="en-US" sz="1400" dirty="0"/>
                        <a:t>Ad9asgvjabl</a:t>
                      </a:r>
                    </a:p>
                  </a:txBody>
                  <a:tcPr/>
                </a:tc>
                <a:tc>
                  <a:txBody>
                    <a:bodyPr/>
                    <a:lstStyle/>
                    <a:p>
                      <a:r>
                        <a:rPr lang="en-US" sz="1400" dirty="0"/>
                        <a:t>3</a:t>
                      </a:r>
                    </a:p>
                  </a:txBody>
                  <a:tcPr/>
                </a:tc>
                <a:tc>
                  <a:txBody>
                    <a:bodyPr/>
                    <a:lstStyle/>
                    <a:p>
                      <a:r>
                        <a:rPr lang="en-US" sz="1400" dirty="0"/>
                        <a:t>100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4250914417"/>
                  </a:ext>
                </a:extLst>
              </a:tr>
              <a:tr h="370840">
                <a:tc>
                  <a:txBody>
                    <a:bodyPr/>
                    <a:lstStyle/>
                    <a:p>
                      <a:r>
                        <a:rPr lang="en-US" sz="1400" dirty="0"/>
                        <a:t>CLvb0das9b</a:t>
                      </a:r>
                    </a:p>
                  </a:txBody>
                  <a:tcPr/>
                </a:tc>
                <a:tc>
                  <a:txBody>
                    <a:bodyPr/>
                    <a:lstStyle/>
                    <a:p>
                      <a:r>
                        <a:rPr lang="en-US" sz="1400" dirty="0"/>
                        <a:t>1</a:t>
                      </a:r>
                    </a:p>
                  </a:txBody>
                  <a:tcPr/>
                </a:tc>
                <a:tc>
                  <a:txBody>
                    <a:bodyPr/>
                    <a:lstStyle/>
                    <a:p>
                      <a:r>
                        <a:rPr lang="en-US" sz="1400" dirty="0"/>
                        <a:t>2500</a:t>
                      </a:r>
                    </a:p>
                  </a:txBody>
                  <a:tcPr/>
                </a:tc>
                <a:tc>
                  <a:txBody>
                    <a:bodyPr/>
                    <a:lstStyle/>
                    <a:p>
                      <a:r>
                        <a:rPr lang="en-US" sz="1400" dirty="0"/>
                        <a:t>1000</a:t>
                      </a:r>
                    </a:p>
                  </a:txBody>
                  <a:tcPr/>
                </a:tc>
                <a:tc>
                  <a:txBody>
                    <a:bodyPr/>
                    <a:lstStyle/>
                    <a:p>
                      <a:r>
                        <a:rPr lang="en-US" sz="1400" dirty="0"/>
                        <a:t>500</a:t>
                      </a:r>
                    </a:p>
                  </a:txBody>
                  <a:tcPr/>
                </a:tc>
                <a:extLst>
                  <a:ext uri="{0D108BD9-81ED-4DB2-BD59-A6C34878D82A}">
                    <a16:rowId xmlns:a16="http://schemas.microsoft.com/office/drawing/2014/main" val="1551227789"/>
                  </a:ext>
                </a:extLst>
              </a:tr>
              <a:tr h="370840">
                <a:tc>
                  <a:txBody>
                    <a:bodyPr/>
                    <a:lstStyle/>
                    <a:p>
                      <a:r>
                        <a:rPr lang="en-US" sz="1400" dirty="0"/>
                        <a:t>MCdfasd924</a:t>
                      </a:r>
                    </a:p>
                  </a:txBody>
                  <a:tcPr/>
                </a:tc>
                <a:tc>
                  <a:txBody>
                    <a:bodyPr/>
                    <a:lstStyle/>
                    <a:p>
                      <a:r>
                        <a:rPr lang="en-US" sz="1400" dirty="0"/>
                        <a:t>4</a:t>
                      </a:r>
                    </a:p>
                  </a:txBody>
                  <a:tcPr/>
                </a:tc>
                <a:tc>
                  <a:txBody>
                    <a:bodyPr/>
                    <a:lstStyle/>
                    <a:p>
                      <a:r>
                        <a:rPr lang="en-US" sz="1400" dirty="0"/>
                        <a:t>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2927075177"/>
                  </a:ext>
                </a:extLst>
              </a:tr>
              <a:tr h="370840">
                <a:tc>
                  <a:txBody>
                    <a:bodyPr/>
                    <a:lstStyle/>
                    <a:p>
                      <a:r>
                        <a:rPr lang="en-US" sz="1400" dirty="0"/>
                        <a:t>Mx9ta9fgak4</a:t>
                      </a:r>
                    </a:p>
                  </a:txBody>
                  <a:tcPr/>
                </a:tc>
                <a:tc>
                  <a:txBody>
                    <a:bodyPr/>
                    <a:lstStyle/>
                    <a:p>
                      <a:r>
                        <a:rPr lang="en-US" sz="1400" dirty="0"/>
                        <a:t>2</a:t>
                      </a:r>
                    </a:p>
                  </a:txBody>
                  <a:tcPr/>
                </a:tc>
                <a:tc>
                  <a:txBody>
                    <a:bodyPr/>
                    <a:lstStyle/>
                    <a:p>
                      <a:r>
                        <a:rPr lang="en-US" sz="1400" dirty="0"/>
                        <a:t>1200</a:t>
                      </a:r>
                    </a:p>
                  </a:txBody>
                  <a:tcPr/>
                </a:tc>
                <a:tc>
                  <a:txBody>
                    <a:bodyPr/>
                    <a:lstStyle/>
                    <a:p>
                      <a:r>
                        <a:rPr lang="en-US" sz="1400" dirty="0"/>
                        <a:t>200</a:t>
                      </a:r>
                    </a:p>
                  </a:txBody>
                  <a:tcPr/>
                </a:tc>
                <a:tc>
                  <a:txBody>
                    <a:bodyPr/>
                    <a:lstStyle/>
                    <a:p>
                      <a:r>
                        <a:rPr lang="en-US" sz="1400" dirty="0"/>
                        <a:t>0</a:t>
                      </a:r>
                    </a:p>
                  </a:txBody>
                  <a:tcPr/>
                </a:tc>
                <a:extLst>
                  <a:ext uri="{0D108BD9-81ED-4DB2-BD59-A6C34878D82A}">
                    <a16:rowId xmlns:a16="http://schemas.microsoft.com/office/drawing/2014/main" val="3873713489"/>
                  </a:ext>
                </a:extLst>
              </a:tr>
              <a:tr h="370840">
                <a:tc>
                  <a:txBody>
                    <a:bodyPr/>
                    <a:lstStyle/>
                    <a:p>
                      <a:r>
                        <a:rPr lang="en-US" sz="1400" dirty="0"/>
                        <a:t>Ro04ik2lv90</a:t>
                      </a:r>
                    </a:p>
                  </a:txBody>
                  <a:tcPr/>
                </a:tc>
                <a:tc>
                  <a:txBody>
                    <a:bodyPr/>
                    <a:lstStyle/>
                    <a:p>
                      <a:r>
                        <a:rPr lang="en-US" sz="1400" dirty="0"/>
                        <a:t>4</a:t>
                      </a:r>
                    </a:p>
                  </a:txBody>
                  <a:tcPr/>
                </a:tc>
                <a:tc>
                  <a:txBody>
                    <a:bodyPr/>
                    <a:lstStyle/>
                    <a:p>
                      <a:r>
                        <a:rPr lang="en-US" sz="1400" dirty="0"/>
                        <a:t>200</a:t>
                      </a:r>
                    </a:p>
                  </a:txBody>
                  <a:tcPr/>
                </a:tc>
                <a:tc>
                  <a:txBody>
                    <a:bodyPr/>
                    <a:lstStyle/>
                    <a:p>
                      <a:r>
                        <a:rPr lang="en-US" sz="1400" dirty="0"/>
                        <a:t>50</a:t>
                      </a:r>
                    </a:p>
                  </a:txBody>
                  <a:tcPr/>
                </a:tc>
                <a:tc>
                  <a:txBody>
                    <a:bodyPr/>
                    <a:lstStyle/>
                    <a:p>
                      <a:r>
                        <a:rPr lang="en-US" sz="1400" dirty="0"/>
                        <a:t>0</a:t>
                      </a:r>
                    </a:p>
                  </a:txBody>
                  <a:tcPr/>
                </a:tc>
                <a:extLst>
                  <a:ext uri="{0D108BD9-81ED-4DB2-BD59-A6C34878D82A}">
                    <a16:rowId xmlns:a16="http://schemas.microsoft.com/office/drawing/2014/main" val="1958290747"/>
                  </a:ext>
                </a:extLst>
              </a:tr>
            </a:tbl>
          </a:graphicData>
        </a:graphic>
      </p:graphicFrame>
      <p:graphicFrame>
        <p:nvGraphicFramePr>
          <p:cNvPr id="5" name="Table 4">
            <a:extLst>
              <a:ext uri="{FF2B5EF4-FFF2-40B4-BE49-F238E27FC236}">
                <a16:creationId xmlns:a16="http://schemas.microsoft.com/office/drawing/2014/main" id="{5D00DC74-A539-4FB2-8635-040034A71AF7}"/>
              </a:ext>
            </a:extLst>
          </p:cNvPr>
          <p:cNvGraphicFramePr>
            <a:graphicFrameLocks noGrp="1"/>
          </p:cNvGraphicFramePr>
          <p:nvPr>
            <p:extLst>
              <p:ext uri="{D42A27DB-BD31-4B8C-83A1-F6EECF244321}">
                <p14:modId xmlns:p14="http://schemas.microsoft.com/office/powerpoint/2010/main" val="192421975"/>
              </p:ext>
            </p:extLst>
          </p:nvPr>
        </p:nvGraphicFramePr>
        <p:xfrm>
          <a:off x="1473845" y="3724867"/>
          <a:ext cx="895482" cy="2225040"/>
        </p:xfrm>
        <a:graphic>
          <a:graphicData uri="http://schemas.openxmlformats.org/drawingml/2006/table">
            <a:tbl>
              <a:tblPr firstRow="1" bandRow="1">
                <a:tableStyleId>{21E4AEA4-8DFA-4A89-87EB-49C32662AFE0}</a:tableStyleId>
              </a:tblPr>
              <a:tblGrid>
                <a:gridCol w="895482">
                  <a:extLst>
                    <a:ext uri="{9D8B030D-6E8A-4147-A177-3AD203B41FA5}">
                      <a16:colId xmlns:a16="http://schemas.microsoft.com/office/drawing/2014/main" val="3055482815"/>
                    </a:ext>
                  </a:extLst>
                </a:gridCol>
              </a:tblGrid>
              <a:tr h="370840">
                <a:tc>
                  <a:txBody>
                    <a:bodyPr/>
                    <a:lstStyle/>
                    <a:p>
                      <a:r>
                        <a:rPr lang="en-US" sz="1400" dirty="0"/>
                        <a:t>Class</a:t>
                      </a:r>
                    </a:p>
                  </a:txBody>
                  <a:tcPr/>
                </a:tc>
                <a:extLst>
                  <a:ext uri="{0D108BD9-81ED-4DB2-BD59-A6C34878D82A}">
                    <a16:rowId xmlns:a16="http://schemas.microsoft.com/office/drawing/2014/main" val="770657337"/>
                  </a:ext>
                </a:extLst>
              </a:tr>
              <a:tr h="370840">
                <a:tc>
                  <a:txBody>
                    <a:bodyPr/>
                    <a:lstStyle/>
                    <a:p>
                      <a:r>
                        <a:rPr lang="en-US" sz="1400" dirty="0"/>
                        <a:t>Good</a:t>
                      </a:r>
                    </a:p>
                  </a:txBody>
                  <a:tcPr/>
                </a:tc>
                <a:extLst>
                  <a:ext uri="{0D108BD9-81ED-4DB2-BD59-A6C34878D82A}">
                    <a16:rowId xmlns:a16="http://schemas.microsoft.com/office/drawing/2014/main" val="1794160944"/>
                  </a:ext>
                </a:extLst>
              </a:tr>
              <a:tr h="370840">
                <a:tc>
                  <a:txBody>
                    <a:bodyPr/>
                    <a:lstStyle/>
                    <a:p>
                      <a:r>
                        <a:rPr lang="en-US" sz="1400" dirty="0"/>
                        <a:t>Bad</a:t>
                      </a:r>
                    </a:p>
                  </a:txBody>
                  <a:tcPr/>
                </a:tc>
                <a:extLst>
                  <a:ext uri="{0D108BD9-81ED-4DB2-BD59-A6C34878D82A}">
                    <a16:rowId xmlns:a16="http://schemas.microsoft.com/office/drawing/2014/main" val="2037776680"/>
                  </a:ext>
                </a:extLst>
              </a:tr>
              <a:tr h="370840">
                <a:tc>
                  <a:txBody>
                    <a:bodyPr/>
                    <a:lstStyle/>
                    <a:p>
                      <a:r>
                        <a:rPr lang="en-US" sz="1400" dirty="0"/>
                        <a:t>Good</a:t>
                      </a:r>
                    </a:p>
                  </a:txBody>
                  <a:tcPr/>
                </a:tc>
                <a:extLst>
                  <a:ext uri="{0D108BD9-81ED-4DB2-BD59-A6C34878D82A}">
                    <a16:rowId xmlns:a16="http://schemas.microsoft.com/office/drawing/2014/main" val="1979790178"/>
                  </a:ext>
                </a:extLst>
              </a:tr>
              <a:tr h="370840">
                <a:tc>
                  <a:txBody>
                    <a:bodyPr/>
                    <a:lstStyle/>
                    <a:p>
                      <a:r>
                        <a:rPr lang="en-US" sz="1400" dirty="0"/>
                        <a:t>Good</a:t>
                      </a:r>
                    </a:p>
                  </a:txBody>
                  <a:tcPr/>
                </a:tc>
                <a:extLst>
                  <a:ext uri="{0D108BD9-81ED-4DB2-BD59-A6C34878D82A}">
                    <a16:rowId xmlns:a16="http://schemas.microsoft.com/office/drawing/2014/main" val="2079958673"/>
                  </a:ext>
                </a:extLst>
              </a:tr>
              <a:tr h="370840">
                <a:tc>
                  <a:txBody>
                    <a:bodyPr/>
                    <a:lstStyle/>
                    <a:p>
                      <a:r>
                        <a:rPr lang="en-US" sz="1400" dirty="0"/>
                        <a:t>Good</a:t>
                      </a:r>
                    </a:p>
                  </a:txBody>
                  <a:tcPr/>
                </a:tc>
                <a:extLst>
                  <a:ext uri="{0D108BD9-81ED-4DB2-BD59-A6C34878D82A}">
                    <a16:rowId xmlns:a16="http://schemas.microsoft.com/office/drawing/2014/main" val="1318855023"/>
                  </a:ext>
                </a:extLst>
              </a:tr>
            </a:tbl>
          </a:graphicData>
        </a:graphic>
      </p:graphicFrame>
    </p:spTree>
    <p:extLst>
      <p:ext uri="{BB962C8B-B14F-4D97-AF65-F5344CB8AC3E}">
        <p14:creationId xmlns:p14="http://schemas.microsoft.com/office/powerpoint/2010/main" val="145698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344E-6013-6A48-A0F2-70EA59CCA5D7}"/>
              </a:ext>
            </a:extLst>
          </p:cNvPr>
          <p:cNvSpPr>
            <a:spLocks noGrp="1"/>
          </p:cNvSpPr>
          <p:nvPr>
            <p:ph type="title"/>
          </p:nvPr>
        </p:nvSpPr>
        <p:spPr/>
        <p:txBody>
          <a:bodyPr/>
          <a:lstStyle/>
          <a:p>
            <a:r>
              <a:rPr lang="en-US" dirty="0"/>
              <a:t>Additional Reading</a:t>
            </a:r>
          </a:p>
        </p:txBody>
      </p:sp>
      <p:sp>
        <p:nvSpPr>
          <p:cNvPr id="3" name="Content Placeholder 2">
            <a:extLst>
              <a:ext uri="{FF2B5EF4-FFF2-40B4-BE49-F238E27FC236}">
                <a16:creationId xmlns:a16="http://schemas.microsoft.com/office/drawing/2014/main" id="{36ADCDE4-B3C8-5C5F-4F06-1123B82BABB4}"/>
              </a:ext>
            </a:extLst>
          </p:cNvPr>
          <p:cNvSpPr>
            <a:spLocks noGrp="1"/>
          </p:cNvSpPr>
          <p:nvPr>
            <p:ph sz="quarter" idx="10"/>
          </p:nvPr>
        </p:nvSpPr>
        <p:spPr/>
        <p:txBody>
          <a:bodyPr/>
          <a:lstStyle/>
          <a:p>
            <a:r>
              <a:rPr lang="en-US" sz="2400" dirty="0"/>
              <a:t>Logistic regression</a:t>
            </a:r>
          </a:p>
          <a:p>
            <a:pPr lvl="1"/>
            <a:r>
              <a:rPr lang="en-US" sz="2000" dirty="0">
                <a:hlinkClick r:id="rId2"/>
              </a:rPr>
              <a:t>https://scikit-learn.org/stable/modules/generated/sklearn.linear_model.LogisticRegression.html</a:t>
            </a:r>
            <a:r>
              <a:rPr lang="en-US" sz="2000" dirty="0"/>
              <a:t> </a:t>
            </a:r>
          </a:p>
          <a:p>
            <a:r>
              <a:rPr lang="en-US" sz="2400" dirty="0"/>
              <a:t>Support Vector Machine</a:t>
            </a:r>
          </a:p>
          <a:p>
            <a:pPr lvl="1"/>
            <a:r>
              <a:rPr lang="en-US" sz="2000" dirty="0">
                <a:hlinkClick r:id="rId3"/>
              </a:rPr>
              <a:t>https://scikit-learn.org/stable/modules/generated/sklearn.svm.SVC.html</a:t>
            </a:r>
            <a:r>
              <a:rPr lang="en-US" sz="2000" dirty="0"/>
              <a:t> </a:t>
            </a:r>
          </a:p>
          <a:p>
            <a:r>
              <a:rPr lang="en-US" sz="2400" dirty="0"/>
              <a:t>Decision Tree</a:t>
            </a:r>
          </a:p>
          <a:p>
            <a:pPr lvl="1"/>
            <a:r>
              <a:rPr lang="en-US" sz="2000" dirty="0">
                <a:hlinkClick r:id="rId4"/>
              </a:rPr>
              <a:t>https://scikit-learn.org/stable/modules/tree.html</a:t>
            </a:r>
            <a:r>
              <a:rPr lang="en-US" sz="2000" dirty="0"/>
              <a:t>  </a:t>
            </a:r>
          </a:p>
          <a:p>
            <a:r>
              <a:rPr lang="en-US" sz="2400" dirty="0"/>
              <a:t>Random Forest</a:t>
            </a:r>
          </a:p>
          <a:p>
            <a:pPr lvl="1"/>
            <a:r>
              <a:rPr lang="en-US" sz="2000" dirty="0">
                <a:hlinkClick r:id="rId5"/>
              </a:rPr>
              <a:t>https://scikit-learn.org/stable/modules/generated/sklearn.ensemble.RandomForestClassifier.html</a:t>
            </a:r>
            <a:r>
              <a:rPr lang="en-US" sz="2000" dirty="0"/>
              <a:t> </a:t>
            </a:r>
          </a:p>
          <a:p>
            <a:r>
              <a:rPr lang="en-US" sz="2400" dirty="0" err="1"/>
              <a:t>XGBoost</a:t>
            </a:r>
            <a:endParaRPr lang="en-US" sz="2400" dirty="0"/>
          </a:p>
          <a:p>
            <a:pPr lvl="1"/>
            <a:r>
              <a:rPr lang="en-US" sz="2000">
                <a:hlinkClick r:id="rId6"/>
              </a:rPr>
              <a:t>https://docs.aws.amazon.com/sagemaker/latest/dg/xgboost_hyperparameters.html</a:t>
            </a:r>
            <a:r>
              <a:rPr lang="en-US" sz="2000"/>
              <a:t> </a:t>
            </a:r>
            <a:endParaRPr lang="en-US" sz="2000" dirty="0"/>
          </a:p>
        </p:txBody>
      </p:sp>
    </p:spTree>
    <p:extLst>
      <p:ext uri="{BB962C8B-B14F-4D97-AF65-F5344CB8AC3E}">
        <p14:creationId xmlns:p14="http://schemas.microsoft.com/office/powerpoint/2010/main" val="406973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64D0-4436-4FA9-94F1-1DE57015912A}"/>
              </a:ext>
            </a:extLst>
          </p:cNvPr>
          <p:cNvSpPr>
            <a:spLocks noGrp="1"/>
          </p:cNvSpPr>
          <p:nvPr>
            <p:ph type="title"/>
          </p:nvPr>
        </p:nvSpPr>
        <p:spPr/>
        <p:txBody>
          <a:bodyPr/>
          <a:lstStyle/>
          <a:p>
            <a:r>
              <a:rPr lang="en-US" dirty="0"/>
              <a:t>Classification Models in this Module</a:t>
            </a:r>
          </a:p>
        </p:txBody>
      </p:sp>
      <p:sp>
        <p:nvSpPr>
          <p:cNvPr id="3" name="Content Placeholder 2">
            <a:extLst>
              <a:ext uri="{FF2B5EF4-FFF2-40B4-BE49-F238E27FC236}">
                <a16:creationId xmlns:a16="http://schemas.microsoft.com/office/drawing/2014/main" id="{54836873-4C48-4B2B-981E-24A033B5EE34}"/>
              </a:ext>
            </a:extLst>
          </p:cNvPr>
          <p:cNvSpPr>
            <a:spLocks noGrp="1"/>
          </p:cNvSpPr>
          <p:nvPr>
            <p:ph sz="quarter" idx="10"/>
          </p:nvPr>
        </p:nvSpPr>
        <p:spPr/>
        <p:txBody>
          <a:bodyPr/>
          <a:lstStyle/>
          <a:p>
            <a:r>
              <a:rPr lang="en-US" sz="1800" dirty="0"/>
              <a:t>“Models” refer to the algorithms that we will be using to solve an analytical tasks</a:t>
            </a:r>
          </a:p>
          <a:p>
            <a:pPr lvl="1"/>
            <a:r>
              <a:rPr lang="en-US" sz="1600" dirty="0"/>
              <a:t>Classification models are algorithms that are designed for the classification task. They are trained to map input feature data to output class targets</a:t>
            </a:r>
          </a:p>
          <a:p>
            <a:endParaRPr lang="en-US" sz="1800" dirty="0"/>
          </a:p>
          <a:p>
            <a:endParaRPr lang="en-US" sz="1800" dirty="0"/>
          </a:p>
          <a:p>
            <a:endParaRPr lang="en-US" sz="1800" dirty="0"/>
          </a:p>
          <a:p>
            <a:endParaRPr lang="en-US" sz="1800" dirty="0"/>
          </a:p>
          <a:p>
            <a:r>
              <a:rPr lang="en-US" sz="1800" dirty="0"/>
              <a:t>Models we will discuss in this module</a:t>
            </a:r>
          </a:p>
          <a:p>
            <a:pPr lvl="1"/>
            <a:r>
              <a:rPr lang="en-US" sz="1600" dirty="0"/>
              <a:t>Scikit-learn models:</a:t>
            </a:r>
          </a:p>
          <a:p>
            <a:pPr lvl="2"/>
            <a:r>
              <a:rPr lang="en-US" sz="1400" dirty="0"/>
              <a:t>Logistic Regression</a:t>
            </a:r>
          </a:p>
          <a:p>
            <a:pPr lvl="2"/>
            <a:r>
              <a:rPr lang="en-US" sz="1400" dirty="0"/>
              <a:t>Support Vector Machine</a:t>
            </a:r>
          </a:p>
          <a:p>
            <a:pPr lvl="2"/>
            <a:r>
              <a:rPr lang="en-US" sz="1400" dirty="0"/>
              <a:t>Decision Tree and Random Forest</a:t>
            </a:r>
          </a:p>
          <a:p>
            <a:pPr lvl="1"/>
            <a:r>
              <a:rPr lang="en-US" sz="1600" dirty="0"/>
              <a:t>AWS </a:t>
            </a:r>
            <a:r>
              <a:rPr lang="en-US" sz="1600" dirty="0" err="1"/>
              <a:t>SageMaker</a:t>
            </a:r>
            <a:r>
              <a:rPr lang="en-US" sz="1600" dirty="0"/>
              <a:t> models:</a:t>
            </a:r>
          </a:p>
          <a:p>
            <a:pPr lvl="2"/>
            <a:r>
              <a:rPr lang="en-US" sz="1400" dirty="0"/>
              <a:t>Extreme Gradient Boosting (</a:t>
            </a:r>
            <a:r>
              <a:rPr lang="en-US" sz="1400" dirty="0" err="1"/>
              <a:t>XGBoost</a:t>
            </a:r>
            <a:r>
              <a:rPr lang="en-US" sz="1400" dirty="0"/>
              <a:t>) Model</a:t>
            </a:r>
          </a:p>
          <a:p>
            <a:pPr lvl="1"/>
            <a:r>
              <a:rPr lang="en-US" sz="1600" dirty="0"/>
              <a:t>Note: in this module, we learn how the models work </a:t>
            </a:r>
            <a:r>
              <a:rPr lang="en-US" sz="1600" b="1" dirty="0"/>
              <a:t>conceptually</a:t>
            </a:r>
            <a:r>
              <a:rPr lang="en-US" sz="1600" dirty="0"/>
              <a:t>, and how to </a:t>
            </a:r>
            <a:r>
              <a:rPr lang="en-US" sz="1600" b="1" dirty="0"/>
              <a:t>apply</a:t>
            </a:r>
            <a:r>
              <a:rPr lang="en-US" sz="1600" dirty="0"/>
              <a:t> them. Deeper mathematical details of the models will not be discussed. Furthermore, the models we tried in this module are mostly in default parameters and therefore will not at their best in terms of performances. We will discuss what is finetuning and how to do that in the next module.</a:t>
            </a:r>
          </a:p>
        </p:txBody>
      </p:sp>
      <p:graphicFrame>
        <p:nvGraphicFramePr>
          <p:cNvPr id="6" name="Table 5">
            <a:extLst>
              <a:ext uri="{FF2B5EF4-FFF2-40B4-BE49-F238E27FC236}">
                <a16:creationId xmlns:a16="http://schemas.microsoft.com/office/drawing/2014/main" id="{E06B32B5-3AF2-4B67-852D-0BEE68550832}"/>
              </a:ext>
            </a:extLst>
          </p:cNvPr>
          <p:cNvGraphicFramePr>
            <a:graphicFrameLocks noGrp="1"/>
          </p:cNvGraphicFramePr>
          <p:nvPr>
            <p:extLst>
              <p:ext uri="{D42A27DB-BD31-4B8C-83A1-F6EECF244321}">
                <p14:modId xmlns:p14="http://schemas.microsoft.com/office/powerpoint/2010/main" val="1636362135"/>
              </p:ext>
            </p:extLst>
          </p:nvPr>
        </p:nvGraphicFramePr>
        <p:xfrm>
          <a:off x="1302293" y="1765467"/>
          <a:ext cx="5150770" cy="370840"/>
        </p:xfrm>
        <a:graphic>
          <a:graphicData uri="http://schemas.openxmlformats.org/drawingml/2006/table">
            <a:tbl>
              <a:tblPr bandRow="1">
                <a:tableStyleId>{00A15C55-8517-42AA-B614-E9B94910E393}</a:tableStyleId>
              </a:tblPr>
              <a:tblGrid>
                <a:gridCol w="1190472">
                  <a:extLst>
                    <a:ext uri="{9D8B030D-6E8A-4147-A177-3AD203B41FA5}">
                      <a16:colId xmlns:a16="http://schemas.microsoft.com/office/drawing/2014/main" val="3975198307"/>
                    </a:ext>
                  </a:extLst>
                </a:gridCol>
                <a:gridCol w="895482">
                  <a:extLst>
                    <a:ext uri="{9D8B030D-6E8A-4147-A177-3AD203B41FA5}">
                      <a16:colId xmlns:a16="http://schemas.microsoft.com/office/drawing/2014/main" val="514854191"/>
                    </a:ext>
                  </a:extLst>
                </a:gridCol>
                <a:gridCol w="863950">
                  <a:extLst>
                    <a:ext uri="{9D8B030D-6E8A-4147-A177-3AD203B41FA5}">
                      <a16:colId xmlns:a16="http://schemas.microsoft.com/office/drawing/2014/main" val="1343776220"/>
                    </a:ext>
                  </a:extLst>
                </a:gridCol>
                <a:gridCol w="1109893">
                  <a:extLst>
                    <a:ext uri="{9D8B030D-6E8A-4147-A177-3AD203B41FA5}">
                      <a16:colId xmlns:a16="http://schemas.microsoft.com/office/drawing/2014/main" val="1073966352"/>
                    </a:ext>
                  </a:extLst>
                </a:gridCol>
                <a:gridCol w="1090973">
                  <a:extLst>
                    <a:ext uri="{9D8B030D-6E8A-4147-A177-3AD203B41FA5}">
                      <a16:colId xmlns:a16="http://schemas.microsoft.com/office/drawing/2014/main" val="2291336931"/>
                    </a:ext>
                  </a:extLst>
                </a:gridCol>
              </a:tblGrid>
              <a:tr h="370840">
                <a:tc>
                  <a:txBody>
                    <a:bodyPr/>
                    <a:lstStyle/>
                    <a:p>
                      <a:r>
                        <a:rPr lang="en-US" sz="1400" dirty="0"/>
                        <a:t>Ad9asgvjabl</a:t>
                      </a:r>
                    </a:p>
                  </a:txBody>
                  <a:tcPr/>
                </a:tc>
                <a:tc>
                  <a:txBody>
                    <a:bodyPr/>
                    <a:lstStyle/>
                    <a:p>
                      <a:r>
                        <a:rPr lang="en-US" sz="1400" dirty="0"/>
                        <a:t>3</a:t>
                      </a:r>
                    </a:p>
                  </a:txBody>
                  <a:tcPr/>
                </a:tc>
                <a:tc>
                  <a:txBody>
                    <a:bodyPr/>
                    <a:lstStyle/>
                    <a:p>
                      <a:r>
                        <a:rPr lang="en-US" sz="1400" dirty="0"/>
                        <a:t>100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3826387704"/>
                  </a:ext>
                </a:extLst>
              </a:tr>
            </a:tbl>
          </a:graphicData>
        </a:graphic>
      </p:graphicFrame>
      <p:sp>
        <p:nvSpPr>
          <p:cNvPr id="10" name="TextBox 9">
            <a:extLst>
              <a:ext uri="{FF2B5EF4-FFF2-40B4-BE49-F238E27FC236}">
                <a16:creationId xmlns:a16="http://schemas.microsoft.com/office/drawing/2014/main" id="{A3003028-C130-4989-A8AD-8E1045136DEC}"/>
              </a:ext>
            </a:extLst>
          </p:cNvPr>
          <p:cNvSpPr txBox="1"/>
          <p:nvPr/>
        </p:nvSpPr>
        <p:spPr>
          <a:xfrm>
            <a:off x="8364329" y="1766975"/>
            <a:ext cx="750470" cy="369332"/>
          </a:xfrm>
          <a:prstGeom prst="rect">
            <a:avLst/>
          </a:prstGeom>
          <a:solidFill>
            <a:schemeClr val="accent1">
              <a:lumMod val="60000"/>
              <a:lumOff val="40000"/>
            </a:schemeClr>
          </a:solidFill>
        </p:spPr>
        <p:txBody>
          <a:bodyPr wrap="square">
            <a:spAutoFit/>
          </a:bodyPr>
          <a:lstStyle/>
          <a:p>
            <a:pPr algn="ctr"/>
            <a:r>
              <a:rPr lang="en-US" sz="1800" dirty="0"/>
              <a:t>Good</a:t>
            </a:r>
          </a:p>
        </p:txBody>
      </p:sp>
      <p:graphicFrame>
        <p:nvGraphicFramePr>
          <p:cNvPr id="11" name="Table 10">
            <a:extLst>
              <a:ext uri="{FF2B5EF4-FFF2-40B4-BE49-F238E27FC236}">
                <a16:creationId xmlns:a16="http://schemas.microsoft.com/office/drawing/2014/main" id="{F2A29669-1C93-446E-B05F-E37EC2E784B1}"/>
              </a:ext>
            </a:extLst>
          </p:cNvPr>
          <p:cNvGraphicFramePr>
            <a:graphicFrameLocks noGrp="1"/>
          </p:cNvGraphicFramePr>
          <p:nvPr>
            <p:extLst>
              <p:ext uri="{D42A27DB-BD31-4B8C-83A1-F6EECF244321}">
                <p14:modId xmlns:p14="http://schemas.microsoft.com/office/powerpoint/2010/main" val="172522881"/>
              </p:ext>
            </p:extLst>
          </p:nvPr>
        </p:nvGraphicFramePr>
        <p:xfrm>
          <a:off x="1302293" y="2823545"/>
          <a:ext cx="5150770" cy="370840"/>
        </p:xfrm>
        <a:graphic>
          <a:graphicData uri="http://schemas.openxmlformats.org/drawingml/2006/table">
            <a:tbl>
              <a:tblPr bandRow="1">
                <a:tableStyleId>{00A15C55-8517-42AA-B614-E9B94910E393}</a:tableStyleId>
              </a:tblPr>
              <a:tblGrid>
                <a:gridCol w="1190472">
                  <a:extLst>
                    <a:ext uri="{9D8B030D-6E8A-4147-A177-3AD203B41FA5}">
                      <a16:colId xmlns:a16="http://schemas.microsoft.com/office/drawing/2014/main" val="585310840"/>
                    </a:ext>
                  </a:extLst>
                </a:gridCol>
                <a:gridCol w="895482">
                  <a:extLst>
                    <a:ext uri="{9D8B030D-6E8A-4147-A177-3AD203B41FA5}">
                      <a16:colId xmlns:a16="http://schemas.microsoft.com/office/drawing/2014/main" val="2710605059"/>
                    </a:ext>
                  </a:extLst>
                </a:gridCol>
                <a:gridCol w="863950">
                  <a:extLst>
                    <a:ext uri="{9D8B030D-6E8A-4147-A177-3AD203B41FA5}">
                      <a16:colId xmlns:a16="http://schemas.microsoft.com/office/drawing/2014/main" val="2777285347"/>
                    </a:ext>
                  </a:extLst>
                </a:gridCol>
                <a:gridCol w="1109893">
                  <a:extLst>
                    <a:ext uri="{9D8B030D-6E8A-4147-A177-3AD203B41FA5}">
                      <a16:colId xmlns:a16="http://schemas.microsoft.com/office/drawing/2014/main" val="1684395482"/>
                    </a:ext>
                  </a:extLst>
                </a:gridCol>
                <a:gridCol w="1090973">
                  <a:extLst>
                    <a:ext uri="{9D8B030D-6E8A-4147-A177-3AD203B41FA5}">
                      <a16:colId xmlns:a16="http://schemas.microsoft.com/office/drawing/2014/main" val="3469935496"/>
                    </a:ext>
                  </a:extLst>
                </a:gridCol>
              </a:tblGrid>
              <a:tr h="370840">
                <a:tc>
                  <a:txBody>
                    <a:bodyPr/>
                    <a:lstStyle/>
                    <a:p>
                      <a:r>
                        <a:rPr lang="en-US" sz="1400" dirty="0"/>
                        <a:t>CLvb0das9b</a:t>
                      </a:r>
                    </a:p>
                  </a:txBody>
                  <a:tcPr/>
                </a:tc>
                <a:tc>
                  <a:txBody>
                    <a:bodyPr/>
                    <a:lstStyle/>
                    <a:p>
                      <a:r>
                        <a:rPr lang="en-US" sz="1400" dirty="0"/>
                        <a:t>1</a:t>
                      </a:r>
                    </a:p>
                  </a:txBody>
                  <a:tcPr/>
                </a:tc>
                <a:tc>
                  <a:txBody>
                    <a:bodyPr/>
                    <a:lstStyle/>
                    <a:p>
                      <a:r>
                        <a:rPr lang="en-US" sz="1400" dirty="0"/>
                        <a:t>2500</a:t>
                      </a:r>
                    </a:p>
                  </a:txBody>
                  <a:tcPr/>
                </a:tc>
                <a:tc>
                  <a:txBody>
                    <a:bodyPr/>
                    <a:lstStyle/>
                    <a:p>
                      <a:r>
                        <a:rPr lang="en-US" sz="1400" dirty="0"/>
                        <a:t>1000</a:t>
                      </a:r>
                    </a:p>
                  </a:txBody>
                  <a:tcPr/>
                </a:tc>
                <a:tc>
                  <a:txBody>
                    <a:bodyPr/>
                    <a:lstStyle/>
                    <a:p>
                      <a:r>
                        <a:rPr lang="en-US" sz="1400" dirty="0"/>
                        <a:t>500</a:t>
                      </a:r>
                    </a:p>
                  </a:txBody>
                  <a:tcPr/>
                </a:tc>
                <a:extLst>
                  <a:ext uri="{0D108BD9-81ED-4DB2-BD59-A6C34878D82A}">
                    <a16:rowId xmlns:a16="http://schemas.microsoft.com/office/drawing/2014/main" val="210974636"/>
                  </a:ext>
                </a:extLst>
              </a:tr>
            </a:tbl>
          </a:graphicData>
        </a:graphic>
      </p:graphicFrame>
      <p:graphicFrame>
        <p:nvGraphicFramePr>
          <p:cNvPr id="12" name="Table 11">
            <a:extLst>
              <a:ext uri="{FF2B5EF4-FFF2-40B4-BE49-F238E27FC236}">
                <a16:creationId xmlns:a16="http://schemas.microsoft.com/office/drawing/2014/main" id="{9A8E90E5-F43A-4ACD-BB93-42EB9F21CD14}"/>
              </a:ext>
            </a:extLst>
          </p:cNvPr>
          <p:cNvGraphicFramePr>
            <a:graphicFrameLocks noGrp="1"/>
          </p:cNvGraphicFramePr>
          <p:nvPr>
            <p:extLst>
              <p:ext uri="{D42A27DB-BD31-4B8C-83A1-F6EECF244321}">
                <p14:modId xmlns:p14="http://schemas.microsoft.com/office/powerpoint/2010/main" val="3345179362"/>
              </p:ext>
            </p:extLst>
          </p:nvPr>
        </p:nvGraphicFramePr>
        <p:xfrm>
          <a:off x="1302293" y="2294506"/>
          <a:ext cx="5150770" cy="370840"/>
        </p:xfrm>
        <a:graphic>
          <a:graphicData uri="http://schemas.openxmlformats.org/drawingml/2006/table">
            <a:tbl>
              <a:tblPr bandRow="1">
                <a:tableStyleId>{00A15C55-8517-42AA-B614-E9B94910E393}</a:tableStyleId>
              </a:tblPr>
              <a:tblGrid>
                <a:gridCol w="1190472">
                  <a:extLst>
                    <a:ext uri="{9D8B030D-6E8A-4147-A177-3AD203B41FA5}">
                      <a16:colId xmlns:a16="http://schemas.microsoft.com/office/drawing/2014/main" val="3776233393"/>
                    </a:ext>
                  </a:extLst>
                </a:gridCol>
                <a:gridCol w="895482">
                  <a:extLst>
                    <a:ext uri="{9D8B030D-6E8A-4147-A177-3AD203B41FA5}">
                      <a16:colId xmlns:a16="http://schemas.microsoft.com/office/drawing/2014/main" val="735337607"/>
                    </a:ext>
                  </a:extLst>
                </a:gridCol>
                <a:gridCol w="863950">
                  <a:extLst>
                    <a:ext uri="{9D8B030D-6E8A-4147-A177-3AD203B41FA5}">
                      <a16:colId xmlns:a16="http://schemas.microsoft.com/office/drawing/2014/main" val="173868224"/>
                    </a:ext>
                  </a:extLst>
                </a:gridCol>
                <a:gridCol w="1109893">
                  <a:extLst>
                    <a:ext uri="{9D8B030D-6E8A-4147-A177-3AD203B41FA5}">
                      <a16:colId xmlns:a16="http://schemas.microsoft.com/office/drawing/2014/main" val="53707137"/>
                    </a:ext>
                  </a:extLst>
                </a:gridCol>
                <a:gridCol w="1090973">
                  <a:extLst>
                    <a:ext uri="{9D8B030D-6E8A-4147-A177-3AD203B41FA5}">
                      <a16:colId xmlns:a16="http://schemas.microsoft.com/office/drawing/2014/main" val="943184238"/>
                    </a:ext>
                  </a:extLst>
                </a:gridCol>
              </a:tblGrid>
              <a:tr h="370840">
                <a:tc>
                  <a:txBody>
                    <a:bodyPr/>
                    <a:lstStyle/>
                    <a:p>
                      <a:r>
                        <a:rPr lang="en-US" sz="1400" dirty="0"/>
                        <a:t>MCdfasd924</a:t>
                      </a:r>
                    </a:p>
                  </a:txBody>
                  <a:tcPr/>
                </a:tc>
                <a:tc>
                  <a:txBody>
                    <a:bodyPr/>
                    <a:lstStyle/>
                    <a:p>
                      <a:r>
                        <a:rPr lang="en-US" sz="1400" dirty="0"/>
                        <a:t>4</a:t>
                      </a:r>
                    </a:p>
                  </a:txBody>
                  <a:tcPr/>
                </a:tc>
                <a:tc>
                  <a:txBody>
                    <a:bodyPr/>
                    <a:lstStyle/>
                    <a:p>
                      <a:r>
                        <a:rPr lang="en-US" sz="1400" dirty="0"/>
                        <a:t>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2273747994"/>
                  </a:ext>
                </a:extLst>
              </a:tr>
            </a:tbl>
          </a:graphicData>
        </a:graphic>
      </p:graphicFrame>
      <p:sp>
        <p:nvSpPr>
          <p:cNvPr id="14" name="TextBox 13">
            <a:extLst>
              <a:ext uri="{FF2B5EF4-FFF2-40B4-BE49-F238E27FC236}">
                <a16:creationId xmlns:a16="http://schemas.microsoft.com/office/drawing/2014/main" id="{C66D5C07-0F4B-4B3D-B80C-F249CD4AA7DC}"/>
              </a:ext>
            </a:extLst>
          </p:cNvPr>
          <p:cNvSpPr txBox="1"/>
          <p:nvPr/>
        </p:nvSpPr>
        <p:spPr>
          <a:xfrm>
            <a:off x="8364329" y="2823545"/>
            <a:ext cx="750470" cy="369332"/>
          </a:xfrm>
          <a:prstGeom prst="rect">
            <a:avLst/>
          </a:prstGeom>
          <a:solidFill>
            <a:schemeClr val="accent1">
              <a:lumMod val="60000"/>
              <a:lumOff val="40000"/>
            </a:schemeClr>
          </a:solidFill>
        </p:spPr>
        <p:txBody>
          <a:bodyPr wrap="square">
            <a:spAutoFit/>
          </a:bodyPr>
          <a:lstStyle/>
          <a:p>
            <a:pPr algn="ctr"/>
            <a:r>
              <a:rPr lang="en-US" sz="1800" dirty="0"/>
              <a:t>Bad</a:t>
            </a:r>
          </a:p>
        </p:txBody>
      </p:sp>
      <p:sp>
        <p:nvSpPr>
          <p:cNvPr id="15" name="TextBox 14">
            <a:extLst>
              <a:ext uri="{FF2B5EF4-FFF2-40B4-BE49-F238E27FC236}">
                <a16:creationId xmlns:a16="http://schemas.microsoft.com/office/drawing/2014/main" id="{8A8D284C-83A4-49A6-A0CD-8A365E548E0B}"/>
              </a:ext>
            </a:extLst>
          </p:cNvPr>
          <p:cNvSpPr txBox="1"/>
          <p:nvPr/>
        </p:nvSpPr>
        <p:spPr>
          <a:xfrm>
            <a:off x="8364329" y="2296014"/>
            <a:ext cx="750470" cy="369332"/>
          </a:xfrm>
          <a:prstGeom prst="rect">
            <a:avLst/>
          </a:prstGeom>
          <a:solidFill>
            <a:schemeClr val="accent1">
              <a:lumMod val="60000"/>
              <a:lumOff val="40000"/>
            </a:schemeClr>
          </a:solidFill>
        </p:spPr>
        <p:txBody>
          <a:bodyPr wrap="square">
            <a:spAutoFit/>
          </a:bodyPr>
          <a:lstStyle/>
          <a:p>
            <a:pPr algn="ctr"/>
            <a:r>
              <a:rPr lang="en-US" sz="1800" dirty="0"/>
              <a:t>Good</a:t>
            </a:r>
          </a:p>
        </p:txBody>
      </p:sp>
      <p:sp>
        <p:nvSpPr>
          <p:cNvPr id="16" name="TextBox 15">
            <a:extLst>
              <a:ext uri="{FF2B5EF4-FFF2-40B4-BE49-F238E27FC236}">
                <a16:creationId xmlns:a16="http://schemas.microsoft.com/office/drawing/2014/main" id="{2B9D1F2A-FBE4-49BF-8804-70B86BDDBFF7}"/>
              </a:ext>
            </a:extLst>
          </p:cNvPr>
          <p:cNvSpPr txBox="1"/>
          <p:nvPr/>
        </p:nvSpPr>
        <p:spPr>
          <a:xfrm>
            <a:off x="6917156" y="1765467"/>
            <a:ext cx="983079" cy="369332"/>
          </a:xfrm>
          <a:prstGeom prst="rect">
            <a:avLst/>
          </a:prstGeom>
          <a:solidFill>
            <a:schemeClr val="accent4">
              <a:lumMod val="75000"/>
            </a:schemeClr>
          </a:solidFill>
          <a:ln w="28575">
            <a:solidFill>
              <a:schemeClr val="tx1"/>
            </a:solidFill>
          </a:ln>
        </p:spPr>
        <p:txBody>
          <a:bodyPr wrap="square">
            <a:spAutoFit/>
          </a:bodyPr>
          <a:lstStyle/>
          <a:p>
            <a:pPr algn="ctr"/>
            <a:r>
              <a:rPr lang="en-US" sz="1800" dirty="0"/>
              <a:t>Model</a:t>
            </a:r>
          </a:p>
        </p:txBody>
      </p:sp>
      <p:sp>
        <p:nvSpPr>
          <p:cNvPr id="17" name="TextBox 16">
            <a:extLst>
              <a:ext uri="{FF2B5EF4-FFF2-40B4-BE49-F238E27FC236}">
                <a16:creationId xmlns:a16="http://schemas.microsoft.com/office/drawing/2014/main" id="{FA78FB07-ED2C-4396-945B-BC5ADB5F047F}"/>
              </a:ext>
            </a:extLst>
          </p:cNvPr>
          <p:cNvSpPr txBox="1"/>
          <p:nvPr/>
        </p:nvSpPr>
        <p:spPr>
          <a:xfrm>
            <a:off x="6917157" y="2296996"/>
            <a:ext cx="983079" cy="369332"/>
          </a:xfrm>
          <a:prstGeom prst="rect">
            <a:avLst/>
          </a:prstGeom>
          <a:solidFill>
            <a:schemeClr val="accent4">
              <a:lumMod val="75000"/>
            </a:schemeClr>
          </a:solidFill>
          <a:ln w="28575">
            <a:solidFill>
              <a:schemeClr val="tx1"/>
            </a:solidFill>
          </a:ln>
        </p:spPr>
        <p:txBody>
          <a:bodyPr wrap="square">
            <a:spAutoFit/>
          </a:bodyPr>
          <a:lstStyle/>
          <a:p>
            <a:pPr algn="ctr"/>
            <a:r>
              <a:rPr lang="en-US" sz="1800" dirty="0"/>
              <a:t>Model</a:t>
            </a:r>
          </a:p>
        </p:txBody>
      </p:sp>
      <p:sp>
        <p:nvSpPr>
          <p:cNvPr id="18" name="TextBox 17">
            <a:extLst>
              <a:ext uri="{FF2B5EF4-FFF2-40B4-BE49-F238E27FC236}">
                <a16:creationId xmlns:a16="http://schemas.microsoft.com/office/drawing/2014/main" id="{6206A49A-0EA9-4517-A307-D0024E58BC86}"/>
              </a:ext>
            </a:extLst>
          </p:cNvPr>
          <p:cNvSpPr txBox="1"/>
          <p:nvPr/>
        </p:nvSpPr>
        <p:spPr>
          <a:xfrm>
            <a:off x="6917156" y="2825555"/>
            <a:ext cx="983079" cy="369332"/>
          </a:xfrm>
          <a:prstGeom prst="rect">
            <a:avLst/>
          </a:prstGeom>
          <a:solidFill>
            <a:schemeClr val="accent4">
              <a:lumMod val="75000"/>
            </a:schemeClr>
          </a:solidFill>
          <a:ln w="28575">
            <a:solidFill>
              <a:schemeClr val="tx1"/>
            </a:solidFill>
          </a:ln>
        </p:spPr>
        <p:txBody>
          <a:bodyPr wrap="square">
            <a:spAutoFit/>
          </a:bodyPr>
          <a:lstStyle/>
          <a:p>
            <a:pPr algn="ctr"/>
            <a:r>
              <a:rPr lang="en-US" sz="1800" dirty="0"/>
              <a:t>Model</a:t>
            </a:r>
          </a:p>
        </p:txBody>
      </p:sp>
      <p:cxnSp>
        <p:nvCxnSpPr>
          <p:cNvPr id="20" name="Straight Arrow Connector 19">
            <a:extLst>
              <a:ext uri="{FF2B5EF4-FFF2-40B4-BE49-F238E27FC236}">
                <a16:creationId xmlns:a16="http://schemas.microsoft.com/office/drawing/2014/main" id="{69F87E94-46C0-4E24-AC5A-9979E2C37EE1}"/>
              </a:ext>
            </a:extLst>
          </p:cNvPr>
          <p:cNvCxnSpPr>
            <a:cxnSpLocks/>
            <a:stCxn id="6" idx="3"/>
          </p:cNvCxnSpPr>
          <p:nvPr/>
        </p:nvCxnSpPr>
        <p:spPr>
          <a:xfrm>
            <a:off x="6453063" y="1950887"/>
            <a:ext cx="464093" cy="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5309CE-0B43-485A-9B6D-B4E79136800D}"/>
              </a:ext>
            </a:extLst>
          </p:cNvPr>
          <p:cNvCxnSpPr>
            <a:cxnSpLocks/>
            <a:endCxn id="10" idx="1"/>
          </p:cNvCxnSpPr>
          <p:nvPr/>
        </p:nvCxnSpPr>
        <p:spPr>
          <a:xfrm flipV="1">
            <a:off x="7900236" y="1951641"/>
            <a:ext cx="464093" cy="3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965649-351D-44F8-997E-EB4FA13C3DAD}"/>
              </a:ext>
            </a:extLst>
          </p:cNvPr>
          <p:cNvCxnSpPr>
            <a:cxnSpLocks/>
            <a:stCxn id="12" idx="3"/>
            <a:endCxn id="17" idx="1"/>
          </p:cNvCxnSpPr>
          <p:nvPr/>
        </p:nvCxnSpPr>
        <p:spPr>
          <a:xfrm>
            <a:off x="6453063" y="2479926"/>
            <a:ext cx="464094" cy="1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6A746A-F9FF-49B5-B924-CB81B7BD8F75}"/>
              </a:ext>
            </a:extLst>
          </p:cNvPr>
          <p:cNvCxnSpPr>
            <a:cxnSpLocks/>
            <a:stCxn id="17" idx="3"/>
            <a:endCxn id="15" idx="1"/>
          </p:cNvCxnSpPr>
          <p:nvPr/>
        </p:nvCxnSpPr>
        <p:spPr>
          <a:xfrm flipV="1">
            <a:off x="7900236" y="2480680"/>
            <a:ext cx="464093" cy="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DB314B-2D38-443B-A76C-5F6C585C02C6}"/>
              </a:ext>
            </a:extLst>
          </p:cNvPr>
          <p:cNvCxnSpPr>
            <a:cxnSpLocks/>
            <a:stCxn id="11" idx="3"/>
            <a:endCxn id="18" idx="1"/>
          </p:cNvCxnSpPr>
          <p:nvPr/>
        </p:nvCxnSpPr>
        <p:spPr>
          <a:xfrm>
            <a:off x="6453063" y="3008965"/>
            <a:ext cx="464093" cy="1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A77F13A-CC80-411F-B68C-6FDA4FA2B079}"/>
              </a:ext>
            </a:extLst>
          </p:cNvPr>
          <p:cNvCxnSpPr>
            <a:cxnSpLocks/>
            <a:endCxn id="14" idx="1"/>
          </p:cNvCxnSpPr>
          <p:nvPr/>
        </p:nvCxnSpPr>
        <p:spPr>
          <a:xfrm flipV="1">
            <a:off x="7900236" y="3008211"/>
            <a:ext cx="464093" cy="2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3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3615-F73A-4BF9-B804-BF6829433127}"/>
              </a:ext>
            </a:extLst>
          </p:cNvPr>
          <p:cNvSpPr>
            <a:spLocks noGrp="1"/>
          </p:cNvSpPr>
          <p:nvPr>
            <p:ph type="title"/>
          </p:nvPr>
        </p:nvSpPr>
        <p:spPr/>
        <p:txBody>
          <a:bodyPr/>
          <a:lstStyle/>
          <a:p>
            <a:r>
              <a:rPr lang="en-US" dirty="0"/>
              <a:t>Uploading Data to </a:t>
            </a:r>
            <a:r>
              <a:rPr lang="en-US" dirty="0" err="1"/>
              <a:t>SageMaker</a:t>
            </a:r>
            <a:r>
              <a:rPr lang="en-US" dirty="0"/>
              <a:t> Notebook</a:t>
            </a:r>
          </a:p>
        </p:txBody>
      </p:sp>
      <p:sp>
        <p:nvSpPr>
          <p:cNvPr id="3" name="Content Placeholder 2">
            <a:extLst>
              <a:ext uri="{FF2B5EF4-FFF2-40B4-BE49-F238E27FC236}">
                <a16:creationId xmlns:a16="http://schemas.microsoft.com/office/drawing/2014/main" id="{B339BE3D-1CE4-4D5D-B24E-1D72E97F55F6}"/>
              </a:ext>
            </a:extLst>
          </p:cNvPr>
          <p:cNvSpPr>
            <a:spLocks noGrp="1"/>
          </p:cNvSpPr>
          <p:nvPr>
            <p:ph sz="quarter" idx="10"/>
          </p:nvPr>
        </p:nvSpPr>
        <p:spPr>
          <a:xfrm>
            <a:off x="733425" y="908093"/>
            <a:ext cx="4471473" cy="5221539"/>
          </a:xfrm>
        </p:spPr>
        <p:txBody>
          <a:bodyPr/>
          <a:lstStyle/>
          <a:p>
            <a:r>
              <a:rPr lang="en-US" sz="2400" dirty="0"/>
              <a:t>We use the credit approval data for examples in this module. You need to upload the data and the sample notebook to the server as follows</a:t>
            </a:r>
          </a:p>
          <a:p>
            <a:pPr marL="514350" indent="-514350">
              <a:buFont typeface="+mj-lt"/>
              <a:buAutoNum type="arabicPeriod"/>
            </a:pPr>
            <a:r>
              <a:rPr lang="en-US" sz="2400" dirty="0"/>
              <a:t>Start the </a:t>
            </a:r>
            <a:r>
              <a:rPr lang="en-US" sz="2400" dirty="0" err="1"/>
              <a:t>SageMaker</a:t>
            </a:r>
            <a:r>
              <a:rPr lang="en-US" sz="2400" dirty="0"/>
              <a:t> Jupyter like the tutorial in Module 5</a:t>
            </a:r>
          </a:p>
          <a:p>
            <a:pPr marL="514350" indent="-514350">
              <a:buFont typeface="+mj-lt"/>
              <a:buAutoNum type="arabicPeriod"/>
            </a:pPr>
            <a:r>
              <a:rPr lang="en-US" sz="2400" dirty="0"/>
              <a:t>When the Jupyter Environment finishes starting up, open Jupyter GUI</a:t>
            </a:r>
          </a:p>
          <a:p>
            <a:pPr marL="514350" indent="-514350">
              <a:buFont typeface="+mj-lt"/>
              <a:buAutoNum type="arabicPeriod"/>
            </a:pPr>
            <a:r>
              <a:rPr lang="en-US" sz="2400" dirty="0"/>
              <a:t>Click on Upload. You will be prompted to select the files. Do not forget to click on the Upload button for each individual file</a:t>
            </a:r>
          </a:p>
          <a:p>
            <a:pPr marL="0" indent="0">
              <a:buNone/>
            </a:pPr>
            <a:endParaRPr lang="en-US" sz="2400" dirty="0"/>
          </a:p>
        </p:txBody>
      </p:sp>
      <p:pic>
        <p:nvPicPr>
          <p:cNvPr id="7" name="Picture 6">
            <a:extLst>
              <a:ext uri="{FF2B5EF4-FFF2-40B4-BE49-F238E27FC236}">
                <a16:creationId xmlns:a16="http://schemas.microsoft.com/office/drawing/2014/main" id="{DB876EE9-A3CB-49EA-8F7F-1E6317D3352B}"/>
              </a:ext>
            </a:extLst>
          </p:cNvPr>
          <p:cNvPicPr>
            <a:picLocks noChangeAspect="1"/>
          </p:cNvPicPr>
          <p:nvPr/>
        </p:nvPicPr>
        <p:blipFill>
          <a:blip r:embed="rId2"/>
          <a:stretch>
            <a:fillRect/>
          </a:stretch>
        </p:blipFill>
        <p:spPr>
          <a:xfrm>
            <a:off x="5204898" y="712845"/>
            <a:ext cx="6987102" cy="3113198"/>
          </a:xfrm>
          <a:prstGeom prst="rect">
            <a:avLst/>
          </a:prstGeom>
        </p:spPr>
      </p:pic>
      <p:sp>
        <p:nvSpPr>
          <p:cNvPr id="8" name="Rectangle 7">
            <a:extLst>
              <a:ext uri="{FF2B5EF4-FFF2-40B4-BE49-F238E27FC236}">
                <a16:creationId xmlns:a16="http://schemas.microsoft.com/office/drawing/2014/main" id="{DBEEE756-7E26-4182-BB44-F5FD2BC96F85}"/>
              </a:ext>
            </a:extLst>
          </p:cNvPr>
          <p:cNvSpPr/>
          <p:nvPr/>
        </p:nvSpPr>
        <p:spPr>
          <a:xfrm>
            <a:off x="11135226" y="1239253"/>
            <a:ext cx="469232" cy="2406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88D7CC9-B743-4E71-B811-DA33980C1F2D}"/>
              </a:ext>
            </a:extLst>
          </p:cNvPr>
          <p:cNvPicPr>
            <a:picLocks noChangeAspect="1"/>
          </p:cNvPicPr>
          <p:nvPr/>
        </p:nvPicPr>
        <p:blipFill>
          <a:blip r:embed="rId3"/>
          <a:stretch>
            <a:fillRect/>
          </a:stretch>
        </p:blipFill>
        <p:spPr>
          <a:xfrm>
            <a:off x="5204898" y="4352451"/>
            <a:ext cx="6917677" cy="705803"/>
          </a:xfrm>
          <a:prstGeom prst="rect">
            <a:avLst/>
          </a:prstGeom>
        </p:spPr>
      </p:pic>
      <p:sp>
        <p:nvSpPr>
          <p:cNvPr id="11" name="Rectangle 10">
            <a:extLst>
              <a:ext uri="{FF2B5EF4-FFF2-40B4-BE49-F238E27FC236}">
                <a16:creationId xmlns:a16="http://schemas.microsoft.com/office/drawing/2014/main" id="{749BAC15-A7C4-4E05-B150-7568E76482F0}"/>
              </a:ext>
            </a:extLst>
          </p:cNvPr>
          <p:cNvSpPr/>
          <p:nvPr/>
        </p:nvSpPr>
        <p:spPr>
          <a:xfrm>
            <a:off x="11415700" y="4643082"/>
            <a:ext cx="657224" cy="3029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1313-2F97-4C7B-98DB-6000AD2CC726}"/>
              </a:ext>
            </a:extLst>
          </p:cNvPr>
          <p:cNvSpPr>
            <a:spLocks noGrp="1"/>
          </p:cNvSpPr>
          <p:nvPr>
            <p:ph type="title"/>
          </p:nvPr>
        </p:nvSpPr>
        <p:spPr/>
        <p:txBody>
          <a:bodyPr/>
          <a:lstStyle/>
          <a:p>
            <a:r>
              <a:rPr lang="vi-VN" dirty="0"/>
              <a:t>Classification Models’ Performances</a:t>
            </a:r>
            <a:endParaRPr lang="en-US" dirty="0"/>
          </a:p>
        </p:txBody>
      </p:sp>
      <p:sp>
        <p:nvSpPr>
          <p:cNvPr id="3" name="Content Placeholder 2">
            <a:extLst>
              <a:ext uri="{FF2B5EF4-FFF2-40B4-BE49-F238E27FC236}">
                <a16:creationId xmlns:a16="http://schemas.microsoft.com/office/drawing/2014/main" id="{D5F46140-50C2-44A5-BBDD-BE0415FCF9CC}"/>
              </a:ext>
            </a:extLst>
          </p:cNvPr>
          <p:cNvSpPr>
            <a:spLocks noGrp="1"/>
          </p:cNvSpPr>
          <p:nvPr>
            <p:ph sz="quarter" idx="10"/>
          </p:nvPr>
        </p:nvSpPr>
        <p:spPr/>
        <p:txBody>
          <a:bodyPr/>
          <a:lstStyle/>
          <a:p>
            <a:r>
              <a:rPr lang="vi-VN" sz="2000" dirty="0"/>
              <a:t>To determine whether a model is good or bad, we need to evaluate its performance</a:t>
            </a:r>
          </a:p>
          <a:p>
            <a:r>
              <a:rPr lang="vi-VN" sz="2000" dirty="0"/>
              <a:t>For classification, there are multiple measurements to do this. Most if not all measurements are based on comparing the true labels of the data to predicted labels made by the model. In this module, we use the simplest measurement which is </a:t>
            </a:r>
            <a:r>
              <a:rPr lang="vi-VN" sz="2000" b="1" dirty="0"/>
              <a:t>“accuracy rate”</a:t>
            </a:r>
            <a:r>
              <a:rPr lang="vi-VN" sz="2000" dirty="0"/>
              <a:t>. The rest will be discussed in the next module</a:t>
            </a:r>
            <a:endParaRPr lang="vi-VN" sz="2000" b="1" dirty="0"/>
          </a:p>
          <a:p>
            <a:r>
              <a:rPr lang="vi-VN" sz="2000" dirty="0"/>
              <a:t>Accuracy rate is the ratio of instances get predicted with the correct labels over the whole dataset</a:t>
            </a:r>
            <a:endParaRPr lang="en-US" sz="2000" dirty="0"/>
          </a:p>
        </p:txBody>
      </p:sp>
      <p:graphicFrame>
        <p:nvGraphicFramePr>
          <p:cNvPr id="4" name="Table 4">
            <a:extLst>
              <a:ext uri="{FF2B5EF4-FFF2-40B4-BE49-F238E27FC236}">
                <a16:creationId xmlns:a16="http://schemas.microsoft.com/office/drawing/2014/main" id="{4CFABC24-AC16-4818-A016-722D6ED38E24}"/>
              </a:ext>
            </a:extLst>
          </p:cNvPr>
          <p:cNvGraphicFramePr>
            <a:graphicFrameLocks noGrp="1"/>
          </p:cNvGraphicFramePr>
          <p:nvPr>
            <p:extLst>
              <p:ext uri="{D42A27DB-BD31-4B8C-83A1-F6EECF244321}">
                <p14:modId xmlns:p14="http://schemas.microsoft.com/office/powerpoint/2010/main" val="1142932704"/>
              </p:ext>
            </p:extLst>
          </p:nvPr>
        </p:nvGraphicFramePr>
        <p:xfrm>
          <a:off x="1547528" y="3429000"/>
          <a:ext cx="3977774" cy="2595880"/>
        </p:xfrm>
        <a:graphic>
          <a:graphicData uri="http://schemas.openxmlformats.org/drawingml/2006/table">
            <a:tbl>
              <a:tblPr firstRow="1" bandRow="1">
                <a:tableStyleId>{5C22544A-7EE6-4342-B048-85BDC9FD1C3A}</a:tableStyleId>
              </a:tblPr>
              <a:tblGrid>
                <a:gridCol w="1988887">
                  <a:extLst>
                    <a:ext uri="{9D8B030D-6E8A-4147-A177-3AD203B41FA5}">
                      <a16:colId xmlns:a16="http://schemas.microsoft.com/office/drawing/2014/main" val="2351431191"/>
                    </a:ext>
                  </a:extLst>
                </a:gridCol>
                <a:gridCol w="1988887">
                  <a:extLst>
                    <a:ext uri="{9D8B030D-6E8A-4147-A177-3AD203B41FA5}">
                      <a16:colId xmlns:a16="http://schemas.microsoft.com/office/drawing/2014/main" val="2007186900"/>
                    </a:ext>
                  </a:extLst>
                </a:gridCol>
              </a:tblGrid>
              <a:tr h="370840">
                <a:tc>
                  <a:txBody>
                    <a:bodyPr/>
                    <a:lstStyle/>
                    <a:p>
                      <a:r>
                        <a:rPr lang="vi-VN" dirty="0"/>
                        <a:t>True Label</a:t>
                      </a:r>
                      <a:endParaRPr lang="en-US" dirty="0"/>
                    </a:p>
                  </a:txBody>
                  <a:tcPr/>
                </a:tc>
                <a:tc>
                  <a:txBody>
                    <a:bodyPr/>
                    <a:lstStyle/>
                    <a:p>
                      <a:r>
                        <a:rPr lang="vi-VN" dirty="0"/>
                        <a:t>Predicted Label</a:t>
                      </a:r>
                      <a:endParaRPr lang="en-US" dirty="0"/>
                    </a:p>
                  </a:txBody>
                  <a:tcPr/>
                </a:tc>
                <a:extLst>
                  <a:ext uri="{0D108BD9-81ED-4DB2-BD59-A6C34878D82A}">
                    <a16:rowId xmlns:a16="http://schemas.microsoft.com/office/drawing/2014/main" val="3424030158"/>
                  </a:ext>
                </a:extLst>
              </a:tr>
              <a:tr h="370840">
                <a:tc>
                  <a:txBody>
                    <a:bodyPr/>
                    <a:lstStyle/>
                    <a:p>
                      <a:r>
                        <a:rPr lang="vi-VN" b="1" dirty="0"/>
                        <a:t>Good</a:t>
                      </a:r>
                    </a:p>
                  </a:txBody>
                  <a:tcPr/>
                </a:tc>
                <a:tc>
                  <a:txBody>
                    <a:bodyPr/>
                    <a:lstStyle/>
                    <a:p>
                      <a:r>
                        <a:rPr lang="vi-VN" b="1" dirty="0"/>
                        <a:t>Good</a:t>
                      </a:r>
                      <a:endParaRPr lang="en-US" b="1" dirty="0"/>
                    </a:p>
                  </a:txBody>
                  <a:tcPr/>
                </a:tc>
                <a:extLst>
                  <a:ext uri="{0D108BD9-81ED-4DB2-BD59-A6C34878D82A}">
                    <a16:rowId xmlns:a16="http://schemas.microsoft.com/office/drawing/2014/main" val="1714745279"/>
                  </a:ext>
                </a:extLst>
              </a:tr>
              <a:tr h="370840">
                <a:tc>
                  <a:txBody>
                    <a:bodyPr/>
                    <a:lstStyle/>
                    <a:p>
                      <a:r>
                        <a:rPr lang="vi-VN" b="1" dirty="0"/>
                        <a:t>Good</a:t>
                      </a:r>
                      <a:endParaRPr lang="en-US" b="1" dirty="0"/>
                    </a:p>
                  </a:txBody>
                  <a:tcPr/>
                </a:tc>
                <a:tc>
                  <a:txBody>
                    <a:bodyPr/>
                    <a:lstStyle/>
                    <a:p>
                      <a:r>
                        <a:rPr lang="vi-VN" b="1" dirty="0"/>
                        <a:t>Good</a:t>
                      </a:r>
                      <a:endParaRPr lang="en-US" b="1" dirty="0"/>
                    </a:p>
                  </a:txBody>
                  <a:tcPr/>
                </a:tc>
                <a:extLst>
                  <a:ext uri="{0D108BD9-81ED-4DB2-BD59-A6C34878D82A}">
                    <a16:rowId xmlns:a16="http://schemas.microsoft.com/office/drawing/2014/main" val="3224436745"/>
                  </a:ext>
                </a:extLst>
              </a:tr>
              <a:tr h="370840">
                <a:tc>
                  <a:txBody>
                    <a:bodyPr/>
                    <a:lstStyle/>
                    <a:p>
                      <a:r>
                        <a:rPr lang="vi-VN" i="1" dirty="0"/>
                        <a:t>Bad</a:t>
                      </a:r>
                      <a:endParaRPr lang="en-US" i="1" dirty="0"/>
                    </a:p>
                  </a:txBody>
                  <a:tcPr/>
                </a:tc>
                <a:tc>
                  <a:txBody>
                    <a:bodyPr/>
                    <a:lstStyle/>
                    <a:p>
                      <a:r>
                        <a:rPr lang="vi-VN" i="1" dirty="0"/>
                        <a:t>Good</a:t>
                      </a:r>
                      <a:endParaRPr lang="en-US" i="1" dirty="0"/>
                    </a:p>
                  </a:txBody>
                  <a:tcPr/>
                </a:tc>
                <a:extLst>
                  <a:ext uri="{0D108BD9-81ED-4DB2-BD59-A6C34878D82A}">
                    <a16:rowId xmlns:a16="http://schemas.microsoft.com/office/drawing/2014/main" val="3349518285"/>
                  </a:ext>
                </a:extLst>
              </a:tr>
              <a:tr h="370840">
                <a:tc>
                  <a:txBody>
                    <a:bodyPr/>
                    <a:lstStyle/>
                    <a:p>
                      <a:r>
                        <a:rPr lang="vi-VN" b="1" dirty="0"/>
                        <a:t>Bad</a:t>
                      </a:r>
                      <a:endParaRPr lang="en-US" b="1" dirty="0"/>
                    </a:p>
                  </a:txBody>
                  <a:tcPr/>
                </a:tc>
                <a:tc>
                  <a:txBody>
                    <a:bodyPr/>
                    <a:lstStyle/>
                    <a:p>
                      <a:r>
                        <a:rPr lang="vi-VN" b="1" dirty="0"/>
                        <a:t>Bad</a:t>
                      </a:r>
                      <a:endParaRPr lang="en-US" b="1" dirty="0"/>
                    </a:p>
                  </a:txBody>
                  <a:tcPr/>
                </a:tc>
                <a:extLst>
                  <a:ext uri="{0D108BD9-81ED-4DB2-BD59-A6C34878D82A}">
                    <a16:rowId xmlns:a16="http://schemas.microsoft.com/office/drawing/2014/main" val="1854998398"/>
                  </a:ext>
                </a:extLst>
              </a:tr>
              <a:tr h="370840">
                <a:tc>
                  <a:txBody>
                    <a:bodyPr/>
                    <a:lstStyle/>
                    <a:p>
                      <a:r>
                        <a:rPr lang="vi-VN" i="1" dirty="0"/>
                        <a:t>Good</a:t>
                      </a:r>
                      <a:endParaRPr lang="en-US" i="1" dirty="0"/>
                    </a:p>
                  </a:txBody>
                  <a:tcPr/>
                </a:tc>
                <a:tc>
                  <a:txBody>
                    <a:bodyPr/>
                    <a:lstStyle/>
                    <a:p>
                      <a:r>
                        <a:rPr lang="vi-VN" i="1" dirty="0"/>
                        <a:t>Bad</a:t>
                      </a:r>
                    </a:p>
                  </a:txBody>
                  <a:tcPr/>
                </a:tc>
                <a:extLst>
                  <a:ext uri="{0D108BD9-81ED-4DB2-BD59-A6C34878D82A}">
                    <a16:rowId xmlns:a16="http://schemas.microsoft.com/office/drawing/2014/main" val="3333423953"/>
                  </a:ext>
                </a:extLst>
              </a:tr>
              <a:tr h="370840">
                <a:tc>
                  <a:txBody>
                    <a:bodyPr/>
                    <a:lstStyle/>
                    <a:p>
                      <a:r>
                        <a:rPr lang="vi-VN" b="1" dirty="0"/>
                        <a:t>Bad</a:t>
                      </a:r>
                      <a:endParaRPr lang="en-US" b="1" dirty="0"/>
                    </a:p>
                  </a:txBody>
                  <a:tcPr/>
                </a:tc>
                <a:tc>
                  <a:txBody>
                    <a:bodyPr/>
                    <a:lstStyle/>
                    <a:p>
                      <a:r>
                        <a:rPr lang="vi-VN" b="1" dirty="0"/>
                        <a:t>Bad</a:t>
                      </a:r>
                      <a:endParaRPr lang="en-US" b="1" dirty="0"/>
                    </a:p>
                  </a:txBody>
                  <a:tcPr/>
                </a:tc>
                <a:extLst>
                  <a:ext uri="{0D108BD9-81ED-4DB2-BD59-A6C34878D82A}">
                    <a16:rowId xmlns:a16="http://schemas.microsoft.com/office/drawing/2014/main" val="751855791"/>
                  </a:ext>
                </a:extLst>
              </a:tr>
            </a:tbl>
          </a:graphicData>
        </a:graphic>
      </p:graphicFrame>
      <p:sp>
        <p:nvSpPr>
          <p:cNvPr id="5" name="Arrow: Right 4">
            <a:extLst>
              <a:ext uri="{FF2B5EF4-FFF2-40B4-BE49-F238E27FC236}">
                <a16:creationId xmlns:a16="http://schemas.microsoft.com/office/drawing/2014/main" id="{226B1480-6CC4-4431-AD89-418FA1CDF218}"/>
              </a:ext>
            </a:extLst>
          </p:cNvPr>
          <p:cNvSpPr/>
          <p:nvPr/>
        </p:nvSpPr>
        <p:spPr>
          <a:xfrm>
            <a:off x="5877228" y="4496023"/>
            <a:ext cx="483268" cy="25867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867FCF1-390C-4BD6-8062-FBA463C8E83A}"/>
              </a:ext>
            </a:extLst>
          </p:cNvPr>
          <p:cNvSpPr txBox="1"/>
          <p:nvPr/>
        </p:nvSpPr>
        <p:spPr>
          <a:xfrm>
            <a:off x="6499859" y="4163697"/>
            <a:ext cx="4802189" cy="923330"/>
          </a:xfrm>
          <a:prstGeom prst="rect">
            <a:avLst/>
          </a:prstGeom>
          <a:noFill/>
        </p:spPr>
        <p:txBody>
          <a:bodyPr wrap="square" rtlCol="0">
            <a:spAutoFit/>
          </a:bodyPr>
          <a:lstStyle/>
          <a:p>
            <a:r>
              <a:rPr lang="vi-VN" dirty="0"/>
              <a:t>Four over six instances have their labels predicted correctly, the accuracy rate in this case is 0.6667, or 66.67%</a:t>
            </a:r>
            <a:endParaRPr lang="en-US" dirty="0"/>
          </a:p>
        </p:txBody>
      </p:sp>
    </p:spTree>
    <p:extLst>
      <p:ext uri="{BB962C8B-B14F-4D97-AF65-F5344CB8AC3E}">
        <p14:creationId xmlns:p14="http://schemas.microsoft.com/office/powerpoint/2010/main" val="218672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2921-FE41-4EDB-9083-12C8D01833CE}"/>
              </a:ext>
            </a:extLst>
          </p:cNvPr>
          <p:cNvSpPr>
            <a:spLocks noGrp="1"/>
          </p:cNvSpPr>
          <p:nvPr>
            <p:ph type="title"/>
          </p:nvPr>
        </p:nvSpPr>
        <p:spPr>
          <a:xfrm>
            <a:off x="733425" y="3095504"/>
            <a:ext cx="10515600" cy="666991"/>
          </a:xfrm>
        </p:spPr>
        <p:txBody>
          <a:bodyPr/>
          <a:lstStyle/>
          <a:p>
            <a:r>
              <a:rPr lang="en-US" dirty="0"/>
              <a:t>Logistic Regression</a:t>
            </a:r>
          </a:p>
        </p:txBody>
      </p:sp>
    </p:spTree>
    <p:extLst>
      <p:ext uri="{BB962C8B-B14F-4D97-AF65-F5344CB8AC3E}">
        <p14:creationId xmlns:p14="http://schemas.microsoft.com/office/powerpoint/2010/main" val="313609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37A9-8961-4649-9A3D-6374286887D5}"/>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57967B-5C8A-49C7-AE7B-36B73F33D074}"/>
                  </a:ext>
                </a:extLst>
              </p:cNvPr>
              <p:cNvSpPr>
                <a:spLocks noGrp="1"/>
              </p:cNvSpPr>
              <p:nvPr>
                <p:ph sz="quarter" idx="10"/>
              </p:nvPr>
            </p:nvSpPr>
            <p:spPr/>
            <p:txBody>
              <a:bodyPr/>
              <a:lstStyle/>
              <a:p>
                <a:r>
                  <a:rPr lang="en-US" sz="2400" dirty="0"/>
                  <a:t>Logistic regression is a </a:t>
                </a:r>
                <a:r>
                  <a:rPr lang="en-US" sz="2400" b="1" dirty="0"/>
                  <a:t>binary</a:t>
                </a:r>
                <a:r>
                  <a:rPr lang="en-US" sz="2400" dirty="0"/>
                  <a:t> classification model</a:t>
                </a:r>
              </a:p>
              <a:p>
                <a:pPr lvl="1"/>
                <a:r>
                  <a:rPr lang="en-US" sz="2000" dirty="0"/>
                  <a:t>Recall, binary means the target has exactly two unique values</a:t>
                </a:r>
              </a:p>
              <a:p>
                <a:r>
                  <a:rPr lang="en-US" sz="2400" dirty="0"/>
                  <a:t>For simplicity, assume our target has two values 0 and 1 </a:t>
                </a:r>
              </a:p>
              <a:p>
                <a:pPr lvl="1"/>
                <a:r>
                  <a:rPr lang="en-US" sz="2000" dirty="0"/>
                  <a:t>We can always convert a binary column to 0/1 value</a:t>
                </a:r>
              </a:p>
              <a:p>
                <a:r>
                  <a:rPr lang="en-US" sz="2400" dirty="0"/>
                  <a:t>Logistic regression models the </a:t>
                </a:r>
                <a:r>
                  <a:rPr lang="en-US" sz="2400" b="1" dirty="0"/>
                  <a:t>probability</a:t>
                </a:r>
                <a:r>
                  <a:rPr lang="en-US" sz="2400" dirty="0"/>
                  <a:t> of an instance having label </a:t>
                </a:r>
                <a:r>
                  <a:rPr lang="en-US" sz="2400" b="1" dirty="0"/>
                  <a:t>being 1</a:t>
                </a:r>
              </a:p>
              <a:p>
                <a:r>
                  <a:rPr lang="en-US" sz="2400" dirty="0"/>
                  <a:t>Given a data instance with features being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e>
                    </m:d>
                  </m:oMath>
                </a14:m>
                <a:r>
                  <a:rPr lang="en-US" sz="2400" dirty="0"/>
                  <a:t>, a logistic regression calculate the predicted target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oMath>
                </a14:m>
                <a:r>
                  <a:rPr lang="en-US" sz="2400" dirty="0"/>
                  <a:t> using the below formula</a:t>
                </a:r>
              </a:p>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=1</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e</m:t>
                              </m:r>
                            </m:e>
                            <m:sup>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e>
                              </m:d>
                            </m:sup>
                          </m:sSup>
                        </m:den>
                      </m:f>
                    </m:oMath>
                  </m:oMathPara>
                </a14:m>
                <a:endParaRPr lang="en-US" sz="2400" b="0" dirty="0"/>
              </a:p>
              <a:p>
                <a:pPr marL="0" indent="0">
                  <a:buNone/>
                </a:pPr>
                <a:endParaRPr lang="en-US" sz="2400" dirty="0"/>
              </a:p>
              <a:p>
                <a:pPr marL="457200" lvl="1" indent="0">
                  <a:buNone/>
                </a:pPr>
                <a:r>
                  <a:rPr lang="en-US" sz="2000" dirty="0"/>
                  <a:t>Here, </a:t>
                </a:r>
                <a14:m>
                  <m:oMath xmlns:m="http://schemas.openxmlformats.org/officeDocument/2006/math">
                    <m:r>
                      <a:rPr lang="en-US" sz="2000" b="0" i="1" smtClean="0">
                        <a:latin typeface="Cambria Math" panose="02040503050406030204" pitchFamily="18" charset="0"/>
                      </a:rPr>
                      <m:t>𝛽</m:t>
                    </m:r>
                  </m:oMath>
                </a14:m>
                <a:r>
                  <a:rPr lang="en-US" sz="2000" dirty="0"/>
                  <a:t>’s are coefficients of the model that will be learned from the input data once the logistic model is trained</a:t>
                </a:r>
              </a:p>
            </p:txBody>
          </p:sp>
        </mc:Choice>
        <mc:Fallback xmlns="">
          <p:sp>
            <p:nvSpPr>
              <p:cNvPr id="3" name="Content Placeholder 2">
                <a:extLst>
                  <a:ext uri="{FF2B5EF4-FFF2-40B4-BE49-F238E27FC236}">
                    <a16:creationId xmlns:a16="http://schemas.microsoft.com/office/drawing/2014/main" id="{2457967B-5C8A-49C7-AE7B-36B73F33D074}"/>
                  </a:ext>
                </a:extLst>
              </p:cNvPr>
              <p:cNvSpPr>
                <a:spLocks noGrp="1" noRot="1" noChangeAspect="1" noMove="1" noResize="1" noEditPoints="1" noAdjustHandles="1" noChangeArrowheads="1" noChangeShapeType="1" noTextEdit="1"/>
              </p:cNvSpPr>
              <p:nvPr>
                <p:ph sz="quarter" idx="10"/>
              </p:nvPr>
            </p:nvSpPr>
            <p:spPr>
              <a:blipFill>
                <a:blip r:embed="rId2"/>
                <a:stretch>
                  <a:fillRect l="-765" t="-1634"/>
                </a:stretch>
              </a:blipFill>
            </p:spPr>
            <p:txBody>
              <a:bodyPr/>
              <a:lstStyle/>
              <a:p>
                <a:r>
                  <a:rPr lang="en-US">
                    <a:noFill/>
                  </a:rPr>
                  <a:t> </a:t>
                </a:r>
              </a:p>
            </p:txBody>
          </p:sp>
        </mc:Fallback>
      </mc:AlternateContent>
    </p:spTree>
    <p:extLst>
      <p:ext uri="{BB962C8B-B14F-4D97-AF65-F5344CB8AC3E}">
        <p14:creationId xmlns:p14="http://schemas.microsoft.com/office/powerpoint/2010/main" val="399715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8C18-047C-42B2-AECC-76EE99967DCA}"/>
              </a:ext>
            </a:extLst>
          </p:cNvPr>
          <p:cNvSpPr>
            <a:spLocks noGrp="1"/>
          </p:cNvSpPr>
          <p:nvPr>
            <p:ph type="title"/>
          </p:nvPr>
        </p:nvSpPr>
        <p:spPr/>
        <p:txBody>
          <a:bodyPr/>
          <a:lstStyle/>
          <a:p>
            <a:r>
              <a:rPr lang="en-US" dirty="0"/>
              <a:t>Logistic Regression Example</a:t>
            </a:r>
          </a:p>
        </p:txBody>
      </p:sp>
      <p:sp>
        <p:nvSpPr>
          <p:cNvPr id="3" name="Content Placeholder 2">
            <a:extLst>
              <a:ext uri="{FF2B5EF4-FFF2-40B4-BE49-F238E27FC236}">
                <a16:creationId xmlns:a16="http://schemas.microsoft.com/office/drawing/2014/main" id="{86F0E14C-0474-449B-8D5D-45AE7CD646BF}"/>
              </a:ext>
            </a:extLst>
          </p:cNvPr>
          <p:cNvSpPr>
            <a:spLocks noGrp="1"/>
          </p:cNvSpPr>
          <p:nvPr>
            <p:ph sz="quarter" idx="10"/>
          </p:nvPr>
        </p:nvSpPr>
        <p:spPr>
          <a:xfrm>
            <a:off x="733425" y="908093"/>
            <a:ext cx="4476249" cy="5221539"/>
          </a:xfrm>
        </p:spPr>
        <p:txBody>
          <a:bodyPr/>
          <a:lstStyle/>
          <a:p>
            <a:r>
              <a:rPr lang="en-US" dirty="0"/>
              <a:t>Return to the credit rating example, we can train a logistic regression in this data</a:t>
            </a:r>
          </a:p>
          <a:p>
            <a:r>
              <a:rPr lang="en-US" dirty="0"/>
              <a:t>The equation may look like</a:t>
            </a:r>
          </a:p>
          <a:p>
            <a:endParaRPr lang="en-US" dirty="0"/>
          </a:p>
          <a:p>
            <a:endParaRPr lang="en-US" dirty="0"/>
          </a:p>
          <a:p>
            <a:endParaRPr lang="en-US" dirty="0"/>
          </a:p>
          <a:p>
            <a:r>
              <a:rPr lang="en-US" dirty="0"/>
              <a:t>Then, we can “plug” the actual numbers from each client to obtain their probability of “being good”</a:t>
            </a:r>
          </a:p>
          <a:p>
            <a:pPr marL="0" indent="0">
              <a:buNone/>
            </a:pPr>
            <a:endParaRPr lang="en-US" dirty="0"/>
          </a:p>
        </p:txBody>
      </p:sp>
      <p:graphicFrame>
        <p:nvGraphicFramePr>
          <p:cNvPr id="4" name="Table 4">
            <a:extLst>
              <a:ext uri="{FF2B5EF4-FFF2-40B4-BE49-F238E27FC236}">
                <a16:creationId xmlns:a16="http://schemas.microsoft.com/office/drawing/2014/main" id="{4CB551BE-DB7B-4BCE-9C84-7197151CFEDB}"/>
              </a:ext>
            </a:extLst>
          </p:cNvPr>
          <p:cNvGraphicFramePr>
            <a:graphicFrameLocks noGrp="1"/>
          </p:cNvGraphicFramePr>
          <p:nvPr>
            <p:extLst>
              <p:ext uri="{D42A27DB-BD31-4B8C-83A1-F6EECF244321}">
                <p14:modId xmlns:p14="http://schemas.microsoft.com/office/powerpoint/2010/main" val="50994350"/>
              </p:ext>
            </p:extLst>
          </p:nvPr>
        </p:nvGraphicFramePr>
        <p:xfrm>
          <a:off x="5057758" y="895770"/>
          <a:ext cx="5150770" cy="2225040"/>
        </p:xfrm>
        <a:graphic>
          <a:graphicData uri="http://schemas.openxmlformats.org/drawingml/2006/table">
            <a:tbl>
              <a:tblPr firstRow="1" bandRow="1">
                <a:tableStyleId>{00A15C55-8517-42AA-B614-E9B94910E393}</a:tableStyleId>
              </a:tblPr>
              <a:tblGrid>
                <a:gridCol w="1190472">
                  <a:extLst>
                    <a:ext uri="{9D8B030D-6E8A-4147-A177-3AD203B41FA5}">
                      <a16:colId xmlns:a16="http://schemas.microsoft.com/office/drawing/2014/main" val="743330414"/>
                    </a:ext>
                  </a:extLst>
                </a:gridCol>
                <a:gridCol w="895482">
                  <a:extLst>
                    <a:ext uri="{9D8B030D-6E8A-4147-A177-3AD203B41FA5}">
                      <a16:colId xmlns:a16="http://schemas.microsoft.com/office/drawing/2014/main" val="315540010"/>
                    </a:ext>
                  </a:extLst>
                </a:gridCol>
                <a:gridCol w="863950">
                  <a:extLst>
                    <a:ext uri="{9D8B030D-6E8A-4147-A177-3AD203B41FA5}">
                      <a16:colId xmlns:a16="http://schemas.microsoft.com/office/drawing/2014/main" val="2984437135"/>
                    </a:ext>
                  </a:extLst>
                </a:gridCol>
                <a:gridCol w="1109893">
                  <a:extLst>
                    <a:ext uri="{9D8B030D-6E8A-4147-A177-3AD203B41FA5}">
                      <a16:colId xmlns:a16="http://schemas.microsoft.com/office/drawing/2014/main" val="1847807242"/>
                    </a:ext>
                  </a:extLst>
                </a:gridCol>
                <a:gridCol w="1090973">
                  <a:extLst>
                    <a:ext uri="{9D8B030D-6E8A-4147-A177-3AD203B41FA5}">
                      <a16:colId xmlns:a16="http://schemas.microsoft.com/office/drawing/2014/main" val="4277968307"/>
                    </a:ext>
                  </a:extLst>
                </a:gridCol>
              </a:tblGrid>
              <a:tr h="370840">
                <a:tc>
                  <a:txBody>
                    <a:bodyPr/>
                    <a:lstStyle/>
                    <a:p>
                      <a:r>
                        <a:rPr lang="en-US" sz="1400" dirty="0" err="1"/>
                        <a:t>Enc_SSN</a:t>
                      </a:r>
                      <a:endParaRPr lang="en-US" sz="1400" dirty="0"/>
                    </a:p>
                  </a:txBody>
                  <a:tcPr/>
                </a:tc>
                <a:tc>
                  <a:txBody>
                    <a:bodyPr/>
                    <a:lstStyle/>
                    <a:p>
                      <a:r>
                        <a:rPr lang="en-US" sz="1400" dirty="0" err="1"/>
                        <a:t>NoOfAcc</a:t>
                      </a:r>
                      <a:endParaRPr lang="en-US" sz="1400" dirty="0"/>
                    </a:p>
                  </a:txBody>
                  <a:tcPr/>
                </a:tc>
                <a:tc>
                  <a:txBody>
                    <a:bodyPr/>
                    <a:lstStyle/>
                    <a:p>
                      <a:r>
                        <a:rPr lang="en-US" sz="1400" dirty="0"/>
                        <a:t>Balance</a:t>
                      </a:r>
                    </a:p>
                  </a:txBody>
                  <a:tcPr/>
                </a:tc>
                <a:tc>
                  <a:txBody>
                    <a:bodyPr/>
                    <a:lstStyle/>
                    <a:p>
                      <a:r>
                        <a:rPr lang="en-US" sz="1400" dirty="0"/>
                        <a:t>3MnPstDue</a:t>
                      </a:r>
                    </a:p>
                  </a:txBody>
                  <a:tcPr/>
                </a:tc>
                <a:tc>
                  <a:txBody>
                    <a:bodyPr/>
                    <a:lstStyle/>
                    <a:p>
                      <a:r>
                        <a:rPr lang="en-US" sz="1400" dirty="0"/>
                        <a:t>6MnPstDue</a:t>
                      </a:r>
                    </a:p>
                  </a:txBody>
                  <a:tcPr/>
                </a:tc>
                <a:extLst>
                  <a:ext uri="{0D108BD9-81ED-4DB2-BD59-A6C34878D82A}">
                    <a16:rowId xmlns:a16="http://schemas.microsoft.com/office/drawing/2014/main" val="2138257583"/>
                  </a:ext>
                </a:extLst>
              </a:tr>
              <a:tr h="370840">
                <a:tc>
                  <a:txBody>
                    <a:bodyPr/>
                    <a:lstStyle/>
                    <a:p>
                      <a:r>
                        <a:rPr lang="en-US" sz="1400" dirty="0"/>
                        <a:t>Ad9asgvjabl</a:t>
                      </a:r>
                    </a:p>
                  </a:txBody>
                  <a:tcPr/>
                </a:tc>
                <a:tc>
                  <a:txBody>
                    <a:bodyPr/>
                    <a:lstStyle/>
                    <a:p>
                      <a:r>
                        <a:rPr lang="en-US" sz="1400" dirty="0"/>
                        <a:t>3</a:t>
                      </a:r>
                    </a:p>
                  </a:txBody>
                  <a:tcPr/>
                </a:tc>
                <a:tc>
                  <a:txBody>
                    <a:bodyPr/>
                    <a:lstStyle/>
                    <a:p>
                      <a:r>
                        <a:rPr lang="en-US" sz="1400" dirty="0"/>
                        <a:t>100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4250914417"/>
                  </a:ext>
                </a:extLst>
              </a:tr>
              <a:tr h="370840">
                <a:tc>
                  <a:txBody>
                    <a:bodyPr/>
                    <a:lstStyle/>
                    <a:p>
                      <a:r>
                        <a:rPr lang="en-US" sz="1400" dirty="0"/>
                        <a:t>CLvb0das9b</a:t>
                      </a:r>
                    </a:p>
                  </a:txBody>
                  <a:tcPr/>
                </a:tc>
                <a:tc>
                  <a:txBody>
                    <a:bodyPr/>
                    <a:lstStyle/>
                    <a:p>
                      <a:r>
                        <a:rPr lang="en-US" sz="1400" dirty="0"/>
                        <a:t>1</a:t>
                      </a:r>
                    </a:p>
                  </a:txBody>
                  <a:tcPr/>
                </a:tc>
                <a:tc>
                  <a:txBody>
                    <a:bodyPr/>
                    <a:lstStyle/>
                    <a:p>
                      <a:r>
                        <a:rPr lang="en-US" sz="1400" dirty="0"/>
                        <a:t>2500</a:t>
                      </a:r>
                    </a:p>
                  </a:txBody>
                  <a:tcPr/>
                </a:tc>
                <a:tc>
                  <a:txBody>
                    <a:bodyPr/>
                    <a:lstStyle/>
                    <a:p>
                      <a:r>
                        <a:rPr lang="en-US" sz="1400" dirty="0"/>
                        <a:t>1000</a:t>
                      </a:r>
                    </a:p>
                  </a:txBody>
                  <a:tcPr/>
                </a:tc>
                <a:tc>
                  <a:txBody>
                    <a:bodyPr/>
                    <a:lstStyle/>
                    <a:p>
                      <a:r>
                        <a:rPr lang="en-US" sz="1400" dirty="0"/>
                        <a:t>500</a:t>
                      </a:r>
                    </a:p>
                  </a:txBody>
                  <a:tcPr/>
                </a:tc>
                <a:extLst>
                  <a:ext uri="{0D108BD9-81ED-4DB2-BD59-A6C34878D82A}">
                    <a16:rowId xmlns:a16="http://schemas.microsoft.com/office/drawing/2014/main" val="1551227789"/>
                  </a:ext>
                </a:extLst>
              </a:tr>
              <a:tr h="370840">
                <a:tc>
                  <a:txBody>
                    <a:bodyPr/>
                    <a:lstStyle/>
                    <a:p>
                      <a:r>
                        <a:rPr lang="en-US" sz="1400" dirty="0"/>
                        <a:t>MCdfasd924</a:t>
                      </a:r>
                    </a:p>
                  </a:txBody>
                  <a:tcPr/>
                </a:tc>
                <a:tc>
                  <a:txBody>
                    <a:bodyPr/>
                    <a:lstStyle/>
                    <a:p>
                      <a:r>
                        <a:rPr lang="en-US" sz="1400" dirty="0"/>
                        <a:t>4</a:t>
                      </a:r>
                    </a:p>
                  </a:txBody>
                  <a:tcPr/>
                </a:tc>
                <a:tc>
                  <a:txBody>
                    <a:bodyPr/>
                    <a:lstStyle/>
                    <a:p>
                      <a:r>
                        <a:rPr lang="en-US" sz="1400" dirty="0"/>
                        <a:t>50</a:t>
                      </a:r>
                    </a:p>
                  </a:txBody>
                  <a:tcPr/>
                </a:tc>
                <a:tc>
                  <a:txBody>
                    <a:bodyPr/>
                    <a:lstStyle/>
                    <a:p>
                      <a:r>
                        <a:rPr lang="en-US" sz="1400" dirty="0"/>
                        <a:t>0</a:t>
                      </a:r>
                    </a:p>
                  </a:txBody>
                  <a:tcPr/>
                </a:tc>
                <a:tc>
                  <a:txBody>
                    <a:bodyPr/>
                    <a:lstStyle/>
                    <a:p>
                      <a:r>
                        <a:rPr lang="en-US" sz="1400" dirty="0"/>
                        <a:t>0</a:t>
                      </a:r>
                    </a:p>
                  </a:txBody>
                  <a:tcPr/>
                </a:tc>
                <a:extLst>
                  <a:ext uri="{0D108BD9-81ED-4DB2-BD59-A6C34878D82A}">
                    <a16:rowId xmlns:a16="http://schemas.microsoft.com/office/drawing/2014/main" val="2927075177"/>
                  </a:ext>
                </a:extLst>
              </a:tr>
              <a:tr h="370840">
                <a:tc>
                  <a:txBody>
                    <a:bodyPr/>
                    <a:lstStyle/>
                    <a:p>
                      <a:r>
                        <a:rPr lang="en-US" sz="1400" dirty="0"/>
                        <a:t>Mx9ta9fgak4</a:t>
                      </a:r>
                    </a:p>
                  </a:txBody>
                  <a:tcPr/>
                </a:tc>
                <a:tc>
                  <a:txBody>
                    <a:bodyPr/>
                    <a:lstStyle/>
                    <a:p>
                      <a:r>
                        <a:rPr lang="en-US" sz="1400" dirty="0"/>
                        <a:t>2</a:t>
                      </a:r>
                    </a:p>
                  </a:txBody>
                  <a:tcPr/>
                </a:tc>
                <a:tc>
                  <a:txBody>
                    <a:bodyPr/>
                    <a:lstStyle/>
                    <a:p>
                      <a:r>
                        <a:rPr lang="en-US" sz="1400" dirty="0"/>
                        <a:t>1200</a:t>
                      </a:r>
                    </a:p>
                  </a:txBody>
                  <a:tcPr/>
                </a:tc>
                <a:tc>
                  <a:txBody>
                    <a:bodyPr/>
                    <a:lstStyle/>
                    <a:p>
                      <a:r>
                        <a:rPr lang="en-US" sz="1400" dirty="0"/>
                        <a:t>200</a:t>
                      </a:r>
                    </a:p>
                  </a:txBody>
                  <a:tcPr/>
                </a:tc>
                <a:tc>
                  <a:txBody>
                    <a:bodyPr/>
                    <a:lstStyle/>
                    <a:p>
                      <a:r>
                        <a:rPr lang="en-US" sz="1400" dirty="0"/>
                        <a:t>0</a:t>
                      </a:r>
                    </a:p>
                  </a:txBody>
                  <a:tcPr/>
                </a:tc>
                <a:extLst>
                  <a:ext uri="{0D108BD9-81ED-4DB2-BD59-A6C34878D82A}">
                    <a16:rowId xmlns:a16="http://schemas.microsoft.com/office/drawing/2014/main" val="3873713489"/>
                  </a:ext>
                </a:extLst>
              </a:tr>
              <a:tr h="370840">
                <a:tc>
                  <a:txBody>
                    <a:bodyPr/>
                    <a:lstStyle/>
                    <a:p>
                      <a:r>
                        <a:rPr lang="en-US" sz="1400" dirty="0"/>
                        <a:t>Ro04ik2lv90</a:t>
                      </a:r>
                    </a:p>
                  </a:txBody>
                  <a:tcPr/>
                </a:tc>
                <a:tc>
                  <a:txBody>
                    <a:bodyPr/>
                    <a:lstStyle/>
                    <a:p>
                      <a:r>
                        <a:rPr lang="en-US" sz="1400" dirty="0"/>
                        <a:t>4</a:t>
                      </a:r>
                    </a:p>
                  </a:txBody>
                  <a:tcPr/>
                </a:tc>
                <a:tc>
                  <a:txBody>
                    <a:bodyPr/>
                    <a:lstStyle/>
                    <a:p>
                      <a:r>
                        <a:rPr lang="en-US" sz="1400" dirty="0"/>
                        <a:t>200</a:t>
                      </a:r>
                    </a:p>
                  </a:txBody>
                  <a:tcPr/>
                </a:tc>
                <a:tc>
                  <a:txBody>
                    <a:bodyPr/>
                    <a:lstStyle/>
                    <a:p>
                      <a:r>
                        <a:rPr lang="en-US" sz="1400" dirty="0"/>
                        <a:t>50</a:t>
                      </a:r>
                    </a:p>
                  </a:txBody>
                  <a:tcPr/>
                </a:tc>
                <a:tc>
                  <a:txBody>
                    <a:bodyPr/>
                    <a:lstStyle/>
                    <a:p>
                      <a:r>
                        <a:rPr lang="en-US" sz="1400" dirty="0"/>
                        <a:t>0</a:t>
                      </a:r>
                    </a:p>
                  </a:txBody>
                  <a:tcPr/>
                </a:tc>
                <a:extLst>
                  <a:ext uri="{0D108BD9-81ED-4DB2-BD59-A6C34878D82A}">
                    <a16:rowId xmlns:a16="http://schemas.microsoft.com/office/drawing/2014/main" val="1958290747"/>
                  </a:ext>
                </a:extLst>
              </a:tr>
            </a:tbl>
          </a:graphicData>
        </a:graphic>
      </p:graphicFrame>
      <p:graphicFrame>
        <p:nvGraphicFramePr>
          <p:cNvPr id="5" name="Table 4">
            <a:extLst>
              <a:ext uri="{FF2B5EF4-FFF2-40B4-BE49-F238E27FC236}">
                <a16:creationId xmlns:a16="http://schemas.microsoft.com/office/drawing/2014/main" id="{2CDA91CF-9F6D-4181-94FC-02A47EBDABDB}"/>
              </a:ext>
            </a:extLst>
          </p:cNvPr>
          <p:cNvGraphicFramePr>
            <a:graphicFrameLocks noGrp="1"/>
          </p:cNvGraphicFramePr>
          <p:nvPr>
            <p:extLst>
              <p:ext uri="{D42A27DB-BD31-4B8C-83A1-F6EECF244321}">
                <p14:modId xmlns:p14="http://schemas.microsoft.com/office/powerpoint/2010/main" val="4099849684"/>
              </p:ext>
            </p:extLst>
          </p:nvPr>
        </p:nvGraphicFramePr>
        <p:xfrm>
          <a:off x="11529101" y="908093"/>
          <a:ext cx="607875" cy="2225040"/>
        </p:xfrm>
        <a:graphic>
          <a:graphicData uri="http://schemas.openxmlformats.org/drawingml/2006/table">
            <a:tbl>
              <a:tblPr firstRow="1" bandRow="1">
                <a:tableStyleId>{21E4AEA4-8DFA-4A89-87EB-49C32662AFE0}</a:tableStyleId>
              </a:tblPr>
              <a:tblGrid>
                <a:gridCol w="607875">
                  <a:extLst>
                    <a:ext uri="{9D8B030D-6E8A-4147-A177-3AD203B41FA5}">
                      <a16:colId xmlns:a16="http://schemas.microsoft.com/office/drawing/2014/main" val="3055482815"/>
                    </a:ext>
                  </a:extLst>
                </a:gridCol>
              </a:tblGrid>
              <a:tr h="370840">
                <a:tc>
                  <a:txBody>
                    <a:bodyPr/>
                    <a:lstStyle/>
                    <a:p>
                      <a:r>
                        <a:rPr lang="en-US" sz="1400" dirty="0"/>
                        <a:t>Class</a:t>
                      </a:r>
                    </a:p>
                  </a:txBody>
                  <a:tcPr/>
                </a:tc>
                <a:extLst>
                  <a:ext uri="{0D108BD9-81ED-4DB2-BD59-A6C34878D82A}">
                    <a16:rowId xmlns:a16="http://schemas.microsoft.com/office/drawing/2014/main" val="770657337"/>
                  </a:ext>
                </a:extLst>
              </a:tr>
              <a:tr h="370840">
                <a:tc>
                  <a:txBody>
                    <a:bodyPr/>
                    <a:lstStyle/>
                    <a:p>
                      <a:r>
                        <a:rPr lang="en-US" sz="1400" dirty="0"/>
                        <a:t>Good</a:t>
                      </a:r>
                    </a:p>
                  </a:txBody>
                  <a:tcPr/>
                </a:tc>
                <a:extLst>
                  <a:ext uri="{0D108BD9-81ED-4DB2-BD59-A6C34878D82A}">
                    <a16:rowId xmlns:a16="http://schemas.microsoft.com/office/drawing/2014/main" val="1794160944"/>
                  </a:ext>
                </a:extLst>
              </a:tr>
              <a:tr h="370840">
                <a:tc>
                  <a:txBody>
                    <a:bodyPr/>
                    <a:lstStyle/>
                    <a:p>
                      <a:r>
                        <a:rPr lang="en-US" sz="1400" dirty="0"/>
                        <a:t>Bad</a:t>
                      </a:r>
                    </a:p>
                  </a:txBody>
                  <a:tcPr/>
                </a:tc>
                <a:extLst>
                  <a:ext uri="{0D108BD9-81ED-4DB2-BD59-A6C34878D82A}">
                    <a16:rowId xmlns:a16="http://schemas.microsoft.com/office/drawing/2014/main" val="2037776680"/>
                  </a:ext>
                </a:extLst>
              </a:tr>
              <a:tr h="370840">
                <a:tc>
                  <a:txBody>
                    <a:bodyPr/>
                    <a:lstStyle/>
                    <a:p>
                      <a:r>
                        <a:rPr lang="en-US" sz="1400" dirty="0"/>
                        <a:t>Good</a:t>
                      </a:r>
                    </a:p>
                  </a:txBody>
                  <a:tcPr/>
                </a:tc>
                <a:extLst>
                  <a:ext uri="{0D108BD9-81ED-4DB2-BD59-A6C34878D82A}">
                    <a16:rowId xmlns:a16="http://schemas.microsoft.com/office/drawing/2014/main" val="1979790178"/>
                  </a:ext>
                </a:extLst>
              </a:tr>
              <a:tr h="370840">
                <a:tc>
                  <a:txBody>
                    <a:bodyPr/>
                    <a:lstStyle/>
                    <a:p>
                      <a:r>
                        <a:rPr lang="en-US" sz="1400" dirty="0"/>
                        <a:t>Good</a:t>
                      </a:r>
                    </a:p>
                  </a:txBody>
                  <a:tcPr/>
                </a:tc>
                <a:extLst>
                  <a:ext uri="{0D108BD9-81ED-4DB2-BD59-A6C34878D82A}">
                    <a16:rowId xmlns:a16="http://schemas.microsoft.com/office/drawing/2014/main" val="2079958673"/>
                  </a:ext>
                </a:extLst>
              </a:tr>
              <a:tr h="370840">
                <a:tc>
                  <a:txBody>
                    <a:bodyPr/>
                    <a:lstStyle/>
                    <a:p>
                      <a:r>
                        <a:rPr lang="en-US" sz="1400" dirty="0"/>
                        <a:t>Good</a:t>
                      </a:r>
                    </a:p>
                  </a:txBody>
                  <a:tcPr/>
                </a:tc>
                <a:extLst>
                  <a:ext uri="{0D108BD9-81ED-4DB2-BD59-A6C34878D82A}">
                    <a16:rowId xmlns:a16="http://schemas.microsoft.com/office/drawing/2014/main" val="1318855023"/>
                  </a:ext>
                </a:extLst>
              </a:tr>
            </a:tbl>
          </a:graphicData>
        </a:graphic>
      </p:graphicFrame>
      <p:sp>
        <p:nvSpPr>
          <p:cNvPr id="6" name="Arrow: Right 5">
            <a:extLst>
              <a:ext uri="{FF2B5EF4-FFF2-40B4-BE49-F238E27FC236}">
                <a16:creationId xmlns:a16="http://schemas.microsoft.com/office/drawing/2014/main" id="{78CEC338-E9B0-45A0-A013-9F64EF0AEFA4}"/>
              </a:ext>
            </a:extLst>
          </p:cNvPr>
          <p:cNvSpPr/>
          <p:nvPr/>
        </p:nvSpPr>
        <p:spPr>
          <a:xfrm>
            <a:off x="10304722" y="1810143"/>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30647D9-8370-4624-93E1-12D41F729F42}"/>
                  </a:ext>
                </a:extLst>
              </p:cNvPr>
              <p:cNvSpPr txBox="1"/>
              <p:nvPr/>
            </p:nvSpPr>
            <p:spPr>
              <a:xfrm>
                <a:off x="1330333" y="3259088"/>
                <a:ext cx="9404882" cy="8082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𝐺𝑜𝑜𝑑</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m:rPr>
                                  <m:sty m:val="p"/>
                                </m:rPr>
                                <a:rPr lang="en-US" sz="2400">
                                  <a:latin typeface="Cambria Math" panose="02040503050406030204" pitchFamily="18" charset="0"/>
                                </a:rPr>
                                <m:t>e</m:t>
                              </m:r>
                            </m:e>
                            <m:sup>
                              <m:r>
                                <a:rPr lang="en-US" sz="2400">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0.5</m:t>
                                  </m:r>
                                  <m:r>
                                    <a:rPr lang="en-US" sz="2400" i="1">
                                      <a:latin typeface="Cambria Math" panose="02040503050406030204" pitchFamily="18" charset="0"/>
                                    </a:rPr>
                                    <m:t>+</m:t>
                                  </m:r>
                                  <m:r>
                                    <a:rPr lang="en-US" sz="2400" b="0" i="1" smtClean="0">
                                      <a:latin typeface="Cambria Math" panose="02040503050406030204" pitchFamily="18" charset="0"/>
                                    </a:rPr>
                                    <m:t>0.3</m:t>
                                  </m:r>
                                  <m:r>
                                    <a:rPr lang="en-US" sz="2400" b="0" i="1" smtClean="0">
                                      <a:latin typeface="Cambria Math" panose="02040503050406030204" pitchFamily="18" charset="0"/>
                                    </a:rPr>
                                    <m:t>𝑁𝑜𝐴𝑐𝑐</m:t>
                                  </m:r>
                                  <m:r>
                                    <a:rPr lang="en-US" sz="2400" b="0" i="1" smtClean="0">
                                      <a:latin typeface="Cambria Math" panose="02040503050406030204" pitchFamily="18" charset="0"/>
                                    </a:rPr>
                                    <m:t>−0.1</m:t>
                                  </m:r>
                                  <m:r>
                                    <a:rPr lang="en-US" sz="2400" b="0" i="1" smtClean="0">
                                      <a:latin typeface="Cambria Math" panose="02040503050406030204" pitchFamily="18" charset="0"/>
                                    </a:rPr>
                                    <m:t>𝐵𝑎𝑙𝑎𝑛𝑐𝑒</m:t>
                                  </m:r>
                                  <m:r>
                                    <a:rPr lang="en-US" sz="2400" b="0" i="1" smtClean="0">
                                      <a:latin typeface="Cambria Math" panose="02040503050406030204" pitchFamily="18" charset="0"/>
                                    </a:rPr>
                                    <m:t>−0.2</m:t>
                                  </m:r>
                                  <m:r>
                                    <a:rPr lang="en-US" sz="2400" b="0" i="1" smtClean="0">
                                      <a:latin typeface="Cambria Math" panose="02040503050406030204" pitchFamily="18" charset="0"/>
                                    </a:rPr>
                                    <m:t>𝑃𝑎𝑠𝑡𝐷𝑢𝑒</m:t>
                                  </m:r>
                                  <m:r>
                                    <a:rPr lang="en-US" sz="2400" b="0" i="1" smtClean="0">
                                      <a:latin typeface="Cambria Math" panose="02040503050406030204" pitchFamily="18" charset="0"/>
                                    </a:rPr>
                                    <m:t>3−0.4</m:t>
                                  </m:r>
                                  <m:r>
                                    <a:rPr lang="en-US" sz="2400" b="0" i="1" smtClean="0">
                                      <a:latin typeface="Cambria Math" panose="02040503050406030204" pitchFamily="18" charset="0"/>
                                    </a:rPr>
                                    <m:t>𝑃𝑎𝑠𝑡𝐷𝑢𝑒</m:t>
                                  </m:r>
                                  <m:r>
                                    <a:rPr lang="en-US" sz="2400" b="0" i="1" smtClean="0">
                                      <a:latin typeface="Cambria Math" panose="02040503050406030204" pitchFamily="18" charset="0"/>
                                    </a:rPr>
                                    <m:t>6</m:t>
                                  </m:r>
                                </m:e>
                              </m:d>
                            </m:sup>
                          </m:sSup>
                        </m:den>
                      </m:f>
                    </m:oMath>
                  </m:oMathPara>
                </a14:m>
                <a:endParaRPr lang="en-US" sz="2400" dirty="0"/>
              </a:p>
            </p:txBody>
          </p:sp>
        </mc:Choice>
        <mc:Fallback xmlns="">
          <p:sp>
            <p:nvSpPr>
              <p:cNvPr id="7" name="TextBox 6">
                <a:extLst>
                  <a:ext uri="{FF2B5EF4-FFF2-40B4-BE49-F238E27FC236}">
                    <a16:creationId xmlns:a16="http://schemas.microsoft.com/office/drawing/2014/main" id="{C30647D9-8370-4624-93E1-12D41F729F42}"/>
                  </a:ext>
                </a:extLst>
              </p:cNvPr>
              <p:cNvSpPr txBox="1">
                <a:spLocks noRot="1" noChangeAspect="1" noMove="1" noResize="1" noEditPoints="1" noAdjustHandles="1" noChangeArrowheads="1" noChangeShapeType="1" noTextEdit="1"/>
              </p:cNvSpPr>
              <p:nvPr/>
            </p:nvSpPr>
            <p:spPr>
              <a:xfrm>
                <a:off x="1330333" y="3259088"/>
                <a:ext cx="9404882" cy="808235"/>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8D744450-C967-4417-8944-2157002B561B}"/>
              </a:ext>
            </a:extLst>
          </p:cNvPr>
          <p:cNvGraphicFramePr>
            <a:graphicFrameLocks noGrp="1"/>
          </p:cNvGraphicFramePr>
          <p:nvPr>
            <p:extLst>
              <p:ext uri="{D42A27DB-BD31-4B8C-83A1-F6EECF244321}">
                <p14:modId xmlns:p14="http://schemas.microsoft.com/office/powerpoint/2010/main" val="365930513"/>
              </p:ext>
            </p:extLst>
          </p:nvPr>
        </p:nvGraphicFramePr>
        <p:xfrm>
          <a:off x="10564877" y="908093"/>
          <a:ext cx="607875" cy="2225040"/>
        </p:xfrm>
        <a:graphic>
          <a:graphicData uri="http://schemas.openxmlformats.org/drawingml/2006/table">
            <a:tbl>
              <a:tblPr firstRow="1" bandRow="1">
                <a:tableStyleId>{21E4AEA4-8DFA-4A89-87EB-49C32662AFE0}</a:tableStyleId>
              </a:tblPr>
              <a:tblGrid>
                <a:gridCol w="607875">
                  <a:extLst>
                    <a:ext uri="{9D8B030D-6E8A-4147-A177-3AD203B41FA5}">
                      <a16:colId xmlns:a16="http://schemas.microsoft.com/office/drawing/2014/main" val="3055482815"/>
                    </a:ext>
                  </a:extLst>
                </a:gridCol>
              </a:tblGrid>
              <a:tr h="370840">
                <a:tc>
                  <a:txBody>
                    <a:bodyPr/>
                    <a:lstStyle/>
                    <a:p>
                      <a:r>
                        <a:rPr lang="en-US" sz="1400" dirty="0"/>
                        <a:t>Prob</a:t>
                      </a:r>
                    </a:p>
                  </a:txBody>
                  <a:tcPr/>
                </a:tc>
                <a:extLst>
                  <a:ext uri="{0D108BD9-81ED-4DB2-BD59-A6C34878D82A}">
                    <a16:rowId xmlns:a16="http://schemas.microsoft.com/office/drawing/2014/main" val="770657337"/>
                  </a:ext>
                </a:extLst>
              </a:tr>
              <a:tr h="370840">
                <a:tc>
                  <a:txBody>
                    <a:bodyPr/>
                    <a:lstStyle/>
                    <a:p>
                      <a:r>
                        <a:rPr lang="en-US" sz="1400" dirty="0"/>
                        <a:t>0.7</a:t>
                      </a:r>
                    </a:p>
                  </a:txBody>
                  <a:tcPr/>
                </a:tc>
                <a:extLst>
                  <a:ext uri="{0D108BD9-81ED-4DB2-BD59-A6C34878D82A}">
                    <a16:rowId xmlns:a16="http://schemas.microsoft.com/office/drawing/2014/main" val="1794160944"/>
                  </a:ext>
                </a:extLst>
              </a:tr>
              <a:tr h="370840">
                <a:tc>
                  <a:txBody>
                    <a:bodyPr/>
                    <a:lstStyle/>
                    <a:p>
                      <a:r>
                        <a:rPr lang="en-US" sz="1400" dirty="0"/>
                        <a:t>0.3</a:t>
                      </a:r>
                    </a:p>
                  </a:txBody>
                  <a:tcPr/>
                </a:tc>
                <a:extLst>
                  <a:ext uri="{0D108BD9-81ED-4DB2-BD59-A6C34878D82A}">
                    <a16:rowId xmlns:a16="http://schemas.microsoft.com/office/drawing/2014/main" val="2037776680"/>
                  </a:ext>
                </a:extLst>
              </a:tr>
              <a:tr h="370840">
                <a:tc>
                  <a:txBody>
                    <a:bodyPr/>
                    <a:lstStyle/>
                    <a:p>
                      <a:r>
                        <a:rPr lang="en-US" sz="1400" dirty="0"/>
                        <a:t>0.6</a:t>
                      </a:r>
                    </a:p>
                  </a:txBody>
                  <a:tcPr/>
                </a:tc>
                <a:extLst>
                  <a:ext uri="{0D108BD9-81ED-4DB2-BD59-A6C34878D82A}">
                    <a16:rowId xmlns:a16="http://schemas.microsoft.com/office/drawing/2014/main" val="1979790178"/>
                  </a:ext>
                </a:extLst>
              </a:tr>
              <a:tr h="370840">
                <a:tc>
                  <a:txBody>
                    <a:bodyPr/>
                    <a:lstStyle/>
                    <a:p>
                      <a:r>
                        <a:rPr lang="en-US" sz="1400" dirty="0"/>
                        <a:t>0.65</a:t>
                      </a:r>
                    </a:p>
                  </a:txBody>
                  <a:tcPr/>
                </a:tc>
                <a:extLst>
                  <a:ext uri="{0D108BD9-81ED-4DB2-BD59-A6C34878D82A}">
                    <a16:rowId xmlns:a16="http://schemas.microsoft.com/office/drawing/2014/main" val="2079958673"/>
                  </a:ext>
                </a:extLst>
              </a:tr>
              <a:tr h="370840">
                <a:tc>
                  <a:txBody>
                    <a:bodyPr/>
                    <a:lstStyle/>
                    <a:p>
                      <a:r>
                        <a:rPr lang="en-US" sz="1400" dirty="0"/>
                        <a:t>0.71</a:t>
                      </a:r>
                    </a:p>
                  </a:txBody>
                  <a:tcPr/>
                </a:tc>
                <a:extLst>
                  <a:ext uri="{0D108BD9-81ED-4DB2-BD59-A6C34878D82A}">
                    <a16:rowId xmlns:a16="http://schemas.microsoft.com/office/drawing/2014/main" val="1318855023"/>
                  </a:ext>
                </a:extLst>
              </a:tr>
            </a:tbl>
          </a:graphicData>
        </a:graphic>
      </p:graphicFrame>
      <p:sp>
        <p:nvSpPr>
          <p:cNvPr id="9" name="Arrow: Right 8">
            <a:extLst>
              <a:ext uri="{FF2B5EF4-FFF2-40B4-BE49-F238E27FC236}">
                <a16:creationId xmlns:a16="http://schemas.microsoft.com/office/drawing/2014/main" id="{70DF1187-ACAA-4E82-B5E2-D44EFA2BF337}"/>
              </a:ext>
            </a:extLst>
          </p:cNvPr>
          <p:cNvSpPr/>
          <p:nvPr/>
        </p:nvSpPr>
        <p:spPr>
          <a:xfrm>
            <a:off x="11270097" y="1810143"/>
            <a:ext cx="163961" cy="42094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01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A5D1-4EF9-461B-91E7-5CD46E49CF7D}"/>
              </a:ext>
            </a:extLst>
          </p:cNvPr>
          <p:cNvSpPr>
            <a:spLocks noGrp="1"/>
          </p:cNvSpPr>
          <p:nvPr>
            <p:ph type="title"/>
          </p:nvPr>
        </p:nvSpPr>
        <p:spPr/>
        <p:txBody>
          <a:bodyPr/>
          <a:lstStyle/>
          <a:p>
            <a:r>
              <a:rPr lang="en-US" dirty="0"/>
              <a:t>From Probability to Label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442E5-1C48-42F3-8CB9-279C42B2847F}"/>
                  </a:ext>
                </a:extLst>
              </p:cNvPr>
              <p:cNvSpPr>
                <a:spLocks noGrp="1"/>
              </p:cNvSpPr>
              <p:nvPr>
                <p:ph sz="quarter" idx="10"/>
              </p:nvPr>
            </p:nvSpPr>
            <p:spPr/>
            <p:txBody>
              <a:bodyPr/>
              <a:lstStyle/>
              <a:p>
                <a:r>
                  <a:rPr lang="en-US" dirty="0"/>
                  <a:t>The equation of Logistic regression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=1</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m:rPr>
                                  <m:sty m:val="p"/>
                                </m:rPr>
                                <a:rPr lang="en-US">
                                  <a:latin typeface="Cambria Math" panose="02040503050406030204" pitchFamily="18" charset="0"/>
                                </a:rPr>
                                <m:t>e</m:t>
                              </m:r>
                            </m:e>
                            <m:sup>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sup>
                          </m:sSup>
                        </m:den>
                      </m:f>
                    </m:oMath>
                  </m:oMathPara>
                </a14:m>
                <a:endParaRPr lang="en-US" dirty="0"/>
              </a:p>
              <a:p>
                <a:r>
                  <a:rPr lang="en-US" dirty="0"/>
                  <a:t>However, we are more interested in getting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=1</m:t>
                    </m:r>
                  </m:oMath>
                </a14:m>
                <a:r>
                  <a:rPr lang="en-US" dirty="0"/>
                  <a:t> 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=0</m:t>
                    </m:r>
                  </m:oMath>
                </a14:m>
                <a:r>
                  <a:rPr lang="en-US" dirty="0"/>
                  <a:t>. This can be done very easily by choosing a threshold of probability, for example 0.5:</a:t>
                </a:r>
              </a:p>
              <a:p>
                <a:pPr lvl="1"/>
                <a:r>
                  <a:rPr lang="en-US" dirty="0"/>
                  <a:t>If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=1</m:t>
                        </m:r>
                      </m:e>
                    </m:d>
                    <m:r>
                      <a:rPr lang="en-US" b="0" i="1" smtClean="0">
                        <a:latin typeface="Cambria Math" panose="02040503050406030204" pitchFamily="18" charset="0"/>
                      </a:rPr>
                      <m:t>≥0.5</m:t>
                    </m:r>
                  </m:oMath>
                </a14:m>
                <a:r>
                  <a:rPr lang="en-US" dirty="0"/>
                  <a:t>  then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=1</m:t>
                    </m:r>
                  </m:oMath>
                </a14:m>
                <a:endParaRPr lang="en-US" dirty="0"/>
              </a:p>
              <a:p>
                <a:pPr lvl="1"/>
                <a:r>
                  <a:rPr lang="en-US" dirty="0"/>
                  <a:t>If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&lt;</m:t>
                    </m:r>
                    <m:r>
                      <a:rPr lang="en-US" i="1">
                        <a:latin typeface="Cambria Math" panose="02040503050406030204" pitchFamily="18" charset="0"/>
                      </a:rPr>
                      <m:t>0.5</m:t>
                    </m:r>
                  </m:oMath>
                </a14:m>
                <a:r>
                  <a:rPr lang="en-US" dirty="0"/>
                  <a:t>  then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dirty="0">
                        <a:latin typeface="Cambria Math" panose="02040503050406030204" pitchFamily="18" charset="0"/>
                      </a:rPr>
                      <m:t>=</m:t>
                    </m:r>
                    <m:r>
                      <a:rPr lang="en-US" b="0" i="1" dirty="0" smtClean="0">
                        <a:latin typeface="Cambria Math" panose="02040503050406030204" pitchFamily="18" charset="0"/>
                      </a:rPr>
                      <m:t>0</m:t>
                    </m:r>
                  </m:oMath>
                </a14:m>
                <a:r>
                  <a:rPr lang="en-US" dirty="0"/>
                  <a:t> </a:t>
                </a:r>
              </a:p>
              <a:p>
                <a:pPr lvl="1"/>
                <a:r>
                  <a:rPr lang="en-US" dirty="0"/>
                  <a:t>Depends on the problem, we may want to choose a different probability threshold</a:t>
                </a:r>
              </a:p>
              <a:p>
                <a:endParaRPr lang="en-US" dirty="0"/>
              </a:p>
            </p:txBody>
          </p:sp>
        </mc:Choice>
        <mc:Fallback xmlns="">
          <p:sp>
            <p:nvSpPr>
              <p:cNvPr id="3" name="Content Placeholder 2">
                <a:extLst>
                  <a:ext uri="{FF2B5EF4-FFF2-40B4-BE49-F238E27FC236}">
                    <a16:creationId xmlns:a16="http://schemas.microsoft.com/office/drawing/2014/main" id="{3C4442E5-1C48-42F3-8CB9-279C42B2847F}"/>
                  </a:ext>
                </a:extLst>
              </p:cNvPr>
              <p:cNvSpPr>
                <a:spLocks noGrp="1" noRot="1" noChangeAspect="1" noMove="1" noResize="1" noEditPoints="1" noAdjustHandles="1" noChangeArrowheads="1" noChangeShapeType="1" noTextEdit="1"/>
              </p:cNvSpPr>
              <p:nvPr>
                <p:ph sz="quarter" idx="10"/>
              </p:nvPr>
            </p:nvSpPr>
            <p:spPr>
              <a:blipFill>
                <a:blip r:embed="rId2"/>
                <a:stretch>
                  <a:fillRect l="-1059" t="-1984" r="-1177"/>
                </a:stretch>
              </a:blipFill>
            </p:spPr>
            <p:txBody>
              <a:bodyPr/>
              <a:lstStyle/>
              <a:p>
                <a:r>
                  <a:rPr lang="en-US">
                    <a:noFill/>
                  </a:rPr>
                  <a:t> </a:t>
                </a:r>
              </a:p>
            </p:txBody>
          </p:sp>
        </mc:Fallback>
      </mc:AlternateContent>
    </p:spTree>
    <p:extLst>
      <p:ext uri="{BB962C8B-B14F-4D97-AF65-F5344CB8AC3E}">
        <p14:creationId xmlns:p14="http://schemas.microsoft.com/office/powerpoint/2010/main" val="1075785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3249</TotalTime>
  <Words>2012</Words>
  <Application>Microsoft Office PowerPoint</Application>
  <PresentationFormat>Widescreen</PresentationFormat>
  <Paragraphs>377</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Avenir 55 Roman</vt:lpstr>
      <vt:lpstr>Avenir 65 Medium</vt:lpstr>
      <vt:lpstr>Avenir 95 Black</vt:lpstr>
      <vt:lpstr>Calibri</vt:lpstr>
      <vt:lpstr>Cambria Math</vt:lpstr>
      <vt:lpstr>Palatino Linotype</vt:lpstr>
      <vt:lpstr>Times New Roman</vt:lpstr>
      <vt:lpstr>Office Theme</vt:lpstr>
      <vt:lpstr>Classification in  Data Analytics </vt:lpstr>
      <vt:lpstr>Review - Classification</vt:lpstr>
      <vt:lpstr>Classification Models in this Module</vt:lpstr>
      <vt:lpstr>Uploading Data to SageMaker Notebook</vt:lpstr>
      <vt:lpstr>Classification Models’ Performances</vt:lpstr>
      <vt:lpstr>Logistic Regression</vt:lpstr>
      <vt:lpstr>Logistic Regression</vt:lpstr>
      <vt:lpstr>Logistic Regression Example</vt:lpstr>
      <vt:lpstr>From Probability to Label</vt:lpstr>
      <vt:lpstr>Multilabel Classification with Logistic Regression</vt:lpstr>
      <vt:lpstr>Support Vector Machine</vt:lpstr>
      <vt:lpstr>Support Vector Machine</vt:lpstr>
      <vt:lpstr>Linear SVM for Binary Classification</vt:lpstr>
      <vt:lpstr>The Optimal Line that Separates the Classes</vt:lpstr>
      <vt:lpstr>How to Make Decisions</vt:lpstr>
      <vt:lpstr>Into Higher Dimensional Data</vt:lpstr>
      <vt:lpstr>Non-Separable Data</vt:lpstr>
      <vt:lpstr>The Kernel Trick</vt:lpstr>
      <vt:lpstr>Credit Rating Example</vt:lpstr>
      <vt:lpstr>Tree and Ensemble Models</vt:lpstr>
      <vt:lpstr>Decision Tree</vt:lpstr>
      <vt:lpstr>Applying a Tree to Test Data</vt:lpstr>
      <vt:lpstr>Random Forest</vt:lpstr>
      <vt:lpstr>Extreme Gradient Boosting (XGBoost) Model</vt:lpstr>
      <vt:lpstr>Additional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125</cp:revision>
  <dcterms:created xsi:type="dcterms:W3CDTF">2019-08-07T15:31:06Z</dcterms:created>
  <dcterms:modified xsi:type="dcterms:W3CDTF">2022-05-19T15:52:22Z</dcterms:modified>
</cp:coreProperties>
</file>