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87" r:id="rId3"/>
    <p:sldId id="265" r:id="rId4"/>
    <p:sldId id="280" r:id="rId5"/>
    <p:sldId id="281" r:id="rId6"/>
    <p:sldId id="266" r:id="rId7"/>
    <p:sldId id="285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8" r:id="rId16"/>
    <p:sldId id="297" r:id="rId17"/>
    <p:sldId id="299" r:id="rId18"/>
    <p:sldId id="300" r:id="rId19"/>
    <p:sldId id="301" r:id="rId20"/>
    <p:sldId id="295" r:id="rId21"/>
    <p:sldId id="302" r:id="rId22"/>
    <p:sldId id="30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7AC7"/>
    <a:srgbClr val="65E537"/>
    <a:srgbClr val="B8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08" autoAdjust="0"/>
    <p:restoredTop sz="89376" autoAdjust="0"/>
  </p:normalViewPr>
  <p:slideViewPr>
    <p:cSldViewPr snapToGrid="0" snapToObjects="1">
      <p:cViewPr varScale="1">
        <p:scale>
          <a:sx n="159" d="100"/>
          <a:sy n="159" d="100"/>
        </p:scale>
        <p:origin x="1062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D78D4-8830-4043-9064-E6BE46C0631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FDDA2-D307-7D41-8A9B-9D02DEE4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FDDA2-D307-7D41-8A9B-9D02DEE488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3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5C32C3-0E38-EF40-8753-699E473F02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27BE0D8-E95C-3C4B-A373-FA77AFB95C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3549" y="2703443"/>
            <a:ext cx="4660900" cy="677395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1DA1688-B217-4843-B0D0-29E1D20281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13549" y="3546735"/>
            <a:ext cx="4660900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356227-D7D4-F943-AFB2-F20F8B424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817" y="1983144"/>
            <a:ext cx="2853911" cy="289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9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2D5093F-A64D-6A42-8920-D62D4FA40C4E}"/>
              </a:ext>
            </a:extLst>
          </p:cNvPr>
          <p:cNvGrpSpPr/>
          <p:nvPr userDrawn="1"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A42E0DC-41C4-5D4E-9365-D4101A18F8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72"/>
            <a:stretch/>
          </p:blipFill>
          <p:spPr>
            <a:xfrm>
              <a:off x="1" y="0"/>
              <a:ext cx="1219200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FC13913-2F32-2343-B64C-251CB51EA2C7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1497477"/>
              <a:ext cx="8538377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DDACB2-B58B-F64A-B55E-70FEB45037B1}"/>
                </a:ext>
              </a:extLst>
            </p:cNvPr>
            <p:cNvSpPr/>
            <p:nvPr/>
          </p:nvSpPr>
          <p:spPr>
            <a:xfrm>
              <a:off x="5589104" y="990581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4A6396A-6CC8-EE41-8B23-9407CDA8FD3F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5360525"/>
              <a:ext cx="8538377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4DCAAE-06D4-1C42-A8CE-0E38F73143D0}"/>
                </a:ext>
              </a:extLst>
            </p:cNvPr>
            <p:cNvSpPr/>
            <p:nvPr/>
          </p:nvSpPr>
          <p:spPr>
            <a:xfrm>
              <a:off x="5589104" y="4853629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F89AB1-B31C-E448-B85A-7845F94BB1BB}"/>
                </a:ext>
              </a:extLst>
            </p:cNvPr>
            <p:cNvSpPr/>
            <p:nvPr/>
          </p:nvSpPr>
          <p:spPr>
            <a:xfrm>
              <a:off x="-1" y="2494755"/>
              <a:ext cx="12192001" cy="1866622"/>
            </a:xfrm>
            <a:prstGeom prst="rect">
              <a:avLst/>
            </a:prstGeom>
            <a:solidFill>
              <a:srgbClr val="FFC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5F5AD75-B71E-D94B-A05C-66D485089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0916" y="1320514"/>
              <a:ext cx="650162" cy="43344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7CDAB06-B996-2747-B5EA-CA07085E5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70916" y="5143800"/>
              <a:ext cx="650162" cy="433441"/>
            </a:xfrm>
            <a:prstGeom prst="rect">
              <a:avLst/>
            </a:prstGeom>
          </p:spPr>
        </p:pic>
      </p:grp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E663CB2-1E13-F842-839B-5A8CD0A85A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71" y="2937860"/>
            <a:ext cx="10414849" cy="9804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We don’t yet know what our best self can be…together, we all need to find it.</a:t>
            </a:r>
          </a:p>
        </p:txBody>
      </p:sp>
    </p:spTree>
    <p:extLst>
      <p:ext uri="{BB962C8B-B14F-4D97-AF65-F5344CB8AC3E}">
        <p14:creationId xmlns:p14="http://schemas.microsoft.com/office/powerpoint/2010/main" val="45698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33246C5-2D29-F946-B2F7-3B9C84905703}"/>
              </a:ext>
            </a:extLst>
          </p:cNvPr>
          <p:cNvGrpSpPr/>
          <p:nvPr userDrawn="1"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4CE2E98-8D1A-CD4B-B1A9-88632EBA6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BB83C3-3C45-0841-A413-09852839C40C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1497477"/>
              <a:ext cx="85383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FDDB52-74F4-BD45-9465-8A1053479EC4}"/>
                </a:ext>
              </a:extLst>
            </p:cNvPr>
            <p:cNvSpPr/>
            <p:nvPr/>
          </p:nvSpPr>
          <p:spPr>
            <a:xfrm>
              <a:off x="5589104" y="990581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DFCEBF5-ADAA-7B46-9038-529B9CAD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5360525"/>
              <a:ext cx="85383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C772748-8129-DF4A-8381-C7C56673891E}"/>
                </a:ext>
              </a:extLst>
            </p:cNvPr>
            <p:cNvSpPr/>
            <p:nvPr/>
          </p:nvSpPr>
          <p:spPr>
            <a:xfrm>
              <a:off x="5589104" y="4853629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7E82D3-A127-8949-B1E6-B259F329C874}"/>
                </a:ext>
              </a:extLst>
            </p:cNvPr>
            <p:cNvSpPr/>
            <p:nvPr/>
          </p:nvSpPr>
          <p:spPr>
            <a:xfrm>
              <a:off x="-1" y="2494755"/>
              <a:ext cx="12192001" cy="18666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EB4B2D7-120C-C34A-B84F-EA07D8F4A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0855" y="1305854"/>
              <a:ext cx="690281" cy="46018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F279F7D-5F09-5A4A-BBE3-A178B7A30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50855" y="5128560"/>
              <a:ext cx="690281" cy="460187"/>
            </a:xfrm>
            <a:prstGeom prst="rect">
              <a:avLst/>
            </a:prstGeom>
          </p:spPr>
        </p:pic>
      </p:grp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4F3A9B5-49EA-D54B-89B9-093CE6BD84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71" y="2937860"/>
            <a:ext cx="10414849" cy="9804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We don’t yet know what our best self can be…together, we all need to find it.</a:t>
            </a:r>
          </a:p>
        </p:txBody>
      </p:sp>
    </p:spTree>
    <p:extLst>
      <p:ext uri="{BB962C8B-B14F-4D97-AF65-F5344CB8AC3E}">
        <p14:creationId xmlns:p14="http://schemas.microsoft.com/office/powerpoint/2010/main" val="218187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25A00D-820B-394B-BB34-47EBF2ABE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71227B-224F-8845-985A-7D474CAE570C}"/>
              </a:ext>
            </a:extLst>
          </p:cNvPr>
          <p:cNvSpPr/>
          <p:nvPr/>
        </p:nvSpPr>
        <p:spPr>
          <a:xfrm>
            <a:off x="-1" y="2958419"/>
            <a:ext cx="12192001" cy="9411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FC234-CE84-CE4A-AEC5-3D8F75B4E49C}"/>
              </a:ext>
            </a:extLst>
          </p:cNvPr>
          <p:cNvSpPr txBox="1"/>
          <p:nvPr/>
        </p:nvSpPr>
        <p:spPr>
          <a:xfrm>
            <a:off x="1822703" y="3210350"/>
            <a:ext cx="85465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3475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E3552-DEBB-C944-A554-82AFCB8419BA}"/>
              </a:ext>
            </a:extLst>
          </p:cNvPr>
          <p:cNvSpPr/>
          <p:nvPr/>
        </p:nvSpPr>
        <p:spPr>
          <a:xfrm>
            <a:off x="0" y="4872178"/>
            <a:ext cx="12192000" cy="121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168" b="21932"/>
          <a:stretch/>
        </p:blipFill>
        <p:spPr>
          <a:xfrm>
            <a:off x="-1" y="4933072"/>
            <a:ext cx="12192001" cy="1924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D1FCC-C828-5245-A412-370879858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335" y="963303"/>
            <a:ext cx="2887330" cy="29255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754ED87-0658-414E-9715-03B9642412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65550" y="5448601"/>
            <a:ext cx="4660900" cy="4460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Title2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A2028A-6C2D-9540-910F-711B608C5F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65550" y="5961363"/>
            <a:ext cx="4660900" cy="350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Date2</a:t>
            </a:r>
          </a:p>
        </p:txBody>
      </p:sp>
    </p:spTree>
    <p:extLst>
      <p:ext uri="{BB962C8B-B14F-4D97-AF65-F5344CB8AC3E}">
        <p14:creationId xmlns:p14="http://schemas.microsoft.com/office/powerpoint/2010/main" val="303132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2" r="1168" b="21932"/>
          <a:stretch/>
        </p:blipFill>
        <p:spPr>
          <a:xfrm>
            <a:off x="-1" y="6311590"/>
            <a:ext cx="12192001" cy="565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9C82-22A6-0A45-B0AE-051068866D21}"/>
              </a:ext>
            </a:extLst>
          </p:cNvPr>
          <p:cNvCxnSpPr>
            <a:cxnSpLocks/>
          </p:cNvCxnSpPr>
          <p:nvPr userDrawn="1"/>
        </p:nvCxnSpPr>
        <p:spPr>
          <a:xfrm>
            <a:off x="-1" y="6311590"/>
            <a:ext cx="12192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FA6151DA-0E50-3747-B88F-29F646B31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425" y="109131"/>
            <a:ext cx="10515600" cy="666991"/>
          </a:xfrm>
          <a:prstGeom prst="rect">
            <a:avLst/>
          </a:prstGeom>
        </p:spPr>
        <p:txBody>
          <a:bodyPr/>
          <a:lstStyle>
            <a:lvl1pPr>
              <a:defRPr sz="3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Title3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8378D0F-E7EF-4A4B-83B1-DE98788093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908093"/>
            <a:ext cx="10355263" cy="5221539"/>
          </a:xfrm>
          <a:prstGeom prst="rect">
            <a:avLst/>
          </a:prstGeom>
        </p:spPr>
        <p:txBody>
          <a:bodyPr/>
          <a:lstStyle>
            <a:lvl1pPr>
              <a:buClr>
                <a:srgbClr val="F7BF32"/>
              </a:buClr>
              <a:defRPr b="0" i="0">
                <a:latin typeface="Avenir 65 Medium" panose="02000503020000020003" pitchFamily="2" charset="0"/>
              </a:defRPr>
            </a:lvl1pPr>
            <a:lvl2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2pPr>
            <a:lvl3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3pPr>
            <a:lvl4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4pPr>
            <a:lvl5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200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2" r="1168" b="21932"/>
          <a:stretch/>
        </p:blipFill>
        <p:spPr>
          <a:xfrm>
            <a:off x="-1" y="6311590"/>
            <a:ext cx="12192001" cy="565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9C82-22A6-0A45-B0AE-051068866D21}"/>
              </a:ext>
            </a:extLst>
          </p:cNvPr>
          <p:cNvCxnSpPr>
            <a:cxnSpLocks/>
          </p:cNvCxnSpPr>
          <p:nvPr userDrawn="1"/>
        </p:nvCxnSpPr>
        <p:spPr>
          <a:xfrm>
            <a:off x="-1" y="6311590"/>
            <a:ext cx="12192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9A8CB0-9A70-A144-93B6-FBAF6A78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4452"/>
            <a:ext cx="10515600" cy="1139861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119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E3552-DEBB-C944-A554-82AFCB8419BA}"/>
              </a:ext>
            </a:extLst>
          </p:cNvPr>
          <p:cNvSpPr/>
          <p:nvPr/>
        </p:nvSpPr>
        <p:spPr>
          <a:xfrm>
            <a:off x="0" y="4872178"/>
            <a:ext cx="12192000" cy="121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168" b="21932"/>
          <a:stretch/>
        </p:blipFill>
        <p:spPr>
          <a:xfrm>
            <a:off x="-1" y="4933072"/>
            <a:ext cx="12192001" cy="192492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59C787-850A-E94C-BE82-DEF54263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4452"/>
            <a:ext cx="10515600" cy="1139861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05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D4AF910-3B45-C642-BA40-7F26C292CBB7}"/>
              </a:ext>
            </a:extLst>
          </p:cNvPr>
          <p:cNvGrpSpPr/>
          <p:nvPr userDrawn="1"/>
        </p:nvGrpSpPr>
        <p:grpSpPr>
          <a:xfrm>
            <a:off x="0" y="0"/>
            <a:ext cx="6143872" cy="6858000"/>
            <a:chOff x="0" y="0"/>
            <a:chExt cx="6143872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89D864-D3E3-854A-9727-A7FA3A3C3175}"/>
                </a:ext>
              </a:extLst>
            </p:cNvPr>
            <p:cNvSpPr/>
            <p:nvPr/>
          </p:nvSpPr>
          <p:spPr>
            <a:xfrm>
              <a:off x="5617345" y="0"/>
              <a:ext cx="526527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D8ED27C-6546-2A4D-8DF8-81E2F1D5CA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0000"/>
            <a:stretch/>
          </p:blipFill>
          <p:spPr>
            <a:xfrm>
              <a:off x="0" y="0"/>
              <a:ext cx="6096000" cy="6858000"/>
            </a:xfrm>
            <a:prstGeom prst="rect">
              <a:avLst/>
            </a:prstGeom>
          </p:spPr>
        </p:pic>
      </p:grp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1061A9F-A15E-C64A-9549-79374FACE1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833" y="3229691"/>
            <a:ext cx="4702175" cy="3986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What We’ll Cover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FA52A49-6633-E54F-9E51-57323147E9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1833" y="1128199"/>
            <a:ext cx="4704334" cy="4564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  <a:defRPr sz="1800" b="0" i="0"/>
            </a:lvl2pPr>
          </a:lstStyle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6207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6B76FD-EBC2-924F-90F9-5FBB8B224E6C}"/>
              </a:ext>
            </a:extLst>
          </p:cNvPr>
          <p:cNvSpPr/>
          <p:nvPr/>
        </p:nvSpPr>
        <p:spPr>
          <a:xfrm>
            <a:off x="-1" y="6224584"/>
            <a:ext cx="12192001" cy="2607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04431-1C59-AA44-82EC-D02845A98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24" r="1434" b="242"/>
          <a:stretch/>
        </p:blipFill>
        <p:spPr>
          <a:xfrm>
            <a:off x="0" y="6279639"/>
            <a:ext cx="12192000" cy="57836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6176D2-EEF6-1043-9E18-99A5E6FB1DED}"/>
              </a:ext>
            </a:extLst>
          </p:cNvPr>
          <p:cNvCxnSpPr>
            <a:cxnSpLocks/>
          </p:cNvCxnSpPr>
          <p:nvPr/>
        </p:nvCxnSpPr>
        <p:spPr>
          <a:xfrm>
            <a:off x="-13856" y="1260574"/>
            <a:ext cx="6096001" cy="0"/>
          </a:xfrm>
          <a:prstGeom prst="line">
            <a:avLst/>
          </a:prstGeom>
          <a:ln w="28575">
            <a:solidFill>
              <a:srgbClr val="FFC6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B75B1AC-CF2D-704D-8913-3B88C08C39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8083" y="600075"/>
            <a:ext cx="5680075" cy="660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Title7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8360B5A-D265-7849-A437-ACE53640BB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8083" y="1752600"/>
            <a:ext cx="4257675" cy="3352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C629"/>
              </a:buClr>
              <a:buFont typeface="Arial" panose="020B0604020202020204" pitchFamily="34" charset="0"/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sz="1500" b="1" dirty="0">
                <a:latin typeface="Avenir 95 Black" panose="02000503020000020003" pitchFamily="2" charset="0"/>
              </a:rPr>
              <a:t>Points:</a:t>
            </a:r>
          </a:p>
          <a:p>
            <a:endParaRPr lang="en-US" sz="1500" dirty="0">
              <a:latin typeface="Avenir 65 Medium" panose="02000503020000020003" pitchFamily="2" charset="0"/>
            </a:endParaRP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1</a:t>
            </a: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2</a:t>
            </a: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Avenir 65 Medium" panose="02000503020000020003" pitchFamily="2" charset="0"/>
            </a:endParaRPr>
          </a:p>
          <a:p>
            <a:r>
              <a:rPr lang="en-US" sz="1500" dirty="0">
                <a:latin typeface="Avenir 65 Medium" panose="02000503020000020003" pitchFamily="2" charset="0"/>
              </a:rPr>
              <a:t>Reinforce main points/message here with copy to explain to the consumer.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874033-E928-1743-85FB-DC29CB426C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99667" y="1593184"/>
            <a:ext cx="4794250" cy="3892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0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475F388-1957-4E42-8C71-14A16B93040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0DCAAC-46AE-3343-8F9A-CD4DDA203A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72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7FE7ACE-CBBD-CE4F-9899-20F39A6A454D}"/>
                </a:ext>
              </a:extLst>
            </p:cNvPr>
            <p:cNvCxnSpPr/>
            <p:nvPr/>
          </p:nvCxnSpPr>
          <p:spPr>
            <a:xfrm>
              <a:off x="3169919" y="3857735"/>
              <a:ext cx="5852160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1210CA93-A5F0-FC40-A24C-216D908FFE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8325" y="3247982"/>
            <a:ext cx="6575347" cy="553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Title1</a:t>
            </a:r>
          </a:p>
        </p:txBody>
      </p:sp>
    </p:spTree>
    <p:extLst>
      <p:ext uri="{BB962C8B-B14F-4D97-AF65-F5344CB8AC3E}">
        <p14:creationId xmlns:p14="http://schemas.microsoft.com/office/powerpoint/2010/main" val="230174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C8967C-5DE1-8542-B6F8-DE583745C775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F91AB2-125E-C949-8DAC-F092265357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t="19272"/>
            <a:stretch/>
          </p:blipFill>
          <p:spPr>
            <a:xfrm>
              <a:off x="0" y="-1"/>
              <a:ext cx="12192000" cy="6858001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F6F952A-A865-544A-B2DA-A32AF5762272}"/>
                </a:ext>
              </a:extLst>
            </p:cNvPr>
            <p:cNvCxnSpPr/>
            <p:nvPr/>
          </p:nvCxnSpPr>
          <p:spPr>
            <a:xfrm>
              <a:off x="3672840" y="3857735"/>
              <a:ext cx="4846320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BDF5D72F-CC3C-2B4E-B192-FF761F67C8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8325" y="3247982"/>
            <a:ext cx="6575347" cy="553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Title2</a:t>
            </a:r>
          </a:p>
        </p:txBody>
      </p:sp>
    </p:spTree>
    <p:extLst>
      <p:ext uri="{BB962C8B-B14F-4D97-AF65-F5344CB8AC3E}">
        <p14:creationId xmlns:p14="http://schemas.microsoft.com/office/powerpoint/2010/main" val="308901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65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7" r:id="rId3"/>
    <p:sldLayoutId id="2147483668" r:id="rId4"/>
    <p:sldLayoutId id="2147483669" r:id="rId5"/>
    <p:sldLayoutId id="2147483658" r:id="rId6"/>
    <p:sldLayoutId id="2147483665" r:id="rId7"/>
    <p:sldLayoutId id="2147483660" r:id="rId8"/>
    <p:sldLayoutId id="2147483661" r:id="rId9"/>
    <p:sldLayoutId id="2147483663" r:id="rId10"/>
    <p:sldLayoutId id="2147483664" r:id="rId11"/>
    <p:sldLayoutId id="214748366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ws.amazon.com/sagemaker/latest/dg/linear-learner.html" TargetMode="External"/><Relationship Id="rId3" Type="http://schemas.openxmlformats.org/officeDocument/2006/relationships/hyperlink" Target="https://scikit-learn.org/stable/modules/generated/sklearn.linear_model.LinearRegression.html" TargetMode="External"/><Relationship Id="rId7" Type="http://schemas.openxmlformats.org/officeDocument/2006/relationships/hyperlink" Target="https://scikit-learn.org/stable/modules/generated/sklearn.ensemble.RandomForestRegressor.html" TargetMode="External"/><Relationship Id="rId2" Type="http://schemas.openxmlformats.org/officeDocument/2006/relationships/hyperlink" Target="https://www.ibm.com/topics/linear-regression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cikit-learn.org/stable/auto_examples/tree/plot_tree_regression.html" TargetMode="External"/><Relationship Id="rId5" Type="http://schemas.openxmlformats.org/officeDocument/2006/relationships/hyperlink" Target="https://scikit-learn.org/stable/modules/generated/sklearn.svm.SVR.html" TargetMode="External"/><Relationship Id="rId4" Type="http://schemas.openxmlformats.org/officeDocument/2006/relationships/hyperlink" Target="https://cs.adelaide.edu.au/~chhshen/teaching/ML_SVR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D62DE74-A72F-FA43-9FDB-0477AE57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549" y="2703443"/>
            <a:ext cx="4660900" cy="960173"/>
          </a:xfrm>
        </p:spPr>
        <p:txBody>
          <a:bodyPr/>
          <a:lstStyle/>
          <a:p>
            <a:r>
              <a:rPr lang="en-US" dirty="0"/>
              <a:t>Regression in </a:t>
            </a:r>
            <a:br>
              <a:rPr lang="en-US" dirty="0"/>
            </a:br>
            <a:r>
              <a:rPr lang="en-US" dirty="0"/>
              <a:t>Data Analytics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25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2921-FE41-4EDB-9083-12C8D0183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3095504"/>
            <a:ext cx="10515600" cy="666991"/>
          </a:xfrm>
        </p:spPr>
        <p:txBody>
          <a:bodyPr/>
          <a:lstStyle/>
          <a:p>
            <a:r>
              <a:rPr lang="en-US" dirty="0"/>
              <a:t>Support Vector Regressor, Decision Tree, and Random Forest</a:t>
            </a:r>
          </a:p>
        </p:txBody>
      </p:sp>
    </p:spTree>
    <p:extLst>
      <p:ext uri="{BB962C8B-B14F-4D97-AF65-F5344CB8AC3E}">
        <p14:creationId xmlns:p14="http://schemas.microsoft.com/office/powerpoint/2010/main" val="3637938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FA8F459D-5412-4DA7-B394-15CCFE1F8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0026"/>
            <a:ext cx="10964333" cy="917573"/>
          </a:xfrm>
        </p:spPr>
        <p:txBody>
          <a:bodyPr/>
          <a:lstStyle/>
          <a:p>
            <a:r>
              <a:rPr lang="en-US" dirty="0"/>
              <a:t>SVR – SVM for Regression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ED84E749-BAF6-456E-96DE-A11704B6A985}"/>
              </a:ext>
            </a:extLst>
          </p:cNvPr>
          <p:cNvSpPr txBox="1">
            <a:spLocks/>
          </p:cNvSpPr>
          <p:nvPr/>
        </p:nvSpPr>
        <p:spPr>
          <a:xfrm>
            <a:off x="609601" y="1295401"/>
            <a:ext cx="5925424" cy="45196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Also called Support Vector Regression (SVR)</a:t>
            </a:r>
          </a:p>
          <a:p>
            <a:r>
              <a:rPr lang="en-US"/>
              <a:t>SVM can be modified to work on regression problems</a:t>
            </a:r>
          </a:p>
          <a:p>
            <a:r>
              <a:rPr lang="en-US"/>
              <a:t>In regression, SVR find a hyperplane that </a:t>
            </a:r>
            <a:r>
              <a:rPr lang="en-US" b="1"/>
              <a:t>minimize</a:t>
            </a:r>
            <a:r>
              <a:rPr lang="en-US"/>
              <a:t> the margin of data – distance between the two boundaries of the instances in this case</a:t>
            </a:r>
          </a:p>
          <a:p>
            <a:pPr lvl="1"/>
            <a:r>
              <a:rPr lang="en-US"/>
              <a:t>Instances lying on the boundaries are still called Support Vectors</a:t>
            </a:r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A0CFF40-F741-4E03-8A21-A69EC98BDAC2}"/>
              </a:ext>
            </a:extLst>
          </p:cNvPr>
          <p:cNvSpPr/>
          <p:nvPr/>
        </p:nvSpPr>
        <p:spPr bwMode="auto">
          <a:xfrm>
            <a:off x="8326962" y="2078545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528B823-1100-4018-9FBD-FBF074E446E4}"/>
              </a:ext>
            </a:extLst>
          </p:cNvPr>
          <p:cNvSpPr/>
          <p:nvPr/>
        </p:nvSpPr>
        <p:spPr bwMode="auto">
          <a:xfrm>
            <a:off x="8862471" y="2778075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4B92EE7-B226-47FD-B077-77203173A3CB}"/>
              </a:ext>
            </a:extLst>
          </p:cNvPr>
          <p:cNvSpPr/>
          <p:nvPr/>
        </p:nvSpPr>
        <p:spPr bwMode="auto">
          <a:xfrm>
            <a:off x="8596509" y="2334007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B0FCC8C-3854-4E5E-BA17-98F9FFA4B79C}"/>
              </a:ext>
            </a:extLst>
          </p:cNvPr>
          <p:cNvSpPr/>
          <p:nvPr/>
        </p:nvSpPr>
        <p:spPr bwMode="auto">
          <a:xfrm>
            <a:off x="9663478" y="2688616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9270616-5F70-42F2-9F57-6D9F1B514CBA}"/>
              </a:ext>
            </a:extLst>
          </p:cNvPr>
          <p:cNvSpPr/>
          <p:nvPr/>
        </p:nvSpPr>
        <p:spPr bwMode="auto">
          <a:xfrm>
            <a:off x="9980691" y="3393273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8EEDEED-90DB-4406-9B3C-8CE5671505C0}"/>
              </a:ext>
            </a:extLst>
          </p:cNvPr>
          <p:cNvSpPr/>
          <p:nvPr/>
        </p:nvSpPr>
        <p:spPr bwMode="auto">
          <a:xfrm>
            <a:off x="8611760" y="2046111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8C07A9D-8D6C-40FB-92F7-F9AAC1DCE5B1}"/>
              </a:ext>
            </a:extLst>
          </p:cNvPr>
          <p:cNvSpPr/>
          <p:nvPr/>
        </p:nvSpPr>
        <p:spPr bwMode="auto">
          <a:xfrm>
            <a:off x="9556187" y="3429885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A8B93A4-75D2-459E-B1D0-B6015D541114}"/>
              </a:ext>
            </a:extLst>
          </p:cNvPr>
          <p:cNvSpPr/>
          <p:nvPr/>
        </p:nvSpPr>
        <p:spPr bwMode="auto">
          <a:xfrm>
            <a:off x="8107765" y="1999172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EE7E9-B938-4D1E-92FD-D122BBC90DD7}"/>
              </a:ext>
            </a:extLst>
          </p:cNvPr>
          <p:cNvSpPr/>
          <p:nvPr/>
        </p:nvSpPr>
        <p:spPr bwMode="auto">
          <a:xfrm>
            <a:off x="10118636" y="3143822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38B328B-77EC-4258-92BF-858E73E2E56B}"/>
              </a:ext>
            </a:extLst>
          </p:cNvPr>
          <p:cNvSpPr/>
          <p:nvPr/>
        </p:nvSpPr>
        <p:spPr bwMode="auto">
          <a:xfrm>
            <a:off x="8888505" y="2328942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98BD5A1-0B25-4D46-9243-C3601D52DABD}"/>
              </a:ext>
            </a:extLst>
          </p:cNvPr>
          <p:cNvSpPr/>
          <p:nvPr/>
        </p:nvSpPr>
        <p:spPr bwMode="auto">
          <a:xfrm>
            <a:off x="9331872" y="2868120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6920FD-A7D4-4EF9-A037-36A6169288DA}"/>
              </a:ext>
            </a:extLst>
          </p:cNvPr>
          <p:cNvCxnSpPr>
            <a:cxnSpLocks/>
          </p:cNvCxnSpPr>
          <p:nvPr/>
        </p:nvCxnSpPr>
        <p:spPr bwMode="auto">
          <a:xfrm>
            <a:off x="8248737" y="1789702"/>
            <a:ext cx="2004964" cy="1899182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D981875-5082-4462-BCED-6B1F8196402C}"/>
              </a:ext>
            </a:extLst>
          </p:cNvPr>
          <p:cNvCxnSpPr/>
          <p:nvPr/>
        </p:nvCxnSpPr>
        <p:spPr bwMode="auto">
          <a:xfrm>
            <a:off x="7400767" y="4217115"/>
            <a:ext cx="418163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1D013B1-CC12-4B2F-A5A7-539B00F344E6}"/>
              </a:ext>
            </a:extLst>
          </p:cNvPr>
          <p:cNvCxnSpPr/>
          <p:nvPr/>
        </p:nvCxnSpPr>
        <p:spPr bwMode="auto">
          <a:xfrm flipV="1">
            <a:off x="7400767" y="1799687"/>
            <a:ext cx="0" cy="241742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737C590-96CD-420C-AF49-62C686CF100F}"/>
              </a:ext>
            </a:extLst>
          </p:cNvPr>
          <p:cNvCxnSpPr>
            <a:cxnSpLocks/>
          </p:cNvCxnSpPr>
          <p:nvPr/>
        </p:nvCxnSpPr>
        <p:spPr bwMode="auto">
          <a:xfrm>
            <a:off x="8009339" y="2032937"/>
            <a:ext cx="2004964" cy="1899182"/>
          </a:xfrm>
          <a:prstGeom prst="line">
            <a:avLst/>
          </a:prstGeom>
          <a:ln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ABBAC93-0289-4C1D-9DB7-D62D1AA38F54}"/>
              </a:ext>
            </a:extLst>
          </p:cNvPr>
          <p:cNvCxnSpPr>
            <a:cxnSpLocks/>
          </p:cNvCxnSpPr>
          <p:nvPr/>
        </p:nvCxnSpPr>
        <p:spPr bwMode="auto">
          <a:xfrm>
            <a:off x="8488135" y="1567831"/>
            <a:ext cx="2004964" cy="1899182"/>
          </a:xfrm>
          <a:prstGeom prst="line">
            <a:avLst/>
          </a:prstGeom>
          <a:ln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F1F41A-9EDD-45AC-B750-D68BCC019F4A}"/>
              </a:ext>
            </a:extLst>
          </p:cNvPr>
          <p:cNvCxnSpPr/>
          <p:nvPr/>
        </p:nvCxnSpPr>
        <p:spPr bwMode="auto">
          <a:xfrm flipV="1">
            <a:off x="9954330" y="3368844"/>
            <a:ext cx="445994" cy="48133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943799-75C8-434D-8B5F-B9442B087F5F}"/>
              </a:ext>
            </a:extLst>
          </p:cNvPr>
          <p:cNvCxnSpPr>
            <a:endCxn id="56" idx="0"/>
          </p:cNvCxnSpPr>
          <p:nvPr/>
        </p:nvCxnSpPr>
        <p:spPr bwMode="auto">
          <a:xfrm flipH="1">
            <a:off x="9941856" y="3688884"/>
            <a:ext cx="176780" cy="112786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C7456D2-FB7E-4F9E-B65E-0F3804A95E04}"/>
              </a:ext>
            </a:extLst>
          </p:cNvPr>
          <p:cNvSpPr txBox="1"/>
          <p:nvPr/>
        </p:nvSpPr>
        <p:spPr>
          <a:xfrm>
            <a:off x="9254809" y="4816753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Minimized!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E50240F-9B4D-4799-BD1A-8F31B41AFDB9}"/>
              </a:ext>
            </a:extLst>
          </p:cNvPr>
          <p:cNvSpPr/>
          <p:nvPr/>
        </p:nvSpPr>
        <p:spPr bwMode="auto">
          <a:xfrm>
            <a:off x="8806385" y="2549887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199A491-9C1C-48B0-B8DB-BA1F043F7EF8}"/>
              </a:ext>
            </a:extLst>
          </p:cNvPr>
          <p:cNvSpPr/>
          <p:nvPr/>
        </p:nvSpPr>
        <p:spPr bwMode="auto">
          <a:xfrm>
            <a:off x="8862471" y="1906081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DC2C313-F445-44CC-9A49-7245E88EAE86}"/>
              </a:ext>
            </a:extLst>
          </p:cNvPr>
          <p:cNvSpPr/>
          <p:nvPr/>
        </p:nvSpPr>
        <p:spPr bwMode="auto">
          <a:xfrm>
            <a:off x="9084829" y="2703808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B0093B0-FB4C-4E8C-9257-41E2D5303C5B}"/>
              </a:ext>
            </a:extLst>
          </p:cNvPr>
          <p:cNvSpPr/>
          <p:nvPr/>
        </p:nvSpPr>
        <p:spPr bwMode="auto">
          <a:xfrm>
            <a:off x="9378790" y="2619330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5A84292-98D8-4542-8D5A-4F8783028D71}"/>
              </a:ext>
            </a:extLst>
          </p:cNvPr>
          <p:cNvSpPr/>
          <p:nvPr/>
        </p:nvSpPr>
        <p:spPr bwMode="auto">
          <a:xfrm>
            <a:off x="9128978" y="3031777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A180B73-FBE0-4B23-A128-2D6610EBE340}"/>
              </a:ext>
            </a:extLst>
          </p:cNvPr>
          <p:cNvSpPr/>
          <p:nvPr/>
        </p:nvSpPr>
        <p:spPr bwMode="auto">
          <a:xfrm>
            <a:off x="9434924" y="3162032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14D2011-CEEC-473A-893E-880807EC9C14}"/>
              </a:ext>
            </a:extLst>
          </p:cNvPr>
          <p:cNvSpPr/>
          <p:nvPr/>
        </p:nvSpPr>
        <p:spPr bwMode="auto">
          <a:xfrm>
            <a:off x="9082080" y="2231741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0135928-C577-451A-8DB6-623180E65803}"/>
              </a:ext>
            </a:extLst>
          </p:cNvPr>
          <p:cNvSpPr/>
          <p:nvPr/>
        </p:nvSpPr>
        <p:spPr bwMode="auto">
          <a:xfrm>
            <a:off x="9663478" y="2972103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F58B0BD-690B-4EC3-8854-1DA51620AB67}"/>
              </a:ext>
            </a:extLst>
          </p:cNvPr>
          <p:cNvSpPr/>
          <p:nvPr/>
        </p:nvSpPr>
        <p:spPr bwMode="auto">
          <a:xfrm>
            <a:off x="9783829" y="3535549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8215976-6FB5-4EE1-AC9B-FE06C7B06A0C}"/>
              </a:ext>
            </a:extLst>
          </p:cNvPr>
          <p:cNvSpPr txBox="1"/>
          <p:nvPr/>
        </p:nvSpPr>
        <p:spPr>
          <a:xfrm>
            <a:off x="10069050" y="4217115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Input Feature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39701A6-3B6E-482B-9BF8-DB8035AC1BC4}"/>
              </a:ext>
            </a:extLst>
          </p:cNvPr>
          <p:cNvSpPr txBox="1"/>
          <p:nvPr/>
        </p:nvSpPr>
        <p:spPr>
          <a:xfrm>
            <a:off x="6479632" y="1799687"/>
            <a:ext cx="82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747002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398D177C-6F27-4BDB-B62F-D8C527A88AF4}"/>
              </a:ext>
            </a:extLst>
          </p:cNvPr>
          <p:cNvSpPr/>
          <p:nvPr/>
        </p:nvSpPr>
        <p:spPr bwMode="auto">
          <a:xfrm rot="2326243">
            <a:off x="6580654" y="3646999"/>
            <a:ext cx="3660546" cy="868602"/>
          </a:xfrm>
          <a:prstGeom prst="parallelogram">
            <a:avLst>
              <a:gd name="adj" fmla="val 83635"/>
            </a:avLst>
          </a:prstGeom>
          <a:solidFill>
            <a:schemeClr val="accent2">
              <a:lumMod val="20000"/>
              <a:lumOff val="80000"/>
              <a:alpha val="5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27D023-ACCA-4A68-A71D-D763C4036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0026"/>
            <a:ext cx="10964333" cy="917573"/>
          </a:xfrm>
        </p:spPr>
        <p:txBody>
          <a:bodyPr/>
          <a:lstStyle/>
          <a:p>
            <a:r>
              <a:rPr lang="en-US" dirty="0"/>
              <a:t>Kernel Trick in SVR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289D69-7723-4E10-A3B6-5E36FD7F8AA6}"/>
              </a:ext>
            </a:extLst>
          </p:cNvPr>
          <p:cNvSpPr txBox="1">
            <a:spLocks/>
          </p:cNvSpPr>
          <p:nvPr/>
        </p:nvSpPr>
        <p:spPr>
          <a:xfrm>
            <a:off x="609600" y="1295401"/>
            <a:ext cx="10964333" cy="45196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Also used to map data to an </a:t>
            </a:r>
            <a:r>
              <a:rPr lang="en-US" b="1"/>
              <a:t>implicit higher dimensional </a:t>
            </a:r>
            <a:r>
              <a:rPr lang="en-US"/>
              <a:t>space where data is better distributed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D7D7BEC-5D0C-43AF-A3D6-344CB2295C31}"/>
              </a:ext>
            </a:extLst>
          </p:cNvPr>
          <p:cNvSpPr/>
          <p:nvPr/>
        </p:nvSpPr>
        <p:spPr bwMode="auto">
          <a:xfrm>
            <a:off x="7361731" y="3187742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06EFB2-FAD3-49E5-B07C-6C8108D80E48}"/>
              </a:ext>
            </a:extLst>
          </p:cNvPr>
          <p:cNvSpPr/>
          <p:nvPr/>
        </p:nvSpPr>
        <p:spPr bwMode="auto">
          <a:xfrm>
            <a:off x="7897240" y="3887272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85FB8C-5D40-41AD-B495-ECC70DC4D911}"/>
              </a:ext>
            </a:extLst>
          </p:cNvPr>
          <p:cNvSpPr/>
          <p:nvPr/>
        </p:nvSpPr>
        <p:spPr bwMode="auto">
          <a:xfrm>
            <a:off x="7631278" y="3443204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F814BC6-28E5-485B-AFD7-F48DC3E673CB}"/>
              </a:ext>
            </a:extLst>
          </p:cNvPr>
          <p:cNvSpPr/>
          <p:nvPr/>
        </p:nvSpPr>
        <p:spPr bwMode="auto">
          <a:xfrm>
            <a:off x="9015460" y="4502470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DFEE87-069C-4C6C-A487-129BA7847413}"/>
              </a:ext>
            </a:extLst>
          </p:cNvPr>
          <p:cNvSpPr/>
          <p:nvPr/>
        </p:nvSpPr>
        <p:spPr bwMode="auto">
          <a:xfrm>
            <a:off x="7646529" y="3155308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F4B8AE5-B4C4-4BDC-84BB-41D3C24D3C8D}"/>
              </a:ext>
            </a:extLst>
          </p:cNvPr>
          <p:cNvSpPr/>
          <p:nvPr/>
        </p:nvSpPr>
        <p:spPr bwMode="auto">
          <a:xfrm>
            <a:off x="8590956" y="4539082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F3A6D75-FBA4-44D2-84CC-B816CF61D9C7}"/>
              </a:ext>
            </a:extLst>
          </p:cNvPr>
          <p:cNvSpPr/>
          <p:nvPr/>
        </p:nvSpPr>
        <p:spPr bwMode="auto">
          <a:xfrm>
            <a:off x="7142534" y="3108369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DB6C0A-C0EE-4010-BD16-4B1BEFC2110D}"/>
              </a:ext>
            </a:extLst>
          </p:cNvPr>
          <p:cNvSpPr/>
          <p:nvPr/>
        </p:nvSpPr>
        <p:spPr bwMode="auto">
          <a:xfrm>
            <a:off x="7923274" y="3438139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C2A73D-8050-4160-873C-F50BDAA02C8B}"/>
              </a:ext>
            </a:extLst>
          </p:cNvPr>
          <p:cNvSpPr/>
          <p:nvPr/>
        </p:nvSpPr>
        <p:spPr bwMode="auto">
          <a:xfrm>
            <a:off x="8366641" y="3977317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0D90AA-A8C2-48F5-928B-C70A26ED5554}"/>
              </a:ext>
            </a:extLst>
          </p:cNvPr>
          <p:cNvCxnSpPr/>
          <p:nvPr/>
        </p:nvCxnSpPr>
        <p:spPr bwMode="auto">
          <a:xfrm>
            <a:off x="7559660" y="4779178"/>
            <a:ext cx="418163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DE3B2D-DBB6-41F9-81C6-7BE86297BDDD}"/>
              </a:ext>
            </a:extLst>
          </p:cNvPr>
          <p:cNvCxnSpPr/>
          <p:nvPr/>
        </p:nvCxnSpPr>
        <p:spPr bwMode="auto">
          <a:xfrm flipV="1">
            <a:off x="7559660" y="2361750"/>
            <a:ext cx="0" cy="241742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F6BA17-83CD-4C57-AA40-744A936FC7B9}"/>
              </a:ext>
            </a:extLst>
          </p:cNvPr>
          <p:cNvCxnSpPr/>
          <p:nvPr/>
        </p:nvCxnSpPr>
        <p:spPr bwMode="auto">
          <a:xfrm flipV="1">
            <a:off x="8989099" y="4478041"/>
            <a:ext cx="445994" cy="48133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638C3D9-943E-4D45-ABAD-82D01E681764}"/>
              </a:ext>
            </a:extLst>
          </p:cNvPr>
          <p:cNvSpPr/>
          <p:nvPr/>
        </p:nvSpPr>
        <p:spPr bwMode="auto">
          <a:xfrm>
            <a:off x="7841154" y="3659084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B70506-CC0D-4265-9180-CD8810A485F4}"/>
              </a:ext>
            </a:extLst>
          </p:cNvPr>
          <p:cNvSpPr/>
          <p:nvPr/>
        </p:nvSpPr>
        <p:spPr bwMode="auto">
          <a:xfrm>
            <a:off x="8119598" y="3813005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E89FCC-86F9-4552-8D7B-5D2C9CC71AB5}"/>
              </a:ext>
            </a:extLst>
          </p:cNvPr>
          <p:cNvSpPr/>
          <p:nvPr/>
        </p:nvSpPr>
        <p:spPr bwMode="auto">
          <a:xfrm>
            <a:off x="8413559" y="3728527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8D1732F-95F4-4C87-BE12-E81A1F1617B9}"/>
              </a:ext>
            </a:extLst>
          </p:cNvPr>
          <p:cNvSpPr/>
          <p:nvPr/>
        </p:nvSpPr>
        <p:spPr bwMode="auto">
          <a:xfrm>
            <a:off x="8163747" y="4140974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C21CA5-E296-4E57-AEB3-74218C955645}"/>
              </a:ext>
            </a:extLst>
          </p:cNvPr>
          <p:cNvSpPr/>
          <p:nvPr/>
        </p:nvSpPr>
        <p:spPr bwMode="auto">
          <a:xfrm>
            <a:off x="8469693" y="4271229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386FEA4-772E-4C98-97D7-EDB06ED00E7B}"/>
              </a:ext>
            </a:extLst>
          </p:cNvPr>
          <p:cNvSpPr/>
          <p:nvPr/>
        </p:nvSpPr>
        <p:spPr bwMode="auto">
          <a:xfrm>
            <a:off x="8116849" y="3340938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3A5BD31-FB63-4DCA-8724-4C448A517BDC}"/>
              </a:ext>
            </a:extLst>
          </p:cNvPr>
          <p:cNvSpPr/>
          <p:nvPr/>
        </p:nvSpPr>
        <p:spPr bwMode="auto">
          <a:xfrm>
            <a:off x="8698247" y="4081300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C84349C-2293-4A44-945C-E653D36D9DBF}"/>
              </a:ext>
            </a:extLst>
          </p:cNvPr>
          <p:cNvSpPr/>
          <p:nvPr/>
        </p:nvSpPr>
        <p:spPr bwMode="auto">
          <a:xfrm>
            <a:off x="8818598" y="4644746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85564E-9ACF-493D-A685-1726240AE5EC}"/>
              </a:ext>
            </a:extLst>
          </p:cNvPr>
          <p:cNvCxnSpPr/>
          <p:nvPr/>
        </p:nvCxnSpPr>
        <p:spPr bwMode="auto">
          <a:xfrm flipH="1">
            <a:off x="6862194" y="4779178"/>
            <a:ext cx="697466" cy="93372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6D31666F-E531-4A90-A395-836DCDCB1DCF}"/>
              </a:ext>
            </a:extLst>
          </p:cNvPr>
          <p:cNvSpPr/>
          <p:nvPr/>
        </p:nvSpPr>
        <p:spPr bwMode="auto">
          <a:xfrm rot="2326243">
            <a:off x="6888842" y="3364991"/>
            <a:ext cx="3660546" cy="868602"/>
          </a:xfrm>
          <a:prstGeom prst="parallelogram">
            <a:avLst>
              <a:gd name="adj" fmla="val 83635"/>
            </a:avLst>
          </a:prstGeom>
          <a:solidFill>
            <a:schemeClr val="accent2">
              <a:lumMod val="20000"/>
              <a:lumOff val="80000"/>
              <a:alpha val="5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EDD470E-5924-419C-B82C-00323BF3E037}"/>
              </a:ext>
            </a:extLst>
          </p:cNvPr>
          <p:cNvSpPr/>
          <p:nvPr/>
        </p:nvSpPr>
        <p:spPr bwMode="auto">
          <a:xfrm>
            <a:off x="8698247" y="3797813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6DAB522-25DD-4123-B98B-C988D01E2B38}"/>
              </a:ext>
            </a:extLst>
          </p:cNvPr>
          <p:cNvSpPr/>
          <p:nvPr/>
        </p:nvSpPr>
        <p:spPr bwMode="auto">
          <a:xfrm>
            <a:off x="9153405" y="4253019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6883E7D-E201-461F-9D18-64FE2AE49CAE}"/>
              </a:ext>
            </a:extLst>
          </p:cNvPr>
          <p:cNvSpPr/>
          <p:nvPr/>
        </p:nvSpPr>
        <p:spPr bwMode="auto">
          <a:xfrm>
            <a:off x="7897240" y="3015278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6833DB3-D6BE-4C50-9F0C-BB02A711728A}"/>
              </a:ext>
            </a:extLst>
          </p:cNvPr>
          <p:cNvSpPr/>
          <p:nvPr/>
        </p:nvSpPr>
        <p:spPr bwMode="auto">
          <a:xfrm>
            <a:off x="1410284" y="3969753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01DE97A-3BD6-4A5C-A029-4604BCDA06DA}"/>
              </a:ext>
            </a:extLst>
          </p:cNvPr>
          <p:cNvSpPr/>
          <p:nvPr/>
        </p:nvSpPr>
        <p:spPr bwMode="auto">
          <a:xfrm>
            <a:off x="2082641" y="3594228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D7B0A08-A15E-4076-9EE9-9C39F8A256E4}"/>
              </a:ext>
            </a:extLst>
          </p:cNvPr>
          <p:cNvSpPr/>
          <p:nvPr/>
        </p:nvSpPr>
        <p:spPr bwMode="auto">
          <a:xfrm>
            <a:off x="1816679" y="3150160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052607F-A845-40C2-818B-DAAA70D80663}"/>
              </a:ext>
            </a:extLst>
          </p:cNvPr>
          <p:cNvSpPr/>
          <p:nvPr/>
        </p:nvSpPr>
        <p:spPr bwMode="auto">
          <a:xfrm>
            <a:off x="3226765" y="4057621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620F388-DCC4-4606-AC6B-A8BC8E206F02}"/>
              </a:ext>
            </a:extLst>
          </p:cNvPr>
          <p:cNvSpPr/>
          <p:nvPr/>
        </p:nvSpPr>
        <p:spPr bwMode="auto">
          <a:xfrm>
            <a:off x="3907425" y="3683862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14686A2-2A5D-45F0-B1A2-4766B039009B}"/>
              </a:ext>
            </a:extLst>
          </p:cNvPr>
          <p:cNvSpPr/>
          <p:nvPr/>
        </p:nvSpPr>
        <p:spPr bwMode="auto">
          <a:xfrm>
            <a:off x="1117849" y="3568817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8F47617-C92E-418A-BD4F-8209547FC326}"/>
              </a:ext>
            </a:extLst>
          </p:cNvPr>
          <p:cNvSpPr/>
          <p:nvPr/>
        </p:nvSpPr>
        <p:spPr bwMode="auto">
          <a:xfrm>
            <a:off x="2975589" y="3878840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34B9147-E001-4A70-8B87-4114799F873C}"/>
              </a:ext>
            </a:extLst>
          </p:cNvPr>
          <p:cNvSpPr/>
          <p:nvPr/>
        </p:nvSpPr>
        <p:spPr bwMode="auto">
          <a:xfrm>
            <a:off x="1496210" y="3421221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40932D6-CF7B-4C0F-BD66-8A580289016A}"/>
              </a:ext>
            </a:extLst>
          </p:cNvPr>
          <p:cNvSpPr/>
          <p:nvPr/>
        </p:nvSpPr>
        <p:spPr bwMode="auto">
          <a:xfrm>
            <a:off x="3314830" y="3698017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0854C00-3308-46F7-940D-E4D58021FC30}"/>
              </a:ext>
            </a:extLst>
          </p:cNvPr>
          <p:cNvSpPr/>
          <p:nvPr/>
        </p:nvSpPr>
        <p:spPr bwMode="auto">
          <a:xfrm>
            <a:off x="917054" y="3983375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02E598B-A0F6-40B7-8A7C-6F48B5CDCD4A}"/>
              </a:ext>
            </a:extLst>
          </p:cNvPr>
          <p:cNvSpPr/>
          <p:nvPr/>
        </p:nvSpPr>
        <p:spPr bwMode="auto">
          <a:xfrm>
            <a:off x="2552042" y="3684273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6FBC75-41C9-4CA7-9C7C-150B845CB73B}"/>
              </a:ext>
            </a:extLst>
          </p:cNvPr>
          <p:cNvCxnSpPr/>
          <p:nvPr/>
        </p:nvCxnSpPr>
        <p:spPr bwMode="auto">
          <a:xfrm>
            <a:off x="620937" y="5033268"/>
            <a:ext cx="418163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784A619-FF7D-48A9-B837-37E9DDC178C2}"/>
              </a:ext>
            </a:extLst>
          </p:cNvPr>
          <p:cNvCxnSpPr/>
          <p:nvPr/>
        </p:nvCxnSpPr>
        <p:spPr bwMode="auto">
          <a:xfrm flipV="1">
            <a:off x="620937" y="2615840"/>
            <a:ext cx="0" cy="241742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32D9364-65FD-4A6D-80F2-C80197567CA2}"/>
              </a:ext>
            </a:extLst>
          </p:cNvPr>
          <p:cNvSpPr/>
          <p:nvPr/>
        </p:nvSpPr>
        <p:spPr bwMode="auto">
          <a:xfrm>
            <a:off x="2280576" y="3189713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72EDF38-3446-4215-892C-D4B74FAE3961}"/>
              </a:ext>
            </a:extLst>
          </p:cNvPr>
          <p:cNvSpPr/>
          <p:nvPr/>
        </p:nvSpPr>
        <p:spPr bwMode="auto">
          <a:xfrm>
            <a:off x="1739147" y="3629511"/>
            <a:ext cx="158745" cy="158745"/>
          </a:xfrm>
          <a:prstGeom prst="ellipse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38F113C-38F1-4E21-AB9F-3874C392FF7A}"/>
              </a:ext>
            </a:extLst>
          </p:cNvPr>
          <p:cNvSpPr/>
          <p:nvPr/>
        </p:nvSpPr>
        <p:spPr bwMode="auto">
          <a:xfrm>
            <a:off x="2304999" y="3519961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1CC6712-F22C-4CAA-AE3C-7B922CDC746C}"/>
              </a:ext>
            </a:extLst>
          </p:cNvPr>
          <p:cNvSpPr/>
          <p:nvPr/>
        </p:nvSpPr>
        <p:spPr bwMode="auto">
          <a:xfrm>
            <a:off x="2598960" y="3435483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4FFAA05-0DC3-4D4A-AF45-6D2744FD722B}"/>
              </a:ext>
            </a:extLst>
          </p:cNvPr>
          <p:cNvSpPr/>
          <p:nvPr/>
        </p:nvSpPr>
        <p:spPr bwMode="auto">
          <a:xfrm>
            <a:off x="1410284" y="3713659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E9066ED-C578-4E98-B5A5-3B2BA2958D00}"/>
              </a:ext>
            </a:extLst>
          </p:cNvPr>
          <p:cNvSpPr/>
          <p:nvPr/>
        </p:nvSpPr>
        <p:spPr bwMode="auto">
          <a:xfrm>
            <a:off x="3507522" y="3921689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A96EBAC-C2BB-49EC-8C1E-D3EBD7B389A5}"/>
              </a:ext>
            </a:extLst>
          </p:cNvPr>
          <p:cNvSpPr/>
          <p:nvPr/>
        </p:nvSpPr>
        <p:spPr bwMode="auto">
          <a:xfrm>
            <a:off x="4070579" y="3130916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25CA7CE-99CB-4022-8D73-2DCB8AA12ACA}"/>
              </a:ext>
            </a:extLst>
          </p:cNvPr>
          <p:cNvSpPr/>
          <p:nvPr/>
        </p:nvSpPr>
        <p:spPr bwMode="auto">
          <a:xfrm>
            <a:off x="3097522" y="3477987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AD5EE49-0B28-4CD7-8F75-7DF3C10D20CF}"/>
              </a:ext>
            </a:extLst>
          </p:cNvPr>
          <p:cNvSpPr/>
          <p:nvPr/>
        </p:nvSpPr>
        <p:spPr bwMode="auto">
          <a:xfrm>
            <a:off x="3708675" y="3380786"/>
            <a:ext cx="158745" cy="158745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4A3261-1BBC-4D7C-90BB-E50146935C58}"/>
              </a:ext>
            </a:extLst>
          </p:cNvPr>
          <p:cNvSpPr txBox="1"/>
          <p:nvPr/>
        </p:nvSpPr>
        <p:spPr>
          <a:xfrm>
            <a:off x="1687864" y="5087965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Original Space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CE8133C-CDC6-4ABA-9E0C-7A6641E957BE}"/>
              </a:ext>
            </a:extLst>
          </p:cNvPr>
          <p:cNvSpPr txBox="1"/>
          <p:nvPr/>
        </p:nvSpPr>
        <p:spPr>
          <a:xfrm>
            <a:off x="8003180" y="5128383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High-Dimensional Space</a:t>
            </a: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45BDFEA4-373A-4A90-A30E-9AA8183AC0DB}"/>
              </a:ext>
            </a:extLst>
          </p:cNvPr>
          <p:cNvSpPr/>
          <p:nvPr/>
        </p:nvSpPr>
        <p:spPr bwMode="auto">
          <a:xfrm rot="16200000">
            <a:off x="5609790" y="3080573"/>
            <a:ext cx="229701" cy="1068994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4ECFA9D-145B-4F14-A121-2B6357329F75}"/>
              </a:ext>
            </a:extLst>
          </p:cNvPr>
          <p:cNvSpPr txBox="1"/>
          <p:nvPr/>
        </p:nvSpPr>
        <p:spPr>
          <a:xfrm>
            <a:off x="5011109" y="3170199"/>
            <a:ext cx="143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Kernel Trick</a:t>
            </a:r>
          </a:p>
        </p:txBody>
      </p:sp>
    </p:spTree>
    <p:extLst>
      <p:ext uri="{BB962C8B-B14F-4D97-AF65-F5344CB8AC3E}">
        <p14:creationId xmlns:p14="http://schemas.microsoft.com/office/powerpoint/2010/main" val="1759266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88B5-3EC2-4E82-86DD-A1F72F86D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SVR In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FED6F-607F-4DFC-8F61-E85F062E535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We use SVR class</a:t>
            </a:r>
          </a:p>
          <a:p>
            <a:r>
              <a:rPr lang="en-US" dirty="0"/>
              <a:t>All hyperparameters are similar to SVC:</a:t>
            </a:r>
          </a:p>
          <a:p>
            <a:pPr lvl="1"/>
            <a:r>
              <a:rPr lang="en-US" b="1" dirty="0"/>
              <a:t>kernel</a:t>
            </a:r>
            <a:r>
              <a:rPr lang="en-US" dirty="0"/>
              <a:t> – ‘poly’ for Polynomial, ‘</a:t>
            </a:r>
            <a:r>
              <a:rPr lang="en-US" dirty="0" err="1"/>
              <a:t>rbf</a:t>
            </a:r>
            <a:r>
              <a:rPr lang="en-US" dirty="0"/>
              <a:t>’ for RBF/Gaussian</a:t>
            </a:r>
          </a:p>
          <a:p>
            <a:pPr lvl="1"/>
            <a:r>
              <a:rPr lang="en-US" b="1" dirty="0"/>
              <a:t>coef0</a:t>
            </a:r>
            <a:r>
              <a:rPr lang="en-US" dirty="0"/>
              <a:t> and </a:t>
            </a:r>
            <a:r>
              <a:rPr lang="en-US" b="1" dirty="0"/>
              <a:t>degree</a:t>
            </a:r>
            <a:r>
              <a:rPr lang="en-US" dirty="0"/>
              <a:t> for Polynomial kernel</a:t>
            </a:r>
          </a:p>
          <a:p>
            <a:pPr lvl="1"/>
            <a:r>
              <a:rPr lang="en-US" b="1" dirty="0"/>
              <a:t>gamma</a:t>
            </a:r>
            <a:r>
              <a:rPr lang="en-US" dirty="0"/>
              <a:t> for RBF/Gaussian</a:t>
            </a:r>
          </a:p>
          <a:p>
            <a:pPr lvl="1"/>
            <a:r>
              <a:rPr lang="en-US" dirty="0"/>
              <a:t>And of course, </a:t>
            </a:r>
            <a:r>
              <a:rPr lang="en-US" b="1" dirty="0"/>
              <a:t>C</a:t>
            </a:r>
            <a:r>
              <a:rPr lang="en-US" dirty="0"/>
              <a:t> for regularization. Again, we do </a:t>
            </a:r>
            <a:r>
              <a:rPr lang="en-US" b="1" dirty="0"/>
              <a:t>not</a:t>
            </a:r>
            <a:r>
              <a:rPr lang="en-US" dirty="0"/>
              <a:t> have l1 regularization in kernel SVM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182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EBDF-BE49-4523-90EC-3AC9E2F95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and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21ADD-80A0-475C-83EA-A0D92447637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For regression, we use </a:t>
            </a:r>
            <a:r>
              <a:rPr lang="en-US" dirty="0" err="1"/>
              <a:t>DecisionTreeRegressor</a:t>
            </a:r>
            <a:r>
              <a:rPr lang="en-US" dirty="0"/>
              <a:t> and </a:t>
            </a:r>
            <a:r>
              <a:rPr lang="en-US" dirty="0" err="1"/>
              <a:t>RandomForestRegressor</a:t>
            </a:r>
            <a:endParaRPr lang="en-US" dirty="0"/>
          </a:p>
          <a:p>
            <a:r>
              <a:rPr lang="en-US" dirty="0"/>
              <a:t>Model tuning is exactly the same as their classification counterparts</a:t>
            </a:r>
          </a:p>
        </p:txBody>
      </p:sp>
    </p:spTree>
    <p:extLst>
      <p:ext uri="{BB962C8B-B14F-4D97-AF65-F5344CB8AC3E}">
        <p14:creationId xmlns:p14="http://schemas.microsoft.com/office/powerpoint/2010/main" val="77924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2921-FE41-4EDB-9083-12C8D0183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3095504"/>
            <a:ext cx="10515600" cy="666991"/>
          </a:xfrm>
        </p:spPr>
        <p:txBody>
          <a:bodyPr/>
          <a:lstStyle/>
          <a:p>
            <a:r>
              <a:rPr lang="en-US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959515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15CD5F7-F574-4966-B93A-C4CCBF56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0026"/>
            <a:ext cx="10964333" cy="917573"/>
          </a:xfrm>
        </p:spPr>
        <p:txBody>
          <a:bodyPr/>
          <a:lstStyle/>
          <a:p>
            <a:r>
              <a:rPr lang="en-US" dirty="0"/>
              <a:t>Review on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496FDD4-DDE1-43CE-B7A2-CDFB48428D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1295401"/>
                <a:ext cx="10964333" cy="45196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Recall, the equation of Logistic Regression is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lvl="1"/>
                <a:r>
                  <a:rPr lang="en-US" sz="2000" dirty="0"/>
                  <a:t>I’m just changing all the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, but they are essentially the same</a:t>
                </a:r>
              </a:p>
              <a:p>
                <a:r>
                  <a:rPr lang="en-US" sz="2400" dirty="0"/>
                  <a:t>So basically, the output 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sz="2400" dirty="0"/>
                  <a:t> in this case) is a non-linear transformation of the inputs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We can visualize this equation as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496FDD4-DDE1-43CE-B7A2-CDFB48428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95401"/>
                <a:ext cx="10964333" cy="4519612"/>
              </a:xfrm>
              <a:prstGeom prst="rect">
                <a:avLst/>
              </a:prstGeom>
              <a:blipFill>
                <a:blip r:embed="rId2"/>
                <a:stretch>
                  <a:fillRect l="-723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3C6C6263-F76B-4E40-9040-E14EAF2D11CA}"/>
              </a:ext>
            </a:extLst>
          </p:cNvPr>
          <p:cNvSpPr/>
          <p:nvPr/>
        </p:nvSpPr>
        <p:spPr bwMode="auto">
          <a:xfrm>
            <a:off x="1494638" y="5378742"/>
            <a:ext cx="377505" cy="37750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03C2A83-2DF3-4EF1-9F28-44616ADDCDB2}"/>
                  </a:ext>
                </a:extLst>
              </p:cNvPr>
              <p:cNvSpPr/>
              <p:nvPr/>
            </p:nvSpPr>
            <p:spPr bwMode="auto">
              <a:xfrm>
                <a:off x="2762773" y="5373847"/>
                <a:ext cx="377505" cy="37750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𝑥</m:t>
                          </m:r>
                        </m:e>
                        <m:sub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SimSun" charset="-122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03C2A83-2DF3-4EF1-9F28-44616ADDCD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62773" y="5373847"/>
                <a:ext cx="377505" cy="37750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9C064DB-02E0-44B1-8AFC-7D6492A0CC41}"/>
                  </a:ext>
                </a:extLst>
              </p:cNvPr>
              <p:cNvSpPr/>
              <p:nvPr/>
            </p:nvSpPr>
            <p:spPr bwMode="auto">
              <a:xfrm>
                <a:off x="4030908" y="5373846"/>
                <a:ext cx="377505" cy="37750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𝑥</m:t>
                          </m:r>
                        </m:e>
                        <m:sub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ea typeface="SimSun" charset="-122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9C064DB-02E0-44B1-8AFC-7D6492A0CC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0908" y="5373846"/>
                <a:ext cx="377505" cy="37750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D2AA5B3-B6A6-483F-AAEB-59B76E9092E2}"/>
                  </a:ext>
                </a:extLst>
              </p:cNvPr>
              <p:cNvSpPr/>
              <p:nvPr/>
            </p:nvSpPr>
            <p:spPr bwMode="auto">
              <a:xfrm>
                <a:off x="6560851" y="5373846"/>
                <a:ext cx="377505" cy="37750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𝑥</m:t>
                          </m:r>
                        </m:e>
                        <m:sub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ea typeface="SimSun" charset="-122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D2AA5B3-B6A6-483F-AAEB-59B76E909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0851" y="5373846"/>
                <a:ext cx="377505" cy="37750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B96C961-5CC4-4823-8F7E-738D502A596A}"/>
                  </a:ext>
                </a:extLst>
              </p:cNvPr>
              <p:cNvSpPr/>
              <p:nvPr/>
            </p:nvSpPr>
            <p:spPr bwMode="auto">
              <a:xfrm>
                <a:off x="5299043" y="5373846"/>
                <a:ext cx="377505" cy="37750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𝑥</m:t>
                          </m:r>
                        </m:e>
                        <m:sub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SimSun" charset="-122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B96C961-5CC4-4823-8F7E-738D502A59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9043" y="5373846"/>
                <a:ext cx="377505" cy="37750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CB36B3A-CCCE-4A2C-86D7-3662ABAD7913}"/>
                  </a:ext>
                </a:extLst>
              </p:cNvPr>
              <p:cNvSpPr/>
              <p:nvPr/>
            </p:nvSpPr>
            <p:spPr bwMode="auto">
              <a:xfrm>
                <a:off x="4026714" y="4432184"/>
                <a:ext cx="377505" cy="377505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SimSun" charset="-122"/>
                        </a:rPr>
                        <m:t>𝑃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SimSun" charset="-122"/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CB36B3A-CCCE-4A2C-86D7-3662ABAD79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26714" y="4432184"/>
                <a:ext cx="377505" cy="37750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708224-01E7-4A24-B7DF-6E793CFA59F9}"/>
              </a:ext>
            </a:extLst>
          </p:cNvPr>
          <p:cNvCxnSpPr>
            <a:stCxn id="8" idx="7"/>
            <a:endCxn id="13" idx="4"/>
          </p:cNvCxnSpPr>
          <p:nvPr/>
        </p:nvCxnSpPr>
        <p:spPr bwMode="auto">
          <a:xfrm flipV="1">
            <a:off x="1816859" y="4809689"/>
            <a:ext cx="2398608" cy="6243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524498-01BD-469C-9CE8-AE569A64DBCC}"/>
              </a:ext>
            </a:extLst>
          </p:cNvPr>
          <p:cNvCxnSpPr>
            <a:stCxn id="9" idx="7"/>
            <a:endCxn id="13" idx="4"/>
          </p:cNvCxnSpPr>
          <p:nvPr/>
        </p:nvCxnSpPr>
        <p:spPr bwMode="auto">
          <a:xfrm flipV="1">
            <a:off x="3084994" y="4809689"/>
            <a:ext cx="1130473" cy="6194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41B9D4-CFBA-4260-93B6-618F8D21E4A2}"/>
              </a:ext>
            </a:extLst>
          </p:cNvPr>
          <p:cNvCxnSpPr>
            <a:stCxn id="10" idx="0"/>
            <a:endCxn id="13" idx="4"/>
          </p:cNvCxnSpPr>
          <p:nvPr/>
        </p:nvCxnSpPr>
        <p:spPr bwMode="auto">
          <a:xfrm flipH="1" flipV="1">
            <a:off x="4215467" y="4809689"/>
            <a:ext cx="4194" cy="5641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23DD84-D2F7-4A6B-9E6F-AA241BD8834E}"/>
              </a:ext>
            </a:extLst>
          </p:cNvPr>
          <p:cNvCxnSpPr>
            <a:stCxn id="12" idx="1"/>
            <a:endCxn id="13" idx="4"/>
          </p:cNvCxnSpPr>
          <p:nvPr/>
        </p:nvCxnSpPr>
        <p:spPr bwMode="auto">
          <a:xfrm flipH="1" flipV="1">
            <a:off x="4215467" y="4809689"/>
            <a:ext cx="1138860" cy="61944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D15AEE-B274-497D-A09A-D208FFED433B}"/>
              </a:ext>
            </a:extLst>
          </p:cNvPr>
          <p:cNvCxnSpPr>
            <a:stCxn id="11" idx="1"/>
            <a:endCxn id="13" idx="4"/>
          </p:cNvCxnSpPr>
          <p:nvPr/>
        </p:nvCxnSpPr>
        <p:spPr bwMode="auto">
          <a:xfrm flipH="1" flipV="1">
            <a:off x="4215467" y="4809689"/>
            <a:ext cx="2400668" cy="61944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CCB67B-D045-44FF-A2B4-DEBE54489F54}"/>
                  </a:ext>
                </a:extLst>
              </p:cNvPr>
              <p:cNvSpPr txBox="1"/>
              <p:nvPr/>
            </p:nvSpPr>
            <p:spPr>
              <a:xfrm>
                <a:off x="2555968" y="4907102"/>
                <a:ext cx="518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CCB67B-D045-44FF-A2B4-DEBE54489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968" y="4907102"/>
                <a:ext cx="51834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2E6F76-C88B-41DF-A485-224A6BC90D65}"/>
                  </a:ext>
                </a:extLst>
              </p:cNvPr>
              <p:cNvSpPr txBox="1"/>
              <p:nvPr/>
            </p:nvSpPr>
            <p:spPr>
              <a:xfrm>
                <a:off x="3982376" y="4899912"/>
                <a:ext cx="518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2E6F76-C88B-41DF-A485-224A6BC90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376" y="4899912"/>
                <a:ext cx="51834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0217289-0ABE-46B8-BE2D-334596CB9EEE}"/>
                  </a:ext>
                </a:extLst>
              </p:cNvPr>
              <p:cNvSpPr txBox="1"/>
              <p:nvPr/>
            </p:nvSpPr>
            <p:spPr>
              <a:xfrm>
                <a:off x="3379115" y="4901052"/>
                <a:ext cx="518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0217289-0ABE-46B8-BE2D-334596CB9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115" y="4901052"/>
                <a:ext cx="51834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7AD9274-235A-41FB-B152-B931F0E0CFF4}"/>
                  </a:ext>
                </a:extLst>
              </p:cNvPr>
              <p:cNvSpPr txBox="1"/>
              <p:nvPr/>
            </p:nvSpPr>
            <p:spPr>
              <a:xfrm>
                <a:off x="4613279" y="4911731"/>
                <a:ext cx="518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7AD9274-235A-41FB-B152-B931F0E0C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279" y="4911731"/>
                <a:ext cx="51834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18ECC6-7860-462E-BE2B-2E012EC85ADA}"/>
                  </a:ext>
                </a:extLst>
              </p:cNvPr>
              <p:cNvSpPr txBox="1"/>
              <p:nvPr/>
            </p:nvSpPr>
            <p:spPr>
              <a:xfrm>
                <a:off x="5372022" y="4901365"/>
                <a:ext cx="528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18ECC6-7860-462E-BE2B-2E012EC85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022" y="4901365"/>
                <a:ext cx="52809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294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B1E1AF-A97F-4E13-9725-1CE27493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77" y="219798"/>
            <a:ext cx="10964333" cy="329028"/>
          </a:xfrm>
        </p:spPr>
        <p:txBody>
          <a:bodyPr/>
          <a:lstStyle/>
          <a:p>
            <a:r>
              <a:rPr lang="en-US" sz="1800" b="1" dirty="0"/>
              <a:t>Adding a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20A35C9-1DF8-4EE0-8D7C-1A07943882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1739" y="604109"/>
                <a:ext cx="5405306" cy="45196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Now, instead of directly compute the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60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sz="1600" dirty="0"/>
                  <a:t> from the features, we have a few Logistic Regression models </a:t>
                </a:r>
              </a:p>
              <a:p>
                <a:pPr lvl="1"/>
                <a:r>
                  <a:rPr lang="en-US" sz="1400" dirty="0"/>
                  <a:t>(let’s not discuss what they actually represent for now)</a:t>
                </a:r>
              </a:p>
              <a:p>
                <a:r>
                  <a:rPr lang="en-US" sz="1600" dirty="0"/>
                  <a:t>Then, the outputs of those models are used to compute the target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60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sz="1600" dirty="0"/>
                  <a:t>. We can visualize the model as on the right</a:t>
                </a:r>
              </a:p>
              <a:p>
                <a:r>
                  <a:rPr lang="en-US" sz="1600" dirty="0"/>
                  <a:t>The equations are as: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  <a:p>
                <a:pPr lvl="1"/>
                <a:r>
                  <a:rPr lang="en-US" sz="1400" dirty="0"/>
                  <a:t>Note that the subscript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400" dirty="0"/>
                  <a:t> represents the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 dirty="0"/>
                  <a:t> layer and the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400" dirty="0"/>
                  <a:t> input</a:t>
                </a:r>
              </a:p>
              <a:p>
                <a:r>
                  <a:rPr lang="en-US" sz="1400" dirty="0"/>
                  <a:t>You now have a </a:t>
                </a:r>
                <a:r>
                  <a:rPr lang="en-US" sz="1400" b="1" dirty="0"/>
                  <a:t>Neural Network </a:t>
                </a:r>
                <a:r>
                  <a:rPr lang="en-US" sz="1400" dirty="0"/>
                  <a:t>with one </a:t>
                </a:r>
                <a:r>
                  <a:rPr lang="en-US" sz="1400" b="1" i="1" dirty="0"/>
                  <a:t>hidden layer</a:t>
                </a:r>
                <a:endParaRPr lang="en-US" sz="1400" b="1" dirty="0"/>
              </a:p>
              <a:p>
                <a:pPr lvl="1"/>
                <a:r>
                  <a:rPr lang="en-US" sz="1400" dirty="0"/>
                  <a:t>The first 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400" dirty="0"/>
                  <a:t> is called the </a:t>
                </a:r>
                <a:r>
                  <a:rPr lang="en-US" sz="1400" b="1" dirty="0"/>
                  <a:t>input layer</a:t>
                </a:r>
              </a:p>
              <a:p>
                <a:pPr lvl="1"/>
                <a:r>
                  <a:rPr lang="en-US" sz="1400" dirty="0"/>
                  <a:t>All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400" dirty="0"/>
                  <a:t>’s are called </a:t>
                </a:r>
                <a:r>
                  <a:rPr lang="en-US" sz="1400" b="1" dirty="0"/>
                  <a:t>weights </a:t>
                </a:r>
                <a:r>
                  <a:rPr lang="en-US" sz="1400" dirty="0"/>
                  <a:t>in the model</a:t>
                </a:r>
                <a:endParaRPr lang="en-US" sz="1400" b="1" dirty="0"/>
              </a:p>
              <a:p>
                <a:pPr lvl="1"/>
                <a:r>
                  <a:rPr lang="en-US" sz="1400" dirty="0"/>
                  <a:t>The layer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400" dirty="0"/>
                  <a:t> is called the </a:t>
                </a:r>
                <a:r>
                  <a:rPr lang="en-US" sz="1400" b="1" dirty="0"/>
                  <a:t>hidden layer</a:t>
                </a:r>
              </a:p>
              <a:p>
                <a:pPr lvl="2"/>
                <a:r>
                  <a:rPr lang="en-US" sz="1400" dirty="0"/>
                  <a:t>Each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400" dirty="0"/>
                  <a:t> is called a </a:t>
                </a:r>
                <a:r>
                  <a:rPr lang="en-US" sz="1400" b="1" dirty="0"/>
                  <a:t>hidden neuron</a:t>
                </a:r>
              </a:p>
              <a:p>
                <a:pPr lvl="1"/>
                <a:r>
                  <a:rPr lang="en-US" sz="1400" dirty="0"/>
                  <a:t>The sigmoid function in this case is called the </a:t>
                </a:r>
                <a:r>
                  <a:rPr lang="en-US" sz="1400" b="1" dirty="0"/>
                  <a:t>activation function</a:t>
                </a:r>
                <a:r>
                  <a:rPr lang="en-US" sz="1400" dirty="0"/>
                  <a:t>. However, currently, we rarely use sigmoid as activation function in NN. The most common activation function currently is the Rectified Linear Unit (ReLU):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⁡(0,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lvl="1"/>
                <a:r>
                  <a:rPr lang="en-US" sz="1400" dirty="0"/>
                  <a:t>The layer with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sz="1400" dirty="0"/>
                  <a:t> is called the </a:t>
                </a:r>
                <a:r>
                  <a:rPr lang="en-US" sz="1400" b="1" dirty="0"/>
                  <a:t>output layer</a:t>
                </a:r>
                <a:r>
                  <a:rPr lang="en-US" sz="1400" dirty="0"/>
                  <a:t> 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20A35C9-1DF8-4EE0-8D7C-1A0794388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39" y="604109"/>
                <a:ext cx="5405306" cy="4519612"/>
              </a:xfrm>
              <a:prstGeom prst="rect">
                <a:avLst/>
              </a:prstGeom>
              <a:blipFill>
                <a:blip r:embed="rId2"/>
                <a:stretch>
                  <a:fillRect l="-451" t="-943" r="-339" b="-17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C1645B7-7944-4389-A745-D48817944732}"/>
              </a:ext>
            </a:extLst>
          </p:cNvPr>
          <p:cNvSpPr/>
          <p:nvPr/>
        </p:nvSpPr>
        <p:spPr bwMode="auto">
          <a:xfrm>
            <a:off x="6310737" y="4595355"/>
            <a:ext cx="377505" cy="37750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EC8F749-B3E0-491D-AA63-151312F67246}"/>
                  </a:ext>
                </a:extLst>
              </p:cNvPr>
              <p:cNvSpPr/>
              <p:nvPr/>
            </p:nvSpPr>
            <p:spPr bwMode="auto">
              <a:xfrm>
                <a:off x="7578872" y="4590460"/>
                <a:ext cx="377505" cy="37750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𝑥</m:t>
                          </m:r>
                        </m:e>
                        <m:sub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SimSun" charset="-122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EC8F749-B3E0-491D-AA63-151312F672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78872" y="4590460"/>
                <a:ext cx="377505" cy="37750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7C89BA9-B596-45A5-B681-3B7F0F3DBB09}"/>
                  </a:ext>
                </a:extLst>
              </p:cNvPr>
              <p:cNvSpPr/>
              <p:nvPr/>
            </p:nvSpPr>
            <p:spPr bwMode="auto">
              <a:xfrm>
                <a:off x="8847007" y="4590459"/>
                <a:ext cx="377505" cy="37750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𝑥</m:t>
                          </m:r>
                        </m:e>
                        <m:sub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ea typeface="SimSun" charset="-122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7C89BA9-B596-45A5-B681-3B7F0F3DBB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47007" y="4590459"/>
                <a:ext cx="377505" cy="37750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FB877BE-C852-463E-A891-2BD56D6CDB0B}"/>
                  </a:ext>
                </a:extLst>
              </p:cNvPr>
              <p:cNvSpPr/>
              <p:nvPr/>
            </p:nvSpPr>
            <p:spPr bwMode="auto">
              <a:xfrm>
                <a:off x="11376950" y="4590459"/>
                <a:ext cx="377505" cy="37750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𝑥</m:t>
                          </m:r>
                        </m:e>
                        <m:sub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ea typeface="SimSun" charset="-122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FB877BE-C852-463E-A891-2BD56D6CDB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76950" y="4590459"/>
                <a:ext cx="377505" cy="37750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E95A643-8BDE-4B4E-BF19-CEE235795321}"/>
                  </a:ext>
                </a:extLst>
              </p:cNvPr>
              <p:cNvSpPr/>
              <p:nvPr/>
            </p:nvSpPr>
            <p:spPr bwMode="auto">
              <a:xfrm>
                <a:off x="10115142" y="4590459"/>
                <a:ext cx="377505" cy="37750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𝑥</m:t>
                          </m:r>
                        </m:e>
                        <m:sub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SimSun" charset="-122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E95A643-8BDE-4B4E-BF19-CEE235795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15142" y="4590459"/>
                <a:ext cx="377505" cy="37750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D38D897-26E4-4247-AFB0-7DAB3C366274}"/>
                  </a:ext>
                </a:extLst>
              </p:cNvPr>
              <p:cNvSpPr/>
              <p:nvPr/>
            </p:nvSpPr>
            <p:spPr bwMode="auto">
              <a:xfrm>
                <a:off x="8842813" y="3181069"/>
                <a:ext cx="377505" cy="37750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h</m:t>
                          </m:r>
                        </m:e>
                        <m:sub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ea typeface="SimSun" charset="-122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D38D897-26E4-4247-AFB0-7DAB3C366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42813" y="3181069"/>
                <a:ext cx="377505" cy="377505"/>
              </a:xfrm>
              <a:prstGeom prst="ellipse">
                <a:avLst/>
              </a:prstGeom>
              <a:blipFill>
                <a:blip r:embed="rId7"/>
                <a:stretch>
                  <a:fillRect l="-3226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047F48-7CBF-4B7A-B711-16F002430BF0}"/>
              </a:ext>
            </a:extLst>
          </p:cNvPr>
          <p:cNvCxnSpPr>
            <a:stCxn id="6" idx="7"/>
            <a:endCxn id="11" idx="4"/>
          </p:cNvCxnSpPr>
          <p:nvPr/>
        </p:nvCxnSpPr>
        <p:spPr bwMode="auto">
          <a:xfrm flipV="1">
            <a:off x="6632958" y="3558574"/>
            <a:ext cx="2398608" cy="109206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C49F4B-360F-40E2-B051-1304995FB096}"/>
              </a:ext>
            </a:extLst>
          </p:cNvPr>
          <p:cNvCxnSpPr>
            <a:stCxn id="7" idx="7"/>
            <a:endCxn id="11" idx="4"/>
          </p:cNvCxnSpPr>
          <p:nvPr/>
        </p:nvCxnSpPr>
        <p:spPr bwMode="auto">
          <a:xfrm flipV="1">
            <a:off x="7901093" y="3558574"/>
            <a:ext cx="1130473" cy="10871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CFCE0D-4965-45FF-9D60-5318CA06FDF3}"/>
              </a:ext>
            </a:extLst>
          </p:cNvPr>
          <p:cNvCxnSpPr>
            <a:stCxn id="8" idx="0"/>
            <a:endCxn id="11" idx="4"/>
          </p:cNvCxnSpPr>
          <p:nvPr/>
        </p:nvCxnSpPr>
        <p:spPr bwMode="auto">
          <a:xfrm flipH="1" flipV="1">
            <a:off x="9031566" y="3558574"/>
            <a:ext cx="4194" cy="103188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4BD5B4-4081-4E4B-9D29-C46C867ADF5C}"/>
              </a:ext>
            </a:extLst>
          </p:cNvPr>
          <p:cNvCxnSpPr>
            <a:stCxn id="10" idx="1"/>
            <a:endCxn id="11" idx="4"/>
          </p:cNvCxnSpPr>
          <p:nvPr/>
        </p:nvCxnSpPr>
        <p:spPr bwMode="auto">
          <a:xfrm flipH="1" flipV="1">
            <a:off x="9031566" y="3558574"/>
            <a:ext cx="1138860" cy="10871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7F8BCD-24C7-43C8-B258-3EFF6C561B2F}"/>
              </a:ext>
            </a:extLst>
          </p:cNvPr>
          <p:cNvCxnSpPr>
            <a:stCxn id="9" idx="1"/>
            <a:endCxn id="11" idx="4"/>
          </p:cNvCxnSpPr>
          <p:nvPr/>
        </p:nvCxnSpPr>
        <p:spPr bwMode="auto">
          <a:xfrm flipH="1" flipV="1">
            <a:off x="9031566" y="3558574"/>
            <a:ext cx="2400668" cy="10871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6417EC1-5EF0-4202-8DAE-CDB6634F9C34}"/>
                  </a:ext>
                </a:extLst>
              </p:cNvPr>
              <p:cNvSpPr/>
              <p:nvPr/>
            </p:nvSpPr>
            <p:spPr bwMode="auto">
              <a:xfrm>
                <a:off x="7574678" y="3176174"/>
                <a:ext cx="377505" cy="37750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h</m:t>
                          </m:r>
                        </m:e>
                        <m:sub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ea typeface="SimSun" charset="-122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6417EC1-5EF0-4202-8DAE-CDB6634F9C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74678" y="3176174"/>
                <a:ext cx="377505" cy="377505"/>
              </a:xfrm>
              <a:prstGeom prst="ellipse">
                <a:avLst/>
              </a:prstGeom>
              <a:blipFill>
                <a:blip r:embed="rId8"/>
                <a:stretch>
                  <a:fillRect l="-3279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CE5E308-A62A-421E-816F-A8DD03939E28}"/>
                  </a:ext>
                </a:extLst>
              </p:cNvPr>
              <p:cNvSpPr/>
              <p:nvPr/>
            </p:nvSpPr>
            <p:spPr bwMode="auto">
              <a:xfrm>
                <a:off x="10110625" y="3176173"/>
                <a:ext cx="377505" cy="37750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h</m:t>
                          </m:r>
                        </m:e>
                        <m:sub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charset="-12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ea typeface="SimSun" charset="-122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CE5E308-A62A-421E-816F-A8DD03939E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10625" y="3176173"/>
                <a:ext cx="377505" cy="377505"/>
              </a:xfrm>
              <a:prstGeom prst="ellipse">
                <a:avLst/>
              </a:prstGeom>
              <a:blipFill>
                <a:blip r:embed="rId9"/>
                <a:stretch>
                  <a:fillRect l="-4918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D21A833-A720-41D6-9ED1-32A07FB0AA8D}"/>
                  </a:ext>
                </a:extLst>
              </p:cNvPr>
              <p:cNvSpPr/>
              <p:nvPr/>
            </p:nvSpPr>
            <p:spPr bwMode="auto">
              <a:xfrm>
                <a:off x="8847006" y="1766783"/>
                <a:ext cx="377505" cy="377505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SimSun" charset="-122"/>
                        </a:rPr>
                        <m:t>𝑃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SimSun" charset="-122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D21A833-A720-41D6-9ED1-32A07FB0A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47006" y="1766783"/>
                <a:ext cx="377505" cy="37750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F93EDF-0ABA-4AC4-824F-C1EDD37597B8}"/>
              </a:ext>
            </a:extLst>
          </p:cNvPr>
          <p:cNvCxnSpPr>
            <a:cxnSpLocks/>
            <a:stCxn id="11" idx="0"/>
            <a:endCxn id="19" idx="4"/>
          </p:cNvCxnSpPr>
          <p:nvPr/>
        </p:nvCxnSpPr>
        <p:spPr bwMode="auto">
          <a:xfrm flipV="1">
            <a:off x="9031566" y="2144288"/>
            <a:ext cx="4193" cy="10367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5E75FD-725B-4A09-91A8-8821BADC3978}"/>
              </a:ext>
            </a:extLst>
          </p:cNvPr>
          <p:cNvCxnSpPr>
            <a:cxnSpLocks/>
            <a:stCxn id="18" idx="1"/>
            <a:endCxn id="19" idx="4"/>
          </p:cNvCxnSpPr>
          <p:nvPr/>
        </p:nvCxnSpPr>
        <p:spPr bwMode="auto">
          <a:xfrm flipH="1" flipV="1">
            <a:off x="9035759" y="2144288"/>
            <a:ext cx="1130150" cy="10871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0E2194-99F8-42D8-AF8C-95FE658A8B6C}"/>
              </a:ext>
            </a:extLst>
          </p:cNvPr>
          <p:cNvCxnSpPr>
            <a:cxnSpLocks/>
            <a:stCxn id="17" idx="7"/>
            <a:endCxn id="19" idx="4"/>
          </p:cNvCxnSpPr>
          <p:nvPr/>
        </p:nvCxnSpPr>
        <p:spPr bwMode="auto">
          <a:xfrm flipV="1">
            <a:off x="7896899" y="2144288"/>
            <a:ext cx="1138860" cy="10871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41D640-F640-4C21-A8EA-EAC8F0F97324}"/>
              </a:ext>
            </a:extLst>
          </p:cNvPr>
          <p:cNvCxnSpPr>
            <a:cxnSpLocks/>
            <a:stCxn id="6" idx="7"/>
            <a:endCxn id="17" idx="4"/>
          </p:cNvCxnSpPr>
          <p:nvPr/>
        </p:nvCxnSpPr>
        <p:spPr bwMode="auto">
          <a:xfrm flipV="1">
            <a:off x="6632958" y="3553679"/>
            <a:ext cx="1130473" cy="10969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76649B5-0332-406F-9E8F-9A43A2BBA2D9}"/>
              </a:ext>
            </a:extLst>
          </p:cNvPr>
          <p:cNvCxnSpPr>
            <a:cxnSpLocks/>
            <a:stCxn id="7" idx="0"/>
            <a:endCxn id="17" idx="4"/>
          </p:cNvCxnSpPr>
          <p:nvPr/>
        </p:nvCxnSpPr>
        <p:spPr bwMode="auto">
          <a:xfrm flipH="1" flipV="1">
            <a:off x="7763431" y="3553679"/>
            <a:ext cx="4194" cy="10367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411CF85-F0B6-478E-B4E9-6445E234591A}"/>
              </a:ext>
            </a:extLst>
          </p:cNvPr>
          <p:cNvCxnSpPr>
            <a:cxnSpLocks/>
            <a:stCxn id="8" idx="1"/>
            <a:endCxn id="17" idx="4"/>
          </p:cNvCxnSpPr>
          <p:nvPr/>
        </p:nvCxnSpPr>
        <p:spPr bwMode="auto">
          <a:xfrm flipH="1" flipV="1">
            <a:off x="7763431" y="3553679"/>
            <a:ext cx="1138860" cy="10920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C4D60F-6151-46EA-886A-2D6E1BC0BB2D}"/>
              </a:ext>
            </a:extLst>
          </p:cNvPr>
          <p:cNvCxnSpPr>
            <a:cxnSpLocks/>
            <a:stCxn id="10" idx="1"/>
            <a:endCxn id="17" idx="4"/>
          </p:cNvCxnSpPr>
          <p:nvPr/>
        </p:nvCxnSpPr>
        <p:spPr bwMode="auto">
          <a:xfrm flipH="1" flipV="1">
            <a:off x="7763431" y="3553679"/>
            <a:ext cx="2406995" cy="10920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71B9A0-C67C-4D70-A0BE-B8306CAA023E}"/>
              </a:ext>
            </a:extLst>
          </p:cNvPr>
          <p:cNvCxnSpPr>
            <a:cxnSpLocks/>
            <a:stCxn id="9" idx="1"/>
            <a:endCxn id="17" idx="4"/>
          </p:cNvCxnSpPr>
          <p:nvPr/>
        </p:nvCxnSpPr>
        <p:spPr bwMode="auto">
          <a:xfrm flipH="1" flipV="1">
            <a:off x="7763431" y="3553679"/>
            <a:ext cx="3668803" cy="10920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947592D-BC3C-4393-B199-D307188F7CF5}"/>
              </a:ext>
            </a:extLst>
          </p:cNvPr>
          <p:cNvCxnSpPr>
            <a:cxnSpLocks/>
            <a:stCxn id="9" idx="1"/>
            <a:endCxn id="18" idx="4"/>
          </p:cNvCxnSpPr>
          <p:nvPr/>
        </p:nvCxnSpPr>
        <p:spPr bwMode="auto">
          <a:xfrm flipH="1" flipV="1">
            <a:off x="10299378" y="3553678"/>
            <a:ext cx="1132856" cy="109206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1D3EA2-114B-4EBD-B41F-4069467A5B6A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 bwMode="auto">
          <a:xfrm flipH="1" flipV="1">
            <a:off x="10299378" y="3553678"/>
            <a:ext cx="4517" cy="10367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C78A9A-820E-4CB1-9DDA-7B8EABE017EE}"/>
              </a:ext>
            </a:extLst>
          </p:cNvPr>
          <p:cNvCxnSpPr>
            <a:cxnSpLocks/>
            <a:stCxn id="8" idx="7"/>
            <a:endCxn id="18" idx="4"/>
          </p:cNvCxnSpPr>
          <p:nvPr/>
        </p:nvCxnSpPr>
        <p:spPr bwMode="auto">
          <a:xfrm flipV="1">
            <a:off x="9169228" y="3553678"/>
            <a:ext cx="1130150" cy="109206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907878D-2967-4189-A28E-997C21726B40}"/>
              </a:ext>
            </a:extLst>
          </p:cNvPr>
          <p:cNvCxnSpPr>
            <a:cxnSpLocks/>
            <a:stCxn id="7" idx="7"/>
            <a:endCxn id="18" idx="4"/>
          </p:cNvCxnSpPr>
          <p:nvPr/>
        </p:nvCxnSpPr>
        <p:spPr bwMode="auto">
          <a:xfrm flipV="1">
            <a:off x="7901093" y="3553678"/>
            <a:ext cx="2398285" cy="10920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45E9A2-DF40-44FA-BA6B-88D4EA4828FF}"/>
              </a:ext>
            </a:extLst>
          </p:cNvPr>
          <p:cNvCxnSpPr>
            <a:cxnSpLocks/>
            <a:stCxn id="6" idx="7"/>
            <a:endCxn id="18" idx="4"/>
          </p:cNvCxnSpPr>
          <p:nvPr/>
        </p:nvCxnSpPr>
        <p:spPr bwMode="auto">
          <a:xfrm flipV="1">
            <a:off x="6632958" y="3553678"/>
            <a:ext cx="3666420" cy="109696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9AC4CD4-2FFC-4D72-881B-804BCABF65EF}"/>
              </a:ext>
            </a:extLst>
          </p:cNvPr>
          <p:cNvSpPr/>
          <p:nvPr/>
        </p:nvSpPr>
        <p:spPr bwMode="auto">
          <a:xfrm>
            <a:off x="6304392" y="3173725"/>
            <a:ext cx="377505" cy="37750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rPr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B90EE3E-EB44-4812-86EF-5618D3472687}"/>
              </a:ext>
            </a:extLst>
          </p:cNvPr>
          <p:cNvCxnSpPr>
            <a:cxnSpLocks/>
            <a:stCxn id="33" idx="7"/>
            <a:endCxn id="19" idx="4"/>
          </p:cNvCxnSpPr>
          <p:nvPr/>
        </p:nvCxnSpPr>
        <p:spPr bwMode="auto">
          <a:xfrm flipV="1">
            <a:off x="6626613" y="2144288"/>
            <a:ext cx="2409146" cy="108472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038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F47B96-3D7A-460E-8EC7-1BF04D8F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33" y="0"/>
            <a:ext cx="10964333" cy="917573"/>
          </a:xfrm>
        </p:spPr>
        <p:txBody>
          <a:bodyPr/>
          <a:lstStyle/>
          <a:p>
            <a:r>
              <a:rPr lang="en-US" sz="2800" dirty="0"/>
              <a:t>Neural Network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7CAABF-384A-4F1D-BF83-71F192BB3BC5}"/>
              </a:ext>
            </a:extLst>
          </p:cNvPr>
          <p:cNvSpPr txBox="1">
            <a:spLocks/>
          </p:cNvSpPr>
          <p:nvPr/>
        </p:nvSpPr>
        <p:spPr>
          <a:xfrm>
            <a:off x="613833" y="808839"/>
            <a:ext cx="6319706" cy="45196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From the previous example, we can generalize a Neural Network as a multi-layer model</a:t>
            </a:r>
          </a:p>
          <a:p>
            <a:pPr lvl="1"/>
            <a:r>
              <a:rPr lang="en-US" sz="1600"/>
              <a:t>Each layer is computed as a non-linear transformation of the previous layer</a:t>
            </a:r>
          </a:p>
          <a:p>
            <a:pPr lvl="1"/>
            <a:r>
              <a:rPr lang="en-US" sz="1600"/>
              <a:t>The number of hidden layers and the number of hidden neurons per layer are hyper-parameters to be finetuned</a:t>
            </a:r>
          </a:p>
          <a:p>
            <a:pPr lvl="1"/>
            <a:r>
              <a:rPr lang="en-US" sz="1600"/>
              <a:t>The model in the output layer depends on the task, most commonly</a:t>
            </a:r>
          </a:p>
          <a:p>
            <a:pPr lvl="2"/>
            <a:r>
              <a:rPr lang="en-US" sz="1400"/>
              <a:t>Logistic regression for Binary Classification</a:t>
            </a:r>
          </a:p>
          <a:p>
            <a:pPr lvl="2"/>
            <a:r>
              <a:rPr lang="en-US" sz="1400"/>
              <a:t>SoftMax regression for Multi-label Classification</a:t>
            </a:r>
          </a:p>
          <a:p>
            <a:pPr lvl="2"/>
            <a:r>
              <a:rPr lang="en-US" sz="1400"/>
              <a:t>Linear regression for regression</a:t>
            </a:r>
          </a:p>
          <a:p>
            <a:pPr lvl="1"/>
            <a:r>
              <a:rPr lang="en-US" sz="1800"/>
              <a:t>A NN is also called a </a:t>
            </a:r>
            <a:r>
              <a:rPr lang="en-US" sz="1800" b="1"/>
              <a:t>Multi-Layer Perceptron (MLP)</a:t>
            </a:r>
          </a:p>
          <a:p>
            <a:r>
              <a:rPr lang="en-US" sz="1800"/>
              <a:t>Similar to other machine learning models, MLP is trained to minimize a training objective, and would need regularization to prevents the weights from getting extreme values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1F0B11-A72F-4122-B18F-A617F3FC8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775" y="1040292"/>
            <a:ext cx="4774771" cy="380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0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F059AD-7428-47B5-BF67-AF0514A15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7" y="0"/>
            <a:ext cx="10964333" cy="917573"/>
          </a:xfrm>
        </p:spPr>
        <p:txBody>
          <a:bodyPr/>
          <a:lstStyle/>
          <a:p>
            <a:r>
              <a:rPr lang="en-US" sz="3200" dirty="0"/>
              <a:t>Finetuning a NN/MLP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AA8BD0-3386-45B1-8374-E288F6589295}"/>
              </a:ext>
            </a:extLst>
          </p:cNvPr>
          <p:cNvSpPr txBox="1">
            <a:spLocks/>
          </p:cNvSpPr>
          <p:nvPr/>
        </p:nvSpPr>
        <p:spPr>
          <a:xfrm>
            <a:off x="609600" y="783672"/>
            <a:ext cx="10964333" cy="45196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As you can see, NN models have two important hyper-parameters</a:t>
            </a:r>
          </a:p>
          <a:p>
            <a:pPr lvl="1"/>
            <a:r>
              <a:rPr lang="en-US" sz="1800" dirty="0"/>
              <a:t>Number of hidden layers</a:t>
            </a:r>
          </a:p>
          <a:p>
            <a:pPr lvl="1"/>
            <a:r>
              <a:rPr lang="en-US" sz="1800" dirty="0"/>
              <a:t>Number of neurons in each layers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1800" dirty="0">
                <a:sym typeface="Wingdings" panose="05000000000000000000" pitchFamily="2" charset="2"/>
              </a:rPr>
              <a:t>This makes NNs a bit trickier to train – there are two many possibilities for these hyperparameters</a:t>
            </a:r>
          </a:p>
          <a:p>
            <a:r>
              <a:rPr lang="en-US" sz="2000" dirty="0">
                <a:sym typeface="Wingdings" panose="05000000000000000000" pitchFamily="2" charset="2"/>
              </a:rPr>
              <a:t>Some of my personal experiences with DNN: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Deeper models are more prone to overfitting, but also are more difficult to train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Wider models (i.e. more neurons per layers) are easier to train but also easier to overfit the data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In general, we usually train networks with three to five hidden layers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The numbers of neurons in each layer are not necessarily equal to each other, however I usually use equal numbers, and also equal to a factor of number of input features</a:t>
            </a:r>
          </a:p>
          <a:p>
            <a:pPr lvl="2"/>
            <a:r>
              <a:rPr lang="en-US" sz="1800" dirty="0">
                <a:sym typeface="Wingdings" panose="05000000000000000000" pitchFamily="2" charset="2"/>
              </a:rPr>
              <a:t>For example, if we have 5 input features, then each layer may have 5, 10, 15, or 20 neurons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In </a:t>
            </a:r>
            <a:r>
              <a:rPr lang="en-US" sz="1800" dirty="0" err="1">
                <a:sym typeface="Wingdings" panose="05000000000000000000" pitchFamily="2" charset="2"/>
              </a:rPr>
              <a:t>sklearn</a:t>
            </a:r>
            <a:r>
              <a:rPr lang="en-US" sz="1800" dirty="0">
                <a:sym typeface="Wingdings" panose="05000000000000000000" pitchFamily="2" charset="2"/>
              </a:rPr>
              <a:t>, NNs are quite a bit slower to train than other models. So, you should limit the number of architectures to try, especially when the data is large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In </a:t>
            </a:r>
            <a:r>
              <a:rPr lang="en-US" sz="1600" dirty="0" err="1">
                <a:sym typeface="Wingdings" panose="05000000000000000000" pitchFamily="2" charset="2"/>
              </a:rPr>
              <a:t>sklearn</a:t>
            </a:r>
            <a:r>
              <a:rPr lang="en-US" sz="1600" dirty="0">
                <a:sym typeface="Wingdings" panose="05000000000000000000" pitchFamily="2" charset="2"/>
              </a:rPr>
              <a:t>, we use </a:t>
            </a:r>
            <a:r>
              <a:rPr lang="en-US" sz="1600" dirty="0" err="1">
                <a:sym typeface="Wingdings" panose="05000000000000000000" pitchFamily="2" charset="2"/>
              </a:rPr>
              <a:t>MLPClassifier</a:t>
            </a:r>
            <a:r>
              <a:rPr lang="en-US" sz="1600" dirty="0">
                <a:sym typeface="Wingdings" panose="05000000000000000000" pitchFamily="2" charset="2"/>
              </a:rPr>
              <a:t> for classification, and </a:t>
            </a:r>
            <a:r>
              <a:rPr lang="en-US" sz="1600" dirty="0" err="1">
                <a:sym typeface="Wingdings" panose="05000000000000000000" pitchFamily="2" charset="2"/>
              </a:rPr>
              <a:t>MLPRegressor</a:t>
            </a:r>
            <a:r>
              <a:rPr lang="en-US" sz="1600" dirty="0">
                <a:sym typeface="Wingdings" panose="05000000000000000000" pitchFamily="2" charset="2"/>
              </a:rPr>
              <a:t> for regression</a:t>
            </a:r>
          </a:p>
        </p:txBody>
      </p:sp>
    </p:spTree>
    <p:extLst>
      <p:ext uri="{BB962C8B-B14F-4D97-AF65-F5344CB8AC3E}">
        <p14:creationId xmlns:p14="http://schemas.microsoft.com/office/powerpoint/2010/main" val="49811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81FB-3E61-4D96-A645-919B86BE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 Regression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79C017-45E6-4CB5-863E-55DA021D5922}"/>
              </a:ext>
            </a:extLst>
          </p:cNvPr>
          <p:cNvSpPr txBox="1">
            <a:spLocks/>
          </p:cNvSpPr>
          <p:nvPr/>
        </p:nvSpPr>
        <p:spPr>
          <a:xfrm>
            <a:off x="172173" y="914398"/>
            <a:ext cx="5244859" cy="52215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7BF32"/>
              </a:buClr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venir 65 Medium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F32"/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venir 55 Roman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F32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venir 55 Roman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F32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55 Roman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F32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55 Roman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Fairly similar to classification, however, the target to predict is of numeric types</a:t>
            </a:r>
          </a:p>
          <a:p>
            <a:r>
              <a:rPr lang="en-US" sz="2000" dirty="0"/>
              <a:t>Example: </a:t>
            </a:r>
          </a:p>
          <a:p>
            <a:pPr lvl="1"/>
            <a:r>
              <a:rPr lang="en-US" sz="1600" dirty="0"/>
              <a:t>Predict monthly product sales based on product types, categories, advertising spends, etc.</a:t>
            </a:r>
          </a:p>
          <a:p>
            <a:pPr lvl="1"/>
            <a:r>
              <a:rPr lang="en-US" sz="1600" dirty="0"/>
              <a:t>Predict first year GPA based on students’ majors and high school grades in different classes</a:t>
            </a:r>
          </a:p>
          <a:p>
            <a:pPr lvl="1"/>
            <a:r>
              <a:rPr lang="en-US" sz="1600" dirty="0"/>
              <a:t>Predict wildfire area based on location and weather</a:t>
            </a:r>
          </a:p>
          <a:p>
            <a:pPr lvl="1"/>
            <a:r>
              <a:rPr lang="en-US" sz="1600" dirty="0"/>
              <a:t>Etc.</a:t>
            </a:r>
          </a:p>
          <a:p>
            <a:r>
              <a:rPr lang="en-US" sz="1800" dirty="0"/>
              <a:t>Similar to classification, to train a regression model, the training data </a:t>
            </a:r>
            <a:r>
              <a:rPr lang="en-US" sz="1800" b="1" dirty="0"/>
              <a:t>must include both the features and the labels</a:t>
            </a:r>
          </a:p>
          <a:p>
            <a:pPr lvl="1"/>
            <a:r>
              <a:rPr lang="en-US" sz="1800" dirty="0"/>
              <a:t>This is referred to as </a:t>
            </a:r>
            <a:r>
              <a:rPr lang="en-US" sz="1800" b="1" dirty="0"/>
              <a:t>Supervised Learning </a:t>
            </a:r>
            <a:r>
              <a:rPr lang="en-US" sz="1800" dirty="0"/>
              <a:t>– a branch of machine learning in which </a:t>
            </a:r>
            <a:r>
              <a:rPr lang="en-US" sz="1800" b="1" dirty="0"/>
              <a:t>models need both features and labels to learn</a:t>
            </a:r>
          </a:p>
          <a:p>
            <a:endParaRPr lang="en-US" sz="2000" dirty="0"/>
          </a:p>
          <a:p>
            <a:pPr lvl="1"/>
            <a:endParaRPr lang="en-US" sz="1600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D641038-CE86-4BA3-B5D9-376AA3EDA17D}"/>
              </a:ext>
            </a:extLst>
          </p:cNvPr>
          <p:cNvGraphicFramePr>
            <a:graphicFrameLocks noGrp="1"/>
          </p:cNvGraphicFramePr>
          <p:nvPr/>
        </p:nvGraphicFramePr>
        <p:xfrm>
          <a:off x="5496910" y="2316480"/>
          <a:ext cx="515077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0472">
                  <a:extLst>
                    <a:ext uri="{9D8B030D-6E8A-4147-A177-3AD203B41FA5}">
                      <a16:colId xmlns:a16="http://schemas.microsoft.com/office/drawing/2014/main" val="743330414"/>
                    </a:ext>
                  </a:extLst>
                </a:gridCol>
                <a:gridCol w="895482">
                  <a:extLst>
                    <a:ext uri="{9D8B030D-6E8A-4147-A177-3AD203B41FA5}">
                      <a16:colId xmlns:a16="http://schemas.microsoft.com/office/drawing/2014/main" val="315540010"/>
                    </a:ext>
                  </a:extLst>
                </a:gridCol>
                <a:gridCol w="863950">
                  <a:extLst>
                    <a:ext uri="{9D8B030D-6E8A-4147-A177-3AD203B41FA5}">
                      <a16:colId xmlns:a16="http://schemas.microsoft.com/office/drawing/2014/main" val="2984437135"/>
                    </a:ext>
                  </a:extLst>
                </a:gridCol>
                <a:gridCol w="1109893">
                  <a:extLst>
                    <a:ext uri="{9D8B030D-6E8A-4147-A177-3AD203B41FA5}">
                      <a16:colId xmlns:a16="http://schemas.microsoft.com/office/drawing/2014/main" val="1847807242"/>
                    </a:ext>
                  </a:extLst>
                </a:gridCol>
                <a:gridCol w="1090973">
                  <a:extLst>
                    <a:ext uri="{9D8B030D-6E8A-4147-A177-3AD203B41FA5}">
                      <a16:colId xmlns:a16="http://schemas.microsoft.com/office/drawing/2014/main" val="4277968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StudentID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Major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HSMath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HSEnglish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HSScience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25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9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1227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707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71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29074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595E620-2DFA-44B6-9EB9-D770E3E41E88}"/>
              </a:ext>
            </a:extLst>
          </p:cNvPr>
          <p:cNvGraphicFramePr>
            <a:graphicFrameLocks noGrp="1"/>
          </p:cNvGraphicFramePr>
          <p:nvPr/>
        </p:nvGraphicFramePr>
        <p:xfrm>
          <a:off x="11124345" y="2316480"/>
          <a:ext cx="895482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5482">
                  <a:extLst>
                    <a:ext uri="{9D8B030D-6E8A-4147-A177-3AD203B41FA5}">
                      <a16:colId xmlns:a16="http://schemas.microsoft.com/office/drawing/2014/main" val="3055482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FYGPA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065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160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77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79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95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855023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94792ECC-5074-4E28-B24F-1E4803FA8677}"/>
              </a:ext>
            </a:extLst>
          </p:cNvPr>
          <p:cNvSpPr/>
          <p:nvPr/>
        </p:nvSpPr>
        <p:spPr>
          <a:xfrm>
            <a:off x="10804032" y="3218530"/>
            <a:ext cx="163961" cy="4209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2921-FE41-4EDB-9083-12C8D0183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3095504"/>
            <a:ext cx="10515600" cy="666991"/>
          </a:xfrm>
        </p:spPr>
        <p:txBody>
          <a:bodyPr/>
          <a:lstStyle/>
          <a:p>
            <a:r>
              <a:rPr lang="en-US" dirty="0" err="1"/>
              <a:t>SageMaker</a:t>
            </a:r>
            <a:r>
              <a:rPr lang="en-US" dirty="0"/>
              <a:t> </a:t>
            </a:r>
            <a:r>
              <a:rPr lang="en-US" dirty="0" err="1"/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51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CDFC-B8E9-4BBA-A836-0BB69EBD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XGBoost Regressor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F35B1-1BC4-4EB1-9A40-CEF866B1E81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vi-VN" dirty="0"/>
              <a:t>Is basically identical to the XGBoost Classifier</a:t>
            </a:r>
          </a:p>
          <a:p>
            <a:r>
              <a:rPr lang="vi-VN" dirty="0"/>
              <a:t>We only need to change the objective hyperparameter to “reg:meansquared”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845AA7-9116-4498-BCFA-F66C4D9EE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388" y="2577840"/>
            <a:ext cx="8257674" cy="325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07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DFBC-DD3E-E0C0-4423-A928C049F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E75D8-33E6-2C7D-A1F0-82545EE711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Linear Regression</a:t>
            </a:r>
          </a:p>
          <a:p>
            <a:pPr lvl="1"/>
            <a:r>
              <a:rPr lang="en-US" sz="2000" dirty="0">
                <a:hlinkClick r:id="rId2"/>
              </a:rPr>
              <a:t>https://www.ibm.com/topics/linear-regression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hlinkClick r:id="rId3"/>
              </a:rPr>
              <a:t>https://scikit-learn.org/stable/modules/generated/sklearn.linear_model.LinearRegression.html</a:t>
            </a:r>
            <a:r>
              <a:rPr lang="en-US" sz="2000" dirty="0"/>
              <a:t> </a:t>
            </a:r>
          </a:p>
          <a:p>
            <a:r>
              <a:rPr lang="en-US" sz="2400" dirty="0"/>
              <a:t>Support Vector Regressor</a:t>
            </a:r>
          </a:p>
          <a:p>
            <a:pPr lvl="1"/>
            <a:r>
              <a:rPr lang="en-US" sz="2000" dirty="0">
                <a:hlinkClick r:id="rId4"/>
              </a:rPr>
              <a:t>https://cs.adelaide.edu.au/~chhshen/teaching/ML_SVR.pdf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hlinkClick r:id="rId5"/>
              </a:rPr>
              <a:t>https://scikit-learn.org/stable/modules/generated/sklearn.svm.SVR.html</a:t>
            </a:r>
            <a:r>
              <a:rPr lang="en-US" sz="2000" dirty="0"/>
              <a:t> </a:t>
            </a:r>
          </a:p>
          <a:p>
            <a:r>
              <a:rPr lang="en-US" sz="2400" dirty="0"/>
              <a:t>Tree and Ensembles</a:t>
            </a:r>
          </a:p>
          <a:p>
            <a:pPr lvl="1"/>
            <a:r>
              <a:rPr lang="en-US" sz="2000" dirty="0">
                <a:hlinkClick r:id="rId6"/>
              </a:rPr>
              <a:t>https://scikit-learn.org/stable/auto_examples/tree/plot_tree_regression.html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hlinkClick r:id="rId7"/>
              </a:rPr>
              <a:t>https://scikit-learn.org/stable/modules/generated/sklearn.ensemble.RandomForestRegressor.html</a:t>
            </a:r>
            <a:r>
              <a:rPr lang="en-US" sz="2000" dirty="0"/>
              <a:t> </a:t>
            </a:r>
          </a:p>
          <a:p>
            <a:r>
              <a:rPr lang="en-US" sz="2400" dirty="0"/>
              <a:t>AWS Linear Learn</a:t>
            </a:r>
            <a:r>
              <a:rPr lang="en-US" dirty="0"/>
              <a:t>er</a:t>
            </a:r>
          </a:p>
          <a:p>
            <a:pPr lvl="1"/>
            <a:r>
              <a:rPr lang="en-US" sz="2000" dirty="0">
                <a:hlinkClick r:id="rId8"/>
              </a:rPr>
              <a:t>https://docs.aws.amazon.com/sagemaker/latest/dg/linear-learner.html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652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64D0-4436-4FA9-94F1-1DE57015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 in this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36873-4C48-4B2B-981E-24A033B5EE3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“Models” refer to the algorithms that we will be using to solve an analytical tasks</a:t>
            </a:r>
          </a:p>
          <a:p>
            <a:pPr lvl="1"/>
            <a:r>
              <a:rPr lang="en-US" sz="1600" dirty="0"/>
              <a:t>Classification models are algorithms that are designed for the classification task. They are trained to map input feature data to output class targets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Models we will discuss in this module</a:t>
            </a:r>
          </a:p>
          <a:p>
            <a:pPr lvl="1"/>
            <a:r>
              <a:rPr lang="en-US" sz="1600" dirty="0"/>
              <a:t>Scikit-learn models:</a:t>
            </a:r>
          </a:p>
          <a:p>
            <a:pPr lvl="2"/>
            <a:r>
              <a:rPr lang="en-US" sz="1400" dirty="0"/>
              <a:t>Linear Regression</a:t>
            </a:r>
          </a:p>
          <a:p>
            <a:pPr lvl="2"/>
            <a:r>
              <a:rPr lang="en-US" sz="1400" dirty="0"/>
              <a:t>Support Vector Regressor, Decision Tree, and Random Forest (adapted to regression)</a:t>
            </a:r>
          </a:p>
          <a:p>
            <a:pPr lvl="2"/>
            <a:r>
              <a:rPr lang="en-US" sz="1400" dirty="0"/>
              <a:t>Neural Network (and classifier version)</a:t>
            </a:r>
          </a:p>
          <a:p>
            <a:pPr lvl="1"/>
            <a:r>
              <a:rPr lang="en-US" sz="1600" dirty="0"/>
              <a:t>AWS </a:t>
            </a:r>
            <a:r>
              <a:rPr lang="en-US" sz="1600" dirty="0" err="1"/>
              <a:t>SageMaker</a:t>
            </a:r>
            <a:r>
              <a:rPr lang="en-US" sz="1600" dirty="0"/>
              <a:t> models:</a:t>
            </a:r>
          </a:p>
          <a:p>
            <a:pPr lvl="2"/>
            <a:r>
              <a:rPr lang="en-US" sz="1400" dirty="0"/>
              <a:t>Extreme Gradient Boosting (</a:t>
            </a:r>
            <a:r>
              <a:rPr lang="en-US" sz="1400" dirty="0" err="1"/>
              <a:t>XGBoost</a:t>
            </a:r>
            <a:r>
              <a:rPr lang="en-US" sz="1400" dirty="0"/>
              <a:t>) Model (adapted to regression)</a:t>
            </a:r>
          </a:p>
          <a:p>
            <a:pPr lvl="2"/>
            <a:r>
              <a:rPr lang="en-US" sz="1400" dirty="0"/>
              <a:t>Linear Learner (and classifier version)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06B32B5-3AF2-4B67-852D-0BEE68550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06711"/>
              </p:ext>
            </p:extLst>
          </p:nvPr>
        </p:nvGraphicFramePr>
        <p:xfrm>
          <a:off x="1302293" y="1765467"/>
          <a:ext cx="5150770" cy="37084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190472">
                  <a:extLst>
                    <a:ext uri="{9D8B030D-6E8A-4147-A177-3AD203B41FA5}">
                      <a16:colId xmlns:a16="http://schemas.microsoft.com/office/drawing/2014/main" val="3975198307"/>
                    </a:ext>
                  </a:extLst>
                </a:gridCol>
                <a:gridCol w="895482">
                  <a:extLst>
                    <a:ext uri="{9D8B030D-6E8A-4147-A177-3AD203B41FA5}">
                      <a16:colId xmlns:a16="http://schemas.microsoft.com/office/drawing/2014/main" val="514854191"/>
                    </a:ext>
                  </a:extLst>
                </a:gridCol>
                <a:gridCol w="863950">
                  <a:extLst>
                    <a:ext uri="{9D8B030D-6E8A-4147-A177-3AD203B41FA5}">
                      <a16:colId xmlns:a16="http://schemas.microsoft.com/office/drawing/2014/main" val="1343776220"/>
                    </a:ext>
                  </a:extLst>
                </a:gridCol>
                <a:gridCol w="1109893">
                  <a:extLst>
                    <a:ext uri="{9D8B030D-6E8A-4147-A177-3AD203B41FA5}">
                      <a16:colId xmlns:a16="http://schemas.microsoft.com/office/drawing/2014/main" val="1073966352"/>
                    </a:ext>
                  </a:extLst>
                </a:gridCol>
                <a:gridCol w="1090973">
                  <a:extLst>
                    <a:ext uri="{9D8B030D-6E8A-4147-A177-3AD203B41FA5}">
                      <a16:colId xmlns:a16="http://schemas.microsoft.com/office/drawing/2014/main" val="2291336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63877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3003028-C130-4989-A8AD-8E1045136DEC}"/>
              </a:ext>
            </a:extLst>
          </p:cNvPr>
          <p:cNvSpPr txBox="1"/>
          <p:nvPr/>
        </p:nvSpPr>
        <p:spPr>
          <a:xfrm>
            <a:off x="8364329" y="1766975"/>
            <a:ext cx="75047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3.2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2A29669-1C93-446E-B05F-E37EC2E78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388163"/>
              </p:ext>
            </p:extLst>
          </p:nvPr>
        </p:nvGraphicFramePr>
        <p:xfrm>
          <a:off x="1302293" y="2823545"/>
          <a:ext cx="5150770" cy="37084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190472">
                  <a:extLst>
                    <a:ext uri="{9D8B030D-6E8A-4147-A177-3AD203B41FA5}">
                      <a16:colId xmlns:a16="http://schemas.microsoft.com/office/drawing/2014/main" val="585310840"/>
                    </a:ext>
                  </a:extLst>
                </a:gridCol>
                <a:gridCol w="895482">
                  <a:extLst>
                    <a:ext uri="{9D8B030D-6E8A-4147-A177-3AD203B41FA5}">
                      <a16:colId xmlns:a16="http://schemas.microsoft.com/office/drawing/2014/main" val="2710605059"/>
                    </a:ext>
                  </a:extLst>
                </a:gridCol>
                <a:gridCol w="863950">
                  <a:extLst>
                    <a:ext uri="{9D8B030D-6E8A-4147-A177-3AD203B41FA5}">
                      <a16:colId xmlns:a16="http://schemas.microsoft.com/office/drawing/2014/main" val="2777285347"/>
                    </a:ext>
                  </a:extLst>
                </a:gridCol>
                <a:gridCol w="1109893">
                  <a:extLst>
                    <a:ext uri="{9D8B030D-6E8A-4147-A177-3AD203B41FA5}">
                      <a16:colId xmlns:a16="http://schemas.microsoft.com/office/drawing/2014/main" val="1684395482"/>
                    </a:ext>
                  </a:extLst>
                </a:gridCol>
                <a:gridCol w="1090973">
                  <a:extLst>
                    <a:ext uri="{9D8B030D-6E8A-4147-A177-3AD203B41FA5}">
                      <a16:colId xmlns:a16="http://schemas.microsoft.com/office/drawing/2014/main" val="3469935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003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746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A8E90E5-F43A-4ACD-BB93-42EB9F21C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988038"/>
              </p:ext>
            </p:extLst>
          </p:nvPr>
        </p:nvGraphicFramePr>
        <p:xfrm>
          <a:off x="1302293" y="2294506"/>
          <a:ext cx="5150770" cy="37084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190472">
                  <a:extLst>
                    <a:ext uri="{9D8B030D-6E8A-4147-A177-3AD203B41FA5}">
                      <a16:colId xmlns:a16="http://schemas.microsoft.com/office/drawing/2014/main" val="3776233393"/>
                    </a:ext>
                  </a:extLst>
                </a:gridCol>
                <a:gridCol w="895482">
                  <a:extLst>
                    <a:ext uri="{9D8B030D-6E8A-4147-A177-3AD203B41FA5}">
                      <a16:colId xmlns:a16="http://schemas.microsoft.com/office/drawing/2014/main" val="735337607"/>
                    </a:ext>
                  </a:extLst>
                </a:gridCol>
                <a:gridCol w="863950">
                  <a:extLst>
                    <a:ext uri="{9D8B030D-6E8A-4147-A177-3AD203B41FA5}">
                      <a16:colId xmlns:a16="http://schemas.microsoft.com/office/drawing/2014/main" val="173868224"/>
                    </a:ext>
                  </a:extLst>
                </a:gridCol>
                <a:gridCol w="1109893">
                  <a:extLst>
                    <a:ext uri="{9D8B030D-6E8A-4147-A177-3AD203B41FA5}">
                      <a16:colId xmlns:a16="http://schemas.microsoft.com/office/drawing/2014/main" val="53707137"/>
                    </a:ext>
                  </a:extLst>
                </a:gridCol>
                <a:gridCol w="1090973">
                  <a:extLst>
                    <a:ext uri="{9D8B030D-6E8A-4147-A177-3AD203B41FA5}">
                      <a16:colId xmlns:a16="http://schemas.microsoft.com/office/drawing/2014/main" val="943184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002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74799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66D5C07-0F4B-4B3D-B80C-F249CD4AA7DC}"/>
              </a:ext>
            </a:extLst>
          </p:cNvPr>
          <p:cNvSpPr txBox="1"/>
          <p:nvPr/>
        </p:nvSpPr>
        <p:spPr>
          <a:xfrm>
            <a:off x="8364329" y="2823545"/>
            <a:ext cx="75047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2.9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8D284C-83A4-49A6-A0CD-8A365E548E0B}"/>
              </a:ext>
            </a:extLst>
          </p:cNvPr>
          <p:cNvSpPr txBox="1"/>
          <p:nvPr/>
        </p:nvSpPr>
        <p:spPr>
          <a:xfrm>
            <a:off x="8364329" y="2296014"/>
            <a:ext cx="75047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3.7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9D1F2A-FBE4-49BF-8804-70B86BDDBFF7}"/>
              </a:ext>
            </a:extLst>
          </p:cNvPr>
          <p:cNvSpPr txBox="1"/>
          <p:nvPr/>
        </p:nvSpPr>
        <p:spPr>
          <a:xfrm>
            <a:off x="6917156" y="1765467"/>
            <a:ext cx="983079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78FB07-ED2C-4396-945B-BC5ADB5F047F}"/>
              </a:ext>
            </a:extLst>
          </p:cNvPr>
          <p:cNvSpPr txBox="1"/>
          <p:nvPr/>
        </p:nvSpPr>
        <p:spPr>
          <a:xfrm>
            <a:off x="6917157" y="2296996"/>
            <a:ext cx="983079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06A49A-0EA9-4517-A307-D0024E58BC86}"/>
              </a:ext>
            </a:extLst>
          </p:cNvPr>
          <p:cNvSpPr txBox="1"/>
          <p:nvPr/>
        </p:nvSpPr>
        <p:spPr>
          <a:xfrm>
            <a:off x="6917156" y="2825555"/>
            <a:ext cx="983079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Model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F87E94-46C0-4E24-AC5A-9979E2C37EE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453063" y="1950887"/>
            <a:ext cx="464093" cy="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5309CE-0B43-485A-9B6D-B4E79136800D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7900236" y="1951641"/>
            <a:ext cx="464093" cy="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965649-351D-44F8-997E-EB4FA13C3DAD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6453063" y="2479926"/>
            <a:ext cx="464094" cy="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6A746A-F9FF-49B5-B924-CB81B7BD8F75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 flipV="1">
            <a:off x="7900236" y="2480680"/>
            <a:ext cx="464093" cy="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DB314B-2D38-443B-A76C-5F6C585C02C6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453063" y="3008965"/>
            <a:ext cx="464093" cy="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77F13A-CC80-411F-B68C-6FDA4FA2B079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7900236" y="3008211"/>
            <a:ext cx="464093" cy="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3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3615-F73A-4BF9-B804-BF6829433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Data to </a:t>
            </a:r>
            <a:r>
              <a:rPr lang="en-US" dirty="0" err="1"/>
              <a:t>SageMaker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9BE3D-1CE4-4D5D-B24E-1D72E97F55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908093"/>
            <a:ext cx="4471473" cy="5221539"/>
          </a:xfrm>
        </p:spPr>
        <p:txBody>
          <a:bodyPr/>
          <a:lstStyle/>
          <a:p>
            <a:r>
              <a:rPr lang="en-US" sz="2400" dirty="0"/>
              <a:t>We use the credit approval data for examples in this module. You need to upload the data and the sample notebook to the server as follows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Start the </a:t>
            </a:r>
            <a:r>
              <a:rPr lang="en-US" sz="2400" dirty="0" err="1"/>
              <a:t>SageMaker</a:t>
            </a:r>
            <a:r>
              <a:rPr lang="en-US" sz="2400" dirty="0"/>
              <a:t> Jupyter like the tutorial in Module 5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When the Jupyter Environment finishes starting up, open Jupyter GUI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Click on Upload. You will be prompted to select the files. Do not forget to click on the Upload button for each individual file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876EE9-A3CB-49EA-8F7F-1E6317D33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898" y="712845"/>
            <a:ext cx="6987102" cy="31131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BEEE756-7E26-4182-BB44-F5FD2BC96F85}"/>
              </a:ext>
            </a:extLst>
          </p:cNvPr>
          <p:cNvSpPr/>
          <p:nvPr/>
        </p:nvSpPr>
        <p:spPr>
          <a:xfrm>
            <a:off x="11135226" y="1239253"/>
            <a:ext cx="469232" cy="2406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8D7CC9-B743-4E71-B811-DA33980C1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898" y="4352451"/>
            <a:ext cx="6917677" cy="70580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49BAC15-A7C4-4E05-B150-7568E76482F0}"/>
              </a:ext>
            </a:extLst>
          </p:cNvPr>
          <p:cNvSpPr/>
          <p:nvPr/>
        </p:nvSpPr>
        <p:spPr>
          <a:xfrm>
            <a:off x="11415700" y="4643082"/>
            <a:ext cx="657224" cy="302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1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2921-FE41-4EDB-9083-12C8D0183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3095504"/>
            <a:ext cx="10515600" cy="666991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13609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B37A9-8961-4649-9A3D-63742868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57967B-5C8A-49C7-AE7B-36B73F33D07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Given the input data has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and the target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linear regression models try to estimate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using the below equation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called the intercept</a:t>
                </a:r>
              </a:p>
              <a:p>
                <a:pPr lvl="1"/>
                <a:r>
                  <a:rPr lang="en-US" dirty="0"/>
                  <a:t>Other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called coefficients</a:t>
                </a:r>
              </a:p>
              <a:p>
                <a:r>
                  <a:rPr lang="en-US" dirty="0"/>
                  <a:t>This equation is linear in terms of the input features, hence the name linear regression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57967B-5C8A-49C7-AE7B-36B73F33D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059" t="-1984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15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8C18-047C-42B2-AECC-76EE9996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0E14C-0474-449B-8D5D-45AE7CD646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908093"/>
            <a:ext cx="4476249" cy="5221539"/>
          </a:xfrm>
        </p:spPr>
        <p:txBody>
          <a:bodyPr/>
          <a:lstStyle/>
          <a:p>
            <a:r>
              <a:rPr lang="en-US" dirty="0"/>
              <a:t>Return to the student GPA, we can train a logistic regression in this data</a:t>
            </a:r>
          </a:p>
          <a:p>
            <a:r>
              <a:rPr lang="en-US" dirty="0"/>
              <a:t>The equation may look like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Then, we can “plug” the actual numbers from each student to obtain their predicted FYGPA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0647D9-8370-4624-93E1-12D41F729F42}"/>
                  </a:ext>
                </a:extLst>
              </p:cNvPr>
              <p:cNvSpPr txBox="1"/>
              <p:nvPr/>
            </p:nvSpPr>
            <p:spPr>
              <a:xfrm>
                <a:off x="1330333" y="3361356"/>
                <a:ext cx="63093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=1+0.4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𝑀𝑎𝑡h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+0.25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𝐸𝑛𝑔𝑙𝑖𝑠h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+0.2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𝑆𝑐𝑖𝑒𝑛𝑐𝑒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0647D9-8370-4624-93E1-12D41F729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333" y="3361356"/>
                <a:ext cx="6309355" cy="461665"/>
              </a:xfrm>
              <a:prstGeom prst="rect">
                <a:avLst/>
              </a:prstGeom>
              <a:blipFill>
                <a:blip r:embed="rId2"/>
                <a:stretch>
                  <a:fillRect t="-3947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3B6F06C-824A-43A3-A52E-116F213C9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779199"/>
              </p:ext>
            </p:extLst>
          </p:nvPr>
        </p:nvGraphicFramePr>
        <p:xfrm>
          <a:off x="5358547" y="908093"/>
          <a:ext cx="515077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0472">
                  <a:extLst>
                    <a:ext uri="{9D8B030D-6E8A-4147-A177-3AD203B41FA5}">
                      <a16:colId xmlns:a16="http://schemas.microsoft.com/office/drawing/2014/main" val="743330414"/>
                    </a:ext>
                  </a:extLst>
                </a:gridCol>
                <a:gridCol w="895482">
                  <a:extLst>
                    <a:ext uri="{9D8B030D-6E8A-4147-A177-3AD203B41FA5}">
                      <a16:colId xmlns:a16="http://schemas.microsoft.com/office/drawing/2014/main" val="315540010"/>
                    </a:ext>
                  </a:extLst>
                </a:gridCol>
                <a:gridCol w="863950">
                  <a:extLst>
                    <a:ext uri="{9D8B030D-6E8A-4147-A177-3AD203B41FA5}">
                      <a16:colId xmlns:a16="http://schemas.microsoft.com/office/drawing/2014/main" val="2984437135"/>
                    </a:ext>
                  </a:extLst>
                </a:gridCol>
                <a:gridCol w="1109893">
                  <a:extLst>
                    <a:ext uri="{9D8B030D-6E8A-4147-A177-3AD203B41FA5}">
                      <a16:colId xmlns:a16="http://schemas.microsoft.com/office/drawing/2014/main" val="1847807242"/>
                    </a:ext>
                  </a:extLst>
                </a:gridCol>
                <a:gridCol w="1090973">
                  <a:extLst>
                    <a:ext uri="{9D8B030D-6E8A-4147-A177-3AD203B41FA5}">
                      <a16:colId xmlns:a16="http://schemas.microsoft.com/office/drawing/2014/main" val="4277968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StudentID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Major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HSMath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HSEnglish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HSScience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25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9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1227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707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71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2907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EC3246A-36B3-47AB-AF51-449486381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198000"/>
              </p:ext>
            </p:extLst>
          </p:nvPr>
        </p:nvGraphicFramePr>
        <p:xfrm>
          <a:off x="10985982" y="908093"/>
          <a:ext cx="895482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5482">
                  <a:extLst>
                    <a:ext uri="{9D8B030D-6E8A-4147-A177-3AD203B41FA5}">
                      <a16:colId xmlns:a16="http://schemas.microsoft.com/office/drawing/2014/main" val="3055482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FYGPA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065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160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77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79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95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855023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A9DBB595-288C-4109-91AB-512CFC8A148D}"/>
              </a:ext>
            </a:extLst>
          </p:cNvPr>
          <p:cNvSpPr/>
          <p:nvPr/>
        </p:nvSpPr>
        <p:spPr>
          <a:xfrm>
            <a:off x="10665669" y="1810143"/>
            <a:ext cx="163961" cy="4209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9A4C7CF-592D-4D0F-BBF1-61E4C89CA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804682"/>
              </p:ext>
            </p:extLst>
          </p:nvPr>
        </p:nvGraphicFramePr>
        <p:xfrm>
          <a:off x="10985982" y="3592188"/>
          <a:ext cx="895482" cy="2372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5482">
                  <a:extLst>
                    <a:ext uri="{9D8B030D-6E8A-4147-A177-3AD203B41FA5}">
                      <a16:colId xmlns:a16="http://schemas.microsoft.com/office/drawing/2014/main" val="3055482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Prd</a:t>
                      </a:r>
                      <a:r>
                        <a:rPr lang="en-US" sz="1400" dirty="0"/>
                        <a:t>. FYGPA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065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160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77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79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95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855023"/>
                  </a:ext>
                </a:extLst>
              </a:tr>
            </a:tbl>
          </a:graphicData>
        </a:graphic>
      </p:graphicFrame>
      <p:sp>
        <p:nvSpPr>
          <p:cNvPr id="15" name="Arrow: Bent-Up 14">
            <a:extLst>
              <a:ext uri="{FF2B5EF4-FFF2-40B4-BE49-F238E27FC236}">
                <a16:creationId xmlns:a16="http://schemas.microsoft.com/office/drawing/2014/main" id="{6902CC32-2EA7-47D3-B740-4AA27DAEB905}"/>
              </a:ext>
            </a:extLst>
          </p:cNvPr>
          <p:cNvSpPr/>
          <p:nvPr/>
        </p:nvSpPr>
        <p:spPr>
          <a:xfrm rot="5400000">
            <a:off x="9802729" y="3968177"/>
            <a:ext cx="1053972" cy="999830"/>
          </a:xfrm>
          <a:prstGeom prst="bentUpArrow">
            <a:avLst>
              <a:gd name="adj1" fmla="val 17780"/>
              <a:gd name="adj2" fmla="val 16276"/>
              <a:gd name="adj3" fmla="val 11162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1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1A58-0A7A-4B7D-B2FF-571ED112A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109066-580F-4C7A-B5B8-36187C9E74A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733425" y="908093"/>
                <a:ext cx="4470233" cy="5221539"/>
              </a:xfrm>
            </p:spPr>
            <p:txBody>
              <a:bodyPr/>
              <a:lstStyle/>
              <a:p>
                <a:r>
                  <a:rPr lang="en-US" sz="2000" dirty="0"/>
                  <a:t>The most common evaluation measurement for regression is Mean Squared Error (MSE)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𝑡𝑟𝑢𝑒</m:t>
                                  </m:r>
                                  <m:r>
                                    <m:rPr>
                                      <m:lit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𝑣𝑎𝑙𝑢𝑒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𝑝𝑟𝑒𝑑</m:t>
                                  </m:r>
                                  <m:r>
                                    <m:rPr>
                                      <m:lit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𝑣𝑎𝑙𝑢𝑒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: number of instances</a:t>
                </a:r>
                <a:endParaRPr lang="en-US" sz="2000" dirty="0"/>
              </a:p>
              <a:p>
                <a:r>
                  <a:rPr lang="en-US" sz="2000" dirty="0"/>
                  <a:t>MSE represents the squared distances between the true values and the predicted values made by the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109066-580F-4C7A-B5B8-36187C9E74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733425" y="908093"/>
                <a:ext cx="4470233" cy="5221539"/>
              </a:xfrm>
              <a:blipFill>
                <a:blip r:embed="rId2"/>
                <a:stretch>
                  <a:fillRect l="-1226" t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8A6F99-08C6-464C-92CD-27437C076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807487"/>
              </p:ext>
            </p:extLst>
          </p:nvPr>
        </p:nvGraphicFramePr>
        <p:xfrm>
          <a:off x="5095743" y="1203960"/>
          <a:ext cx="895482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5482">
                  <a:extLst>
                    <a:ext uri="{9D8B030D-6E8A-4147-A177-3AD203B41FA5}">
                      <a16:colId xmlns:a16="http://schemas.microsoft.com/office/drawing/2014/main" val="3055482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FYGPA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065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160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77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79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95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85502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952122-3AD7-489F-B3F4-9FFE56826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124632"/>
              </p:ext>
            </p:extLst>
          </p:nvPr>
        </p:nvGraphicFramePr>
        <p:xfrm>
          <a:off x="6609932" y="1199775"/>
          <a:ext cx="895482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5482">
                  <a:extLst>
                    <a:ext uri="{9D8B030D-6E8A-4147-A177-3AD203B41FA5}">
                      <a16:colId xmlns:a16="http://schemas.microsoft.com/office/drawing/2014/main" val="3055482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P. FYGPA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065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160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77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79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95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85502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C663372-9D7E-40F0-BC5F-C63C4C6DA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970461"/>
              </p:ext>
            </p:extLst>
          </p:nvPr>
        </p:nvGraphicFramePr>
        <p:xfrm>
          <a:off x="8124121" y="1203960"/>
          <a:ext cx="895482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5482">
                  <a:extLst>
                    <a:ext uri="{9D8B030D-6E8A-4147-A177-3AD203B41FA5}">
                      <a16:colId xmlns:a16="http://schemas.microsoft.com/office/drawing/2014/main" val="3055482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065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160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77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79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95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855023"/>
                  </a:ext>
                </a:extLst>
              </a:tr>
            </a:tbl>
          </a:graphicData>
        </a:graphic>
      </p:graphicFrame>
      <p:sp>
        <p:nvSpPr>
          <p:cNvPr id="8" name="Minus Sign 7">
            <a:extLst>
              <a:ext uri="{FF2B5EF4-FFF2-40B4-BE49-F238E27FC236}">
                <a16:creationId xmlns:a16="http://schemas.microsoft.com/office/drawing/2014/main" id="{6F71A115-53C2-449F-82A7-C79DD0453707}"/>
              </a:ext>
            </a:extLst>
          </p:cNvPr>
          <p:cNvSpPr/>
          <p:nvPr/>
        </p:nvSpPr>
        <p:spPr>
          <a:xfrm>
            <a:off x="6153191" y="2169494"/>
            <a:ext cx="294774" cy="246648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quals 8">
            <a:extLst>
              <a:ext uri="{FF2B5EF4-FFF2-40B4-BE49-F238E27FC236}">
                <a16:creationId xmlns:a16="http://schemas.microsoft.com/office/drawing/2014/main" id="{43EC442E-2AA7-4A09-9680-2EE34768CA71}"/>
              </a:ext>
            </a:extLst>
          </p:cNvPr>
          <p:cNvSpPr/>
          <p:nvPr/>
        </p:nvSpPr>
        <p:spPr>
          <a:xfrm>
            <a:off x="7667380" y="2188971"/>
            <a:ext cx="294774" cy="24664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EB25E16-BC76-4217-9B7A-AF71AA330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630593"/>
              </p:ext>
            </p:extLst>
          </p:nvPr>
        </p:nvGraphicFramePr>
        <p:xfrm>
          <a:off x="9638310" y="1199775"/>
          <a:ext cx="895482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5482">
                  <a:extLst>
                    <a:ext uri="{9D8B030D-6E8A-4147-A177-3AD203B41FA5}">
                      <a16:colId xmlns:a16="http://schemas.microsoft.com/office/drawing/2014/main" val="3055482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Sq. 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065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160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77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79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95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855023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4FFA147E-1E22-4C7D-AD84-F7A9983A2BF7}"/>
              </a:ext>
            </a:extLst>
          </p:cNvPr>
          <p:cNvSpPr/>
          <p:nvPr/>
        </p:nvSpPr>
        <p:spPr>
          <a:xfrm>
            <a:off x="9232704" y="2188971"/>
            <a:ext cx="192505" cy="246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FDD289F-674D-46F2-8DAA-872B7A4FC7B7}"/>
              </a:ext>
            </a:extLst>
          </p:cNvPr>
          <p:cNvSpPr/>
          <p:nvPr/>
        </p:nvSpPr>
        <p:spPr>
          <a:xfrm>
            <a:off x="10746893" y="2169494"/>
            <a:ext cx="192505" cy="246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0AA451-29F6-4481-BFE2-61778637525E}"/>
              </a:ext>
            </a:extLst>
          </p:cNvPr>
          <p:cNvSpPr txBox="1"/>
          <p:nvPr/>
        </p:nvSpPr>
        <p:spPr>
          <a:xfrm>
            <a:off x="11014409" y="2108152"/>
            <a:ext cx="59343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0.38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547685-D280-4637-916E-C006C1811A13}"/>
              </a:ext>
            </a:extLst>
          </p:cNvPr>
          <p:cNvSpPr txBox="1"/>
          <p:nvPr/>
        </p:nvSpPr>
        <p:spPr>
          <a:xfrm>
            <a:off x="11002064" y="2540487"/>
            <a:ext cx="618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MSE</a:t>
            </a:r>
          </a:p>
        </p:txBody>
      </p:sp>
    </p:spTree>
    <p:extLst>
      <p:ext uri="{BB962C8B-B14F-4D97-AF65-F5344CB8AC3E}">
        <p14:creationId xmlns:p14="http://schemas.microsoft.com/office/powerpoint/2010/main" val="421429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34AC-B2C1-4FB6-99CA-0A88E29F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R-Squared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41A42-C9B0-45C2-99E4-6F491388F4F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MSE is dependent on the target values (or they are scaled with the target values) and can be hard to interpret</a:t>
                </a:r>
              </a:p>
              <a:p>
                <a:r>
                  <a:rPr lang="en-US" dirty="0"/>
                  <a:t>Another measurement that has fixed range for regression models is R-Squared (or R2 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R2 is capped at 1 – represent a perfect prediction (0 errors)</a:t>
                </a:r>
              </a:p>
              <a:p>
                <a:pPr lvl="1"/>
                <a:r>
                  <a:rPr lang="en-US" dirty="0"/>
                  <a:t>R2 is interpreted as the percentage of variation in the target that our model can explain</a:t>
                </a:r>
              </a:p>
              <a:p>
                <a:pPr lvl="2"/>
                <a:r>
                  <a:rPr lang="en-US" dirty="0"/>
                  <a:t>For example, a model for predicting GPA with an R2 of 0.9 can be interpreted as “the model can explain 90% of the variation in the GPA” </a:t>
                </a:r>
              </a:p>
              <a:p>
                <a:pPr lvl="1"/>
                <a:r>
                  <a:rPr lang="en-US" dirty="0"/>
                  <a:t>In general, R2 is positive. However, you may sometimes see very bad models that result in negative R2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41A42-C9B0-45C2-99E4-6F491388F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059" t="-1984" r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040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5340</TotalTime>
  <Words>1710</Words>
  <Application>Microsoft Office PowerPoint</Application>
  <PresentationFormat>Widescreen</PresentationFormat>
  <Paragraphs>292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Avenir 55 Roman</vt:lpstr>
      <vt:lpstr>Avenir 65 Medium</vt:lpstr>
      <vt:lpstr>Avenir 95 Black</vt:lpstr>
      <vt:lpstr>Calibri</vt:lpstr>
      <vt:lpstr>Cambria Math</vt:lpstr>
      <vt:lpstr>Palatino Linotype</vt:lpstr>
      <vt:lpstr>Times New Roman</vt:lpstr>
      <vt:lpstr>Wingdings</vt:lpstr>
      <vt:lpstr>Office Theme</vt:lpstr>
      <vt:lpstr>Regression in  Data Analytics </vt:lpstr>
      <vt:lpstr>Review - Regression</vt:lpstr>
      <vt:lpstr>Regression Models in this Module</vt:lpstr>
      <vt:lpstr>Uploading Data to SageMaker Notebook</vt:lpstr>
      <vt:lpstr>Linear Regression</vt:lpstr>
      <vt:lpstr>Linear Regression Model</vt:lpstr>
      <vt:lpstr>Linear Regression Example</vt:lpstr>
      <vt:lpstr>Mean Squared Error</vt:lpstr>
      <vt:lpstr>R-Squared</vt:lpstr>
      <vt:lpstr>Support Vector Regressor, Decision Tree, and Random Forest</vt:lpstr>
      <vt:lpstr>SVR – SVM for Regression</vt:lpstr>
      <vt:lpstr>Kernel Trick in SVR</vt:lpstr>
      <vt:lpstr>SVR In SKLearn</vt:lpstr>
      <vt:lpstr>Decision Tree and Random Forest</vt:lpstr>
      <vt:lpstr>Neural Network</vt:lpstr>
      <vt:lpstr>Review on Logistic Regression</vt:lpstr>
      <vt:lpstr>Adding a Layer</vt:lpstr>
      <vt:lpstr>Neural Network</vt:lpstr>
      <vt:lpstr>Finetuning a NN/MLP</vt:lpstr>
      <vt:lpstr>SageMaker XGBoost</vt:lpstr>
      <vt:lpstr>XGBoost Regressor </vt:lpstr>
      <vt:lpstr>Additional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Lindy Taylor</dc:creator>
  <cp:lastModifiedBy>Linh Le</cp:lastModifiedBy>
  <cp:revision>145</cp:revision>
  <dcterms:created xsi:type="dcterms:W3CDTF">2019-08-07T15:31:06Z</dcterms:created>
  <dcterms:modified xsi:type="dcterms:W3CDTF">2022-05-19T16:00:52Z</dcterms:modified>
</cp:coreProperties>
</file>