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87" r:id="rId4"/>
    <p:sldId id="288" r:id="rId5"/>
    <p:sldId id="289" r:id="rId6"/>
    <p:sldId id="291" r:id="rId7"/>
    <p:sldId id="282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86" r:id="rId16"/>
    <p:sldId id="292" r:id="rId17"/>
    <p:sldId id="293" r:id="rId18"/>
    <p:sldId id="283" r:id="rId19"/>
    <p:sldId id="276" r:id="rId20"/>
    <p:sldId id="277" r:id="rId21"/>
    <p:sldId id="29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C7"/>
    <a:srgbClr val="65E537"/>
    <a:srgbClr val="B8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8" autoAdjust="0"/>
    <p:restoredTop sz="89376" autoAdjust="0"/>
  </p:normalViewPr>
  <p:slideViewPr>
    <p:cSldViewPr snapToGrid="0" snapToObjects="1">
      <p:cViewPr varScale="1">
        <p:scale>
          <a:sx n="112" d="100"/>
          <a:sy n="112" d="100"/>
        </p:scale>
        <p:origin x="4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5" y="109131"/>
            <a:ext cx="10515600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355263" cy="522153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49" y="2703443"/>
            <a:ext cx="4660900" cy="960173"/>
          </a:xfrm>
        </p:spPr>
        <p:txBody>
          <a:bodyPr/>
          <a:lstStyle/>
          <a:p>
            <a:r>
              <a:rPr lang="en-US" dirty="0"/>
              <a:t>Predictive Analysis Models</a:t>
            </a:r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0932-8205-420D-8A49-9FBE8771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Optimal Line that Separates the Classes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94EC1B-9EB8-4700-BB86-60DFC9C17F71}"/>
              </a:ext>
            </a:extLst>
          </p:cNvPr>
          <p:cNvSpPr txBox="1">
            <a:spLocks/>
          </p:cNvSpPr>
          <p:nvPr/>
        </p:nvSpPr>
        <p:spPr>
          <a:xfrm>
            <a:off x="609600" y="1011233"/>
            <a:ext cx="5684520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optimal line that linear SVM found must</a:t>
            </a:r>
          </a:p>
          <a:p>
            <a:pPr lvl="1"/>
            <a:r>
              <a:rPr lang="en-US" sz="2000" dirty="0"/>
              <a:t>Separate the two classes</a:t>
            </a:r>
          </a:p>
          <a:p>
            <a:pPr lvl="1"/>
            <a:r>
              <a:rPr lang="en-US" sz="2000" b="1" dirty="0"/>
              <a:t>Maximize</a:t>
            </a:r>
            <a:r>
              <a:rPr lang="en-US" sz="2000" dirty="0"/>
              <a:t> the </a:t>
            </a:r>
            <a:r>
              <a:rPr lang="en-US" sz="2000" b="1" dirty="0"/>
              <a:t>margin</a:t>
            </a:r>
            <a:r>
              <a:rPr lang="en-US" sz="2000" dirty="0"/>
              <a:t> between the two classes</a:t>
            </a:r>
          </a:p>
          <a:p>
            <a:pPr lvl="2"/>
            <a:r>
              <a:rPr lang="en-US" sz="1800" dirty="0"/>
              <a:t>Margin means the distances between the boundaries of the two classes</a:t>
            </a:r>
          </a:p>
          <a:p>
            <a:r>
              <a:rPr lang="en-US" sz="2400" dirty="0"/>
              <a:t>As it turns out, there is only </a:t>
            </a:r>
            <a:r>
              <a:rPr lang="en-US" sz="2400" b="1" dirty="0"/>
              <a:t>one </a:t>
            </a:r>
            <a:r>
              <a:rPr lang="en-US" sz="2400" dirty="0"/>
              <a:t>line that satisfies this condition</a:t>
            </a:r>
          </a:p>
          <a:p>
            <a:pPr lvl="1"/>
            <a:r>
              <a:rPr lang="en-US" sz="2000" dirty="0"/>
              <a:t>So, the solution from SVM is unique</a:t>
            </a:r>
          </a:p>
          <a:p>
            <a:r>
              <a:rPr lang="en-US" sz="2400" dirty="0"/>
              <a:t>The instances that lie on the boundaries are called </a:t>
            </a:r>
            <a:r>
              <a:rPr lang="en-US" sz="2400" b="1" dirty="0"/>
              <a:t>Support Vectors</a:t>
            </a:r>
            <a:r>
              <a:rPr lang="en-US" sz="2400" dirty="0"/>
              <a:t>, hence the name Support Vector Machine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FB1746BE-7748-40D9-BCD1-4F8B4C819413}"/>
              </a:ext>
            </a:extLst>
          </p:cNvPr>
          <p:cNvSpPr/>
          <p:nvPr/>
        </p:nvSpPr>
        <p:spPr bwMode="auto">
          <a:xfrm>
            <a:off x="8080917" y="353603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4B8114B-CD76-4117-AF0D-D727700E3782}"/>
              </a:ext>
            </a:extLst>
          </p:cNvPr>
          <p:cNvSpPr/>
          <p:nvPr/>
        </p:nvSpPr>
        <p:spPr bwMode="auto">
          <a:xfrm>
            <a:off x="8233317" y="368843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43449D2-1D58-4477-B876-586521758D2F}"/>
              </a:ext>
            </a:extLst>
          </p:cNvPr>
          <p:cNvSpPr/>
          <p:nvPr/>
        </p:nvSpPr>
        <p:spPr bwMode="auto">
          <a:xfrm>
            <a:off x="8430787" y="352169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6609003-3BC5-4604-8F5D-4E2F2CB143D0}"/>
              </a:ext>
            </a:extLst>
          </p:cNvPr>
          <p:cNvSpPr/>
          <p:nvPr/>
        </p:nvSpPr>
        <p:spPr bwMode="auto">
          <a:xfrm>
            <a:off x="8718474" y="376780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716D161-9D24-4305-B2F9-EC1DFAADB9B5}"/>
              </a:ext>
            </a:extLst>
          </p:cNvPr>
          <p:cNvSpPr/>
          <p:nvPr/>
        </p:nvSpPr>
        <p:spPr bwMode="auto">
          <a:xfrm>
            <a:off x="8763544" y="3442324"/>
            <a:ext cx="158745" cy="158745"/>
          </a:xfrm>
          <a:prstGeom prst="diamond">
            <a:avLst/>
          </a:prstGeom>
          <a:solidFill>
            <a:srgbClr val="00B8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0562636-45F7-4827-9AD0-F0D1410E3591}"/>
              </a:ext>
            </a:extLst>
          </p:cNvPr>
          <p:cNvSpPr/>
          <p:nvPr/>
        </p:nvSpPr>
        <p:spPr bwMode="auto">
          <a:xfrm>
            <a:off x="8223789" y="311612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69BB7B9-A703-414D-8366-AC7ADC8F6357}"/>
              </a:ext>
            </a:extLst>
          </p:cNvPr>
          <p:cNvSpPr/>
          <p:nvPr/>
        </p:nvSpPr>
        <p:spPr bwMode="auto">
          <a:xfrm>
            <a:off x="8051061" y="397663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B8554A2-8A03-4BDA-AA64-49BC7EB2020A}"/>
              </a:ext>
            </a:extLst>
          </p:cNvPr>
          <p:cNvSpPr/>
          <p:nvPr/>
        </p:nvSpPr>
        <p:spPr bwMode="auto">
          <a:xfrm>
            <a:off x="8475895" y="392921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3E48893-2E9C-4CF8-9D15-B7F668471CDE}"/>
              </a:ext>
            </a:extLst>
          </p:cNvPr>
          <p:cNvSpPr/>
          <p:nvPr/>
        </p:nvSpPr>
        <p:spPr bwMode="auto">
          <a:xfrm>
            <a:off x="9110275" y="3768624"/>
            <a:ext cx="158745" cy="158745"/>
          </a:xfrm>
          <a:prstGeom prst="diamond">
            <a:avLst/>
          </a:prstGeom>
          <a:solidFill>
            <a:srgbClr val="00B8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DC9A54A-632A-4281-BA00-B7C94C5015F2}"/>
              </a:ext>
            </a:extLst>
          </p:cNvPr>
          <p:cNvSpPr/>
          <p:nvPr/>
        </p:nvSpPr>
        <p:spPr bwMode="auto">
          <a:xfrm>
            <a:off x="8475896" y="3145415"/>
            <a:ext cx="158745" cy="158745"/>
          </a:xfrm>
          <a:prstGeom prst="diamond">
            <a:avLst/>
          </a:prstGeom>
          <a:solidFill>
            <a:srgbClr val="00B8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824C5BCE-9D70-4A5E-A943-E5430771A5CB}"/>
              </a:ext>
            </a:extLst>
          </p:cNvPr>
          <p:cNvSpPr/>
          <p:nvPr/>
        </p:nvSpPr>
        <p:spPr bwMode="auto">
          <a:xfrm>
            <a:off x="8943901" y="393813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E75C45-5730-41CA-9DB0-02ED46413EDB}"/>
              </a:ext>
            </a:extLst>
          </p:cNvPr>
          <p:cNvSpPr/>
          <p:nvPr/>
        </p:nvSpPr>
        <p:spPr bwMode="auto">
          <a:xfrm>
            <a:off x="8833099" y="207854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DC5E04-6E2D-4762-BD72-472385BCD544}"/>
              </a:ext>
            </a:extLst>
          </p:cNvPr>
          <p:cNvSpPr/>
          <p:nvPr/>
        </p:nvSpPr>
        <p:spPr bwMode="auto">
          <a:xfrm>
            <a:off x="9224136" y="2777168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6828B5-5F04-4037-B2CF-42BCFEDF2E78}"/>
              </a:ext>
            </a:extLst>
          </p:cNvPr>
          <p:cNvSpPr/>
          <p:nvPr/>
        </p:nvSpPr>
        <p:spPr bwMode="auto">
          <a:xfrm>
            <a:off x="9102646" y="233400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6EA146-3203-4664-84CB-52936F3438B3}"/>
              </a:ext>
            </a:extLst>
          </p:cNvPr>
          <p:cNvSpPr/>
          <p:nvPr/>
        </p:nvSpPr>
        <p:spPr bwMode="auto">
          <a:xfrm>
            <a:off x="9612582" y="269779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5AE0D1-CD93-4BB5-AF6A-640D35C3CF11}"/>
              </a:ext>
            </a:extLst>
          </p:cNvPr>
          <p:cNvSpPr/>
          <p:nvPr/>
        </p:nvSpPr>
        <p:spPr bwMode="auto">
          <a:xfrm>
            <a:off x="9657652" y="237231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235218-A081-4898-8D10-4B520B671F0F}"/>
              </a:ext>
            </a:extLst>
          </p:cNvPr>
          <p:cNvSpPr/>
          <p:nvPr/>
        </p:nvSpPr>
        <p:spPr bwMode="auto">
          <a:xfrm>
            <a:off x="9117897" y="204611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79FCDE-4FB5-4FAB-BF85-F7302AA40780}"/>
              </a:ext>
            </a:extLst>
          </p:cNvPr>
          <p:cNvSpPr/>
          <p:nvPr/>
        </p:nvSpPr>
        <p:spPr bwMode="auto">
          <a:xfrm>
            <a:off x="9896468" y="3396801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C6F8FC-C04C-4EF5-95A0-7AE6C0940A58}"/>
              </a:ext>
            </a:extLst>
          </p:cNvPr>
          <p:cNvSpPr/>
          <p:nvPr/>
        </p:nvSpPr>
        <p:spPr bwMode="auto">
          <a:xfrm>
            <a:off x="8544161" y="2139060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DB85B3-2482-4352-A86F-BB9DF029BAE6}"/>
              </a:ext>
            </a:extLst>
          </p:cNvPr>
          <p:cNvSpPr/>
          <p:nvPr/>
        </p:nvSpPr>
        <p:spPr bwMode="auto">
          <a:xfrm>
            <a:off x="10197745" y="306482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FEDD2F-71C0-4CA2-88CB-6872AE2417EC}"/>
              </a:ext>
            </a:extLst>
          </p:cNvPr>
          <p:cNvSpPr/>
          <p:nvPr/>
        </p:nvSpPr>
        <p:spPr bwMode="auto">
          <a:xfrm>
            <a:off x="9370004" y="207540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87E0E0-5B4C-4D74-A381-7A8FE4EB2760}"/>
              </a:ext>
            </a:extLst>
          </p:cNvPr>
          <p:cNvSpPr/>
          <p:nvPr/>
        </p:nvSpPr>
        <p:spPr bwMode="auto">
          <a:xfrm>
            <a:off x="9838009" y="286812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C4E924-A148-4CD9-A0A1-6204F1F40B93}"/>
              </a:ext>
            </a:extLst>
          </p:cNvPr>
          <p:cNvCxnSpPr>
            <a:cxnSpLocks/>
          </p:cNvCxnSpPr>
          <p:nvPr/>
        </p:nvCxnSpPr>
        <p:spPr bwMode="auto">
          <a:xfrm>
            <a:off x="8034762" y="2216906"/>
            <a:ext cx="2004964" cy="18991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422F06-50DC-44B2-B5D8-2BD1B33ECE77}"/>
              </a:ext>
            </a:extLst>
          </p:cNvPr>
          <p:cNvCxnSpPr/>
          <p:nvPr/>
        </p:nvCxnSpPr>
        <p:spPr bwMode="auto">
          <a:xfrm>
            <a:off x="7906904" y="4217115"/>
            <a:ext cx="24495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E758A0-C0E4-4870-A172-455683F02A11}"/>
              </a:ext>
            </a:extLst>
          </p:cNvPr>
          <p:cNvCxnSpPr/>
          <p:nvPr/>
        </p:nvCxnSpPr>
        <p:spPr bwMode="auto">
          <a:xfrm flipV="1">
            <a:off x="7906904" y="1799687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61DE37-CEE9-4C5A-8DE0-635826931F41}"/>
              </a:ext>
            </a:extLst>
          </p:cNvPr>
          <p:cNvCxnSpPr>
            <a:cxnSpLocks/>
          </p:cNvCxnSpPr>
          <p:nvPr/>
        </p:nvCxnSpPr>
        <p:spPr bwMode="auto">
          <a:xfrm>
            <a:off x="7795364" y="2460141"/>
            <a:ext cx="2004964" cy="1899182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3224A4-15A0-420A-8C6E-26565E019F24}"/>
              </a:ext>
            </a:extLst>
          </p:cNvPr>
          <p:cNvCxnSpPr>
            <a:cxnSpLocks/>
          </p:cNvCxnSpPr>
          <p:nvPr/>
        </p:nvCxnSpPr>
        <p:spPr bwMode="auto">
          <a:xfrm>
            <a:off x="8274160" y="1995035"/>
            <a:ext cx="2004964" cy="1899182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A7CE37-9051-4F42-A4E3-3F879680EC5C}"/>
              </a:ext>
            </a:extLst>
          </p:cNvPr>
          <p:cNvCxnSpPr/>
          <p:nvPr/>
        </p:nvCxnSpPr>
        <p:spPr bwMode="auto">
          <a:xfrm flipV="1">
            <a:off x="9609219" y="3926551"/>
            <a:ext cx="224327" cy="2421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F17625-EA30-4D9F-B584-0F2FE74CE6B5}"/>
              </a:ext>
            </a:extLst>
          </p:cNvPr>
          <p:cNvCxnSpPr>
            <a:endCxn id="34" idx="0"/>
          </p:cNvCxnSpPr>
          <p:nvPr/>
        </p:nvCxnSpPr>
        <p:spPr bwMode="auto">
          <a:xfrm>
            <a:off x="9969699" y="3857554"/>
            <a:ext cx="1249195" cy="60219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798F428-2A7A-4CD9-9CC4-402841ECD8A2}"/>
              </a:ext>
            </a:extLst>
          </p:cNvPr>
          <p:cNvSpPr txBox="1"/>
          <p:nvPr/>
        </p:nvSpPr>
        <p:spPr>
          <a:xfrm>
            <a:off x="10515817" y="445974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Maximized!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DF90A2-6003-4832-AFED-9E18A18BFC65}"/>
              </a:ext>
            </a:extLst>
          </p:cNvPr>
          <p:cNvCxnSpPr>
            <a:endCxn id="36" idx="2"/>
          </p:cNvCxnSpPr>
          <p:nvPr/>
        </p:nvCxnSpPr>
        <p:spPr bwMode="auto">
          <a:xfrm flipH="1" flipV="1">
            <a:off x="7760567" y="1486931"/>
            <a:ext cx="513595" cy="48734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D8945C-79DD-4D90-8E32-DF44BDBAA8D1}"/>
              </a:ext>
            </a:extLst>
          </p:cNvPr>
          <p:cNvSpPr txBox="1"/>
          <p:nvPr/>
        </p:nvSpPr>
        <p:spPr>
          <a:xfrm>
            <a:off x="6496439" y="111759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Boundaries of the class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80EE69-60E7-4B7D-B50D-B3CA982390CC}"/>
              </a:ext>
            </a:extLst>
          </p:cNvPr>
          <p:cNvCxnSpPr>
            <a:endCxn id="36" idx="2"/>
          </p:cNvCxnSpPr>
          <p:nvPr/>
        </p:nvCxnSpPr>
        <p:spPr bwMode="auto">
          <a:xfrm flipH="1" flipV="1">
            <a:off x="7760567" y="1486931"/>
            <a:ext cx="24651" cy="960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26889F-2DDA-EF9D-19A5-C7100FB143EA}"/>
              </a:ext>
            </a:extLst>
          </p:cNvPr>
          <p:cNvCxnSpPr/>
          <p:nvPr/>
        </p:nvCxnSpPr>
        <p:spPr bwMode="auto">
          <a:xfrm flipV="1">
            <a:off x="9838447" y="3694779"/>
            <a:ext cx="224327" cy="2421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440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6623DB-F07F-4159-B746-5BF08CF3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 dirty="0"/>
              <a:t>How to Make Decisions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596305A-CE19-4589-8596-B8C1F11AC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1" y="1295401"/>
                <a:ext cx="5061358" cy="45196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After having the line, making decision is simple:</a:t>
                </a:r>
              </a:p>
              <a:p>
                <a:pPr lvl="1"/>
                <a:r>
                  <a:rPr lang="en-US" sz="2000" dirty="0"/>
                  <a:t>Anything under the line belong to one class</a:t>
                </a:r>
              </a:p>
              <a:p>
                <a:pPr lvl="1"/>
                <a:r>
                  <a:rPr lang="en-US" sz="2000" dirty="0"/>
                  <a:t>Anything above the line belong to the other class</a:t>
                </a:r>
              </a:p>
              <a:p>
                <a:r>
                  <a:rPr lang="en-US" sz="2400" dirty="0"/>
                  <a:t>Mathematically, the decision line has a linear equation, for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=−10+1.2</m:t>
                      </m:r>
                      <m:sSub>
                        <m:sSub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study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lectures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000" dirty="0"/>
                  <a:t>If a point is below the line, its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value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/>
              </a:p>
              <a:p>
                <a:pPr lvl="1"/>
                <a:r>
                  <a:rPr lang="en-US" sz="2000" dirty="0"/>
                  <a:t>If a point is above the line, its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value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596305A-CE19-4589-8596-B8C1F11AC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295401"/>
                <a:ext cx="5061358" cy="4519612"/>
              </a:xfrm>
              <a:prstGeom prst="rect">
                <a:avLst/>
              </a:prstGeom>
              <a:blipFill>
                <a:blip r:embed="rId2"/>
                <a:stretch>
                  <a:fillRect l="-1566" t="-1889" r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amond 5">
            <a:extLst>
              <a:ext uri="{FF2B5EF4-FFF2-40B4-BE49-F238E27FC236}">
                <a16:creationId xmlns:a16="http://schemas.microsoft.com/office/drawing/2014/main" id="{C5EED488-CBC2-4E77-A2F1-00444C34342C}"/>
              </a:ext>
            </a:extLst>
          </p:cNvPr>
          <p:cNvSpPr/>
          <p:nvPr/>
        </p:nvSpPr>
        <p:spPr bwMode="auto">
          <a:xfrm>
            <a:off x="7034309" y="305451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B7C05F8-380A-4384-ABD6-CF6072CEA2AC}"/>
              </a:ext>
            </a:extLst>
          </p:cNvPr>
          <p:cNvSpPr/>
          <p:nvPr/>
        </p:nvSpPr>
        <p:spPr bwMode="auto">
          <a:xfrm>
            <a:off x="7186709" y="320691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0EE11D2-4504-4345-B184-EB558CA40BEC}"/>
              </a:ext>
            </a:extLst>
          </p:cNvPr>
          <p:cNvSpPr/>
          <p:nvPr/>
        </p:nvSpPr>
        <p:spPr bwMode="auto">
          <a:xfrm>
            <a:off x="7384179" y="304017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CCA136A-C5F4-4B3D-A4CD-5EC2D7E89707}"/>
              </a:ext>
            </a:extLst>
          </p:cNvPr>
          <p:cNvSpPr/>
          <p:nvPr/>
        </p:nvSpPr>
        <p:spPr bwMode="auto">
          <a:xfrm>
            <a:off x="7671866" y="328628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84D60511-C2F3-4345-8D37-D934FDE5A0F1}"/>
              </a:ext>
            </a:extLst>
          </p:cNvPr>
          <p:cNvSpPr/>
          <p:nvPr/>
        </p:nvSpPr>
        <p:spPr bwMode="auto">
          <a:xfrm>
            <a:off x="7716936" y="296080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6206D25-F167-4221-B8BD-05E5D28E505E}"/>
              </a:ext>
            </a:extLst>
          </p:cNvPr>
          <p:cNvSpPr/>
          <p:nvPr/>
        </p:nvSpPr>
        <p:spPr bwMode="auto">
          <a:xfrm>
            <a:off x="7177181" y="263460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019A714-BA1E-4AFA-873B-B2636C10B69B}"/>
              </a:ext>
            </a:extLst>
          </p:cNvPr>
          <p:cNvSpPr/>
          <p:nvPr/>
        </p:nvSpPr>
        <p:spPr bwMode="auto">
          <a:xfrm>
            <a:off x="7004453" y="349511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60338F0-3BE5-43B1-8070-10949DB39908}"/>
              </a:ext>
            </a:extLst>
          </p:cNvPr>
          <p:cNvSpPr/>
          <p:nvPr/>
        </p:nvSpPr>
        <p:spPr bwMode="auto">
          <a:xfrm>
            <a:off x="7429287" y="344769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F0775BE-A93E-4AEC-97A9-180DEA12B6A0}"/>
              </a:ext>
            </a:extLst>
          </p:cNvPr>
          <p:cNvSpPr/>
          <p:nvPr/>
        </p:nvSpPr>
        <p:spPr bwMode="auto">
          <a:xfrm>
            <a:off x="8063667" y="328710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03E3FB8-0A9D-4040-8378-CC37DADEDF3B}"/>
              </a:ext>
            </a:extLst>
          </p:cNvPr>
          <p:cNvSpPr/>
          <p:nvPr/>
        </p:nvSpPr>
        <p:spPr bwMode="auto">
          <a:xfrm>
            <a:off x="7429288" y="2663895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AC34F893-722F-47DB-96FC-4B84343C7A1D}"/>
              </a:ext>
            </a:extLst>
          </p:cNvPr>
          <p:cNvSpPr/>
          <p:nvPr/>
        </p:nvSpPr>
        <p:spPr bwMode="auto">
          <a:xfrm>
            <a:off x="7897293" y="345661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C7D314-69E4-4DF8-B6E5-A0C1209B3F7D}"/>
              </a:ext>
            </a:extLst>
          </p:cNvPr>
          <p:cNvSpPr/>
          <p:nvPr/>
        </p:nvSpPr>
        <p:spPr bwMode="auto">
          <a:xfrm>
            <a:off x="7786491" y="159702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A2A5F1-BEDC-402C-B998-434768D9E0F1}"/>
              </a:ext>
            </a:extLst>
          </p:cNvPr>
          <p:cNvSpPr/>
          <p:nvPr/>
        </p:nvSpPr>
        <p:spPr bwMode="auto">
          <a:xfrm>
            <a:off x="8177528" y="229564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CCC089-C1B0-4FFA-BB5A-57B651E8B594}"/>
              </a:ext>
            </a:extLst>
          </p:cNvPr>
          <p:cNvSpPr/>
          <p:nvPr/>
        </p:nvSpPr>
        <p:spPr bwMode="auto">
          <a:xfrm>
            <a:off x="8056038" y="185248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4F60ED-CF7B-4EB0-B79E-FA13C1735B16}"/>
              </a:ext>
            </a:extLst>
          </p:cNvPr>
          <p:cNvSpPr/>
          <p:nvPr/>
        </p:nvSpPr>
        <p:spPr bwMode="auto">
          <a:xfrm>
            <a:off x="8565974" y="221627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115C3F-71C0-415B-81B4-A5B5CCEDACC6}"/>
              </a:ext>
            </a:extLst>
          </p:cNvPr>
          <p:cNvSpPr/>
          <p:nvPr/>
        </p:nvSpPr>
        <p:spPr bwMode="auto">
          <a:xfrm>
            <a:off x="8611044" y="189079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4E517C-02C2-42F7-BDBA-F765FA7A28F9}"/>
              </a:ext>
            </a:extLst>
          </p:cNvPr>
          <p:cNvSpPr/>
          <p:nvPr/>
        </p:nvSpPr>
        <p:spPr bwMode="auto">
          <a:xfrm>
            <a:off x="8071289" y="156459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66DED-69BC-47EB-9E34-E66FB3454FF9}"/>
              </a:ext>
            </a:extLst>
          </p:cNvPr>
          <p:cNvSpPr/>
          <p:nvPr/>
        </p:nvSpPr>
        <p:spPr bwMode="auto">
          <a:xfrm>
            <a:off x="8849860" y="291528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295B5F-8549-4F06-AF0F-D2160E6FDC81}"/>
              </a:ext>
            </a:extLst>
          </p:cNvPr>
          <p:cNvSpPr/>
          <p:nvPr/>
        </p:nvSpPr>
        <p:spPr bwMode="auto">
          <a:xfrm>
            <a:off x="7497553" y="165754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515A9-8CBB-4219-9E27-28323BCDE9C2}"/>
              </a:ext>
            </a:extLst>
          </p:cNvPr>
          <p:cNvSpPr/>
          <p:nvPr/>
        </p:nvSpPr>
        <p:spPr bwMode="auto">
          <a:xfrm>
            <a:off x="9151137" y="258330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C4D97C-351D-49D9-824D-618F0433F8A3}"/>
              </a:ext>
            </a:extLst>
          </p:cNvPr>
          <p:cNvSpPr/>
          <p:nvPr/>
        </p:nvSpPr>
        <p:spPr bwMode="auto">
          <a:xfrm>
            <a:off x="8323396" y="159388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D24CE4-B070-4AB7-881E-0E43DA02379A}"/>
              </a:ext>
            </a:extLst>
          </p:cNvPr>
          <p:cNvSpPr/>
          <p:nvPr/>
        </p:nvSpPr>
        <p:spPr bwMode="auto">
          <a:xfrm>
            <a:off x="8791401" y="238660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454D42-786B-4478-B206-97C8A47EFF60}"/>
              </a:ext>
            </a:extLst>
          </p:cNvPr>
          <p:cNvCxnSpPr>
            <a:cxnSpLocks/>
          </p:cNvCxnSpPr>
          <p:nvPr/>
        </p:nvCxnSpPr>
        <p:spPr bwMode="auto">
          <a:xfrm>
            <a:off x="6988154" y="1735386"/>
            <a:ext cx="2004964" cy="18991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8ACF01-6BDC-4012-8F76-FF5A0EE9BB6A}"/>
              </a:ext>
            </a:extLst>
          </p:cNvPr>
          <p:cNvCxnSpPr/>
          <p:nvPr/>
        </p:nvCxnSpPr>
        <p:spPr bwMode="auto">
          <a:xfrm>
            <a:off x="6860296" y="3735595"/>
            <a:ext cx="24495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DE7B4B-C28B-415D-958B-B4C251EA2361}"/>
              </a:ext>
            </a:extLst>
          </p:cNvPr>
          <p:cNvCxnSpPr/>
          <p:nvPr/>
        </p:nvCxnSpPr>
        <p:spPr bwMode="auto">
          <a:xfrm flipV="1">
            <a:off x="6860296" y="1318167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CE2D10-FB11-4522-A41C-8DF1B3AFBA42}"/>
              </a:ext>
            </a:extLst>
          </p:cNvPr>
          <p:cNvCxnSpPr/>
          <p:nvPr/>
        </p:nvCxnSpPr>
        <p:spPr bwMode="auto">
          <a:xfrm flipV="1">
            <a:off x="8849860" y="2295649"/>
            <a:ext cx="1074178" cy="119946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7DC006-0366-4352-B554-EF75AFB390EE}"/>
              </a:ext>
            </a:extLst>
          </p:cNvPr>
          <p:cNvSpPr txBox="1"/>
          <p:nvPr/>
        </p:nvSpPr>
        <p:spPr>
          <a:xfrm>
            <a:off x="7897293" y="4345105"/>
            <a:ext cx="186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Instances in this region belong to class diamond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FB9C2B-80E1-4A7D-8681-52B4C9B47CD0}"/>
              </a:ext>
            </a:extLst>
          </p:cNvPr>
          <p:cNvCxnSpPr/>
          <p:nvPr/>
        </p:nvCxnSpPr>
        <p:spPr bwMode="auto">
          <a:xfrm flipH="1">
            <a:off x="7725811" y="3397738"/>
            <a:ext cx="993202" cy="110904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C6352EB-B206-4F49-8E94-2B38B3FCC117}"/>
              </a:ext>
            </a:extLst>
          </p:cNvPr>
          <p:cNvSpPr txBox="1"/>
          <p:nvPr/>
        </p:nvSpPr>
        <p:spPr>
          <a:xfrm>
            <a:off x="9712844" y="2527145"/>
            <a:ext cx="186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Instances in this region belong to class circle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4834D9-BE64-2DB4-85F5-ADD64A6BA7D6}"/>
                  </a:ext>
                </a:extLst>
              </p:cNvPr>
              <p:cNvSpPr txBox="1"/>
              <p:nvPr/>
            </p:nvSpPr>
            <p:spPr>
              <a:xfrm>
                <a:off x="9117958" y="3702544"/>
                <a:ext cx="81849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4834D9-BE64-2DB4-85F5-ADD64A6BA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958" y="3702544"/>
                <a:ext cx="818493" cy="391261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486BDD-15F0-89BB-40C5-B56D64B6F306}"/>
                  </a:ext>
                </a:extLst>
              </p:cNvPr>
              <p:cNvSpPr txBox="1"/>
              <p:nvPr/>
            </p:nvSpPr>
            <p:spPr>
              <a:xfrm rot="16200000">
                <a:off x="6059440" y="1631618"/>
                <a:ext cx="1064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𝑙𝑒𝑐𝑡𝑢𝑟𝑒𝑠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486BDD-15F0-89BB-40C5-B56D64B6F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059440" y="1631618"/>
                <a:ext cx="10649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18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DE1BD4-ACA9-46FF-8EBB-324C775C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 dirty="0"/>
              <a:t>Into Higher Dimensional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FF677D-2D46-495B-9B07-21271F0E1B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95401"/>
                <a:ext cx="7242495" cy="45196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For higher dimensional data, we generalize the optimal line to the optimal</a:t>
                </a:r>
                <a:r>
                  <a:rPr lang="en-US" sz="2400" b="1" dirty="0"/>
                  <a:t> hyperplane</a:t>
                </a:r>
                <a:r>
                  <a:rPr lang="en-US" sz="2400" dirty="0"/>
                  <a:t>. </a:t>
                </a:r>
              </a:p>
              <a:p>
                <a:pPr lvl="1"/>
                <a:r>
                  <a:rPr lang="en-US" sz="2000" dirty="0"/>
                  <a:t>In 3D data (data with three features and target), we use a 2D plane to separate the two classes (figure on the right)</a:t>
                </a:r>
              </a:p>
              <a:p>
                <a:pPr lvl="1"/>
                <a:r>
                  <a:rPr lang="en-US" sz="2000" dirty="0"/>
                  <a:t>Data of which dimensionality is higher than 3 can’t really be visualized, but we still use the concept of hyperplane</a:t>
                </a:r>
              </a:p>
              <a:p>
                <a:r>
                  <a:rPr lang="en-US" sz="2400" dirty="0"/>
                  <a:t>In general,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features, the hyperplane equation is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000" dirty="0"/>
                  <a:t>So, basically, a linear combination of the features</a:t>
                </a:r>
              </a:p>
              <a:p>
                <a:pPr lvl="1"/>
                <a:r>
                  <a:rPr lang="en-US" sz="2000" dirty="0"/>
                  <a:t>Which is why this method is call </a:t>
                </a:r>
                <a:r>
                  <a:rPr lang="en-US" sz="2000" b="1" dirty="0"/>
                  <a:t>Linear Support Vector Machine</a:t>
                </a:r>
              </a:p>
              <a:p>
                <a:pPr lvl="1"/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FF677D-2D46-495B-9B07-21271F0E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95401"/>
                <a:ext cx="7242495" cy="4519612"/>
              </a:xfrm>
              <a:prstGeom prst="rect">
                <a:avLst/>
              </a:prstGeom>
              <a:blipFill>
                <a:blip r:embed="rId2"/>
                <a:stretch>
                  <a:fillRect l="-1094" t="-1889" r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amond 5">
            <a:extLst>
              <a:ext uri="{FF2B5EF4-FFF2-40B4-BE49-F238E27FC236}">
                <a16:creationId xmlns:a16="http://schemas.microsoft.com/office/drawing/2014/main" id="{FFCD824D-C561-44CD-A398-3375514A67E6}"/>
              </a:ext>
            </a:extLst>
          </p:cNvPr>
          <p:cNvSpPr/>
          <p:nvPr/>
        </p:nvSpPr>
        <p:spPr bwMode="auto">
          <a:xfrm>
            <a:off x="8712942" y="250141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D308980-AEFF-4053-975A-92B31902958F}"/>
              </a:ext>
            </a:extLst>
          </p:cNvPr>
          <p:cNvSpPr/>
          <p:nvPr/>
        </p:nvSpPr>
        <p:spPr bwMode="auto">
          <a:xfrm>
            <a:off x="8865342" y="265381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2A2B857-7B6F-4CE2-AF5C-95C664243C1C}"/>
              </a:ext>
            </a:extLst>
          </p:cNvPr>
          <p:cNvSpPr/>
          <p:nvPr/>
        </p:nvSpPr>
        <p:spPr bwMode="auto">
          <a:xfrm>
            <a:off x="9062812" y="2487078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C222CCA-84B9-4CE9-AEF6-EDA481D54430}"/>
              </a:ext>
            </a:extLst>
          </p:cNvPr>
          <p:cNvSpPr/>
          <p:nvPr/>
        </p:nvSpPr>
        <p:spPr bwMode="auto">
          <a:xfrm>
            <a:off x="9350499" y="2733188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E61ED13-FDD1-4A11-87B5-E939C946FDC8}"/>
              </a:ext>
            </a:extLst>
          </p:cNvPr>
          <p:cNvSpPr/>
          <p:nvPr/>
        </p:nvSpPr>
        <p:spPr bwMode="auto">
          <a:xfrm>
            <a:off x="9395569" y="240770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05B968A-45ED-4073-B2FD-232FBFB15AA4}"/>
              </a:ext>
            </a:extLst>
          </p:cNvPr>
          <p:cNvSpPr/>
          <p:nvPr/>
        </p:nvSpPr>
        <p:spPr bwMode="auto">
          <a:xfrm>
            <a:off x="8855814" y="2081503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C3CFA73-6A62-49D1-B93D-AD016A852935}"/>
              </a:ext>
            </a:extLst>
          </p:cNvPr>
          <p:cNvSpPr/>
          <p:nvPr/>
        </p:nvSpPr>
        <p:spPr bwMode="auto">
          <a:xfrm>
            <a:off x="8683086" y="294201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1D7A028F-F2E0-4AEF-842B-904C325895C4}"/>
              </a:ext>
            </a:extLst>
          </p:cNvPr>
          <p:cNvSpPr/>
          <p:nvPr/>
        </p:nvSpPr>
        <p:spPr bwMode="auto">
          <a:xfrm>
            <a:off x="9107920" y="289460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5B1B8E4F-CCE8-4B1A-BC00-F0A09786E674}"/>
              </a:ext>
            </a:extLst>
          </p:cNvPr>
          <p:cNvSpPr/>
          <p:nvPr/>
        </p:nvSpPr>
        <p:spPr bwMode="auto">
          <a:xfrm>
            <a:off x="9742300" y="273400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92B1A2D-C580-4C62-8F80-4AF240493142}"/>
              </a:ext>
            </a:extLst>
          </p:cNvPr>
          <p:cNvSpPr/>
          <p:nvPr/>
        </p:nvSpPr>
        <p:spPr bwMode="auto">
          <a:xfrm>
            <a:off x="9107921" y="2110797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A84D3FA8-BDB5-4D76-B0DE-22037054AA15}"/>
              </a:ext>
            </a:extLst>
          </p:cNvPr>
          <p:cNvSpPr/>
          <p:nvPr/>
        </p:nvSpPr>
        <p:spPr bwMode="auto">
          <a:xfrm>
            <a:off x="9575926" y="290351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0B84AD-B72D-4466-BAA6-0D649A0F1463}"/>
              </a:ext>
            </a:extLst>
          </p:cNvPr>
          <p:cNvSpPr/>
          <p:nvPr/>
        </p:nvSpPr>
        <p:spPr bwMode="auto">
          <a:xfrm>
            <a:off x="9465124" y="104392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BE9557-98B9-4195-BBD5-332B86A03818}"/>
              </a:ext>
            </a:extLst>
          </p:cNvPr>
          <p:cNvSpPr/>
          <p:nvPr/>
        </p:nvSpPr>
        <p:spPr bwMode="auto">
          <a:xfrm>
            <a:off x="9856161" y="174255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677B18-03AC-4F64-9C8E-AE71CD0A40AC}"/>
              </a:ext>
            </a:extLst>
          </p:cNvPr>
          <p:cNvSpPr/>
          <p:nvPr/>
        </p:nvSpPr>
        <p:spPr bwMode="auto">
          <a:xfrm>
            <a:off x="9734671" y="129938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BBEF29-3EAA-444B-9B38-B53B7F06B61A}"/>
              </a:ext>
            </a:extLst>
          </p:cNvPr>
          <p:cNvSpPr/>
          <p:nvPr/>
        </p:nvSpPr>
        <p:spPr bwMode="auto">
          <a:xfrm>
            <a:off x="10244607" y="166317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8D3E77-FD2F-457B-B8AD-B91790ADE6E8}"/>
              </a:ext>
            </a:extLst>
          </p:cNvPr>
          <p:cNvSpPr/>
          <p:nvPr/>
        </p:nvSpPr>
        <p:spPr bwMode="auto">
          <a:xfrm>
            <a:off x="10289677" y="133769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973A07-751C-4320-BE64-B2CAA17DF877}"/>
              </a:ext>
            </a:extLst>
          </p:cNvPr>
          <p:cNvSpPr/>
          <p:nvPr/>
        </p:nvSpPr>
        <p:spPr bwMode="auto">
          <a:xfrm>
            <a:off x="9749922" y="101149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986FBD-3A55-49BB-AE17-657BDDECA950}"/>
              </a:ext>
            </a:extLst>
          </p:cNvPr>
          <p:cNvSpPr/>
          <p:nvPr/>
        </p:nvSpPr>
        <p:spPr bwMode="auto">
          <a:xfrm>
            <a:off x="9176186" y="110444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1A4A1D-2432-4EE9-8A2A-3BB7B2B84D91}"/>
              </a:ext>
            </a:extLst>
          </p:cNvPr>
          <p:cNvSpPr/>
          <p:nvPr/>
        </p:nvSpPr>
        <p:spPr bwMode="auto">
          <a:xfrm>
            <a:off x="10829770" y="203020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AF8889-29CB-4787-A160-523BFA61EC18}"/>
              </a:ext>
            </a:extLst>
          </p:cNvPr>
          <p:cNvSpPr/>
          <p:nvPr/>
        </p:nvSpPr>
        <p:spPr bwMode="auto">
          <a:xfrm>
            <a:off x="10002029" y="104078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D79091-21B9-40AD-B9B5-D956B97C9716}"/>
              </a:ext>
            </a:extLst>
          </p:cNvPr>
          <p:cNvSpPr/>
          <p:nvPr/>
        </p:nvSpPr>
        <p:spPr bwMode="auto">
          <a:xfrm>
            <a:off x="10470034" y="183350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482132-9831-4520-B56E-F00715D454B4}"/>
              </a:ext>
            </a:extLst>
          </p:cNvPr>
          <p:cNvCxnSpPr/>
          <p:nvPr/>
        </p:nvCxnSpPr>
        <p:spPr bwMode="auto">
          <a:xfrm>
            <a:off x="9124347" y="2892752"/>
            <a:ext cx="24495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108DE0-1A5B-48AF-953D-F8BDDFD421B9}"/>
              </a:ext>
            </a:extLst>
          </p:cNvPr>
          <p:cNvCxnSpPr/>
          <p:nvPr/>
        </p:nvCxnSpPr>
        <p:spPr bwMode="auto">
          <a:xfrm flipV="1">
            <a:off x="9124347" y="475324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467DB7-42D4-4C38-9C34-D3303ADE9098}"/>
              </a:ext>
            </a:extLst>
          </p:cNvPr>
          <p:cNvCxnSpPr/>
          <p:nvPr/>
        </p:nvCxnSpPr>
        <p:spPr bwMode="auto">
          <a:xfrm flipH="1">
            <a:off x="8549421" y="2892752"/>
            <a:ext cx="574926" cy="66156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C0871D74-9A23-40B6-85D3-3CE62C796A64}"/>
              </a:ext>
            </a:extLst>
          </p:cNvPr>
          <p:cNvSpPr/>
          <p:nvPr/>
        </p:nvSpPr>
        <p:spPr bwMode="auto">
          <a:xfrm rot="1428450">
            <a:off x="7919648" y="1925205"/>
            <a:ext cx="3660546" cy="868602"/>
          </a:xfrm>
          <a:prstGeom prst="parallelogram">
            <a:avLst>
              <a:gd name="adj" fmla="val 83635"/>
            </a:avLst>
          </a:prstGeom>
          <a:solidFill>
            <a:schemeClr val="accent2">
              <a:lumMod val="20000"/>
              <a:lumOff val="80000"/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FDBCDB-CAB5-44AB-9B61-A0FFACB762C4}"/>
              </a:ext>
            </a:extLst>
          </p:cNvPr>
          <p:cNvSpPr/>
          <p:nvPr/>
        </p:nvSpPr>
        <p:spPr bwMode="auto">
          <a:xfrm>
            <a:off x="10528493" y="236218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90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>
            <a:extLst>
              <a:ext uri="{FF2B5EF4-FFF2-40B4-BE49-F238E27FC236}">
                <a16:creationId xmlns:a16="http://schemas.microsoft.com/office/drawing/2014/main" id="{F21A11F3-293D-4B6B-9C00-555B1D4E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/>
              <a:t>Non-Separable </a:t>
            </a:r>
            <a:r>
              <a:rPr lang="en-US" dirty="0"/>
              <a:t>Data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B93BABB-224D-4ADF-8F3C-F2B369C31829}"/>
              </a:ext>
            </a:extLst>
          </p:cNvPr>
          <p:cNvSpPr txBox="1">
            <a:spLocks/>
          </p:cNvSpPr>
          <p:nvPr/>
        </p:nvSpPr>
        <p:spPr>
          <a:xfrm>
            <a:off x="609600" y="976165"/>
            <a:ext cx="6136063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data where instances are nicely distributed we used in the example is called </a:t>
            </a:r>
            <a:r>
              <a:rPr lang="en-US" sz="2400" b="1" dirty="0"/>
              <a:t>linearly separable</a:t>
            </a:r>
          </a:p>
          <a:p>
            <a:pPr lvl="1"/>
            <a:r>
              <a:rPr lang="en-US" sz="2000" dirty="0"/>
              <a:t>And you can guess, we rarely, if ever, see them in practice</a:t>
            </a:r>
          </a:p>
          <a:p>
            <a:r>
              <a:rPr lang="en-US" sz="2400" dirty="0"/>
              <a:t>Data from real world are more non-linearly separable – instances of classes are mixed in the same areas</a:t>
            </a:r>
          </a:p>
          <a:p>
            <a:pPr lvl="1"/>
            <a:r>
              <a:rPr lang="en-US" sz="2000" dirty="0"/>
              <a:t>No linear boundary can be found</a:t>
            </a:r>
          </a:p>
          <a:p>
            <a:pPr lvl="1"/>
            <a:r>
              <a:rPr lang="en-US" sz="2000" dirty="0"/>
              <a:t>Linear SVM becomes insufficient</a:t>
            </a:r>
          </a:p>
          <a:p>
            <a:r>
              <a:rPr lang="en-US" sz="2400" dirty="0"/>
              <a:t>In such cases, we the </a:t>
            </a:r>
            <a:r>
              <a:rPr lang="en-US" sz="2400" b="1" dirty="0"/>
              <a:t>kernel trick </a:t>
            </a:r>
            <a:r>
              <a:rPr lang="en-US" sz="2400" dirty="0"/>
              <a:t>to obtain non-linear SVM</a:t>
            </a:r>
          </a:p>
          <a:p>
            <a:pPr lvl="1"/>
            <a:r>
              <a:rPr lang="en-US" sz="2000" dirty="0"/>
              <a:t>The new model is then called </a:t>
            </a:r>
            <a:r>
              <a:rPr lang="en-US" sz="2000" b="1" dirty="0"/>
              <a:t>Kernel SVM</a:t>
            </a:r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3E090331-5F96-40E2-83C7-BBE78DB3CB64}"/>
              </a:ext>
            </a:extLst>
          </p:cNvPr>
          <p:cNvSpPr/>
          <p:nvPr/>
        </p:nvSpPr>
        <p:spPr bwMode="auto">
          <a:xfrm>
            <a:off x="8130980" y="246659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7DD9D008-303F-4134-9F44-E2C662269B27}"/>
              </a:ext>
            </a:extLst>
          </p:cNvPr>
          <p:cNvSpPr/>
          <p:nvPr/>
        </p:nvSpPr>
        <p:spPr bwMode="auto">
          <a:xfrm>
            <a:off x="9961598" y="3488133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FE4B0FF5-3619-4F48-A295-0C096B1AAA39}"/>
              </a:ext>
            </a:extLst>
          </p:cNvPr>
          <p:cNvSpPr/>
          <p:nvPr/>
        </p:nvSpPr>
        <p:spPr bwMode="auto">
          <a:xfrm>
            <a:off x="8560536" y="312086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9CCA043A-D1F7-41A1-8189-0BB1613A8570}"/>
              </a:ext>
            </a:extLst>
          </p:cNvPr>
          <p:cNvSpPr/>
          <p:nvPr/>
        </p:nvSpPr>
        <p:spPr bwMode="auto">
          <a:xfrm>
            <a:off x="8678606" y="341777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F8B585F5-E354-44DC-AEB8-D5F34A383521}"/>
              </a:ext>
            </a:extLst>
          </p:cNvPr>
          <p:cNvSpPr/>
          <p:nvPr/>
        </p:nvSpPr>
        <p:spPr bwMode="auto">
          <a:xfrm>
            <a:off x="8893293" y="304149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56C5EC80-E799-4DC9-9530-3C1E23F7CDC4}"/>
              </a:ext>
            </a:extLst>
          </p:cNvPr>
          <p:cNvSpPr/>
          <p:nvPr/>
        </p:nvSpPr>
        <p:spPr bwMode="auto">
          <a:xfrm>
            <a:off x="8353538" y="2715287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945BE33D-CAA5-4C7C-9442-6A0E764524FF}"/>
              </a:ext>
            </a:extLst>
          </p:cNvPr>
          <p:cNvSpPr/>
          <p:nvPr/>
        </p:nvSpPr>
        <p:spPr bwMode="auto">
          <a:xfrm>
            <a:off x="9574565" y="311843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6916FCD6-4E10-4327-9730-7288C937D636}"/>
              </a:ext>
            </a:extLst>
          </p:cNvPr>
          <p:cNvSpPr/>
          <p:nvPr/>
        </p:nvSpPr>
        <p:spPr bwMode="auto">
          <a:xfrm>
            <a:off x="9527931" y="277472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AA8849DD-2314-4EB1-9281-B6DB3E8019E9}"/>
              </a:ext>
            </a:extLst>
          </p:cNvPr>
          <p:cNvSpPr/>
          <p:nvPr/>
        </p:nvSpPr>
        <p:spPr bwMode="auto">
          <a:xfrm>
            <a:off x="9240024" y="336779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0308FDF3-B7E3-4675-ACC4-61C5C748E8F1}"/>
              </a:ext>
            </a:extLst>
          </p:cNvPr>
          <p:cNvSpPr/>
          <p:nvPr/>
        </p:nvSpPr>
        <p:spPr bwMode="auto">
          <a:xfrm>
            <a:off x="8605645" y="274458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844F4B15-B0A7-47B4-BFBA-5B847DD48575}"/>
              </a:ext>
            </a:extLst>
          </p:cNvPr>
          <p:cNvSpPr/>
          <p:nvPr/>
        </p:nvSpPr>
        <p:spPr bwMode="auto">
          <a:xfrm>
            <a:off x="9204229" y="3616565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C916B51-E690-4B7A-B1F3-8A6B57F46CAF}"/>
              </a:ext>
            </a:extLst>
          </p:cNvPr>
          <p:cNvSpPr/>
          <p:nvPr/>
        </p:nvSpPr>
        <p:spPr bwMode="auto">
          <a:xfrm>
            <a:off x="8639908" y="235718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50BE25-9F3D-4C80-A683-4E24DDD6C984}"/>
              </a:ext>
            </a:extLst>
          </p:cNvPr>
          <p:cNvSpPr/>
          <p:nvPr/>
        </p:nvSpPr>
        <p:spPr bwMode="auto">
          <a:xfrm>
            <a:off x="8673910" y="294181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B33F4D0-58F5-4C1B-928D-BFDC78C16619}"/>
              </a:ext>
            </a:extLst>
          </p:cNvPr>
          <p:cNvSpPr/>
          <p:nvPr/>
        </p:nvSpPr>
        <p:spPr bwMode="auto">
          <a:xfrm>
            <a:off x="8922529" y="278850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EB6048-AFDD-4B1F-9A9F-F3228E70297C}"/>
              </a:ext>
            </a:extLst>
          </p:cNvPr>
          <p:cNvSpPr/>
          <p:nvPr/>
        </p:nvSpPr>
        <p:spPr bwMode="auto">
          <a:xfrm>
            <a:off x="9232395" y="280495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5A8616F-031F-4688-BA9B-804BFA34DE07}"/>
              </a:ext>
            </a:extLst>
          </p:cNvPr>
          <p:cNvSpPr/>
          <p:nvPr/>
        </p:nvSpPr>
        <p:spPr bwMode="auto">
          <a:xfrm>
            <a:off x="9066265" y="243091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43DA832-D0C5-4BC9-8DF4-665FA5218E5E}"/>
              </a:ext>
            </a:extLst>
          </p:cNvPr>
          <p:cNvSpPr/>
          <p:nvPr/>
        </p:nvSpPr>
        <p:spPr bwMode="auto">
          <a:xfrm>
            <a:off x="8986892" y="185171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D323874-CDD4-4BC7-A496-DA1BF653C8BA}"/>
              </a:ext>
            </a:extLst>
          </p:cNvPr>
          <p:cNvSpPr/>
          <p:nvPr/>
        </p:nvSpPr>
        <p:spPr bwMode="auto">
          <a:xfrm>
            <a:off x="9212307" y="315659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05AA2E6-BCF2-4973-A6CF-4E12538B541C}"/>
              </a:ext>
            </a:extLst>
          </p:cNvPr>
          <p:cNvSpPr/>
          <p:nvPr/>
        </p:nvSpPr>
        <p:spPr bwMode="auto">
          <a:xfrm>
            <a:off x="8353538" y="230854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53CCB03-6369-4824-BBB3-C94300A5471B}"/>
              </a:ext>
            </a:extLst>
          </p:cNvPr>
          <p:cNvSpPr/>
          <p:nvPr/>
        </p:nvSpPr>
        <p:spPr bwMode="auto">
          <a:xfrm>
            <a:off x="9607304" y="346857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D71CEBC-3343-4666-89B8-E040A8A75551}"/>
              </a:ext>
            </a:extLst>
          </p:cNvPr>
          <p:cNvSpPr/>
          <p:nvPr/>
        </p:nvSpPr>
        <p:spPr bwMode="auto">
          <a:xfrm>
            <a:off x="9314218" y="236803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B194372-78F1-4B39-9CD8-C4DD5823075E}"/>
              </a:ext>
            </a:extLst>
          </p:cNvPr>
          <p:cNvSpPr/>
          <p:nvPr/>
        </p:nvSpPr>
        <p:spPr bwMode="auto">
          <a:xfrm>
            <a:off x="9887776" y="285885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AF178AB-E66E-4C32-B4D0-8DC6A60F48AE}"/>
              </a:ext>
            </a:extLst>
          </p:cNvPr>
          <p:cNvCxnSpPr/>
          <p:nvPr/>
        </p:nvCxnSpPr>
        <p:spPr bwMode="auto">
          <a:xfrm>
            <a:off x="8036653" y="3816281"/>
            <a:ext cx="24495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A315FD1-CA3C-42C7-9AF8-E7907BCFDBBD}"/>
              </a:ext>
            </a:extLst>
          </p:cNvPr>
          <p:cNvCxnSpPr/>
          <p:nvPr/>
        </p:nvCxnSpPr>
        <p:spPr bwMode="auto">
          <a:xfrm flipV="1">
            <a:off x="8036653" y="1398853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52D0A89-98C7-433D-AA59-C2558FADA725}"/>
              </a:ext>
            </a:extLst>
          </p:cNvPr>
          <p:cNvSpPr txBox="1"/>
          <p:nvPr/>
        </p:nvSpPr>
        <p:spPr>
          <a:xfrm>
            <a:off x="7913243" y="3981663"/>
            <a:ext cx="358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Is there any line that can separate the two classes in this case?</a:t>
            </a:r>
          </a:p>
        </p:txBody>
      </p:sp>
    </p:spTree>
    <p:extLst>
      <p:ext uri="{BB962C8B-B14F-4D97-AF65-F5344CB8AC3E}">
        <p14:creationId xmlns:p14="http://schemas.microsoft.com/office/powerpoint/2010/main" val="185050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32BD5C-ABCA-49D3-9402-5AA109B9497E}"/>
              </a:ext>
            </a:extLst>
          </p:cNvPr>
          <p:cNvSpPr/>
          <p:nvPr/>
        </p:nvSpPr>
        <p:spPr bwMode="auto">
          <a:xfrm>
            <a:off x="7747520" y="3314299"/>
            <a:ext cx="4349405" cy="35022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AE026E-B108-49D3-B464-7D8FF09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7312"/>
            <a:ext cx="10964333" cy="917573"/>
          </a:xfrm>
        </p:spPr>
        <p:txBody>
          <a:bodyPr/>
          <a:lstStyle/>
          <a:p>
            <a:r>
              <a:rPr lang="en-US" sz="3200" dirty="0"/>
              <a:t>The Kernel Trick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1CB8AB-5087-4542-B333-AF6E8964B0F0}"/>
              </a:ext>
            </a:extLst>
          </p:cNvPr>
          <p:cNvSpPr txBox="1">
            <a:spLocks/>
          </p:cNvSpPr>
          <p:nvPr/>
        </p:nvSpPr>
        <p:spPr>
          <a:xfrm>
            <a:off x="609600" y="749823"/>
            <a:ext cx="6192851" cy="502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Very roughly speaking, the kernel trick means to use something called a </a:t>
            </a:r>
            <a:r>
              <a:rPr lang="en-US" sz="2400" b="1" dirty="0"/>
              <a:t>kernel function</a:t>
            </a:r>
            <a:r>
              <a:rPr lang="en-US" sz="2400" dirty="0"/>
              <a:t> to transform/map data to an </a:t>
            </a:r>
            <a:r>
              <a:rPr lang="en-US" sz="2400" b="1" dirty="0"/>
              <a:t>implicit</a:t>
            </a:r>
            <a:r>
              <a:rPr lang="en-US" sz="2400" dirty="0"/>
              <a:t> higher dimensional space where instances of different classes </a:t>
            </a:r>
            <a:r>
              <a:rPr lang="en-US" sz="2400" b="1" dirty="0"/>
              <a:t>suppose to be </a:t>
            </a:r>
            <a:r>
              <a:rPr lang="en-US" sz="2400" dirty="0"/>
              <a:t>more linearly separable</a:t>
            </a:r>
          </a:p>
          <a:p>
            <a:pPr lvl="1"/>
            <a:r>
              <a:rPr lang="en-US" sz="2000" dirty="0"/>
              <a:t>This means, there are </a:t>
            </a:r>
            <a:r>
              <a:rPr lang="en-US" sz="2000" b="1" dirty="0"/>
              <a:t>no guarantees</a:t>
            </a:r>
            <a:r>
              <a:rPr lang="en-US" sz="2000" dirty="0"/>
              <a:t> that the kernel trick will work</a:t>
            </a:r>
          </a:p>
          <a:p>
            <a:pPr lvl="1"/>
            <a:r>
              <a:rPr lang="en-US" sz="2000" dirty="0"/>
              <a:t>And thus, we need to finetune the </a:t>
            </a:r>
            <a:r>
              <a:rPr lang="en-US" sz="2000" b="1" dirty="0"/>
              <a:t>kernel functions</a:t>
            </a:r>
          </a:p>
          <a:p>
            <a:pPr lvl="1"/>
            <a:r>
              <a:rPr lang="en-US" sz="2000" b="1" dirty="0"/>
              <a:t>Implicit</a:t>
            </a:r>
            <a:r>
              <a:rPr lang="en-US" sz="2000" dirty="0"/>
              <a:t> means we don’t actually know that new space to which the kernel function mapped data</a:t>
            </a:r>
          </a:p>
          <a:p>
            <a:pPr lvl="2"/>
            <a:r>
              <a:rPr lang="en-US" sz="1800" dirty="0"/>
              <a:t>Only know the instances’ </a:t>
            </a:r>
            <a:r>
              <a:rPr lang="en-US" sz="1800" b="1" dirty="0"/>
              <a:t>similarity</a:t>
            </a:r>
            <a:r>
              <a:rPr lang="en-US" sz="1800" dirty="0"/>
              <a:t>, represented by the values of the kernel function</a:t>
            </a:r>
          </a:p>
          <a:p>
            <a:r>
              <a:rPr lang="en-US" sz="2600" dirty="0"/>
              <a:t>We will discuss more on kernel SVM in the next module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64EA1DC-5ECB-46B1-BEAD-D39E7FB943F7}"/>
              </a:ext>
            </a:extLst>
          </p:cNvPr>
          <p:cNvSpPr/>
          <p:nvPr/>
        </p:nvSpPr>
        <p:spPr bwMode="auto">
          <a:xfrm>
            <a:off x="7079847" y="1227453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0E50357-6CF5-41EC-824E-FDFD883266A6}"/>
              </a:ext>
            </a:extLst>
          </p:cNvPr>
          <p:cNvSpPr/>
          <p:nvPr/>
        </p:nvSpPr>
        <p:spPr bwMode="auto">
          <a:xfrm>
            <a:off x="8910465" y="224899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AF269AE-C7DB-49B9-A076-D8E33A4E6464}"/>
              </a:ext>
            </a:extLst>
          </p:cNvPr>
          <p:cNvSpPr/>
          <p:nvPr/>
        </p:nvSpPr>
        <p:spPr bwMode="auto">
          <a:xfrm>
            <a:off x="7509403" y="188172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814F140A-8875-4498-A4F1-105E395DEEB4}"/>
              </a:ext>
            </a:extLst>
          </p:cNvPr>
          <p:cNvSpPr/>
          <p:nvPr/>
        </p:nvSpPr>
        <p:spPr bwMode="auto">
          <a:xfrm>
            <a:off x="7627473" y="217862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7C3BB1C7-93A3-4CCC-8FD9-76AAE902D772}"/>
              </a:ext>
            </a:extLst>
          </p:cNvPr>
          <p:cNvSpPr/>
          <p:nvPr/>
        </p:nvSpPr>
        <p:spPr bwMode="auto">
          <a:xfrm>
            <a:off x="7842160" y="180234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2647809-D0AE-4637-A796-591AE9103113}"/>
              </a:ext>
            </a:extLst>
          </p:cNvPr>
          <p:cNvSpPr/>
          <p:nvPr/>
        </p:nvSpPr>
        <p:spPr bwMode="auto">
          <a:xfrm>
            <a:off x="7302405" y="147614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B89EFD8-FF7A-4940-A1FD-FEDE839A01D3}"/>
              </a:ext>
            </a:extLst>
          </p:cNvPr>
          <p:cNvSpPr/>
          <p:nvPr/>
        </p:nvSpPr>
        <p:spPr bwMode="auto">
          <a:xfrm>
            <a:off x="8523432" y="1879293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A478123-F097-43D8-8747-2108A5FC71FE}"/>
              </a:ext>
            </a:extLst>
          </p:cNvPr>
          <p:cNvSpPr/>
          <p:nvPr/>
        </p:nvSpPr>
        <p:spPr bwMode="auto">
          <a:xfrm>
            <a:off x="8476798" y="153558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C01119-0F76-4A72-A0CC-25532EFEFFF5}"/>
              </a:ext>
            </a:extLst>
          </p:cNvPr>
          <p:cNvSpPr/>
          <p:nvPr/>
        </p:nvSpPr>
        <p:spPr bwMode="auto">
          <a:xfrm>
            <a:off x="8188891" y="212864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503F3FB2-E085-4491-B4E5-207C95F102F0}"/>
              </a:ext>
            </a:extLst>
          </p:cNvPr>
          <p:cNvSpPr/>
          <p:nvPr/>
        </p:nvSpPr>
        <p:spPr bwMode="auto">
          <a:xfrm>
            <a:off x="7554512" y="150544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B11E2D3-D4C0-47D3-9FED-AF00B1D3DFCD}"/>
              </a:ext>
            </a:extLst>
          </p:cNvPr>
          <p:cNvSpPr/>
          <p:nvPr/>
        </p:nvSpPr>
        <p:spPr bwMode="auto">
          <a:xfrm>
            <a:off x="8153096" y="237742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4618FC-F4A7-4EC0-837E-69A00FDE80FC}"/>
              </a:ext>
            </a:extLst>
          </p:cNvPr>
          <p:cNvSpPr/>
          <p:nvPr/>
        </p:nvSpPr>
        <p:spPr bwMode="auto">
          <a:xfrm>
            <a:off x="7588775" y="111804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FBB250-FDDE-4A84-AA9D-1B4360F6DE38}"/>
              </a:ext>
            </a:extLst>
          </p:cNvPr>
          <p:cNvSpPr/>
          <p:nvPr/>
        </p:nvSpPr>
        <p:spPr bwMode="auto">
          <a:xfrm>
            <a:off x="7620880" y="171926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578C05-56BF-43FB-A2A9-A250ECD87FFF}"/>
              </a:ext>
            </a:extLst>
          </p:cNvPr>
          <p:cNvSpPr/>
          <p:nvPr/>
        </p:nvSpPr>
        <p:spPr bwMode="auto">
          <a:xfrm>
            <a:off x="7871396" y="154935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5BBF50-9465-47FC-8FA3-4B11E58B87C9}"/>
              </a:ext>
            </a:extLst>
          </p:cNvPr>
          <p:cNvSpPr/>
          <p:nvPr/>
        </p:nvSpPr>
        <p:spPr bwMode="auto">
          <a:xfrm>
            <a:off x="8181262" y="156581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B67FC1-95E0-4F7F-A759-596FED9B645F}"/>
              </a:ext>
            </a:extLst>
          </p:cNvPr>
          <p:cNvSpPr/>
          <p:nvPr/>
        </p:nvSpPr>
        <p:spPr bwMode="auto">
          <a:xfrm>
            <a:off x="8015132" y="119177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66A8DF-D4E2-4F32-9932-0F03C9B4DA30}"/>
              </a:ext>
            </a:extLst>
          </p:cNvPr>
          <p:cNvSpPr/>
          <p:nvPr/>
        </p:nvSpPr>
        <p:spPr bwMode="auto">
          <a:xfrm>
            <a:off x="7935759" y="61257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81A6CA-0F59-4D62-A0F5-16A1A1B2FB42}"/>
              </a:ext>
            </a:extLst>
          </p:cNvPr>
          <p:cNvSpPr/>
          <p:nvPr/>
        </p:nvSpPr>
        <p:spPr bwMode="auto">
          <a:xfrm>
            <a:off x="8161174" y="191745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A82E16-B380-4746-91D8-1FF44D13891A}"/>
              </a:ext>
            </a:extLst>
          </p:cNvPr>
          <p:cNvSpPr/>
          <p:nvPr/>
        </p:nvSpPr>
        <p:spPr bwMode="auto">
          <a:xfrm>
            <a:off x="7302405" y="106940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9B1083-FFA4-4128-A7B9-2183BB1C30D2}"/>
              </a:ext>
            </a:extLst>
          </p:cNvPr>
          <p:cNvSpPr/>
          <p:nvPr/>
        </p:nvSpPr>
        <p:spPr bwMode="auto">
          <a:xfrm>
            <a:off x="8556171" y="222943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145F28-6021-4D93-A31B-9FDE94405D9B}"/>
              </a:ext>
            </a:extLst>
          </p:cNvPr>
          <p:cNvSpPr/>
          <p:nvPr/>
        </p:nvSpPr>
        <p:spPr bwMode="auto">
          <a:xfrm>
            <a:off x="8263085" y="112888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EDBF63-E81E-49FB-B4CD-A53CC1DFA538}"/>
              </a:ext>
            </a:extLst>
          </p:cNvPr>
          <p:cNvSpPr/>
          <p:nvPr/>
        </p:nvSpPr>
        <p:spPr bwMode="auto">
          <a:xfrm>
            <a:off x="8836643" y="161971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B299A6-7B68-4ED4-BF83-DBD50A23DB4D}"/>
              </a:ext>
            </a:extLst>
          </p:cNvPr>
          <p:cNvCxnSpPr/>
          <p:nvPr/>
        </p:nvCxnSpPr>
        <p:spPr bwMode="auto">
          <a:xfrm>
            <a:off x="6985520" y="2577140"/>
            <a:ext cx="24495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C77D5C-3E7F-4C80-AB92-2AA9832FF22D}"/>
              </a:ext>
            </a:extLst>
          </p:cNvPr>
          <p:cNvCxnSpPr/>
          <p:nvPr/>
        </p:nvCxnSpPr>
        <p:spPr bwMode="auto">
          <a:xfrm flipV="1">
            <a:off x="6985520" y="159712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44182B-CB55-4573-890A-0542C825EC02}"/>
              </a:ext>
            </a:extLst>
          </p:cNvPr>
          <p:cNvGrpSpPr/>
          <p:nvPr/>
        </p:nvGrpSpPr>
        <p:grpSpPr>
          <a:xfrm>
            <a:off x="8061566" y="3598003"/>
            <a:ext cx="3660546" cy="3078997"/>
            <a:chOff x="8061565" y="3026904"/>
            <a:chExt cx="3660546" cy="3078997"/>
          </a:xfrm>
        </p:grpSpPr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8689B77F-E92D-47DE-968C-131998FDF844}"/>
                </a:ext>
              </a:extLst>
            </p:cNvPr>
            <p:cNvSpPr/>
            <p:nvPr/>
          </p:nvSpPr>
          <p:spPr bwMode="auto">
            <a:xfrm>
              <a:off x="8748621" y="5052996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B60E932D-576B-4CFB-8937-53B76C0B4325}"/>
                </a:ext>
              </a:extLst>
            </p:cNvPr>
            <p:cNvSpPr/>
            <p:nvPr/>
          </p:nvSpPr>
          <p:spPr bwMode="auto">
            <a:xfrm>
              <a:off x="8901021" y="5205396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69777B7D-8372-4CA4-B447-E506F443357E}"/>
                </a:ext>
              </a:extLst>
            </p:cNvPr>
            <p:cNvSpPr/>
            <p:nvPr/>
          </p:nvSpPr>
          <p:spPr bwMode="auto">
            <a:xfrm>
              <a:off x="9098491" y="5038658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9D3E4DFF-88C1-413B-A23A-C5C335576EAF}"/>
                </a:ext>
              </a:extLst>
            </p:cNvPr>
            <p:cNvSpPr/>
            <p:nvPr/>
          </p:nvSpPr>
          <p:spPr bwMode="auto">
            <a:xfrm>
              <a:off x="9386178" y="5284768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16AB25DC-0F84-49C9-B2FD-6321CDD50746}"/>
                </a:ext>
              </a:extLst>
            </p:cNvPr>
            <p:cNvSpPr/>
            <p:nvPr/>
          </p:nvSpPr>
          <p:spPr bwMode="auto">
            <a:xfrm>
              <a:off x="9431248" y="4959286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30058B59-073B-49F6-B90B-03BB546BF3F8}"/>
                </a:ext>
              </a:extLst>
            </p:cNvPr>
            <p:cNvSpPr/>
            <p:nvPr/>
          </p:nvSpPr>
          <p:spPr bwMode="auto">
            <a:xfrm>
              <a:off x="8891493" y="4633083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CF20023D-C473-4056-B0BF-1FB199044974}"/>
                </a:ext>
              </a:extLst>
            </p:cNvPr>
            <p:cNvSpPr/>
            <p:nvPr/>
          </p:nvSpPr>
          <p:spPr bwMode="auto">
            <a:xfrm>
              <a:off x="8718765" y="5493596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5C825172-22A3-4DC8-8E38-17A036E10016}"/>
                </a:ext>
              </a:extLst>
            </p:cNvPr>
            <p:cNvSpPr/>
            <p:nvPr/>
          </p:nvSpPr>
          <p:spPr bwMode="auto">
            <a:xfrm>
              <a:off x="9143599" y="5446181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4C4ED6F3-F9F8-447F-A7C3-BB72B6A87D9F}"/>
                </a:ext>
              </a:extLst>
            </p:cNvPr>
            <p:cNvSpPr/>
            <p:nvPr/>
          </p:nvSpPr>
          <p:spPr bwMode="auto">
            <a:xfrm>
              <a:off x="9777979" y="5285586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496774FE-FD59-474B-A77E-AC21D3381D59}"/>
                </a:ext>
              </a:extLst>
            </p:cNvPr>
            <p:cNvSpPr/>
            <p:nvPr/>
          </p:nvSpPr>
          <p:spPr bwMode="auto">
            <a:xfrm>
              <a:off x="9143600" y="4662377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F69E479D-D900-44F3-BFA0-E98178442B52}"/>
                </a:ext>
              </a:extLst>
            </p:cNvPr>
            <p:cNvSpPr/>
            <p:nvPr/>
          </p:nvSpPr>
          <p:spPr bwMode="auto">
            <a:xfrm>
              <a:off x="9611605" y="5455092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AFCA640-6356-43F6-A3C3-53C8C2689C93}"/>
                </a:ext>
              </a:extLst>
            </p:cNvPr>
            <p:cNvSpPr/>
            <p:nvPr/>
          </p:nvSpPr>
          <p:spPr bwMode="auto">
            <a:xfrm>
              <a:off x="9500803" y="3595507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461BEBF-7783-491B-AD2D-9B3B0EF6A3A8}"/>
                </a:ext>
              </a:extLst>
            </p:cNvPr>
            <p:cNvSpPr/>
            <p:nvPr/>
          </p:nvSpPr>
          <p:spPr bwMode="auto">
            <a:xfrm>
              <a:off x="9770350" y="3850969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139F123-A20C-491B-9468-5B34BD7F8232}"/>
                </a:ext>
              </a:extLst>
            </p:cNvPr>
            <p:cNvSpPr/>
            <p:nvPr/>
          </p:nvSpPr>
          <p:spPr bwMode="auto">
            <a:xfrm>
              <a:off x="10280286" y="4214758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446A7B-D274-4F14-9AF5-1B1E7641672B}"/>
                </a:ext>
              </a:extLst>
            </p:cNvPr>
            <p:cNvSpPr/>
            <p:nvPr/>
          </p:nvSpPr>
          <p:spPr bwMode="auto">
            <a:xfrm>
              <a:off x="10325356" y="3889276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B70E281-DAF1-49F9-A9C8-354C4D1A3B44}"/>
                </a:ext>
              </a:extLst>
            </p:cNvPr>
            <p:cNvSpPr/>
            <p:nvPr/>
          </p:nvSpPr>
          <p:spPr bwMode="auto">
            <a:xfrm>
              <a:off x="9785601" y="3563073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9A620C-FED6-467C-9675-262EC4C5E944}"/>
                </a:ext>
              </a:extLst>
            </p:cNvPr>
            <p:cNvSpPr/>
            <p:nvPr/>
          </p:nvSpPr>
          <p:spPr bwMode="auto">
            <a:xfrm>
              <a:off x="9211865" y="3656022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E5108E-CE01-445C-82A9-D984621CD5AC}"/>
                </a:ext>
              </a:extLst>
            </p:cNvPr>
            <p:cNvSpPr/>
            <p:nvPr/>
          </p:nvSpPr>
          <p:spPr bwMode="auto">
            <a:xfrm>
              <a:off x="10865449" y="4581789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21817E-D05C-4910-97D4-5F8FD8DC7525}"/>
                </a:ext>
              </a:extLst>
            </p:cNvPr>
            <p:cNvSpPr/>
            <p:nvPr/>
          </p:nvSpPr>
          <p:spPr bwMode="auto">
            <a:xfrm>
              <a:off x="10037708" y="3592367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622E12F-7859-44B7-AA5B-8D594E2A28FF}"/>
                </a:ext>
              </a:extLst>
            </p:cNvPr>
            <p:cNvSpPr/>
            <p:nvPr/>
          </p:nvSpPr>
          <p:spPr bwMode="auto">
            <a:xfrm>
              <a:off x="10505713" y="4385082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544D0D5-3981-4C41-B363-00DFEDE6BAC1}"/>
                </a:ext>
              </a:extLst>
            </p:cNvPr>
            <p:cNvCxnSpPr/>
            <p:nvPr/>
          </p:nvCxnSpPr>
          <p:spPr bwMode="auto">
            <a:xfrm>
              <a:off x="9160026" y="5444332"/>
              <a:ext cx="2449586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9A3B09C-571A-4D55-9CEF-0514660D5089}"/>
                </a:ext>
              </a:extLst>
            </p:cNvPr>
            <p:cNvCxnSpPr/>
            <p:nvPr/>
          </p:nvCxnSpPr>
          <p:spPr bwMode="auto">
            <a:xfrm flipV="1">
              <a:off x="9160026" y="3026904"/>
              <a:ext cx="0" cy="241742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8F61DBF-90E2-480A-883D-79B6A7ADC664}"/>
                </a:ext>
              </a:extLst>
            </p:cNvPr>
            <p:cNvCxnSpPr/>
            <p:nvPr/>
          </p:nvCxnSpPr>
          <p:spPr bwMode="auto">
            <a:xfrm flipH="1">
              <a:off x="8585100" y="5444332"/>
              <a:ext cx="574926" cy="66156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1411D42E-112D-46A4-B43D-F8787CADB5C1}"/>
                </a:ext>
              </a:extLst>
            </p:cNvPr>
            <p:cNvSpPr/>
            <p:nvPr/>
          </p:nvSpPr>
          <p:spPr bwMode="auto">
            <a:xfrm rot="1428450">
              <a:off x="8061565" y="4143113"/>
              <a:ext cx="3660546" cy="868602"/>
            </a:xfrm>
            <a:prstGeom prst="parallelogram">
              <a:avLst>
                <a:gd name="adj" fmla="val 83635"/>
              </a:avLst>
            </a:prstGeom>
            <a:solidFill>
              <a:schemeClr val="accent2">
                <a:lumMod val="20000"/>
                <a:lumOff val="80000"/>
                <a:alpha val="5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20A287E-645A-431C-B011-FEA92B3F82FB}"/>
                </a:ext>
              </a:extLst>
            </p:cNvPr>
            <p:cNvSpPr/>
            <p:nvPr/>
          </p:nvSpPr>
          <p:spPr bwMode="auto">
            <a:xfrm>
              <a:off x="9891840" y="4294130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5FC51A6-F051-4241-A011-E5DC641C851F}"/>
                </a:ext>
              </a:extLst>
            </p:cNvPr>
            <p:cNvSpPr/>
            <p:nvPr/>
          </p:nvSpPr>
          <p:spPr bwMode="auto">
            <a:xfrm>
              <a:off x="10564172" y="4913763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</p:grpSp>
      <p:sp>
        <p:nvSpPr>
          <p:cNvPr id="58" name="Arrow: Down 57">
            <a:extLst>
              <a:ext uri="{FF2B5EF4-FFF2-40B4-BE49-F238E27FC236}">
                <a16:creationId xmlns:a16="http://schemas.microsoft.com/office/drawing/2014/main" id="{E357F8D9-5892-4DF1-8ADA-26132A8F8892}"/>
              </a:ext>
            </a:extLst>
          </p:cNvPr>
          <p:cNvSpPr/>
          <p:nvPr/>
        </p:nvSpPr>
        <p:spPr bwMode="auto">
          <a:xfrm rot="19689196">
            <a:off x="9326671" y="2860879"/>
            <a:ext cx="229701" cy="62956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C6CDDF-556E-414A-BBDA-F8789D4250E9}"/>
              </a:ext>
            </a:extLst>
          </p:cNvPr>
          <p:cNvSpPr txBox="1"/>
          <p:nvPr/>
        </p:nvSpPr>
        <p:spPr>
          <a:xfrm>
            <a:off x="9544924" y="2905861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Kernel Trick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CAC7CA-61F4-4DE7-A472-28254C3156C7}"/>
              </a:ext>
            </a:extLst>
          </p:cNvPr>
          <p:cNvSpPr txBox="1"/>
          <p:nvPr/>
        </p:nvSpPr>
        <p:spPr>
          <a:xfrm>
            <a:off x="7346352" y="259781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Original Space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6F2D82-0777-4E37-87F9-80FB9AACFCC8}"/>
              </a:ext>
            </a:extLst>
          </p:cNvPr>
          <p:cNvSpPr txBox="1"/>
          <p:nvPr/>
        </p:nvSpPr>
        <p:spPr>
          <a:xfrm>
            <a:off x="9046821" y="635778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Higher 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112176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43E1-06B1-43F3-B2BE-C98D68AA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 - Student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DDB2CB-4784-406E-A58D-6B6F26C433FD}"/>
              </a:ext>
            </a:extLst>
          </p:cNvPr>
          <p:cNvGrpSpPr/>
          <p:nvPr/>
        </p:nvGrpSpPr>
        <p:grpSpPr>
          <a:xfrm>
            <a:off x="7051008" y="2609963"/>
            <a:ext cx="4782478" cy="3562237"/>
            <a:chOff x="7614650" y="3026904"/>
            <a:chExt cx="4782478" cy="3562237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5FCB533D-75B7-4E74-B013-5956088BD2CC}"/>
                </a:ext>
              </a:extLst>
            </p:cNvPr>
            <p:cNvSpPr/>
            <p:nvPr/>
          </p:nvSpPr>
          <p:spPr bwMode="auto">
            <a:xfrm>
              <a:off x="8748621" y="5052996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BC1CD9E2-DC7B-4ED4-8922-B4B59D3E5AB8}"/>
                </a:ext>
              </a:extLst>
            </p:cNvPr>
            <p:cNvSpPr/>
            <p:nvPr/>
          </p:nvSpPr>
          <p:spPr bwMode="auto">
            <a:xfrm>
              <a:off x="9098491" y="5038658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BDC0B2E-F857-4F0D-BB15-951D95D59A58}"/>
                </a:ext>
              </a:extLst>
            </p:cNvPr>
            <p:cNvSpPr/>
            <p:nvPr/>
          </p:nvSpPr>
          <p:spPr bwMode="auto">
            <a:xfrm>
              <a:off x="9386178" y="5284768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EA08E005-7089-4780-9FA6-AE45F8B68736}"/>
                </a:ext>
              </a:extLst>
            </p:cNvPr>
            <p:cNvSpPr/>
            <p:nvPr/>
          </p:nvSpPr>
          <p:spPr bwMode="auto">
            <a:xfrm>
              <a:off x="9431248" y="4959286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2F41A5E-F77B-46A5-ACA8-EC513CC855B3}"/>
                </a:ext>
              </a:extLst>
            </p:cNvPr>
            <p:cNvSpPr/>
            <p:nvPr/>
          </p:nvSpPr>
          <p:spPr bwMode="auto">
            <a:xfrm>
              <a:off x="8718765" y="5493596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D9B476B8-9A50-40CF-BF3C-488A7244690B}"/>
                </a:ext>
              </a:extLst>
            </p:cNvPr>
            <p:cNvSpPr/>
            <p:nvPr/>
          </p:nvSpPr>
          <p:spPr bwMode="auto">
            <a:xfrm>
              <a:off x="9777979" y="5285586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1BD605B-8B4C-40FC-A165-49530CB1B745}"/>
                </a:ext>
              </a:extLst>
            </p:cNvPr>
            <p:cNvSpPr/>
            <p:nvPr/>
          </p:nvSpPr>
          <p:spPr bwMode="auto">
            <a:xfrm>
              <a:off x="9143600" y="4662377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8E5F31EC-4F1D-43F3-9FF4-48B0056CE1FF}"/>
                </a:ext>
              </a:extLst>
            </p:cNvPr>
            <p:cNvSpPr/>
            <p:nvPr/>
          </p:nvSpPr>
          <p:spPr bwMode="auto">
            <a:xfrm>
              <a:off x="9611605" y="5455092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446515-B4C0-4386-A8AE-93316C0F4DB6}"/>
                </a:ext>
              </a:extLst>
            </p:cNvPr>
            <p:cNvSpPr/>
            <p:nvPr/>
          </p:nvSpPr>
          <p:spPr bwMode="auto">
            <a:xfrm>
              <a:off x="9785601" y="3563073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6C97212-228E-435B-817F-B79A802C7422}"/>
                </a:ext>
              </a:extLst>
            </p:cNvPr>
            <p:cNvSpPr/>
            <p:nvPr/>
          </p:nvSpPr>
          <p:spPr bwMode="auto">
            <a:xfrm>
              <a:off x="10865449" y="4581789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54FB16-6431-42FE-B426-9EE3CE6C616D}"/>
                </a:ext>
              </a:extLst>
            </p:cNvPr>
            <p:cNvSpPr/>
            <p:nvPr/>
          </p:nvSpPr>
          <p:spPr bwMode="auto">
            <a:xfrm>
              <a:off x="10037708" y="3592367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89FC0DD-EBE8-4D51-81D9-96F2B479B3F4}"/>
                </a:ext>
              </a:extLst>
            </p:cNvPr>
            <p:cNvCxnSpPr/>
            <p:nvPr/>
          </p:nvCxnSpPr>
          <p:spPr bwMode="auto">
            <a:xfrm>
              <a:off x="9160026" y="5444332"/>
              <a:ext cx="689696" cy="114480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4A2059-16F3-40A2-8022-8C8195C37363}"/>
                </a:ext>
              </a:extLst>
            </p:cNvPr>
            <p:cNvCxnSpPr/>
            <p:nvPr/>
          </p:nvCxnSpPr>
          <p:spPr bwMode="auto">
            <a:xfrm flipV="1">
              <a:off x="9160026" y="3026904"/>
              <a:ext cx="0" cy="241742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B9E7B78-E595-4A93-BB9F-2ABE43AF6FA1}"/>
                </a:ext>
              </a:extLst>
            </p:cNvPr>
            <p:cNvCxnSpPr/>
            <p:nvPr/>
          </p:nvCxnSpPr>
          <p:spPr bwMode="auto">
            <a:xfrm flipH="1">
              <a:off x="8105091" y="5444332"/>
              <a:ext cx="1054935" cy="77310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9D575E30-BD2B-4618-94FE-B64392FE7DAA}"/>
                </a:ext>
              </a:extLst>
            </p:cNvPr>
            <p:cNvSpPr/>
            <p:nvPr/>
          </p:nvSpPr>
          <p:spPr bwMode="auto">
            <a:xfrm rot="1428450">
              <a:off x="7614650" y="3903845"/>
              <a:ext cx="4782478" cy="1436775"/>
            </a:xfrm>
            <a:prstGeom prst="parallelogram">
              <a:avLst>
                <a:gd name="adj" fmla="val 83635"/>
              </a:avLst>
            </a:prstGeom>
            <a:solidFill>
              <a:schemeClr val="accent2">
                <a:lumMod val="20000"/>
                <a:lumOff val="80000"/>
                <a:alpha val="5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8BBCED-F037-4033-97A5-DD73B56EE6A3}"/>
                </a:ext>
              </a:extLst>
            </p:cNvPr>
            <p:cNvSpPr/>
            <p:nvPr/>
          </p:nvSpPr>
          <p:spPr bwMode="auto">
            <a:xfrm>
              <a:off x="9891840" y="4294130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0596D8-A5C7-486C-93F0-0AF821836792}"/>
                </a:ext>
              </a:extLst>
            </p:cNvPr>
            <p:cNvSpPr/>
            <p:nvPr/>
          </p:nvSpPr>
          <p:spPr bwMode="auto">
            <a:xfrm>
              <a:off x="10564172" y="4913763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EF2CCE-DD24-4AA5-9093-F71E9751B196}"/>
                </a:ext>
              </a:extLst>
            </p:cNvPr>
            <p:cNvSpPr/>
            <p:nvPr/>
          </p:nvSpPr>
          <p:spPr bwMode="auto">
            <a:xfrm>
              <a:off x="10280286" y="4214758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06E781-283D-4045-ADF7-B50EAD683AC1}"/>
                </a:ext>
              </a:extLst>
            </p:cNvPr>
            <p:cNvSpPr/>
            <p:nvPr/>
          </p:nvSpPr>
          <p:spPr bwMode="auto">
            <a:xfrm>
              <a:off x="10505713" y="4385082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AF436127-360B-4CE1-A553-23F546A9B6C7}"/>
                </a:ext>
              </a:extLst>
            </p:cNvPr>
            <p:cNvSpPr/>
            <p:nvPr/>
          </p:nvSpPr>
          <p:spPr bwMode="auto">
            <a:xfrm>
              <a:off x="8901021" y="5205396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13754605-1794-4068-BC6B-C9553514CBD3}"/>
                </a:ext>
              </a:extLst>
            </p:cNvPr>
            <p:cNvSpPr/>
            <p:nvPr/>
          </p:nvSpPr>
          <p:spPr bwMode="auto">
            <a:xfrm>
              <a:off x="9143599" y="5446181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6A5B6E7D-D834-4F68-A026-6980B777CF71}"/>
                </a:ext>
              </a:extLst>
            </p:cNvPr>
            <p:cNvSpPr/>
            <p:nvPr/>
          </p:nvSpPr>
          <p:spPr bwMode="auto">
            <a:xfrm>
              <a:off x="8834670" y="4329832"/>
              <a:ext cx="158745" cy="158745"/>
            </a:xfrm>
            <a:prstGeom prst="diamond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8F18B1-698D-45BB-857E-953AFA2CC6B6}"/>
                </a:ext>
              </a:extLst>
            </p:cNvPr>
            <p:cNvSpPr/>
            <p:nvPr/>
          </p:nvSpPr>
          <p:spPr bwMode="auto">
            <a:xfrm>
              <a:off x="9770350" y="3850969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B769E7-E113-4873-8E52-8B884DE9B7DB}"/>
                </a:ext>
              </a:extLst>
            </p:cNvPr>
            <p:cNvSpPr/>
            <p:nvPr/>
          </p:nvSpPr>
          <p:spPr bwMode="auto">
            <a:xfrm>
              <a:off x="9211865" y="3656022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D8BAF6-494C-4E0E-85D2-46EE08E7BE04}"/>
                </a:ext>
              </a:extLst>
            </p:cNvPr>
            <p:cNvSpPr/>
            <p:nvPr/>
          </p:nvSpPr>
          <p:spPr bwMode="auto">
            <a:xfrm>
              <a:off x="9500803" y="3595507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F03C64-6811-4631-B0CA-5DBDFC72D6D3}"/>
                </a:ext>
              </a:extLst>
            </p:cNvPr>
            <p:cNvSpPr/>
            <p:nvPr/>
          </p:nvSpPr>
          <p:spPr bwMode="auto">
            <a:xfrm>
              <a:off x="10325356" y="3889276"/>
              <a:ext cx="158745" cy="1587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endParaRPr>
            </a:p>
          </p:txBody>
        </p:sp>
      </p:grp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4CD40381-F7E4-4C91-98B0-D21898B61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66981"/>
              </p:ext>
            </p:extLst>
          </p:nvPr>
        </p:nvGraphicFramePr>
        <p:xfrm>
          <a:off x="7225501" y="773489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sp>
        <p:nvSpPr>
          <p:cNvPr id="38" name="Arrow: Right 37">
            <a:extLst>
              <a:ext uri="{FF2B5EF4-FFF2-40B4-BE49-F238E27FC236}">
                <a16:creationId xmlns:a16="http://schemas.microsoft.com/office/drawing/2014/main" id="{27CA52A3-63B4-4D68-AD7C-E06A1C85FA54}"/>
              </a:ext>
            </a:extLst>
          </p:cNvPr>
          <p:cNvSpPr/>
          <p:nvPr/>
        </p:nvSpPr>
        <p:spPr>
          <a:xfrm>
            <a:off x="6800537" y="1675539"/>
            <a:ext cx="163961" cy="4209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13F5C2-AAD8-4D10-AFE2-EB47C29E205D}"/>
              </a:ext>
            </a:extLst>
          </p:cNvPr>
          <p:cNvCxnSpPr/>
          <p:nvPr/>
        </p:nvCxnSpPr>
        <p:spPr bwMode="auto">
          <a:xfrm flipH="1" flipV="1">
            <a:off x="6829366" y="4052777"/>
            <a:ext cx="1758681" cy="96790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ACC0B-EA66-7AFB-962A-82385540F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72686"/>
              </p:ext>
            </p:extLst>
          </p:nvPr>
        </p:nvGraphicFramePr>
        <p:xfrm>
          <a:off x="722416" y="776122"/>
          <a:ext cx="58133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797">
                  <a:extLst>
                    <a:ext uri="{9D8B030D-6E8A-4147-A177-3AD203B41FA5}">
                      <a16:colId xmlns:a16="http://schemas.microsoft.com/office/drawing/2014/main" val="3882829725"/>
                    </a:ext>
                  </a:extLst>
                </a:gridCol>
                <a:gridCol w="1937797">
                  <a:extLst>
                    <a:ext uri="{9D8B030D-6E8A-4147-A177-3AD203B41FA5}">
                      <a16:colId xmlns:a16="http://schemas.microsoft.com/office/drawing/2014/main" val="457939575"/>
                    </a:ext>
                  </a:extLst>
                </a:gridCol>
                <a:gridCol w="1937797">
                  <a:extLst>
                    <a:ext uri="{9D8B030D-6E8A-4147-A177-3AD203B41FA5}">
                      <a16:colId xmlns:a16="http://schemas.microsoft.com/office/drawing/2014/main" val="1527847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Daily Study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Lectures Attended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202301235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0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202309131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7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202303943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2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202308654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3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202303453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67827"/>
                  </a:ext>
                </a:extLst>
              </a:tr>
            </a:tbl>
          </a:graphicData>
        </a:graphic>
      </p:graphicFrame>
      <p:sp>
        <p:nvSpPr>
          <p:cNvPr id="32" name="Diamond 31">
            <a:extLst>
              <a:ext uri="{FF2B5EF4-FFF2-40B4-BE49-F238E27FC236}">
                <a16:creationId xmlns:a16="http://schemas.microsoft.com/office/drawing/2014/main" id="{53E78A69-FA6D-30F7-B803-1CE0C2FCA95B}"/>
              </a:ext>
            </a:extLst>
          </p:cNvPr>
          <p:cNvSpPr/>
          <p:nvPr/>
        </p:nvSpPr>
        <p:spPr bwMode="auto">
          <a:xfrm>
            <a:off x="2416184" y="4386025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B411ECC1-8024-6E91-6BB7-E8EFEB81E53A}"/>
              </a:ext>
            </a:extLst>
          </p:cNvPr>
          <p:cNvSpPr/>
          <p:nvPr/>
        </p:nvSpPr>
        <p:spPr bwMode="auto">
          <a:xfrm>
            <a:off x="4246802" y="540756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B0CEAF4E-BEA7-D6CE-BD8B-391644C3676A}"/>
              </a:ext>
            </a:extLst>
          </p:cNvPr>
          <p:cNvSpPr/>
          <p:nvPr/>
        </p:nvSpPr>
        <p:spPr bwMode="auto">
          <a:xfrm>
            <a:off x="2845740" y="5040293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98A7AC81-9B60-3656-AF58-E8A45C6784BA}"/>
              </a:ext>
            </a:extLst>
          </p:cNvPr>
          <p:cNvSpPr/>
          <p:nvPr/>
        </p:nvSpPr>
        <p:spPr bwMode="auto">
          <a:xfrm>
            <a:off x="2963810" y="533720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C47EC424-130E-31D3-1546-407E8D9055FC}"/>
              </a:ext>
            </a:extLst>
          </p:cNvPr>
          <p:cNvSpPr/>
          <p:nvPr/>
        </p:nvSpPr>
        <p:spPr bwMode="auto">
          <a:xfrm>
            <a:off x="3178497" y="496092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10AE09A6-3520-5E52-4D8A-15F12DABB776}"/>
              </a:ext>
            </a:extLst>
          </p:cNvPr>
          <p:cNvSpPr/>
          <p:nvPr/>
        </p:nvSpPr>
        <p:spPr bwMode="auto">
          <a:xfrm>
            <a:off x="2620132" y="4683065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938CE9E2-28A5-08F4-AB53-3FDFE94EB6A0}"/>
              </a:ext>
            </a:extLst>
          </p:cNvPr>
          <p:cNvSpPr/>
          <p:nvPr/>
        </p:nvSpPr>
        <p:spPr bwMode="auto">
          <a:xfrm>
            <a:off x="3859769" y="5037865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54293ABA-6E58-5B87-A3AC-25820EECA1CE}"/>
              </a:ext>
            </a:extLst>
          </p:cNvPr>
          <p:cNvSpPr/>
          <p:nvPr/>
        </p:nvSpPr>
        <p:spPr bwMode="auto">
          <a:xfrm>
            <a:off x="3813135" y="469415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EC78815F-CD2B-5E51-2199-45145489F616}"/>
              </a:ext>
            </a:extLst>
          </p:cNvPr>
          <p:cNvSpPr/>
          <p:nvPr/>
        </p:nvSpPr>
        <p:spPr bwMode="auto">
          <a:xfrm>
            <a:off x="3525228" y="528722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9300A7B6-77F4-5EF4-F7CB-72A76F20358F}"/>
              </a:ext>
            </a:extLst>
          </p:cNvPr>
          <p:cNvSpPr/>
          <p:nvPr/>
        </p:nvSpPr>
        <p:spPr bwMode="auto">
          <a:xfrm>
            <a:off x="2890849" y="466401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E83F5C19-C695-C28D-C8C5-507053FCC13E}"/>
              </a:ext>
            </a:extLst>
          </p:cNvPr>
          <p:cNvSpPr/>
          <p:nvPr/>
        </p:nvSpPr>
        <p:spPr bwMode="auto">
          <a:xfrm>
            <a:off x="3489433" y="553599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BA6FEC4-EE49-B3CE-404E-E7BCE9662A7A}"/>
              </a:ext>
            </a:extLst>
          </p:cNvPr>
          <p:cNvSpPr/>
          <p:nvPr/>
        </p:nvSpPr>
        <p:spPr bwMode="auto">
          <a:xfrm>
            <a:off x="2925112" y="427661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CEBF940-3A60-DBA2-DA6C-4E0A18652215}"/>
              </a:ext>
            </a:extLst>
          </p:cNvPr>
          <p:cNvSpPr/>
          <p:nvPr/>
        </p:nvSpPr>
        <p:spPr bwMode="auto">
          <a:xfrm>
            <a:off x="2981207" y="484488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F18253E-2676-E3DA-4E3C-8BF15C3C420C}"/>
              </a:ext>
            </a:extLst>
          </p:cNvPr>
          <p:cNvSpPr/>
          <p:nvPr/>
        </p:nvSpPr>
        <p:spPr bwMode="auto">
          <a:xfrm>
            <a:off x="3207733" y="470793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068D21F-7BA8-37FE-833C-1572B5198877}"/>
              </a:ext>
            </a:extLst>
          </p:cNvPr>
          <p:cNvSpPr/>
          <p:nvPr/>
        </p:nvSpPr>
        <p:spPr bwMode="auto">
          <a:xfrm>
            <a:off x="3517599" y="472438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DDD681F-2250-FF4B-A616-AA478321E2B9}"/>
              </a:ext>
            </a:extLst>
          </p:cNvPr>
          <p:cNvSpPr/>
          <p:nvPr/>
        </p:nvSpPr>
        <p:spPr bwMode="auto">
          <a:xfrm>
            <a:off x="3351469" y="435034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75198F-2DA9-65C6-9940-6C077D3F9A7D}"/>
              </a:ext>
            </a:extLst>
          </p:cNvPr>
          <p:cNvSpPr/>
          <p:nvPr/>
        </p:nvSpPr>
        <p:spPr bwMode="auto">
          <a:xfrm>
            <a:off x="3272096" y="377114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95A9AC-8954-01FB-3BE8-D9AB80D79424}"/>
              </a:ext>
            </a:extLst>
          </p:cNvPr>
          <p:cNvSpPr/>
          <p:nvPr/>
        </p:nvSpPr>
        <p:spPr bwMode="auto">
          <a:xfrm>
            <a:off x="3497511" y="507603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F826F62-8BF3-3DAC-F921-0C81BEECAD97}"/>
              </a:ext>
            </a:extLst>
          </p:cNvPr>
          <p:cNvSpPr/>
          <p:nvPr/>
        </p:nvSpPr>
        <p:spPr bwMode="auto">
          <a:xfrm>
            <a:off x="2638742" y="422797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653318-0145-BBBD-118C-1C9C37A16B8F}"/>
              </a:ext>
            </a:extLst>
          </p:cNvPr>
          <p:cNvSpPr/>
          <p:nvPr/>
        </p:nvSpPr>
        <p:spPr bwMode="auto">
          <a:xfrm>
            <a:off x="3892508" y="538800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67C86D2-7C96-92E3-74F3-229A4B0EC26E}"/>
              </a:ext>
            </a:extLst>
          </p:cNvPr>
          <p:cNvSpPr/>
          <p:nvPr/>
        </p:nvSpPr>
        <p:spPr bwMode="auto">
          <a:xfrm>
            <a:off x="3599422" y="428746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EA51411-DF8C-2867-2029-5D06290F41A9}"/>
              </a:ext>
            </a:extLst>
          </p:cNvPr>
          <p:cNvSpPr/>
          <p:nvPr/>
        </p:nvSpPr>
        <p:spPr bwMode="auto">
          <a:xfrm>
            <a:off x="4172980" y="477828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44884C-DA94-DE0D-B717-D1F52D6098A9}"/>
              </a:ext>
            </a:extLst>
          </p:cNvPr>
          <p:cNvCxnSpPr/>
          <p:nvPr/>
        </p:nvCxnSpPr>
        <p:spPr bwMode="auto">
          <a:xfrm>
            <a:off x="2321857" y="5735712"/>
            <a:ext cx="24495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8356866-65A8-8FEB-6E7E-4E9C5639273C}"/>
              </a:ext>
            </a:extLst>
          </p:cNvPr>
          <p:cNvCxnSpPr/>
          <p:nvPr/>
        </p:nvCxnSpPr>
        <p:spPr bwMode="auto">
          <a:xfrm flipV="1">
            <a:off x="2321857" y="3318284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668F20-4E51-94CB-CD84-AD50C198B89D}"/>
                  </a:ext>
                </a:extLst>
              </p:cNvPr>
              <p:cNvSpPr txBox="1"/>
              <p:nvPr/>
            </p:nvSpPr>
            <p:spPr>
              <a:xfrm>
                <a:off x="4083745" y="5686055"/>
                <a:ext cx="81849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668F20-4E51-94CB-CD84-AD50C198B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45" y="5686055"/>
                <a:ext cx="818493" cy="391261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0590D9D-3880-F623-0395-8EA0C4941CB0}"/>
                  </a:ext>
                </a:extLst>
              </p:cNvPr>
              <p:cNvSpPr txBox="1"/>
              <p:nvPr/>
            </p:nvSpPr>
            <p:spPr>
              <a:xfrm rot="16200000">
                <a:off x="1537381" y="3532423"/>
                <a:ext cx="1064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𝑙𝑒𝑐𝑡𝑢𝑟𝑒𝑠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0590D9D-3880-F623-0395-8EA0C4941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7381" y="3532423"/>
                <a:ext cx="10649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Diamond 68">
            <a:extLst>
              <a:ext uri="{FF2B5EF4-FFF2-40B4-BE49-F238E27FC236}">
                <a16:creationId xmlns:a16="http://schemas.microsoft.com/office/drawing/2014/main" id="{136252A2-620D-0703-5ACE-183932FF5878}"/>
              </a:ext>
            </a:extLst>
          </p:cNvPr>
          <p:cNvSpPr/>
          <p:nvPr/>
        </p:nvSpPr>
        <p:spPr bwMode="auto">
          <a:xfrm>
            <a:off x="2565786" y="5179188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F18360AB-94AD-2989-82AC-C09911AEB4DA}"/>
              </a:ext>
            </a:extLst>
          </p:cNvPr>
          <p:cNvSpPr/>
          <p:nvPr/>
        </p:nvSpPr>
        <p:spPr bwMode="auto">
          <a:xfrm rot="16200000">
            <a:off x="5648414" y="4202687"/>
            <a:ext cx="229701" cy="62956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420AF6-CD3B-CF3A-B50D-3D030D4858AA}"/>
              </a:ext>
            </a:extLst>
          </p:cNvPr>
          <p:cNvSpPr txBox="1"/>
          <p:nvPr/>
        </p:nvSpPr>
        <p:spPr>
          <a:xfrm>
            <a:off x="9262124" y="5587628"/>
            <a:ext cx="2739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Higher Dimensional Space</a:t>
            </a:r>
          </a:p>
          <a:p>
            <a:r>
              <a:rPr lang="en-US" sz="1400" i="1" dirty="0">
                <a:latin typeface="Palatino Linotype" panose="02040502050505030304" pitchFamily="18" charset="0"/>
              </a:rPr>
              <a:t>(Actual dimensions are not known)</a:t>
            </a:r>
            <a:endParaRPr lang="en-US" sz="1400" i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3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FA8F459D-5412-4DA7-B394-15CCFE1F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 dirty="0"/>
              <a:t>SVR – SVM for Regression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D84E749-BAF6-456E-96DE-A11704B6A985}"/>
              </a:ext>
            </a:extLst>
          </p:cNvPr>
          <p:cNvSpPr txBox="1">
            <a:spLocks/>
          </p:cNvSpPr>
          <p:nvPr/>
        </p:nvSpPr>
        <p:spPr>
          <a:xfrm>
            <a:off x="609601" y="1295401"/>
            <a:ext cx="5925424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 called Support Vector Regression (SVR)</a:t>
            </a:r>
          </a:p>
          <a:p>
            <a:r>
              <a:rPr lang="en-US" dirty="0"/>
              <a:t>SVM can be modified to work on regression problems</a:t>
            </a:r>
          </a:p>
          <a:p>
            <a:r>
              <a:rPr lang="en-US" dirty="0"/>
              <a:t>In regression, SVR find a hyperplane that </a:t>
            </a:r>
            <a:r>
              <a:rPr lang="en-US" b="1" dirty="0"/>
              <a:t>minimize</a:t>
            </a:r>
            <a:r>
              <a:rPr lang="en-US" dirty="0"/>
              <a:t> the margin of data – distance between the two boundaries of the instances in this case</a:t>
            </a:r>
          </a:p>
          <a:p>
            <a:pPr lvl="1"/>
            <a:r>
              <a:rPr lang="en-US" dirty="0"/>
              <a:t>Instances lying on the boundaries are still called Support Vectors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0CFF40-F741-4E03-8A21-A69EC98BDAC2}"/>
              </a:ext>
            </a:extLst>
          </p:cNvPr>
          <p:cNvSpPr/>
          <p:nvPr/>
        </p:nvSpPr>
        <p:spPr bwMode="auto">
          <a:xfrm>
            <a:off x="8326962" y="207854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528B823-1100-4018-9FBD-FBF074E446E4}"/>
              </a:ext>
            </a:extLst>
          </p:cNvPr>
          <p:cNvSpPr/>
          <p:nvPr/>
        </p:nvSpPr>
        <p:spPr bwMode="auto">
          <a:xfrm>
            <a:off x="8862471" y="2778075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B92EE7-B226-47FD-B077-77203173A3CB}"/>
              </a:ext>
            </a:extLst>
          </p:cNvPr>
          <p:cNvSpPr/>
          <p:nvPr/>
        </p:nvSpPr>
        <p:spPr bwMode="auto">
          <a:xfrm>
            <a:off x="8596509" y="233400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0FCC8C-3854-4E5E-BA17-98F9FFA4B79C}"/>
              </a:ext>
            </a:extLst>
          </p:cNvPr>
          <p:cNvSpPr/>
          <p:nvPr/>
        </p:nvSpPr>
        <p:spPr bwMode="auto">
          <a:xfrm>
            <a:off x="9663478" y="2688616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270616-5F70-42F2-9F57-6D9F1B514CBA}"/>
              </a:ext>
            </a:extLst>
          </p:cNvPr>
          <p:cNvSpPr/>
          <p:nvPr/>
        </p:nvSpPr>
        <p:spPr bwMode="auto">
          <a:xfrm>
            <a:off x="9980691" y="339327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EEDEED-90DB-4406-9B3C-8CE5671505C0}"/>
              </a:ext>
            </a:extLst>
          </p:cNvPr>
          <p:cNvSpPr/>
          <p:nvPr/>
        </p:nvSpPr>
        <p:spPr bwMode="auto">
          <a:xfrm>
            <a:off x="8611760" y="204611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C07A9D-8D6C-40FB-92F7-F9AAC1DCE5B1}"/>
              </a:ext>
            </a:extLst>
          </p:cNvPr>
          <p:cNvSpPr/>
          <p:nvPr/>
        </p:nvSpPr>
        <p:spPr bwMode="auto">
          <a:xfrm>
            <a:off x="9556187" y="3429885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8B93A4-75D2-459E-B1D0-B6015D541114}"/>
              </a:ext>
            </a:extLst>
          </p:cNvPr>
          <p:cNvSpPr/>
          <p:nvPr/>
        </p:nvSpPr>
        <p:spPr bwMode="auto">
          <a:xfrm>
            <a:off x="8107765" y="1999172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EE7E9-B938-4D1E-92FD-D122BBC90DD7}"/>
              </a:ext>
            </a:extLst>
          </p:cNvPr>
          <p:cNvSpPr/>
          <p:nvPr/>
        </p:nvSpPr>
        <p:spPr bwMode="auto">
          <a:xfrm>
            <a:off x="10118636" y="3143822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38B328B-77EC-4258-92BF-858E73E2E56B}"/>
              </a:ext>
            </a:extLst>
          </p:cNvPr>
          <p:cNvSpPr/>
          <p:nvPr/>
        </p:nvSpPr>
        <p:spPr bwMode="auto">
          <a:xfrm>
            <a:off x="8888505" y="232894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8BD5A1-0B25-4D46-9243-C3601D52DABD}"/>
              </a:ext>
            </a:extLst>
          </p:cNvPr>
          <p:cNvSpPr/>
          <p:nvPr/>
        </p:nvSpPr>
        <p:spPr bwMode="auto">
          <a:xfrm>
            <a:off x="9331872" y="286812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6920FD-A7D4-4EF9-A037-36A6169288DA}"/>
              </a:ext>
            </a:extLst>
          </p:cNvPr>
          <p:cNvCxnSpPr>
            <a:cxnSpLocks/>
          </p:cNvCxnSpPr>
          <p:nvPr/>
        </p:nvCxnSpPr>
        <p:spPr bwMode="auto">
          <a:xfrm>
            <a:off x="8248737" y="1789702"/>
            <a:ext cx="2004964" cy="18991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981875-5082-4462-BCED-6B1F8196402C}"/>
              </a:ext>
            </a:extLst>
          </p:cNvPr>
          <p:cNvCxnSpPr/>
          <p:nvPr/>
        </p:nvCxnSpPr>
        <p:spPr bwMode="auto">
          <a:xfrm>
            <a:off x="7400767" y="4217115"/>
            <a:ext cx="418163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D013B1-CC12-4B2F-A5A7-539B00F344E6}"/>
              </a:ext>
            </a:extLst>
          </p:cNvPr>
          <p:cNvCxnSpPr/>
          <p:nvPr/>
        </p:nvCxnSpPr>
        <p:spPr bwMode="auto">
          <a:xfrm flipV="1">
            <a:off x="7400767" y="1799687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37C590-96CD-420C-AF49-62C686CF100F}"/>
              </a:ext>
            </a:extLst>
          </p:cNvPr>
          <p:cNvCxnSpPr>
            <a:cxnSpLocks/>
          </p:cNvCxnSpPr>
          <p:nvPr/>
        </p:nvCxnSpPr>
        <p:spPr bwMode="auto">
          <a:xfrm>
            <a:off x="8009339" y="2032937"/>
            <a:ext cx="2004964" cy="1899182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BBAC93-0289-4C1D-9DB7-D62D1AA38F54}"/>
              </a:ext>
            </a:extLst>
          </p:cNvPr>
          <p:cNvCxnSpPr>
            <a:cxnSpLocks/>
          </p:cNvCxnSpPr>
          <p:nvPr/>
        </p:nvCxnSpPr>
        <p:spPr bwMode="auto">
          <a:xfrm>
            <a:off x="8488135" y="1567831"/>
            <a:ext cx="2004964" cy="1899182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F1F41A-9EDD-45AC-B750-D68BCC019F4A}"/>
              </a:ext>
            </a:extLst>
          </p:cNvPr>
          <p:cNvCxnSpPr/>
          <p:nvPr/>
        </p:nvCxnSpPr>
        <p:spPr bwMode="auto">
          <a:xfrm flipV="1">
            <a:off x="9954330" y="3368844"/>
            <a:ext cx="445994" cy="48133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943799-75C8-434D-8B5F-B9442B087F5F}"/>
              </a:ext>
            </a:extLst>
          </p:cNvPr>
          <p:cNvCxnSpPr>
            <a:endCxn id="56" idx="0"/>
          </p:cNvCxnSpPr>
          <p:nvPr/>
        </p:nvCxnSpPr>
        <p:spPr bwMode="auto">
          <a:xfrm flipH="1">
            <a:off x="9941856" y="3688884"/>
            <a:ext cx="176780" cy="112786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7456D2-FB7E-4F9E-B65E-0F3804A95E04}"/>
              </a:ext>
            </a:extLst>
          </p:cNvPr>
          <p:cNvSpPr txBox="1"/>
          <p:nvPr/>
        </p:nvSpPr>
        <p:spPr>
          <a:xfrm>
            <a:off x="9254809" y="4816753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Minimized!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E50240F-9B4D-4799-BD1A-8F31B41AFDB9}"/>
              </a:ext>
            </a:extLst>
          </p:cNvPr>
          <p:cNvSpPr/>
          <p:nvPr/>
        </p:nvSpPr>
        <p:spPr bwMode="auto">
          <a:xfrm>
            <a:off x="8806385" y="254988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199A491-9C1C-48B0-B8DB-BA1F043F7EF8}"/>
              </a:ext>
            </a:extLst>
          </p:cNvPr>
          <p:cNvSpPr/>
          <p:nvPr/>
        </p:nvSpPr>
        <p:spPr bwMode="auto">
          <a:xfrm>
            <a:off x="8862471" y="1906081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DC2C313-F445-44CC-9A49-7245E88EAE86}"/>
              </a:ext>
            </a:extLst>
          </p:cNvPr>
          <p:cNvSpPr/>
          <p:nvPr/>
        </p:nvSpPr>
        <p:spPr bwMode="auto">
          <a:xfrm>
            <a:off x="9084829" y="270380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0093B0-FB4C-4E8C-9257-41E2D5303C5B}"/>
              </a:ext>
            </a:extLst>
          </p:cNvPr>
          <p:cNvSpPr/>
          <p:nvPr/>
        </p:nvSpPr>
        <p:spPr bwMode="auto">
          <a:xfrm>
            <a:off x="9378790" y="261933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5A84292-98D8-4542-8D5A-4F8783028D71}"/>
              </a:ext>
            </a:extLst>
          </p:cNvPr>
          <p:cNvSpPr/>
          <p:nvPr/>
        </p:nvSpPr>
        <p:spPr bwMode="auto">
          <a:xfrm>
            <a:off x="9128978" y="303177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A180B73-FBE0-4B23-A128-2D6610EBE340}"/>
              </a:ext>
            </a:extLst>
          </p:cNvPr>
          <p:cNvSpPr/>
          <p:nvPr/>
        </p:nvSpPr>
        <p:spPr bwMode="auto">
          <a:xfrm>
            <a:off x="9434924" y="316203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14D2011-CEEC-473A-893E-880807EC9C14}"/>
              </a:ext>
            </a:extLst>
          </p:cNvPr>
          <p:cNvSpPr/>
          <p:nvPr/>
        </p:nvSpPr>
        <p:spPr bwMode="auto">
          <a:xfrm>
            <a:off x="9082080" y="223174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135928-C577-451A-8DB6-623180E65803}"/>
              </a:ext>
            </a:extLst>
          </p:cNvPr>
          <p:cNvSpPr/>
          <p:nvPr/>
        </p:nvSpPr>
        <p:spPr bwMode="auto">
          <a:xfrm>
            <a:off x="9663478" y="297210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F58B0BD-690B-4EC3-8854-1DA51620AB67}"/>
              </a:ext>
            </a:extLst>
          </p:cNvPr>
          <p:cNvSpPr/>
          <p:nvPr/>
        </p:nvSpPr>
        <p:spPr bwMode="auto">
          <a:xfrm>
            <a:off x="9783829" y="353554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215976-6FB5-4EE1-AC9B-FE06C7B06A0C}"/>
              </a:ext>
            </a:extLst>
          </p:cNvPr>
          <p:cNvSpPr txBox="1"/>
          <p:nvPr/>
        </p:nvSpPr>
        <p:spPr>
          <a:xfrm>
            <a:off x="10069050" y="4217115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Input Feature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9701A6-3B6E-482B-9BF8-DB8035AC1BC4}"/>
              </a:ext>
            </a:extLst>
          </p:cNvPr>
          <p:cNvSpPr txBox="1"/>
          <p:nvPr/>
        </p:nvSpPr>
        <p:spPr>
          <a:xfrm>
            <a:off x="6479632" y="1799687"/>
            <a:ext cx="82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4700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1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398D177C-6F27-4BDB-B62F-D8C527A88AF4}"/>
              </a:ext>
            </a:extLst>
          </p:cNvPr>
          <p:cNvSpPr/>
          <p:nvPr/>
        </p:nvSpPr>
        <p:spPr bwMode="auto">
          <a:xfrm rot="2326243">
            <a:off x="6580654" y="3646999"/>
            <a:ext cx="3660546" cy="868602"/>
          </a:xfrm>
          <a:prstGeom prst="parallelogram">
            <a:avLst>
              <a:gd name="adj" fmla="val 83635"/>
            </a:avLst>
          </a:prstGeom>
          <a:solidFill>
            <a:schemeClr val="accent2">
              <a:lumMod val="20000"/>
              <a:lumOff val="80000"/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4B8AE5-B4C4-4BDC-84BB-41D3C24D3C8D}"/>
              </a:ext>
            </a:extLst>
          </p:cNvPr>
          <p:cNvSpPr/>
          <p:nvPr/>
        </p:nvSpPr>
        <p:spPr bwMode="auto">
          <a:xfrm>
            <a:off x="8754571" y="4368593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3A6D75-FBA4-44D2-84CC-B816CF61D9C7}"/>
              </a:ext>
            </a:extLst>
          </p:cNvPr>
          <p:cNvSpPr/>
          <p:nvPr/>
        </p:nvSpPr>
        <p:spPr bwMode="auto">
          <a:xfrm>
            <a:off x="7251472" y="2992794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7D023-ACCA-4A68-A71D-D763C403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 dirty="0"/>
              <a:t>Kernel Trick in SVR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289D69-7723-4E10-A3B6-5E36FD7F8AA6}"/>
              </a:ext>
            </a:extLst>
          </p:cNvPr>
          <p:cNvSpPr txBox="1">
            <a:spLocks/>
          </p:cNvSpPr>
          <p:nvPr/>
        </p:nvSpPr>
        <p:spPr>
          <a:xfrm>
            <a:off x="609600" y="1295401"/>
            <a:ext cx="10964333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Also used to map data to an </a:t>
            </a:r>
            <a:r>
              <a:rPr lang="en-US" b="1"/>
              <a:t>implicit higher dimensional </a:t>
            </a:r>
            <a:r>
              <a:rPr lang="en-US"/>
              <a:t>space where data is better distributed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7D7BEC-5D0C-43AF-A3D6-344CB2295C31}"/>
              </a:ext>
            </a:extLst>
          </p:cNvPr>
          <p:cNvSpPr/>
          <p:nvPr/>
        </p:nvSpPr>
        <p:spPr bwMode="auto">
          <a:xfrm>
            <a:off x="7361731" y="318774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06EFB2-FAD3-49E5-B07C-6C8108D80E48}"/>
              </a:ext>
            </a:extLst>
          </p:cNvPr>
          <p:cNvSpPr/>
          <p:nvPr/>
        </p:nvSpPr>
        <p:spPr bwMode="auto">
          <a:xfrm>
            <a:off x="7824736" y="3959396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5FB8C-5D40-41AD-B495-ECC70DC4D911}"/>
              </a:ext>
            </a:extLst>
          </p:cNvPr>
          <p:cNvSpPr/>
          <p:nvPr/>
        </p:nvSpPr>
        <p:spPr bwMode="auto">
          <a:xfrm>
            <a:off x="7631278" y="344320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814BC6-28E5-485B-AFD7-F48DC3E673CB}"/>
              </a:ext>
            </a:extLst>
          </p:cNvPr>
          <p:cNvSpPr/>
          <p:nvPr/>
        </p:nvSpPr>
        <p:spPr bwMode="auto">
          <a:xfrm>
            <a:off x="9015460" y="450247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DFEE87-069C-4C6C-A487-129BA7847413}"/>
              </a:ext>
            </a:extLst>
          </p:cNvPr>
          <p:cNvSpPr/>
          <p:nvPr/>
        </p:nvSpPr>
        <p:spPr bwMode="auto">
          <a:xfrm>
            <a:off x="7646529" y="315530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DB6C0A-C0EE-4010-BD16-4B1BEFC2110D}"/>
              </a:ext>
            </a:extLst>
          </p:cNvPr>
          <p:cNvSpPr/>
          <p:nvPr/>
        </p:nvSpPr>
        <p:spPr bwMode="auto">
          <a:xfrm>
            <a:off x="7923274" y="343813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C2A73D-8050-4160-873C-F50BDAA02C8B}"/>
              </a:ext>
            </a:extLst>
          </p:cNvPr>
          <p:cNvSpPr/>
          <p:nvPr/>
        </p:nvSpPr>
        <p:spPr bwMode="auto">
          <a:xfrm>
            <a:off x="8366641" y="397731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0D90AA-A8C2-48F5-928B-C70A26ED5554}"/>
              </a:ext>
            </a:extLst>
          </p:cNvPr>
          <p:cNvCxnSpPr/>
          <p:nvPr/>
        </p:nvCxnSpPr>
        <p:spPr bwMode="auto">
          <a:xfrm>
            <a:off x="7559660" y="4779178"/>
            <a:ext cx="418163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DE3B2D-DBB6-41F9-81C6-7BE86297BDDD}"/>
              </a:ext>
            </a:extLst>
          </p:cNvPr>
          <p:cNvCxnSpPr/>
          <p:nvPr/>
        </p:nvCxnSpPr>
        <p:spPr bwMode="auto">
          <a:xfrm flipV="1">
            <a:off x="7559660" y="2361750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F6BA17-83CD-4C57-AA40-744A936FC7B9}"/>
              </a:ext>
            </a:extLst>
          </p:cNvPr>
          <p:cNvCxnSpPr/>
          <p:nvPr/>
        </p:nvCxnSpPr>
        <p:spPr bwMode="auto">
          <a:xfrm flipV="1">
            <a:off x="8989099" y="4478041"/>
            <a:ext cx="445994" cy="48133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638C3D9-943E-4D45-ABAD-82D01E681764}"/>
              </a:ext>
            </a:extLst>
          </p:cNvPr>
          <p:cNvSpPr/>
          <p:nvPr/>
        </p:nvSpPr>
        <p:spPr bwMode="auto">
          <a:xfrm>
            <a:off x="7841154" y="365908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B70506-CC0D-4265-9180-CD8810A485F4}"/>
              </a:ext>
            </a:extLst>
          </p:cNvPr>
          <p:cNvSpPr/>
          <p:nvPr/>
        </p:nvSpPr>
        <p:spPr bwMode="auto">
          <a:xfrm>
            <a:off x="8119598" y="381300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E89FCC-86F9-4552-8D7B-5D2C9CC71AB5}"/>
              </a:ext>
            </a:extLst>
          </p:cNvPr>
          <p:cNvSpPr/>
          <p:nvPr/>
        </p:nvSpPr>
        <p:spPr bwMode="auto">
          <a:xfrm>
            <a:off x="8413559" y="372852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D1732F-95F4-4C87-BE12-E81A1F1617B9}"/>
              </a:ext>
            </a:extLst>
          </p:cNvPr>
          <p:cNvSpPr/>
          <p:nvPr/>
        </p:nvSpPr>
        <p:spPr bwMode="auto">
          <a:xfrm>
            <a:off x="8163747" y="414097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C21CA5-E296-4E57-AEB3-74218C955645}"/>
              </a:ext>
            </a:extLst>
          </p:cNvPr>
          <p:cNvSpPr/>
          <p:nvPr/>
        </p:nvSpPr>
        <p:spPr bwMode="auto">
          <a:xfrm>
            <a:off x="8469693" y="427122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86FEA4-772E-4C98-97D7-EDB06ED00E7B}"/>
              </a:ext>
            </a:extLst>
          </p:cNvPr>
          <p:cNvSpPr/>
          <p:nvPr/>
        </p:nvSpPr>
        <p:spPr bwMode="auto">
          <a:xfrm>
            <a:off x="8116849" y="334093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A5BD31-FB63-4DCA-8724-4C448A517BDC}"/>
              </a:ext>
            </a:extLst>
          </p:cNvPr>
          <p:cNvSpPr/>
          <p:nvPr/>
        </p:nvSpPr>
        <p:spPr bwMode="auto">
          <a:xfrm>
            <a:off x="8698247" y="408130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84349C-2293-4A44-945C-E653D36D9DBF}"/>
              </a:ext>
            </a:extLst>
          </p:cNvPr>
          <p:cNvSpPr/>
          <p:nvPr/>
        </p:nvSpPr>
        <p:spPr bwMode="auto">
          <a:xfrm>
            <a:off x="8818598" y="464474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85564E-9ACF-493D-A685-1726240AE5EC}"/>
              </a:ext>
            </a:extLst>
          </p:cNvPr>
          <p:cNvCxnSpPr/>
          <p:nvPr/>
        </p:nvCxnSpPr>
        <p:spPr bwMode="auto">
          <a:xfrm flipH="1">
            <a:off x="6862194" y="4779178"/>
            <a:ext cx="697466" cy="9337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6D31666F-E531-4A90-A395-836DCDCB1DCF}"/>
              </a:ext>
            </a:extLst>
          </p:cNvPr>
          <p:cNvSpPr/>
          <p:nvPr/>
        </p:nvSpPr>
        <p:spPr bwMode="auto">
          <a:xfrm rot="2326243">
            <a:off x="6888842" y="3364991"/>
            <a:ext cx="3660546" cy="868602"/>
          </a:xfrm>
          <a:prstGeom prst="parallelogram">
            <a:avLst>
              <a:gd name="adj" fmla="val 83635"/>
            </a:avLst>
          </a:prstGeom>
          <a:solidFill>
            <a:schemeClr val="accent2">
              <a:lumMod val="20000"/>
              <a:lumOff val="80000"/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EDD470E-5924-419C-B82C-00323BF3E037}"/>
              </a:ext>
            </a:extLst>
          </p:cNvPr>
          <p:cNvSpPr/>
          <p:nvPr/>
        </p:nvSpPr>
        <p:spPr bwMode="auto">
          <a:xfrm>
            <a:off x="8288585" y="3557359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6DAB522-25DD-4123-B98B-C988D01E2B38}"/>
              </a:ext>
            </a:extLst>
          </p:cNvPr>
          <p:cNvSpPr/>
          <p:nvPr/>
        </p:nvSpPr>
        <p:spPr bwMode="auto">
          <a:xfrm>
            <a:off x="9587633" y="4209848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883E7D-E201-461F-9D18-64FE2AE49CAE}"/>
              </a:ext>
            </a:extLst>
          </p:cNvPr>
          <p:cNvSpPr/>
          <p:nvPr/>
        </p:nvSpPr>
        <p:spPr bwMode="auto">
          <a:xfrm>
            <a:off x="7979645" y="2913421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6833DB3-D6BE-4C50-9F0C-BB02A711728A}"/>
              </a:ext>
            </a:extLst>
          </p:cNvPr>
          <p:cNvSpPr/>
          <p:nvPr/>
        </p:nvSpPr>
        <p:spPr bwMode="auto">
          <a:xfrm>
            <a:off x="1410284" y="396975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1DE97A-3BD6-4A5C-A029-4604BCDA06DA}"/>
              </a:ext>
            </a:extLst>
          </p:cNvPr>
          <p:cNvSpPr/>
          <p:nvPr/>
        </p:nvSpPr>
        <p:spPr bwMode="auto">
          <a:xfrm>
            <a:off x="2082641" y="3594228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7B0A08-A15E-4076-9EE9-9C39F8A256E4}"/>
              </a:ext>
            </a:extLst>
          </p:cNvPr>
          <p:cNvSpPr/>
          <p:nvPr/>
        </p:nvSpPr>
        <p:spPr bwMode="auto">
          <a:xfrm>
            <a:off x="1816679" y="315016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52607F-A845-40C2-818B-DAAA70D80663}"/>
              </a:ext>
            </a:extLst>
          </p:cNvPr>
          <p:cNvSpPr/>
          <p:nvPr/>
        </p:nvSpPr>
        <p:spPr bwMode="auto">
          <a:xfrm>
            <a:off x="3226765" y="4057621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20F388-DCC4-4606-AC6B-A8BC8E206F02}"/>
              </a:ext>
            </a:extLst>
          </p:cNvPr>
          <p:cNvSpPr/>
          <p:nvPr/>
        </p:nvSpPr>
        <p:spPr bwMode="auto">
          <a:xfrm>
            <a:off x="3907425" y="368386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4686A2-2A5D-45F0-B1A2-4766B039009B}"/>
              </a:ext>
            </a:extLst>
          </p:cNvPr>
          <p:cNvSpPr/>
          <p:nvPr/>
        </p:nvSpPr>
        <p:spPr bwMode="auto">
          <a:xfrm>
            <a:off x="1117849" y="356881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8F47617-C92E-418A-BD4F-8209547FC326}"/>
              </a:ext>
            </a:extLst>
          </p:cNvPr>
          <p:cNvSpPr/>
          <p:nvPr/>
        </p:nvSpPr>
        <p:spPr bwMode="auto">
          <a:xfrm>
            <a:off x="2975589" y="3878840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34B9147-E001-4A70-8B87-4114799F873C}"/>
              </a:ext>
            </a:extLst>
          </p:cNvPr>
          <p:cNvSpPr/>
          <p:nvPr/>
        </p:nvSpPr>
        <p:spPr bwMode="auto">
          <a:xfrm>
            <a:off x="1496210" y="3421221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40932D6-CF7B-4C0F-BD66-8A580289016A}"/>
              </a:ext>
            </a:extLst>
          </p:cNvPr>
          <p:cNvSpPr/>
          <p:nvPr/>
        </p:nvSpPr>
        <p:spPr bwMode="auto">
          <a:xfrm>
            <a:off x="3314830" y="3698017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854C00-3308-46F7-940D-E4D58021FC30}"/>
              </a:ext>
            </a:extLst>
          </p:cNvPr>
          <p:cNvSpPr/>
          <p:nvPr/>
        </p:nvSpPr>
        <p:spPr bwMode="auto">
          <a:xfrm>
            <a:off x="917054" y="398337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02E598B-A0F6-40B7-8A7C-6F48B5CDCD4A}"/>
              </a:ext>
            </a:extLst>
          </p:cNvPr>
          <p:cNvSpPr/>
          <p:nvPr/>
        </p:nvSpPr>
        <p:spPr bwMode="auto">
          <a:xfrm>
            <a:off x="2552042" y="368427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6FBC75-41C9-4CA7-9C7C-150B845CB73B}"/>
              </a:ext>
            </a:extLst>
          </p:cNvPr>
          <p:cNvCxnSpPr/>
          <p:nvPr/>
        </p:nvCxnSpPr>
        <p:spPr bwMode="auto">
          <a:xfrm>
            <a:off x="620937" y="5033268"/>
            <a:ext cx="418163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84A619-FF7D-48A9-B837-37E9DDC178C2}"/>
              </a:ext>
            </a:extLst>
          </p:cNvPr>
          <p:cNvCxnSpPr/>
          <p:nvPr/>
        </p:nvCxnSpPr>
        <p:spPr bwMode="auto">
          <a:xfrm flipV="1">
            <a:off x="620937" y="2615840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32D9364-65FD-4A6D-80F2-C80197567CA2}"/>
              </a:ext>
            </a:extLst>
          </p:cNvPr>
          <p:cNvSpPr/>
          <p:nvPr/>
        </p:nvSpPr>
        <p:spPr bwMode="auto">
          <a:xfrm>
            <a:off x="2280576" y="318971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72EDF38-3446-4215-892C-D4B74FAE3961}"/>
              </a:ext>
            </a:extLst>
          </p:cNvPr>
          <p:cNvSpPr/>
          <p:nvPr/>
        </p:nvSpPr>
        <p:spPr bwMode="auto">
          <a:xfrm>
            <a:off x="1739147" y="3629511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8F113C-38F1-4E21-AB9F-3874C392FF7A}"/>
              </a:ext>
            </a:extLst>
          </p:cNvPr>
          <p:cNvSpPr/>
          <p:nvPr/>
        </p:nvSpPr>
        <p:spPr bwMode="auto">
          <a:xfrm>
            <a:off x="2304999" y="351996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1CC6712-F22C-4CAA-AE3C-7B922CDC746C}"/>
              </a:ext>
            </a:extLst>
          </p:cNvPr>
          <p:cNvSpPr/>
          <p:nvPr/>
        </p:nvSpPr>
        <p:spPr bwMode="auto">
          <a:xfrm>
            <a:off x="2598960" y="343548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4FFAA05-0DC3-4D4A-AF45-6D2744FD722B}"/>
              </a:ext>
            </a:extLst>
          </p:cNvPr>
          <p:cNvSpPr/>
          <p:nvPr/>
        </p:nvSpPr>
        <p:spPr bwMode="auto">
          <a:xfrm>
            <a:off x="1410284" y="371365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E9066ED-C578-4E98-B5A5-3B2BA2958D00}"/>
              </a:ext>
            </a:extLst>
          </p:cNvPr>
          <p:cNvSpPr/>
          <p:nvPr/>
        </p:nvSpPr>
        <p:spPr bwMode="auto">
          <a:xfrm>
            <a:off x="3507522" y="392168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96EBAC-C2BB-49EC-8C1E-D3EBD7B389A5}"/>
              </a:ext>
            </a:extLst>
          </p:cNvPr>
          <p:cNvSpPr/>
          <p:nvPr/>
        </p:nvSpPr>
        <p:spPr bwMode="auto">
          <a:xfrm>
            <a:off x="4070579" y="313091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25CA7CE-99CB-4022-8D73-2DCB8AA12ACA}"/>
              </a:ext>
            </a:extLst>
          </p:cNvPr>
          <p:cNvSpPr/>
          <p:nvPr/>
        </p:nvSpPr>
        <p:spPr bwMode="auto">
          <a:xfrm>
            <a:off x="3097522" y="347798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D5EE49-0B28-4CD7-8F75-7DF3C10D20CF}"/>
              </a:ext>
            </a:extLst>
          </p:cNvPr>
          <p:cNvSpPr/>
          <p:nvPr/>
        </p:nvSpPr>
        <p:spPr bwMode="auto">
          <a:xfrm>
            <a:off x="3708675" y="338078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4A3261-1BBC-4D7C-90BB-E50146935C58}"/>
              </a:ext>
            </a:extLst>
          </p:cNvPr>
          <p:cNvSpPr txBox="1"/>
          <p:nvPr/>
        </p:nvSpPr>
        <p:spPr>
          <a:xfrm>
            <a:off x="1687864" y="508796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Original Space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E8133C-CDC6-4ABA-9E0C-7A6641E957BE}"/>
              </a:ext>
            </a:extLst>
          </p:cNvPr>
          <p:cNvSpPr txBox="1"/>
          <p:nvPr/>
        </p:nvSpPr>
        <p:spPr>
          <a:xfrm>
            <a:off x="8003180" y="5128383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High-Dimensional Space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5BDFEA4-373A-4A90-A30E-9AA8183AC0DB}"/>
              </a:ext>
            </a:extLst>
          </p:cNvPr>
          <p:cNvSpPr/>
          <p:nvPr/>
        </p:nvSpPr>
        <p:spPr bwMode="auto">
          <a:xfrm rot="16200000">
            <a:off x="5609790" y="3080573"/>
            <a:ext cx="229701" cy="1068994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ECFA9D-145B-4F14-A121-2B6357329F75}"/>
              </a:ext>
            </a:extLst>
          </p:cNvPr>
          <p:cNvSpPr txBox="1"/>
          <p:nvPr/>
        </p:nvSpPr>
        <p:spPr>
          <a:xfrm>
            <a:off x="5011109" y="3170199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Kernel Trick</a:t>
            </a:r>
          </a:p>
        </p:txBody>
      </p:sp>
    </p:spTree>
    <p:extLst>
      <p:ext uri="{BB962C8B-B14F-4D97-AF65-F5344CB8AC3E}">
        <p14:creationId xmlns:p14="http://schemas.microsoft.com/office/powerpoint/2010/main" val="175926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9B83-41FF-4C7C-B0AA-111AA6EE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504"/>
            <a:ext cx="10515600" cy="666991"/>
          </a:xfrm>
        </p:spPr>
        <p:txBody>
          <a:bodyPr/>
          <a:lstStyle/>
          <a:p>
            <a:r>
              <a:rPr lang="en-US" dirty="0"/>
              <a:t>Tree and 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13063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1EE882-29F1-4B60-9711-3B3707C8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04E466-E9BD-4C42-9722-DD9641204FBF}"/>
              </a:ext>
            </a:extLst>
          </p:cNvPr>
          <p:cNvSpPr txBox="1">
            <a:spLocks/>
          </p:cNvSpPr>
          <p:nvPr/>
        </p:nvSpPr>
        <p:spPr>
          <a:xfrm>
            <a:off x="609601" y="1295401"/>
            <a:ext cx="3769452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Has a flowchart/tree-like representation</a:t>
            </a:r>
          </a:p>
          <a:p>
            <a:pPr lvl="1"/>
            <a:r>
              <a:rPr lang="en-US" sz="2000" dirty="0"/>
              <a:t>Each node represents a test on columns of data</a:t>
            </a:r>
          </a:p>
          <a:p>
            <a:pPr lvl="1"/>
            <a:r>
              <a:rPr lang="en-US" sz="2000" dirty="0"/>
              <a:t>Each branch represents an outcome of the node’s test</a:t>
            </a:r>
          </a:p>
          <a:p>
            <a:pPr lvl="1"/>
            <a:r>
              <a:rPr lang="en-US" sz="2000" dirty="0"/>
              <a:t>Terminal/leaf nodes decide the predicted labels of the instances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1899D-F569-4ABE-A78B-23074772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53" y="1295401"/>
            <a:ext cx="7638747" cy="38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9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2921-FE41-4EDB-9083-12C8D018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095504"/>
            <a:ext cx="10515600" cy="666991"/>
          </a:xfrm>
        </p:spPr>
        <p:txBody>
          <a:bodyPr/>
          <a:lstStyle/>
          <a:p>
            <a:r>
              <a:rPr lang="en-US" dirty="0"/>
              <a:t>Linear Models</a:t>
            </a:r>
          </a:p>
        </p:txBody>
      </p:sp>
    </p:spTree>
    <p:extLst>
      <p:ext uri="{BB962C8B-B14F-4D97-AF65-F5344CB8AC3E}">
        <p14:creationId xmlns:p14="http://schemas.microsoft.com/office/powerpoint/2010/main" val="313609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CF643-9DE3-42C4-8E90-F6BAA9FE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 dirty="0"/>
              <a:t>Applying a Tree to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F3AD8-0A99-4D86-9FBF-930044AD8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06" y="1117599"/>
            <a:ext cx="7097920" cy="4344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7FD5A-2481-4B88-A461-EED489A90EF5}"/>
              </a:ext>
            </a:extLst>
          </p:cNvPr>
          <p:cNvSpPr txBox="1"/>
          <p:nvPr/>
        </p:nvSpPr>
        <p:spPr>
          <a:xfrm>
            <a:off x="2551274" y="139571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Start from the Root Node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91935-AAFD-43C4-A698-D5A7AF915D7E}"/>
              </a:ext>
            </a:extLst>
          </p:cNvPr>
          <p:cNvCxnSpPr>
            <a:stCxn id="6" idx="2"/>
          </p:cNvCxnSpPr>
          <p:nvPr/>
        </p:nvCxnSpPr>
        <p:spPr bwMode="auto">
          <a:xfrm>
            <a:off x="3926010" y="1765042"/>
            <a:ext cx="0" cy="4999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BA0B78-270B-4F59-A471-14513E24505A}"/>
              </a:ext>
            </a:extLst>
          </p:cNvPr>
          <p:cNvCxnSpPr/>
          <p:nvPr/>
        </p:nvCxnSpPr>
        <p:spPr bwMode="auto">
          <a:xfrm flipV="1">
            <a:off x="4337108" y="2332139"/>
            <a:ext cx="2382474" cy="192947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0C1B6F-663A-4491-9ED1-E806C26B689E}"/>
              </a:ext>
            </a:extLst>
          </p:cNvPr>
          <p:cNvCxnSpPr/>
          <p:nvPr/>
        </p:nvCxnSpPr>
        <p:spPr bwMode="auto">
          <a:xfrm flipV="1">
            <a:off x="5300745" y="2390862"/>
            <a:ext cx="2350015" cy="93956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92EF2A-63E9-4DF6-88F2-F11CB69CA035}"/>
              </a:ext>
            </a:extLst>
          </p:cNvPr>
          <p:cNvCxnSpPr/>
          <p:nvPr/>
        </p:nvCxnSpPr>
        <p:spPr bwMode="auto">
          <a:xfrm flipV="1">
            <a:off x="6023295" y="2390862"/>
            <a:ext cx="3179428" cy="194205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533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47E7-8B8F-7CB7-436A-0AB9133C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FC95-EEFC-35B0-520A-2CF5A7A0C3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Is very similar to decision tree for classification</a:t>
            </a:r>
          </a:p>
          <a:p>
            <a:r>
              <a:rPr lang="en-US" dirty="0"/>
              <a:t>Leaf nodes now output the predicted numeric target instead of categorical class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C5D732-C25F-096E-5298-2E7CB6BC9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77933"/>
              </p:ext>
            </p:extLst>
          </p:nvPr>
        </p:nvGraphicFramePr>
        <p:xfrm>
          <a:off x="5038677" y="2584242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Final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CCB0D1-074C-862A-7C63-C5CA2627A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25920"/>
              </p:ext>
            </p:extLst>
          </p:nvPr>
        </p:nvGraphicFramePr>
        <p:xfrm>
          <a:off x="201967" y="2586875"/>
          <a:ext cx="44030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677">
                  <a:extLst>
                    <a:ext uri="{9D8B030D-6E8A-4147-A177-3AD203B41FA5}">
                      <a16:colId xmlns:a16="http://schemas.microsoft.com/office/drawing/2014/main" val="3882829725"/>
                    </a:ext>
                  </a:extLst>
                </a:gridCol>
                <a:gridCol w="1570351">
                  <a:extLst>
                    <a:ext uri="{9D8B030D-6E8A-4147-A177-3AD203B41FA5}">
                      <a16:colId xmlns:a16="http://schemas.microsoft.com/office/drawing/2014/main" val="457939575"/>
                    </a:ext>
                  </a:extLst>
                </a:gridCol>
                <a:gridCol w="1568007">
                  <a:extLst>
                    <a:ext uri="{9D8B030D-6E8A-4147-A177-3AD203B41FA5}">
                      <a16:colId xmlns:a16="http://schemas.microsoft.com/office/drawing/2014/main" val="1527847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Daily Study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Lectures Attended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202301235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0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202309131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7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202303943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2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202308654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3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202303453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67827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EBAA5E9E-FF11-3316-88FE-81E7775619DB}"/>
              </a:ext>
            </a:extLst>
          </p:cNvPr>
          <p:cNvSpPr/>
          <p:nvPr/>
        </p:nvSpPr>
        <p:spPr bwMode="auto">
          <a:xfrm rot="16200000">
            <a:off x="4706989" y="3572695"/>
            <a:ext cx="229701" cy="248133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8BD9388-0CEF-BE5B-8CD7-DA935E64C8B8}"/>
                  </a:ext>
                </a:extLst>
              </p:cNvPr>
              <p:cNvSpPr/>
              <p:nvPr/>
            </p:nvSpPr>
            <p:spPr>
              <a:xfrm>
                <a:off x="8608594" y="2111542"/>
                <a:ext cx="1197142" cy="46923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8BD9388-0CEF-BE5B-8CD7-DA935E64C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594" y="2111542"/>
                <a:ext cx="1197142" cy="4692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4BFFECD-1F36-D8AF-2A0E-6A56B0697A97}"/>
                  </a:ext>
                </a:extLst>
              </p:cNvPr>
              <p:cNvSpPr/>
              <p:nvPr/>
            </p:nvSpPr>
            <p:spPr>
              <a:xfrm>
                <a:off x="7411452" y="3356060"/>
                <a:ext cx="1197142" cy="46923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𝑙𝑒𝑐𝑡𝑢𝑟𝑒𝑠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4BFFECD-1F36-D8AF-2A0E-6A56B0697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452" y="3356060"/>
                <a:ext cx="1197142" cy="4692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00FB281-4768-2B34-DEE0-31FA7DF7AAFC}"/>
                  </a:ext>
                </a:extLst>
              </p:cNvPr>
              <p:cNvSpPr/>
              <p:nvPr/>
            </p:nvSpPr>
            <p:spPr>
              <a:xfrm>
                <a:off x="9805736" y="3356435"/>
                <a:ext cx="1197142" cy="46923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𝑙𝑒𝑐𝑡𝑢𝑟𝑒𝑠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00FB281-4768-2B34-DEE0-31FA7DF7A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36" y="3356435"/>
                <a:ext cx="1197142" cy="4692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D39A5E-2835-39A5-5911-10332C909B28}"/>
                  </a:ext>
                </a:extLst>
              </p:cNvPr>
              <p:cNvSpPr/>
              <p:nvPr/>
            </p:nvSpPr>
            <p:spPr>
              <a:xfrm>
                <a:off x="6291795" y="4600578"/>
                <a:ext cx="1197142" cy="4692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𝑔𝑟𝑎𝑑𝑒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D39A5E-2835-39A5-5911-10332C909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95" y="4600578"/>
                <a:ext cx="1197142" cy="469232"/>
              </a:xfrm>
              <a:prstGeom prst="rect">
                <a:avLst/>
              </a:prstGeom>
              <a:blipFill>
                <a:blip r:embed="rId5"/>
                <a:stretch>
                  <a:fillRect r="-6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10F1EB-5B73-C5DA-C4E6-4760F9F36EB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8010023" y="2580774"/>
            <a:ext cx="1197142" cy="775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68D6D3-011A-89F5-5EAB-AD0AEE21447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207165" y="2580774"/>
            <a:ext cx="1197142" cy="775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64EDC7-7813-1EFF-5DA6-779C9BED04C5}"/>
                  </a:ext>
                </a:extLst>
              </p:cNvPr>
              <p:cNvSpPr/>
              <p:nvPr/>
            </p:nvSpPr>
            <p:spPr>
              <a:xfrm>
                <a:off x="7846575" y="4600578"/>
                <a:ext cx="1197142" cy="4692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𝑔𝑟𝑎𝑑𝑒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64EDC7-7813-1EFF-5DA6-779C9BED0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75" y="4600578"/>
                <a:ext cx="1197142" cy="469232"/>
              </a:xfrm>
              <a:prstGeom prst="rect">
                <a:avLst/>
              </a:prstGeom>
              <a:blipFill>
                <a:blip r:embed="rId6"/>
                <a:stretch>
                  <a:fillRect r="-65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BE13F9-2C9E-7FD2-89BE-B2C5B2D1EEC0}"/>
                  </a:ext>
                </a:extLst>
              </p:cNvPr>
              <p:cNvSpPr/>
              <p:nvPr/>
            </p:nvSpPr>
            <p:spPr>
              <a:xfrm>
                <a:off x="9401354" y="4600578"/>
                <a:ext cx="1197142" cy="4692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𝑔𝑟𝑎𝑑𝑒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BE13F9-2C9E-7FD2-89BE-B2C5B2D1E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354" y="4600578"/>
                <a:ext cx="1197142" cy="469232"/>
              </a:xfrm>
              <a:prstGeom prst="rect">
                <a:avLst/>
              </a:prstGeom>
              <a:blipFill>
                <a:blip r:embed="rId7"/>
                <a:stretch>
                  <a:fillRect r="-65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B1DF77-4965-C288-BFB2-42BBA2E868A4}"/>
                  </a:ext>
                </a:extLst>
              </p:cNvPr>
              <p:cNvSpPr/>
              <p:nvPr/>
            </p:nvSpPr>
            <p:spPr>
              <a:xfrm>
                <a:off x="10956134" y="4600578"/>
                <a:ext cx="1197142" cy="4692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𝑔𝑟𝑎𝑑𝑒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95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B1DF77-4965-C288-BFB2-42BBA2E86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134" y="4600578"/>
                <a:ext cx="1197142" cy="469232"/>
              </a:xfrm>
              <a:prstGeom prst="rect">
                <a:avLst/>
              </a:prstGeom>
              <a:blipFill>
                <a:blip r:embed="rId8"/>
                <a:stretch>
                  <a:fillRect r="-65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199270-8BDE-5561-D610-A55E1A6A082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890366" y="3825292"/>
            <a:ext cx="1119657" cy="775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36C335-C4D9-7D94-E70C-225B8610DF5B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8010023" y="3825292"/>
            <a:ext cx="435123" cy="775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246658-0DD0-6CB3-79C5-5730ABAA0DD2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9999925" y="3825667"/>
            <a:ext cx="404382" cy="7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14E966-FF23-42A3-2EA1-49A00B063177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10404307" y="3825667"/>
            <a:ext cx="1150398" cy="7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C968E1-BB3D-84B9-42E6-C98FBF79F275}"/>
                  </a:ext>
                </a:extLst>
              </p:cNvPr>
              <p:cNvSpPr txBox="1"/>
              <p:nvPr/>
            </p:nvSpPr>
            <p:spPr>
              <a:xfrm>
                <a:off x="9738623" y="2668642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C968E1-BB3D-84B9-42E6-C98FBF79F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623" y="2668642"/>
                <a:ext cx="6030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89875F-C1BB-0C43-22C7-C37F8D0C6961}"/>
                  </a:ext>
                </a:extLst>
              </p:cNvPr>
              <p:cNvSpPr txBox="1"/>
              <p:nvPr/>
            </p:nvSpPr>
            <p:spPr>
              <a:xfrm>
                <a:off x="8003305" y="2668642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89875F-C1BB-0C43-22C7-C37F8D0C6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305" y="2668642"/>
                <a:ext cx="6030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013748-36A5-3853-3A93-15F08090F49E}"/>
                  </a:ext>
                </a:extLst>
              </p:cNvPr>
              <p:cNvSpPr txBox="1"/>
              <p:nvPr/>
            </p:nvSpPr>
            <p:spPr>
              <a:xfrm>
                <a:off x="10944041" y="3959462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013748-36A5-3853-3A93-15F08090F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041" y="3959462"/>
                <a:ext cx="7312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A14FF0-14C6-58C7-07ED-44969B02C086}"/>
                  </a:ext>
                </a:extLst>
              </p:cNvPr>
              <p:cNvSpPr txBox="1"/>
              <p:nvPr/>
            </p:nvSpPr>
            <p:spPr>
              <a:xfrm>
                <a:off x="9471560" y="3957638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A14FF0-14C6-58C7-07ED-44969B02C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560" y="3957638"/>
                <a:ext cx="7312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5D51C7-A785-2360-4A8B-091F3114F2C8}"/>
                  </a:ext>
                </a:extLst>
              </p:cNvPr>
              <p:cNvSpPr txBox="1"/>
              <p:nvPr/>
            </p:nvSpPr>
            <p:spPr>
              <a:xfrm>
                <a:off x="6700092" y="3959462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5D51C7-A785-2360-4A8B-091F3114F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092" y="3959462"/>
                <a:ext cx="603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228999-2F72-8F07-BDE7-6378998D988C}"/>
                  </a:ext>
                </a:extLst>
              </p:cNvPr>
              <p:cNvSpPr txBox="1"/>
              <p:nvPr/>
            </p:nvSpPr>
            <p:spPr>
              <a:xfrm>
                <a:off x="8240716" y="3959462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228999-2F72-8F07-BDE7-6378998D9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716" y="3959462"/>
                <a:ext cx="6030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97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EBE425-25AF-416F-98F0-ED4A10E3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7E36DE-9482-412B-B0B7-FA05FCB19BDF}"/>
              </a:ext>
            </a:extLst>
          </p:cNvPr>
          <p:cNvSpPr txBox="1">
            <a:spLocks/>
          </p:cNvSpPr>
          <p:nvPr/>
        </p:nvSpPr>
        <p:spPr>
          <a:xfrm>
            <a:off x="609600" y="1295401"/>
            <a:ext cx="10964333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may have guessed from the name; a Random Forest is an </a:t>
            </a:r>
            <a:r>
              <a:rPr lang="en-US" b="1" dirty="0"/>
              <a:t>ensemble model </a:t>
            </a:r>
            <a:r>
              <a:rPr lang="en-US" dirty="0"/>
              <a:t>that consists of multiple decision trees</a:t>
            </a:r>
          </a:p>
          <a:p>
            <a:pPr lvl="1"/>
            <a:r>
              <a:rPr lang="en-US" dirty="0"/>
              <a:t>Each tree is fit/trained using a random subset of the data (in terms of both instances and features)</a:t>
            </a:r>
          </a:p>
          <a:p>
            <a:pPr lvl="1"/>
            <a:r>
              <a:rPr lang="en-US" dirty="0"/>
              <a:t>When make predictions, each tree generates its own predicted values. The final decision is “voted” among the trees – the value with more tree predicted wins</a:t>
            </a:r>
          </a:p>
          <a:p>
            <a:r>
              <a:rPr lang="en-US" dirty="0"/>
              <a:t>The use of multiple trees </a:t>
            </a:r>
          </a:p>
          <a:p>
            <a:pPr lvl="1"/>
            <a:r>
              <a:rPr lang="en-US" dirty="0"/>
              <a:t>Stabilizes the model</a:t>
            </a:r>
          </a:p>
          <a:p>
            <a:pPr lvl="1"/>
            <a:r>
              <a:rPr lang="en-US" dirty="0"/>
              <a:t>Mitigates overfitting</a:t>
            </a:r>
          </a:p>
          <a:p>
            <a:pPr lvl="1"/>
            <a:r>
              <a:rPr lang="en-US" dirty="0"/>
              <a:t>Improve performances in general</a:t>
            </a:r>
          </a:p>
        </p:txBody>
      </p:sp>
    </p:spTree>
    <p:extLst>
      <p:ext uri="{BB962C8B-B14F-4D97-AF65-F5344CB8AC3E}">
        <p14:creationId xmlns:p14="http://schemas.microsoft.com/office/powerpoint/2010/main" val="387620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59CB-AE20-23FB-02DC-FBC10521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B746-FCC7-2F79-D06D-071E8B7E74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708363"/>
            <a:ext cx="10355263" cy="5650326"/>
          </a:xfrm>
        </p:spPr>
        <p:txBody>
          <a:bodyPr/>
          <a:lstStyle/>
          <a:p>
            <a:r>
              <a:rPr lang="en-US" sz="2000" dirty="0"/>
              <a:t>The most basic type of models in analytics</a:t>
            </a:r>
          </a:p>
          <a:p>
            <a:r>
              <a:rPr lang="en-US" sz="2000" dirty="0"/>
              <a:t>“Linear” means the relationship between the input features and the output target is modeled as being linear</a:t>
            </a:r>
          </a:p>
          <a:p>
            <a:pPr lvl="1"/>
            <a:r>
              <a:rPr lang="en-US" sz="1800" dirty="0"/>
              <a:t>In Regression, this means the prediction of the target being a straight line in terms of the single input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The linear model in regression is called </a:t>
            </a:r>
            <a:r>
              <a:rPr lang="en-US" sz="2000" b="1" dirty="0"/>
              <a:t>Linear Regression </a:t>
            </a:r>
            <a:r>
              <a:rPr lang="en-US" sz="2000" dirty="0"/>
              <a:t>and classification </a:t>
            </a:r>
            <a:r>
              <a:rPr lang="en-US" sz="2000" b="1" dirty="0"/>
              <a:t>Logistic Regression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DBC1BE-5432-958F-3FBE-809B8D75BF1F}"/>
              </a:ext>
            </a:extLst>
          </p:cNvPr>
          <p:cNvCxnSpPr>
            <a:cxnSpLocks/>
          </p:cNvCxnSpPr>
          <p:nvPr/>
        </p:nvCxnSpPr>
        <p:spPr>
          <a:xfrm>
            <a:off x="1146111" y="4704649"/>
            <a:ext cx="36244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ADACD2-0FAB-92F4-EB89-638FBDB6C4B4}"/>
              </a:ext>
            </a:extLst>
          </p:cNvPr>
          <p:cNvCxnSpPr>
            <a:cxnSpLocks/>
          </p:cNvCxnSpPr>
          <p:nvPr/>
        </p:nvCxnSpPr>
        <p:spPr>
          <a:xfrm flipV="1">
            <a:off x="1146111" y="2786924"/>
            <a:ext cx="0" cy="19462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5624A0-93C1-0233-81C6-2251E7216C47}"/>
              </a:ext>
            </a:extLst>
          </p:cNvPr>
          <p:cNvSpPr txBox="1"/>
          <p:nvPr/>
        </p:nvSpPr>
        <p:spPr>
          <a:xfrm>
            <a:off x="3898438" y="483662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F78E1-7BF7-029E-70F7-83FBDF4CCB28}"/>
              </a:ext>
            </a:extLst>
          </p:cNvPr>
          <p:cNvSpPr txBox="1"/>
          <p:nvPr/>
        </p:nvSpPr>
        <p:spPr>
          <a:xfrm rot="16200000">
            <a:off x="561680" y="3088383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2B2D5B-46A7-3CB8-712E-69DD38909F58}"/>
              </a:ext>
            </a:extLst>
          </p:cNvPr>
          <p:cNvSpPr/>
          <p:nvPr/>
        </p:nvSpPr>
        <p:spPr>
          <a:xfrm>
            <a:off x="1717611" y="3880111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C5879F-9E7E-9007-FA87-983B41580C0B}"/>
              </a:ext>
            </a:extLst>
          </p:cNvPr>
          <p:cNvSpPr/>
          <p:nvPr/>
        </p:nvSpPr>
        <p:spPr>
          <a:xfrm>
            <a:off x="2286649" y="3997417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68B3A4-CE13-32C2-2765-96C09841A542}"/>
              </a:ext>
            </a:extLst>
          </p:cNvPr>
          <p:cNvSpPr/>
          <p:nvPr/>
        </p:nvSpPr>
        <p:spPr>
          <a:xfrm>
            <a:off x="2361457" y="3494341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AADDA8-D21C-9BA3-A4DE-7EC526A29B54}"/>
              </a:ext>
            </a:extLst>
          </p:cNvPr>
          <p:cNvSpPr/>
          <p:nvPr/>
        </p:nvSpPr>
        <p:spPr>
          <a:xfrm>
            <a:off x="3163406" y="3797898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1B53BA-3480-4A66-ADCA-94B1B8B68ECE}"/>
              </a:ext>
            </a:extLst>
          </p:cNvPr>
          <p:cNvSpPr/>
          <p:nvPr/>
        </p:nvSpPr>
        <p:spPr>
          <a:xfrm>
            <a:off x="3280712" y="2963768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7EA4CD-0A65-8DDC-B8F0-6300BF462BF7}"/>
              </a:ext>
            </a:extLst>
          </p:cNvPr>
          <p:cNvSpPr/>
          <p:nvPr/>
        </p:nvSpPr>
        <p:spPr>
          <a:xfrm>
            <a:off x="1431941" y="4286744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AC47C0-3439-F94A-51F0-50A74216130E}"/>
              </a:ext>
            </a:extLst>
          </p:cNvPr>
          <p:cNvSpPr/>
          <p:nvPr/>
        </p:nvSpPr>
        <p:spPr>
          <a:xfrm>
            <a:off x="2928793" y="3452616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24D803-C4F9-3CAA-45F6-2F4BEFC44003}"/>
              </a:ext>
            </a:extLst>
          </p:cNvPr>
          <p:cNvSpPr/>
          <p:nvPr/>
        </p:nvSpPr>
        <p:spPr>
          <a:xfrm>
            <a:off x="4320882" y="3038436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FD989D-6458-FF33-B1D9-0E388750C852}"/>
              </a:ext>
            </a:extLst>
          </p:cNvPr>
          <p:cNvSpPr/>
          <p:nvPr/>
        </p:nvSpPr>
        <p:spPr>
          <a:xfrm>
            <a:off x="3734350" y="3317233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E2FB71-3F86-258A-E8DB-ACC87041B0AC}"/>
              </a:ext>
            </a:extLst>
          </p:cNvPr>
          <p:cNvCxnSpPr/>
          <p:nvPr/>
        </p:nvCxnSpPr>
        <p:spPr>
          <a:xfrm flipV="1">
            <a:off x="1263316" y="2910434"/>
            <a:ext cx="3164305" cy="1662244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FEE9FD-D874-E916-7243-2CCC8FA40626}"/>
              </a:ext>
            </a:extLst>
          </p:cNvPr>
          <p:cNvCxnSpPr>
            <a:cxnSpLocks/>
          </p:cNvCxnSpPr>
          <p:nvPr/>
        </p:nvCxnSpPr>
        <p:spPr>
          <a:xfrm>
            <a:off x="7389701" y="4704649"/>
            <a:ext cx="36244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BA8204-7F38-AC4B-178F-9019C586A77D}"/>
              </a:ext>
            </a:extLst>
          </p:cNvPr>
          <p:cNvCxnSpPr>
            <a:cxnSpLocks/>
          </p:cNvCxnSpPr>
          <p:nvPr/>
        </p:nvCxnSpPr>
        <p:spPr>
          <a:xfrm flipV="1">
            <a:off x="7389701" y="2786924"/>
            <a:ext cx="0" cy="19462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800426-4DD2-A662-677D-F4D2E5692E57}"/>
              </a:ext>
            </a:extLst>
          </p:cNvPr>
          <p:cNvSpPr txBox="1"/>
          <p:nvPr/>
        </p:nvSpPr>
        <p:spPr>
          <a:xfrm>
            <a:off x="10142028" y="483662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3682-799F-5458-1EC9-0A67C4D60236}"/>
              </a:ext>
            </a:extLst>
          </p:cNvPr>
          <p:cNvSpPr txBox="1"/>
          <p:nvPr/>
        </p:nvSpPr>
        <p:spPr>
          <a:xfrm rot="16200000">
            <a:off x="6805270" y="3088383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BAFC54-3803-9B9F-D51C-203C703F33DC}"/>
              </a:ext>
            </a:extLst>
          </p:cNvPr>
          <p:cNvSpPr/>
          <p:nvPr/>
        </p:nvSpPr>
        <p:spPr>
          <a:xfrm>
            <a:off x="7600143" y="3687229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0ED21C-9A99-7C94-1E99-5A94E31A6DB6}"/>
              </a:ext>
            </a:extLst>
          </p:cNvPr>
          <p:cNvSpPr/>
          <p:nvPr/>
        </p:nvSpPr>
        <p:spPr>
          <a:xfrm>
            <a:off x="8074273" y="3498971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1597B6A-561C-F81E-C5DC-CEE0E3C780C8}"/>
              </a:ext>
            </a:extLst>
          </p:cNvPr>
          <p:cNvSpPr/>
          <p:nvPr/>
        </p:nvSpPr>
        <p:spPr>
          <a:xfrm>
            <a:off x="8457877" y="3063737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EFB964-AA9A-67D2-D0F0-2A83AE9B3242}"/>
              </a:ext>
            </a:extLst>
          </p:cNvPr>
          <p:cNvSpPr/>
          <p:nvPr/>
        </p:nvSpPr>
        <p:spPr>
          <a:xfrm>
            <a:off x="8993458" y="2873132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EA7C8B-F0E5-8E1B-8EB1-BF30881CA792}"/>
              </a:ext>
            </a:extLst>
          </p:cNvPr>
          <p:cNvSpPr/>
          <p:nvPr/>
        </p:nvSpPr>
        <p:spPr>
          <a:xfrm>
            <a:off x="8967293" y="3316255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8109D49-E6CF-3DC9-9FA4-13D39426C428}"/>
              </a:ext>
            </a:extLst>
          </p:cNvPr>
          <p:cNvSpPr/>
          <p:nvPr/>
        </p:nvSpPr>
        <p:spPr>
          <a:xfrm>
            <a:off x="7888278" y="4247605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F8013D-0089-9271-263B-058953E09737}"/>
              </a:ext>
            </a:extLst>
          </p:cNvPr>
          <p:cNvSpPr/>
          <p:nvPr/>
        </p:nvSpPr>
        <p:spPr>
          <a:xfrm>
            <a:off x="9616509" y="2983021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CD8C52-D549-ECA8-AB93-1644DBC277F4}"/>
              </a:ext>
            </a:extLst>
          </p:cNvPr>
          <p:cNvSpPr/>
          <p:nvPr/>
        </p:nvSpPr>
        <p:spPr>
          <a:xfrm>
            <a:off x="10523930" y="3155742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445B907-D807-BC53-EA16-77A865150FFC}"/>
              </a:ext>
            </a:extLst>
          </p:cNvPr>
          <p:cNvSpPr/>
          <p:nvPr/>
        </p:nvSpPr>
        <p:spPr>
          <a:xfrm>
            <a:off x="10076478" y="3038435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89692F0-19DF-3F2E-1E74-45F7E31D0100}"/>
              </a:ext>
            </a:extLst>
          </p:cNvPr>
          <p:cNvSpPr/>
          <p:nvPr/>
        </p:nvSpPr>
        <p:spPr>
          <a:xfrm>
            <a:off x="7591926" y="3084546"/>
            <a:ext cx="3314700" cy="1361653"/>
          </a:xfrm>
          <a:custGeom>
            <a:avLst/>
            <a:gdLst>
              <a:gd name="connsiteX0" fmla="*/ 0 w 3314700"/>
              <a:gd name="connsiteY0" fmla="*/ 1361653 h 1361653"/>
              <a:gd name="connsiteX1" fmla="*/ 1335506 w 3314700"/>
              <a:gd name="connsiteY1" fmla="*/ 86306 h 1361653"/>
              <a:gd name="connsiteX2" fmla="*/ 3314700 w 3314700"/>
              <a:gd name="connsiteY2" fmla="*/ 218653 h 136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0" h="1361653">
                <a:moveTo>
                  <a:pt x="0" y="1361653"/>
                </a:moveTo>
                <a:cubicBezTo>
                  <a:pt x="391528" y="819229"/>
                  <a:pt x="783056" y="276806"/>
                  <a:pt x="1335506" y="86306"/>
                </a:cubicBezTo>
                <a:cubicBezTo>
                  <a:pt x="1887956" y="-104194"/>
                  <a:pt x="2601328" y="57229"/>
                  <a:pt x="3314700" y="218653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1942CB-522D-0A26-D35E-6DE90EFE578F}"/>
              </a:ext>
            </a:extLst>
          </p:cNvPr>
          <p:cNvSpPr txBox="1"/>
          <p:nvPr/>
        </p:nvSpPr>
        <p:spPr>
          <a:xfrm>
            <a:off x="2059162" y="5214528"/>
            <a:ext cx="197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Relationship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B67E76-ADD4-CC7F-10AA-E08400FA6838}"/>
              </a:ext>
            </a:extLst>
          </p:cNvPr>
          <p:cNvSpPr txBox="1"/>
          <p:nvPr/>
        </p:nvSpPr>
        <p:spPr>
          <a:xfrm>
            <a:off x="8088413" y="5220835"/>
            <a:ext cx="232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14754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4159-1787-64A6-ED00-FF8B54AC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B3E314A-C737-9894-3E81-2B6E1200B51B}"/>
                  </a:ext>
                </a:extLst>
              </p:cNvPr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2795981699"/>
                  </p:ext>
                </p:extLst>
              </p:nvPr>
            </p:nvGraphicFramePr>
            <p:xfrm>
              <a:off x="399047" y="865607"/>
              <a:ext cx="11393905" cy="5330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9274">
                      <a:extLst>
                        <a:ext uri="{9D8B030D-6E8A-4147-A177-3AD203B41FA5}">
                          <a16:colId xmlns:a16="http://schemas.microsoft.com/office/drawing/2014/main" val="4088261247"/>
                        </a:ext>
                      </a:extLst>
                    </a:gridCol>
                    <a:gridCol w="4662237">
                      <a:extLst>
                        <a:ext uri="{9D8B030D-6E8A-4147-A177-3AD203B41FA5}">
                          <a16:colId xmlns:a16="http://schemas.microsoft.com/office/drawing/2014/main" val="4066210252"/>
                        </a:ext>
                      </a:extLst>
                    </a:gridCol>
                    <a:gridCol w="4722394">
                      <a:extLst>
                        <a:ext uri="{9D8B030D-6E8A-4147-A177-3AD203B41FA5}">
                          <a16:colId xmlns:a16="http://schemas.microsoft.com/office/drawing/2014/main" val="25172725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7089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Supervised Task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Regression – targets are numeric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Classification – targets are categorical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15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Output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Direct numerical prediction </a:t>
                          </a:r>
                          <a:r>
                            <a:rPr lang="en-US" dirty="0"/>
                            <a:t>of targets, for example, predicted GPA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Probability</a:t>
                          </a:r>
                          <a:r>
                            <a:rPr lang="en-US" dirty="0"/>
                            <a:t> of an instance belonging to a class, for example, probability of a student being GRA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277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Equation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4309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𝐺𝑃𝐴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=1.2+0.3×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𝑠𝑡𝑢𝑑𝑦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𝐺𝑅𝐴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2.3+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0.25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𝑠𝑡𝑢𝑑𝑦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3898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Prediction shape</a:t>
                          </a:r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962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Scikit-learn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sklearn.linear_model.LinearRegression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/>
                            <a:t>sklearn.linear_model.LogisticRegression</a:t>
                          </a:r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140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B3E314A-C737-9894-3E81-2B6E1200B51B}"/>
                  </a:ext>
                </a:extLst>
              </p:cNvPr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2795981699"/>
                  </p:ext>
                </p:extLst>
              </p:nvPr>
            </p:nvGraphicFramePr>
            <p:xfrm>
              <a:off x="399047" y="865607"/>
              <a:ext cx="11393905" cy="5330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9274">
                      <a:extLst>
                        <a:ext uri="{9D8B030D-6E8A-4147-A177-3AD203B41FA5}">
                          <a16:colId xmlns:a16="http://schemas.microsoft.com/office/drawing/2014/main" val="4088261247"/>
                        </a:ext>
                      </a:extLst>
                    </a:gridCol>
                    <a:gridCol w="4662237">
                      <a:extLst>
                        <a:ext uri="{9D8B030D-6E8A-4147-A177-3AD203B41FA5}">
                          <a16:colId xmlns:a16="http://schemas.microsoft.com/office/drawing/2014/main" val="4066210252"/>
                        </a:ext>
                      </a:extLst>
                    </a:gridCol>
                    <a:gridCol w="4722394">
                      <a:extLst>
                        <a:ext uri="{9D8B030D-6E8A-4147-A177-3AD203B41FA5}">
                          <a16:colId xmlns:a16="http://schemas.microsoft.com/office/drawing/2014/main" val="25172725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7089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Supervised Task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Regression – targets are numeric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Classification – targets are categorical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156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Output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Direct numerical prediction </a:t>
                          </a:r>
                          <a:r>
                            <a:rPr lang="en-US" dirty="0"/>
                            <a:t>of targets, for example, predicted GPA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Probability</a:t>
                          </a:r>
                          <a:r>
                            <a:rPr lang="en-US" dirty="0"/>
                            <a:t> of an instance belonging to a class, for example, probability of a student being GRA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277295"/>
                      </a:ext>
                    </a:extLst>
                  </a:tr>
                  <a:tr h="6230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Equation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268" t="-227451" r="-101830" b="-5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1419" t="-227451" r="-516" b="-550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309335"/>
                      </a:ext>
                    </a:extLst>
                  </a:tr>
                  <a:tr h="6684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268" t="-303636" r="-101830" b="-4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1419" t="-303636" r="-516" b="-4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3898937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Prediction shape</a:t>
                          </a:r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962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Scikit-learn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sklearn.linear_model.LinearRegression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/>
                            <a:t>sklearn.linear_model.LogisticRegression</a:t>
                          </a:r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1406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AEFE31-0BCD-DFF7-19F2-249CDAF85CF0}"/>
              </a:ext>
            </a:extLst>
          </p:cNvPr>
          <p:cNvCxnSpPr>
            <a:cxnSpLocks/>
          </p:cNvCxnSpPr>
          <p:nvPr/>
        </p:nvCxnSpPr>
        <p:spPr>
          <a:xfrm>
            <a:off x="2958316" y="5481139"/>
            <a:ext cx="36244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0A9C3C-0AE8-6A51-C0B6-CE28CE9767D6}"/>
              </a:ext>
            </a:extLst>
          </p:cNvPr>
          <p:cNvCxnSpPr>
            <a:cxnSpLocks/>
          </p:cNvCxnSpPr>
          <p:nvPr/>
        </p:nvCxnSpPr>
        <p:spPr>
          <a:xfrm flipV="1">
            <a:off x="2958316" y="3563414"/>
            <a:ext cx="0" cy="19462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56CD74-192E-202D-84F7-EF45F122E4E3}"/>
                  </a:ext>
                </a:extLst>
              </p:cNvPr>
              <p:cNvSpPr txBox="1"/>
              <p:nvPr/>
            </p:nvSpPr>
            <p:spPr>
              <a:xfrm>
                <a:off x="5721236" y="5485060"/>
                <a:ext cx="1426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𝑆𝑡𝑢𝑑𝑦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𝑇𝑖𝑚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56CD74-192E-202D-84F7-EF45F122E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236" y="5485060"/>
                <a:ext cx="142641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FC98F7-8B2A-748E-52F9-9ED0B02E896F}"/>
                  </a:ext>
                </a:extLst>
              </p:cNvPr>
              <p:cNvSpPr txBox="1"/>
              <p:nvPr/>
            </p:nvSpPr>
            <p:spPr>
              <a:xfrm rot="16200000">
                <a:off x="2379902" y="3803555"/>
                <a:ext cx="674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𝐺𝑃𝐴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FC98F7-8B2A-748E-52F9-9ED0B02E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79902" y="3803555"/>
                <a:ext cx="6742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16B95573-0657-596C-EDBB-D18F3CE626B5}"/>
              </a:ext>
            </a:extLst>
          </p:cNvPr>
          <p:cNvSpPr/>
          <p:nvPr/>
        </p:nvSpPr>
        <p:spPr>
          <a:xfrm>
            <a:off x="3529816" y="4656601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2B450-BC93-B33B-B98E-3B9E23F28331}"/>
              </a:ext>
            </a:extLst>
          </p:cNvPr>
          <p:cNvSpPr/>
          <p:nvPr/>
        </p:nvSpPr>
        <p:spPr>
          <a:xfrm>
            <a:off x="4098854" y="4773907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3FC1E6-03AA-EAE8-2ACB-3DAB9FDCC53A}"/>
              </a:ext>
            </a:extLst>
          </p:cNvPr>
          <p:cNvSpPr/>
          <p:nvPr/>
        </p:nvSpPr>
        <p:spPr>
          <a:xfrm>
            <a:off x="4173662" y="4270831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F01312-0885-E2D5-CD46-EE2894ED76A6}"/>
              </a:ext>
            </a:extLst>
          </p:cNvPr>
          <p:cNvSpPr/>
          <p:nvPr/>
        </p:nvSpPr>
        <p:spPr>
          <a:xfrm>
            <a:off x="4975611" y="4574388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65F32A-4C18-5759-857C-3C985922A051}"/>
              </a:ext>
            </a:extLst>
          </p:cNvPr>
          <p:cNvSpPr/>
          <p:nvPr/>
        </p:nvSpPr>
        <p:spPr>
          <a:xfrm>
            <a:off x="5092917" y="3740258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F4B5D-79E7-00D3-259F-5BE64A8A37C2}"/>
              </a:ext>
            </a:extLst>
          </p:cNvPr>
          <p:cNvSpPr/>
          <p:nvPr/>
        </p:nvSpPr>
        <p:spPr>
          <a:xfrm>
            <a:off x="3244146" y="5063234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84D4B3-A8C5-A197-F2F9-26759FB01B2F}"/>
              </a:ext>
            </a:extLst>
          </p:cNvPr>
          <p:cNvSpPr/>
          <p:nvPr/>
        </p:nvSpPr>
        <p:spPr>
          <a:xfrm>
            <a:off x="4740998" y="4229106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B14D2F-C098-0A76-B92E-34B337FBF52F}"/>
              </a:ext>
            </a:extLst>
          </p:cNvPr>
          <p:cNvSpPr/>
          <p:nvPr/>
        </p:nvSpPr>
        <p:spPr>
          <a:xfrm>
            <a:off x="6133087" y="3814926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2B1F86-115B-3496-56A4-95BE17D05758}"/>
              </a:ext>
            </a:extLst>
          </p:cNvPr>
          <p:cNvSpPr/>
          <p:nvPr/>
        </p:nvSpPr>
        <p:spPr>
          <a:xfrm>
            <a:off x="5546555" y="4093723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409D34-D8AF-B802-9443-1C7083EC3F03}"/>
              </a:ext>
            </a:extLst>
          </p:cNvPr>
          <p:cNvCxnSpPr/>
          <p:nvPr/>
        </p:nvCxnSpPr>
        <p:spPr>
          <a:xfrm flipV="1">
            <a:off x="3075521" y="3686924"/>
            <a:ext cx="3164305" cy="1662244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EB04C5-9841-D2B9-E92D-776DF6979C39}"/>
              </a:ext>
            </a:extLst>
          </p:cNvPr>
          <p:cNvCxnSpPr>
            <a:cxnSpLocks/>
          </p:cNvCxnSpPr>
          <p:nvPr/>
        </p:nvCxnSpPr>
        <p:spPr>
          <a:xfrm>
            <a:off x="7573619" y="5499774"/>
            <a:ext cx="36244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33734B-762C-D081-5EC2-25FE46579640}"/>
              </a:ext>
            </a:extLst>
          </p:cNvPr>
          <p:cNvCxnSpPr>
            <a:cxnSpLocks/>
          </p:cNvCxnSpPr>
          <p:nvPr/>
        </p:nvCxnSpPr>
        <p:spPr>
          <a:xfrm flipV="1">
            <a:off x="7573619" y="3582049"/>
            <a:ext cx="0" cy="19462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DE7D5E-7638-C574-2888-E320BB132833}"/>
                  </a:ext>
                </a:extLst>
              </p:cNvPr>
              <p:cNvSpPr txBox="1"/>
              <p:nvPr/>
            </p:nvSpPr>
            <p:spPr>
              <a:xfrm>
                <a:off x="10392298" y="5503695"/>
                <a:ext cx="1426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𝑆𝑡𝑢𝑑𝑦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𝑇𝑖𝑚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DE7D5E-7638-C574-2888-E320BB132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298" y="5503695"/>
                <a:ext cx="142641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E647D8-8FC8-699A-6E5F-5E0E6BD8B1EC}"/>
                  </a:ext>
                </a:extLst>
              </p:cNvPr>
              <p:cNvSpPr txBox="1"/>
              <p:nvPr/>
            </p:nvSpPr>
            <p:spPr>
              <a:xfrm rot="16200000">
                <a:off x="6731897" y="3871514"/>
                <a:ext cx="1200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𝑖𝑠𝐺𝑅𝐴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E647D8-8FC8-699A-6E5F-5E0E6BD8B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31897" y="3871514"/>
                <a:ext cx="1200842" cy="369332"/>
              </a:xfrm>
              <a:prstGeom prst="rect">
                <a:avLst/>
              </a:prstGeom>
              <a:blipFill>
                <a:blip r:embed="rId6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96E13E11-F0E7-C00F-E204-23C88E5B06A0}"/>
              </a:ext>
            </a:extLst>
          </p:cNvPr>
          <p:cNvSpPr/>
          <p:nvPr/>
        </p:nvSpPr>
        <p:spPr>
          <a:xfrm>
            <a:off x="8180294" y="5077662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E5EE7E-E3FA-D3E4-0EE2-FF0DBEDA0CB5}"/>
              </a:ext>
            </a:extLst>
          </p:cNvPr>
          <p:cNvSpPr/>
          <p:nvPr/>
        </p:nvSpPr>
        <p:spPr>
          <a:xfrm>
            <a:off x="8474805" y="5069390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481582-0F43-FFEF-FF30-0FE39D9943B9}"/>
              </a:ext>
            </a:extLst>
          </p:cNvPr>
          <p:cNvSpPr/>
          <p:nvPr/>
        </p:nvSpPr>
        <p:spPr>
          <a:xfrm>
            <a:off x="9590762" y="3761455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B1F850-C852-BA92-6254-6413EC630103}"/>
              </a:ext>
            </a:extLst>
          </p:cNvPr>
          <p:cNvSpPr/>
          <p:nvPr/>
        </p:nvSpPr>
        <p:spPr>
          <a:xfrm>
            <a:off x="8863357" y="5063234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32805B-9BDC-1A47-115C-C6039260F103}"/>
              </a:ext>
            </a:extLst>
          </p:cNvPr>
          <p:cNvSpPr/>
          <p:nvPr/>
        </p:nvSpPr>
        <p:spPr>
          <a:xfrm>
            <a:off x="9945098" y="3758893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E3BD62-76D9-707B-BBE4-AD04163D09DC}"/>
              </a:ext>
            </a:extLst>
          </p:cNvPr>
          <p:cNvSpPr/>
          <p:nvPr/>
        </p:nvSpPr>
        <p:spPr>
          <a:xfrm>
            <a:off x="7859449" y="5081869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0A96C-BDF5-36E7-619B-DF4CA114E97A}"/>
              </a:ext>
            </a:extLst>
          </p:cNvPr>
          <p:cNvSpPr/>
          <p:nvPr/>
        </p:nvSpPr>
        <p:spPr>
          <a:xfrm>
            <a:off x="10759039" y="3753608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D8AC4E-C17A-F0DF-C0D3-09E2ADD82098}"/>
              </a:ext>
            </a:extLst>
          </p:cNvPr>
          <p:cNvSpPr/>
          <p:nvPr/>
        </p:nvSpPr>
        <p:spPr>
          <a:xfrm>
            <a:off x="10477872" y="3758892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BA2490-99C2-572A-A04E-BEE5D2E14D73}"/>
              </a:ext>
            </a:extLst>
          </p:cNvPr>
          <p:cNvSpPr/>
          <p:nvPr/>
        </p:nvSpPr>
        <p:spPr>
          <a:xfrm>
            <a:off x="10238425" y="3758892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9688A5-507D-18C6-D162-E18A98C98E09}"/>
              </a:ext>
            </a:extLst>
          </p:cNvPr>
          <p:cNvSpPr/>
          <p:nvPr/>
        </p:nvSpPr>
        <p:spPr>
          <a:xfrm>
            <a:off x="9111115" y="3757285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5AF9A1-CC21-07ED-4289-C5AA036AD581}"/>
              </a:ext>
            </a:extLst>
          </p:cNvPr>
          <p:cNvSpPr/>
          <p:nvPr/>
        </p:nvSpPr>
        <p:spPr>
          <a:xfrm>
            <a:off x="9354750" y="5063234"/>
            <a:ext cx="234613" cy="234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EF80552-F98E-9FFC-11CB-E79DDCE91C0D}"/>
              </a:ext>
            </a:extLst>
          </p:cNvPr>
          <p:cNvSpPr/>
          <p:nvPr/>
        </p:nvSpPr>
        <p:spPr>
          <a:xfrm>
            <a:off x="7838575" y="3855263"/>
            <a:ext cx="3080084" cy="1347537"/>
          </a:xfrm>
          <a:custGeom>
            <a:avLst/>
            <a:gdLst>
              <a:gd name="connsiteX0" fmla="*/ 0 w 3164305"/>
              <a:gd name="connsiteY0" fmla="*/ 1347537 h 1347537"/>
              <a:gd name="connsiteX1" fmla="*/ 1118937 w 3164305"/>
              <a:gd name="connsiteY1" fmla="*/ 1118937 h 1347537"/>
              <a:gd name="connsiteX2" fmla="*/ 1672389 w 3164305"/>
              <a:gd name="connsiteY2" fmla="*/ 156411 h 1347537"/>
              <a:gd name="connsiteX3" fmla="*/ 3164305 w 3164305"/>
              <a:gd name="connsiteY3" fmla="*/ 0 h 134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4305" h="1347537">
                <a:moveTo>
                  <a:pt x="0" y="1347537"/>
                </a:moveTo>
                <a:cubicBezTo>
                  <a:pt x="420103" y="1332497"/>
                  <a:pt x="840206" y="1317458"/>
                  <a:pt x="1118937" y="1118937"/>
                </a:cubicBezTo>
                <a:cubicBezTo>
                  <a:pt x="1397668" y="920416"/>
                  <a:pt x="1331494" y="342900"/>
                  <a:pt x="1672389" y="156411"/>
                </a:cubicBezTo>
                <a:cubicBezTo>
                  <a:pt x="2013284" y="-30078"/>
                  <a:pt x="2897605" y="22058"/>
                  <a:pt x="3164305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FCC8-B6AB-7F04-6C92-95DDBE3B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CAB44-B97E-53C1-AD9C-A80856DD020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0" dirty="0"/>
                  <a:t>Equation: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𝐺𝑃𝐴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=1.2+0.3×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To make prediction for a single row, replace each feature in the equation with the actual value of that feature in the row</a:t>
                </a:r>
              </a:p>
              <a:p>
                <a:r>
                  <a:rPr lang="en-US" dirty="0"/>
                  <a:t>The end result is the predicted value of the target of the row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CAB44-B97E-53C1-AD9C-A80856DD0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059" t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71C4724-967B-CAB8-71B9-7439EAFD9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359007"/>
                  </p:ext>
                </p:extLst>
              </p:nvPr>
            </p:nvGraphicFramePr>
            <p:xfrm>
              <a:off x="798765" y="3254542"/>
              <a:ext cx="1045026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0052">
                      <a:extLst>
                        <a:ext uri="{9D8B030D-6E8A-4147-A177-3AD203B41FA5}">
                          <a16:colId xmlns:a16="http://schemas.microsoft.com/office/drawing/2014/main" val="816941117"/>
                        </a:ext>
                      </a:extLst>
                    </a:gridCol>
                    <a:gridCol w="2090052">
                      <a:extLst>
                        <a:ext uri="{9D8B030D-6E8A-4147-A177-3AD203B41FA5}">
                          <a16:colId xmlns:a16="http://schemas.microsoft.com/office/drawing/2014/main" val="1228050801"/>
                        </a:ext>
                      </a:extLst>
                    </a:gridCol>
                    <a:gridCol w="2090052">
                      <a:extLst>
                        <a:ext uri="{9D8B030D-6E8A-4147-A177-3AD203B41FA5}">
                          <a16:colId xmlns:a16="http://schemas.microsoft.com/office/drawing/2014/main" val="2117676256"/>
                        </a:ext>
                      </a:extLst>
                    </a:gridCol>
                    <a:gridCol w="2090052">
                      <a:extLst>
                        <a:ext uri="{9D8B030D-6E8A-4147-A177-3AD203B41FA5}">
                          <a16:colId xmlns:a16="http://schemas.microsoft.com/office/drawing/2014/main" val="811589012"/>
                        </a:ext>
                      </a:extLst>
                    </a:gridCol>
                    <a:gridCol w="2090052">
                      <a:extLst>
                        <a:ext uri="{9D8B030D-6E8A-4147-A177-3AD203B41FA5}">
                          <a16:colId xmlns:a16="http://schemas.microsoft.com/office/drawing/2014/main" val="4091542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 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Daily Study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GPA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Equation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GPA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9662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202301235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1.8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1.2+0.3×3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2.1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679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202309131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2.7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1.2+0.3×5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2.7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2106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202303943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3.2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1.2+0.3×8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3.6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939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202308654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1.2+0.3×10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4.2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6932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71C4724-967B-CAB8-71B9-7439EAFD9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359007"/>
                  </p:ext>
                </p:extLst>
              </p:nvPr>
            </p:nvGraphicFramePr>
            <p:xfrm>
              <a:off x="798765" y="3254542"/>
              <a:ext cx="1045026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0052">
                      <a:extLst>
                        <a:ext uri="{9D8B030D-6E8A-4147-A177-3AD203B41FA5}">
                          <a16:colId xmlns:a16="http://schemas.microsoft.com/office/drawing/2014/main" val="816941117"/>
                        </a:ext>
                      </a:extLst>
                    </a:gridCol>
                    <a:gridCol w="2090052">
                      <a:extLst>
                        <a:ext uri="{9D8B030D-6E8A-4147-A177-3AD203B41FA5}">
                          <a16:colId xmlns:a16="http://schemas.microsoft.com/office/drawing/2014/main" val="1228050801"/>
                        </a:ext>
                      </a:extLst>
                    </a:gridCol>
                    <a:gridCol w="2090052">
                      <a:extLst>
                        <a:ext uri="{9D8B030D-6E8A-4147-A177-3AD203B41FA5}">
                          <a16:colId xmlns:a16="http://schemas.microsoft.com/office/drawing/2014/main" val="2117676256"/>
                        </a:ext>
                      </a:extLst>
                    </a:gridCol>
                    <a:gridCol w="2090052">
                      <a:extLst>
                        <a:ext uri="{9D8B030D-6E8A-4147-A177-3AD203B41FA5}">
                          <a16:colId xmlns:a16="http://schemas.microsoft.com/office/drawing/2014/main" val="811589012"/>
                        </a:ext>
                      </a:extLst>
                    </a:gridCol>
                    <a:gridCol w="2090052">
                      <a:extLst>
                        <a:ext uri="{9D8B030D-6E8A-4147-A177-3AD203B41FA5}">
                          <a16:colId xmlns:a16="http://schemas.microsoft.com/office/drawing/2014/main" val="4091542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 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Daily Study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GPA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Equation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GPA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9662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202301235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1.8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83" t="-108197" r="-10116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2.1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679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202309131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2.7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83" t="-204839" r="-10116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2.7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2106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202303943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3.2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83" t="-309836" r="-10116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3.6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939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202308654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83" t="-409836" r="-10116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4.2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6932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6818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FCC8-B6AB-7F04-6C92-95DDBE3B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Example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CAB44-B97E-53C1-AD9C-A80856DD020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sz="1800" b="0" dirty="0"/>
                  <a:t>Equation: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𝐺𝑅𝐴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−2.3+0.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𝑠𝑡𝑢𝑑𝑦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/>
                  <a:t>Similar like before, replace the actual value of each feature in a row to the equation to get the probability of the row belonging to the target class</a:t>
                </a:r>
              </a:p>
              <a:p>
                <a:r>
                  <a:rPr lang="en-US" sz="1800" dirty="0"/>
                  <a:t>Probability can then be transformed to actual class by comparing to a threshold, for example, 0.5</a:t>
                </a:r>
              </a:p>
              <a:p>
                <a:pPr lvl="1"/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sz="1600" dirty="0"/>
                  <a:t> 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1600" dirty="0"/>
                  <a:t> 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lvl="1"/>
                <a:r>
                  <a:rPr lang="en-US" sz="1600" dirty="0"/>
                  <a:t>Depends on the problem, we may want to choose a different probability threshold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CAB44-B97E-53C1-AD9C-A80856DD0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53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71C4724-967B-CAB8-71B9-7439EAFD9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403643"/>
                  </p:ext>
                </p:extLst>
              </p:nvPr>
            </p:nvGraphicFramePr>
            <p:xfrm>
              <a:off x="281739" y="3339828"/>
              <a:ext cx="11628521" cy="286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0990">
                      <a:extLst>
                        <a:ext uri="{9D8B030D-6E8A-4147-A177-3AD203B41FA5}">
                          <a16:colId xmlns:a16="http://schemas.microsoft.com/office/drawing/2014/main" val="816941117"/>
                        </a:ext>
                      </a:extLst>
                    </a:gridCol>
                    <a:gridCol w="1900990">
                      <a:extLst>
                        <a:ext uri="{9D8B030D-6E8A-4147-A177-3AD203B41FA5}">
                          <a16:colId xmlns:a16="http://schemas.microsoft.com/office/drawing/2014/main" val="1228050801"/>
                        </a:ext>
                      </a:extLst>
                    </a:gridCol>
                    <a:gridCol w="1900990">
                      <a:extLst>
                        <a:ext uri="{9D8B030D-6E8A-4147-A177-3AD203B41FA5}">
                          <a16:colId xmlns:a16="http://schemas.microsoft.com/office/drawing/2014/main" val="2117676256"/>
                        </a:ext>
                      </a:extLst>
                    </a:gridCol>
                    <a:gridCol w="2087478">
                      <a:extLst>
                        <a:ext uri="{9D8B030D-6E8A-4147-A177-3AD203B41FA5}">
                          <a16:colId xmlns:a16="http://schemas.microsoft.com/office/drawing/2014/main" val="811589012"/>
                        </a:ext>
                      </a:extLst>
                    </a:gridCol>
                    <a:gridCol w="2051384">
                      <a:extLst>
                        <a:ext uri="{9D8B030D-6E8A-4147-A177-3AD203B41FA5}">
                          <a16:colId xmlns:a16="http://schemas.microsoft.com/office/drawing/2014/main" val="4091542913"/>
                        </a:ext>
                      </a:extLst>
                    </a:gridCol>
                    <a:gridCol w="1786689">
                      <a:extLst>
                        <a:ext uri="{9D8B030D-6E8A-4147-A177-3AD203B41FA5}">
                          <a16:colId xmlns:a16="http://schemas.microsoft.com/office/drawing/2014/main" val="3476379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 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Daily Study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 GRA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Equation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P(is GRA)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is GRA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9662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202301235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2.3+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0.25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0.16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False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679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202309131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2.3+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0.25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0.26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False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2106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202303943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2.3+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0.25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0.43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False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939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202308654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2.3+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0.25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0.55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True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6932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71C4724-967B-CAB8-71B9-7439EAFD9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403643"/>
                  </p:ext>
                </p:extLst>
              </p:nvPr>
            </p:nvGraphicFramePr>
            <p:xfrm>
              <a:off x="281739" y="3339828"/>
              <a:ext cx="11628521" cy="286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0990">
                      <a:extLst>
                        <a:ext uri="{9D8B030D-6E8A-4147-A177-3AD203B41FA5}">
                          <a16:colId xmlns:a16="http://schemas.microsoft.com/office/drawing/2014/main" val="816941117"/>
                        </a:ext>
                      </a:extLst>
                    </a:gridCol>
                    <a:gridCol w="1900990">
                      <a:extLst>
                        <a:ext uri="{9D8B030D-6E8A-4147-A177-3AD203B41FA5}">
                          <a16:colId xmlns:a16="http://schemas.microsoft.com/office/drawing/2014/main" val="1228050801"/>
                        </a:ext>
                      </a:extLst>
                    </a:gridCol>
                    <a:gridCol w="1900990">
                      <a:extLst>
                        <a:ext uri="{9D8B030D-6E8A-4147-A177-3AD203B41FA5}">
                          <a16:colId xmlns:a16="http://schemas.microsoft.com/office/drawing/2014/main" val="2117676256"/>
                        </a:ext>
                      </a:extLst>
                    </a:gridCol>
                    <a:gridCol w="2087478">
                      <a:extLst>
                        <a:ext uri="{9D8B030D-6E8A-4147-A177-3AD203B41FA5}">
                          <a16:colId xmlns:a16="http://schemas.microsoft.com/office/drawing/2014/main" val="811589012"/>
                        </a:ext>
                      </a:extLst>
                    </a:gridCol>
                    <a:gridCol w="2051384">
                      <a:extLst>
                        <a:ext uri="{9D8B030D-6E8A-4147-A177-3AD203B41FA5}">
                          <a16:colId xmlns:a16="http://schemas.microsoft.com/office/drawing/2014/main" val="4091542913"/>
                        </a:ext>
                      </a:extLst>
                    </a:gridCol>
                    <a:gridCol w="1786689">
                      <a:extLst>
                        <a:ext uri="{9D8B030D-6E8A-4147-A177-3AD203B41FA5}">
                          <a16:colId xmlns:a16="http://schemas.microsoft.com/office/drawing/2014/main" val="3476379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 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Daily Study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 GRA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Equation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P(is GRA)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is GRA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9662086"/>
                      </a:ext>
                    </a:extLst>
                  </a:tr>
                  <a:tr h="6230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202301235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977" t="-63107" r="-18538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0.16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False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679701"/>
                      </a:ext>
                    </a:extLst>
                  </a:tr>
                  <a:tr h="6230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202309131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False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977" t="-164706" r="-185380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0.26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False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2106117"/>
                      </a:ext>
                    </a:extLst>
                  </a:tr>
                  <a:tr h="6230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202303943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977" t="-262136" r="-185380" b="-1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0.43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False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939551"/>
                      </a:ext>
                    </a:extLst>
                  </a:tr>
                  <a:tr h="6230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202308654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977" t="-365686" r="-185380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0.55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True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6932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946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D99A-000A-4CA4-AD29-4FF79F4D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504"/>
            <a:ext cx="10515600" cy="666991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71270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55CF-6478-4DFD-9158-0D472720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3633-BCD2-4272-9515-33E19377E9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very famous model in Machine Learning, can be applied to both classification and regression </a:t>
            </a:r>
          </a:p>
          <a:p>
            <a:r>
              <a:rPr lang="en-US" dirty="0"/>
              <a:t>We begin with the simplest case of linear SVM binary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5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E244-8DB2-4113-B135-94377A8F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Linear SVM for Binary Classification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F82D2D-2C2A-4CBB-8EAB-24696FE70326}"/>
              </a:ext>
            </a:extLst>
          </p:cNvPr>
          <p:cNvSpPr txBox="1">
            <a:spLocks/>
          </p:cNvSpPr>
          <p:nvPr/>
        </p:nvSpPr>
        <p:spPr>
          <a:xfrm>
            <a:off x="622300" y="936312"/>
            <a:ext cx="5703801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Let’s start with a very simple dataset</a:t>
            </a:r>
          </a:p>
          <a:p>
            <a:pPr lvl="1"/>
            <a:r>
              <a:rPr lang="en-US" sz="2000" dirty="0"/>
              <a:t>Two input features, study time and number of lecture attended</a:t>
            </a:r>
          </a:p>
          <a:p>
            <a:pPr lvl="1"/>
            <a:r>
              <a:rPr lang="en-US" sz="2000" dirty="0"/>
              <a:t>Target is binary, whether the students passed the course</a:t>
            </a:r>
          </a:p>
          <a:p>
            <a:pPr lvl="1"/>
            <a:r>
              <a:rPr lang="en-US" sz="2000" dirty="0"/>
              <a:t>And assume the instances of the two classes are </a:t>
            </a:r>
            <a:r>
              <a:rPr lang="en-US" sz="2000" b="1" dirty="0"/>
              <a:t>separable</a:t>
            </a:r>
            <a:r>
              <a:rPr lang="en-US" sz="2000" dirty="0"/>
              <a:t> (as in the figures)</a:t>
            </a:r>
          </a:p>
          <a:p>
            <a:pPr lvl="2"/>
            <a:r>
              <a:rPr lang="en-US" sz="1800" dirty="0"/>
              <a:t>The diamonds and circles are instances of the two classes</a:t>
            </a:r>
          </a:p>
          <a:p>
            <a:pPr lvl="3"/>
            <a:r>
              <a:rPr lang="en-US" sz="1600" dirty="0"/>
              <a:t>Diamonds are failed students</a:t>
            </a:r>
          </a:p>
          <a:p>
            <a:pPr lvl="3"/>
            <a:r>
              <a:rPr lang="en-US" sz="1600" dirty="0"/>
              <a:t>Circles are passed students</a:t>
            </a:r>
          </a:p>
          <a:p>
            <a:r>
              <a:rPr lang="en-US" sz="2400" dirty="0"/>
              <a:t>A simple strategy is to find a line that separate the two classes to make decision</a:t>
            </a:r>
          </a:p>
          <a:p>
            <a:pPr lvl="1"/>
            <a:r>
              <a:rPr lang="en-US" sz="2000" dirty="0"/>
              <a:t>But the are an infinite number of lines!</a:t>
            </a:r>
          </a:p>
          <a:p>
            <a:r>
              <a:rPr lang="en-US" sz="2400" dirty="0"/>
              <a:t>Linear SVM will tries to find an </a:t>
            </a:r>
            <a:r>
              <a:rPr lang="en-US" sz="2400" b="1" dirty="0"/>
              <a:t>optimal line</a:t>
            </a:r>
            <a:r>
              <a:rPr lang="en-US" sz="2400" dirty="0"/>
              <a:t> that separate the two classes</a:t>
            </a:r>
          </a:p>
          <a:p>
            <a:pPr lvl="1"/>
            <a:endParaRPr lang="en-US" sz="2000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256F59F-D2B7-4435-9C96-B96698F2174D}"/>
              </a:ext>
            </a:extLst>
          </p:cNvPr>
          <p:cNvSpPr/>
          <p:nvPr/>
        </p:nvSpPr>
        <p:spPr bwMode="auto">
          <a:xfrm>
            <a:off x="8680450" y="208892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C6706D5-3702-4538-B77F-8DC85B1CBA7C}"/>
              </a:ext>
            </a:extLst>
          </p:cNvPr>
          <p:cNvSpPr/>
          <p:nvPr/>
        </p:nvSpPr>
        <p:spPr bwMode="auto">
          <a:xfrm>
            <a:off x="8832850" y="224132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F9DAFFB-C34A-4737-ACA5-14AC6DF4C5F7}"/>
              </a:ext>
            </a:extLst>
          </p:cNvPr>
          <p:cNvSpPr/>
          <p:nvPr/>
        </p:nvSpPr>
        <p:spPr bwMode="auto">
          <a:xfrm>
            <a:off x="9030320" y="207458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EFB777A-2BCB-4940-8766-AF38FBC56EED}"/>
              </a:ext>
            </a:extLst>
          </p:cNvPr>
          <p:cNvSpPr/>
          <p:nvPr/>
        </p:nvSpPr>
        <p:spPr bwMode="auto">
          <a:xfrm>
            <a:off x="9318007" y="232069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55CF752-9D9C-4128-80FF-DC017AB06F9E}"/>
              </a:ext>
            </a:extLst>
          </p:cNvPr>
          <p:cNvSpPr/>
          <p:nvPr/>
        </p:nvSpPr>
        <p:spPr bwMode="auto">
          <a:xfrm>
            <a:off x="9363077" y="199521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6F2D5AD-D755-4EE2-A363-C50960B5AE5E}"/>
              </a:ext>
            </a:extLst>
          </p:cNvPr>
          <p:cNvSpPr/>
          <p:nvPr/>
        </p:nvSpPr>
        <p:spPr bwMode="auto">
          <a:xfrm>
            <a:off x="8823322" y="166900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708BC26-8957-4967-BDB2-4DF3C51DA1A1}"/>
              </a:ext>
            </a:extLst>
          </p:cNvPr>
          <p:cNvSpPr/>
          <p:nvPr/>
        </p:nvSpPr>
        <p:spPr bwMode="auto">
          <a:xfrm>
            <a:off x="8650594" y="252952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1C3620F-25D8-4B2C-9809-B488C6A501DD}"/>
              </a:ext>
            </a:extLst>
          </p:cNvPr>
          <p:cNvSpPr/>
          <p:nvPr/>
        </p:nvSpPr>
        <p:spPr bwMode="auto">
          <a:xfrm>
            <a:off x="9075428" y="2482107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116BE69-EF97-4464-83E1-9290F9520B7B}"/>
              </a:ext>
            </a:extLst>
          </p:cNvPr>
          <p:cNvSpPr/>
          <p:nvPr/>
        </p:nvSpPr>
        <p:spPr bwMode="auto">
          <a:xfrm>
            <a:off x="9709808" y="2321512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0A788097-3BB3-43BF-A019-4FCA4275AD48}"/>
              </a:ext>
            </a:extLst>
          </p:cNvPr>
          <p:cNvSpPr/>
          <p:nvPr/>
        </p:nvSpPr>
        <p:spPr bwMode="auto">
          <a:xfrm>
            <a:off x="9075429" y="1698303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58A1F37-92A9-43B0-A2CC-1CABECF5C8D2}"/>
              </a:ext>
            </a:extLst>
          </p:cNvPr>
          <p:cNvSpPr/>
          <p:nvPr/>
        </p:nvSpPr>
        <p:spPr bwMode="auto">
          <a:xfrm>
            <a:off x="9543434" y="2491018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9D66A5-AE48-4EED-B33D-C16CD48C42F9}"/>
              </a:ext>
            </a:extLst>
          </p:cNvPr>
          <p:cNvSpPr/>
          <p:nvPr/>
        </p:nvSpPr>
        <p:spPr bwMode="auto">
          <a:xfrm>
            <a:off x="9432632" y="63143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A24CEA-C982-425F-8D42-AAF7D0B3992E}"/>
              </a:ext>
            </a:extLst>
          </p:cNvPr>
          <p:cNvSpPr/>
          <p:nvPr/>
        </p:nvSpPr>
        <p:spPr bwMode="auto">
          <a:xfrm>
            <a:off x="9823669" y="133005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A4911A-2D06-4CE9-99F8-5E66AC9442FC}"/>
              </a:ext>
            </a:extLst>
          </p:cNvPr>
          <p:cNvSpPr/>
          <p:nvPr/>
        </p:nvSpPr>
        <p:spPr bwMode="auto">
          <a:xfrm>
            <a:off x="9702179" y="88689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9F5785-54FB-49D5-A737-5B82D53C03AD}"/>
              </a:ext>
            </a:extLst>
          </p:cNvPr>
          <p:cNvSpPr/>
          <p:nvPr/>
        </p:nvSpPr>
        <p:spPr bwMode="auto">
          <a:xfrm>
            <a:off x="10212115" y="125068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1F6EEA-6C80-4A38-8DE0-E9D9C33EDAFB}"/>
              </a:ext>
            </a:extLst>
          </p:cNvPr>
          <p:cNvSpPr/>
          <p:nvPr/>
        </p:nvSpPr>
        <p:spPr bwMode="auto">
          <a:xfrm>
            <a:off x="10257185" y="92520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F7E018-BFEF-4EE1-887E-6BFB150BF848}"/>
              </a:ext>
            </a:extLst>
          </p:cNvPr>
          <p:cNvSpPr/>
          <p:nvPr/>
        </p:nvSpPr>
        <p:spPr bwMode="auto">
          <a:xfrm>
            <a:off x="9717430" y="59899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2CB31B-B828-49E2-B48F-8E91AFDD7DD7}"/>
              </a:ext>
            </a:extLst>
          </p:cNvPr>
          <p:cNvSpPr/>
          <p:nvPr/>
        </p:nvSpPr>
        <p:spPr bwMode="auto">
          <a:xfrm>
            <a:off x="10496001" y="194968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F2B00C-0252-4032-8C60-871ACA9AF9A2}"/>
              </a:ext>
            </a:extLst>
          </p:cNvPr>
          <p:cNvSpPr/>
          <p:nvPr/>
        </p:nvSpPr>
        <p:spPr bwMode="auto">
          <a:xfrm>
            <a:off x="9143694" y="69194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BD70E4-4CC2-4755-BE8E-842A8F210335}"/>
              </a:ext>
            </a:extLst>
          </p:cNvPr>
          <p:cNvSpPr/>
          <p:nvPr/>
        </p:nvSpPr>
        <p:spPr bwMode="auto">
          <a:xfrm>
            <a:off x="10797278" y="161771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4CCC10-6B5D-46C3-9677-7EDBDD451112}"/>
              </a:ext>
            </a:extLst>
          </p:cNvPr>
          <p:cNvSpPr/>
          <p:nvPr/>
        </p:nvSpPr>
        <p:spPr bwMode="auto">
          <a:xfrm>
            <a:off x="9969537" y="62829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0F5F20-5333-49C6-8076-65EF990877FD}"/>
              </a:ext>
            </a:extLst>
          </p:cNvPr>
          <p:cNvSpPr/>
          <p:nvPr/>
        </p:nvSpPr>
        <p:spPr bwMode="auto">
          <a:xfrm>
            <a:off x="10437542" y="142100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4CDA79-286F-4C16-9A24-48B5542B3FC6}"/>
              </a:ext>
            </a:extLst>
          </p:cNvPr>
          <p:cNvCxnSpPr>
            <a:cxnSpLocks/>
          </p:cNvCxnSpPr>
          <p:nvPr/>
        </p:nvCxnSpPr>
        <p:spPr bwMode="auto">
          <a:xfrm>
            <a:off x="8650594" y="757744"/>
            <a:ext cx="2301307" cy="172169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1AE9F9-0BC3-4D5D-91F9-FAE261880239}"/>
              </a:ext>
            </a:extLst>
          </p:cNvPr>
          <p:cNvCxnSpPr>
            <a:cxnSpLocks/>
          </p:cNvCxnSpPr>
          <p:nvPr/>
        </p:nvCxnSpPr>
        <p:spPr bwMode="auto">
          <a:xfrm>
            <a:off x="8650594" y="1236120"/>
            <a:ext cx="2301307" cy="136963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0AF47B-1BFD-4F47-9F82-DD0F49D605F4}"/>
              </a:ext>
            </a:extLst>
          </p:cNvPr>
          <p:cNvCxnSpPr>
            <a:cxnSpLocks/>
          </p:cNvCxnSpPr>
          <p:nvPr/>
        </p:nvCxnSpPr>
        <p:spPr bwMode="auto">
          <a:xfrm>
            <a:off x="8650594" y="1526145"/>
            <a:ext cx="2397738" cy="833384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B9D652-06C1-4126-93FA-AE88FC8177D6}"/>
              </a:ext>
            </a:extLst>
          </p:cNvPr>
          <p:cNvCxnSpPr>
            <a:cxnSpLocks/>
          </p:cNvCxnSpPr>
          <p:nvPr/>
        </p:nvCxnSpPr>
        <p:spPr bwMode="auto">
          <a:xfrm>
            <a:off x="8650594" y="936312"/>
            <a:ext cx="1720266" cy="175195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AB27D2-04AE-42D6-93F7-A0FAF699D456}"/>
              </a:ext>
            </a:extLst>
          </p:cNvPr>
          <p:cNvCxnSpPr/>
          <p:nvPr/>
        </p:nvCxnSpPr>
        <p:spPr bwMode="auto">
          <a:xfrm>
            <a:off x="8506437" y="2770003"/>
            <a:ext cx="24495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92C0ED-FBDA-413F-9EDF-EA04D2919780}"/>
              </a:ext>
            </a:extLst>
          </p:cNvPr>
          <p:cNvCxnSpPr/>
          <p:nvPr/>
        </p:nvCxnSpPr>
        <p:spPr bwMode="auto">
          <a:xfrm flipV="1">
            <a:off x="8506437" y="352575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3C0DBA8E-E829-486D-9391-2016329A44D1}"/>
              </a:ext>
            </a:extLst>
          </p:cNvPr>
          <p:cNvSpPr/>
          <p:nvPr/>
        </p:nvSpPr>
        <p:spPr bwMode="auto">
          <a:xfrm>
            <a:off x="8680450" y="485657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CAF7B494-EBE2-4123-8D10-AA9F5DC86DF6}"/>
              </a:ext>
            </a:extLst>
          </p:cNvPr>
          <p:cNvSpPr/>
          <p:nvPr/>
        </p:nvSpPr>
        <p:spPr bwMode="auto">
          <a:xfrm>
            <a:off x="8832850" y="500897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46A2F647-2005-401A-BDAC-6E9DFBF3CD82}"/>
              </a:ext>
            </a:extLst>
          </p:cNvPr>
          <p:cNvSpPr/>
          <p:nvPr/>
        </p:nvSpPr>
        <p:spPr bwMode="auto">
          <a:xfrm>
            <a:off x="9030320" y="484224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77709DEB-C4FF-42EB-AFB8-D403B80AACFA}"/>
              </a:ext>
            </a:extLst>
          </p:cNvPr>
          <p:cNvSpPr/>
          <p:nvPr/>
        </p:nvSpPr>
        <p:spPr bwMode="auto">
          <a:xfrm>
            <a:off x="9318007" y="5088351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AF92EC8E-A072-4C29-A38D-DEC2366F1DA2}"/>
              </a:ext>
            </a:extLst>
          </p:cNvPr>
          <p:cNvSpPr/>
          <p:nvPr/>
        </p:nvSpPr>
        <p:spPr bwMode="auto">
          <a:xfrm>
            <a:off x="9363077" y="476286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17AAEA2C-69F6-48F5-865E-F89C92A0CAD3}"/>
              </a:ext>
            </a:extLst>
          </p:cNvPr>
          <p:cNvSpPr/>
          <p:nvPr/>
        </p:nvSpPr>
        <p:spPr bwMode="auto">
          <a:xfrm>
            <a:off x="8823322" y="4436666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6C760B61-4EAC-4D18-AEE8-2B31D29F38D9}"/>
              </a:ext>
            </a:extLst>
          </p:cNvPr>
          <p:cNvSpPr/>
          <p:nvPr/>
        </p:nvSpPr>
        <p:spPr bwMode="auto">
          <a:xfrm>
            <a:off x="8650594" y="529717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128E71BC-A16D-4DE5-A85F-D4ADAF9A8C65}"/>
              </a:ext>
            </a:extLst>
          </p:cNvPr>
          <p:cNvSpPr/>
          <p:nvPr/>
        </p:nvSpPr>
        <p:spPr bwMode="auto">
          <a:xfrm>
            <a:off x="9075428" y="5249764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4216EA0D-5CB1-41A0-9484-C00A68D3EBC0}"/>
              </a:ext>
            </a:extLst>
          </p:cNvPr>
          <p:cNvSpPr/>
          <p:nvPr/>
        </p:nvSpPr>
        <p:spPr bwMode="auto">
          <a:xfrm>
            <a:off x="9709808" y="5089169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AAB6124-10E0-4933-B855-F520626DB587}"/>
              </a:ext>
            </a:extLst>
          </p:cNvPr>
          <p:cNvSpPr/>
          <p:nvPr/>
        </p:nvSpPr>
        <p:spPr bwMode="auto">
          <a:xfrm>
            <a:off x="9075429" y="4465960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A47EA788-FC4D-4BDB-8298-83DC0557DCE1}"/>
              </a:ext>
            </a:extLst>
          </p:cNvPr>
          <p:cNvSpPr/>
          <p:nvPr/>
        </p:nvSpPr>
        <p:spPr bwMode="auto">
          <a:xfrm>
            <a:off x="9543434" y="5258675"/>
            <a:ext cx="158745" cy="158745"/>
          </a:xfrm>
          <a:prstGeom prst="diamond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6CA717-7170-4805-A40E-5FC7404E221F}"/>
              </a:ext>
            </a:extLst>
          </p:cNvPr>
          <p:cNvSpPr/>
          <p:nvPr/>
        </p:nvSpPr>
        <p:spPr bwMode="auto">
          <a:xfrm>
            <a:off x="9432632" y="339909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CA9F20-B0BE-4B6B-8884-025FAE5BD53B}"/>
              </a:ext>
            </a:extLst>
          </p:cNvPr>
          <p:cNvSpPr/>
          <p:nvPr/>
        </p:nvSpPr>
        <p:spPr bwMode="auto">
          <a:xfrm>
            <a:off x="9823669" y="409771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43AD67-5B46-48E1-95C6-FB9E57A79048}"/>
              </a:ext>
            </a:extLst>
          </p:cNvPr>
          <p:cNvSpPr/>
          <p:nvPr/>
        </p:nvSpPr>
        <p:spPr bwMode="auto">
          <a:xfrm>
            <a:off x="9702179" y="365455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12D0955-5FE9-4B23-A83A-B29AD25801C5}"/>
              </a:ext>
            </a:extLst>
          </p:cNvPr>
          <p:cNvSpPr/>
          <p:nvPr/>
        </p:nvSpPr>
        <p:spPr bwMode="auto">
          <a:xfrm>
            <a:off x="10212115" y="401834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3E943B-329E-40A4-91B5-0203B60E8DE7}"/>
              </a:ext>
            </a:extLst>
          </p:cNvPr>
          <p:cNvSpPr/>
          <p:nvPr/>
        </p:nvSpPr>
        <p:spPr bwMode="auto">
          <a:xfrm>
            <a:off x="10257185" y="369285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EF34240-EB41-4CDB-8E25-AE5498A37CD9}"/>
              </a:ext>
            </a:extLst>
          </p:cNvPr>
          <p:cNvSpPr/>
          <p:nvPr/>
        </p:nvSpPr>
        <p:spPr bwMode="auto">
          <a:xfrm>
            <a:off x="9717430" y="336665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D7FA85-9281-49D2-B5E7-7604E92C5EFC}"/>
              </a:ext>
            </a:extLst>
          </p:cNvPr>
          <p:cNvSpPr/>
          <p:nvPr/>
        </p:nvSpPr>
        <p:spPr bwMode="auto">
          <a:xfrm>
            <a:off x="10496001" y="471734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5095349-99E0-4FAD-BC77-733431358257}"/>
              </a:ext>
            </a:extLst>
          </p:cNvPr>
          <p:cNvSpPr/>
          <p:nvPr/>
        </p:nvSpPr>
        <p:spPr bwMode="auto">
          <a:xfrm>
            <a:off x="9143694" y="345960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DDDF5C1-F577-4336-8FFB-AE4797A42E28}"/>
              </a:ext>
            </a:extLst>
          </p:cNvPr>
          <p:cNvSpPr/>
          <p:nvPr/>
        </p:nvSpPr>
        <p:spPr bwMode="auto">
          <a:xfrm>
            <a:off x="10797278" y="438537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185288-1E5C-45EE-A3C2-3B482900ACD3}"/>
              </a:ext>
            </a:extLst>
          </p:cNvPr>
          <p:cNvSpPr/>
          <p:nvPr/>
        </p:nvSpPr>
        <p:spPr bwMode="auto">
          <a:xfrm>
            <a:off x="9969537" y="339595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01F809A-E285-4090-9427-4009A9EFA004}"/>
              </a:ext>
            </a:extLst>
          </p:cNvPr>
          <p:cNvSpPr/>
          <p:nvPr/>
        </p:nvSpPr>
        <p:spPr bwMode="auto">
          <a:xfrm>
            <a:off x="10437542" y="418866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5888A7-8692-4E4F-B959-A5AA292F1F35}"/>
              </a:ext>
            </a:extLst>
          </p:cNvPr>
          <p:cNvCxnSpPr>
            <a:cxnSpLocks/>
          </p:cNvCxnSpPr>
          <p:nvPr/>
        </p:nvCxnSpPr>
        <p:spPr bwMode="auto">
          <a:xfrm>
            <a:off x="8649782" y="3556741"/>
            <a:ext cx="2004964" cy="18991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CBEED1-EF68-44C7-BCDA-4780E7555A5B}"/>
              </a:ext>
            </a:extLst>
          </p:cNvPr>
          <p:cNvCxnSpPr/>
          <p:nvPr/>
        </p:nvCxnSpPr>
        <p:spPr bwMode="auto">
          <a:xfrm>
            <a:off x="8506437" y="5537660"/>
            <a:ext cx="24495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8D258C-6AEE-4C0C-8FF1-D67A4DF38387}"/>
              </a:ext>
            </a:extLst>
          </p:cNvPr>
          <p:cNvCxnSpPr/>
          <p:nvPr/>
        </p:nvCxnSpPr>
        <p:spPr bwMode="auto">
          <a:xfrm flipV="1">
            <a:off x="8506437" y="3120232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F01767C-9FFC-4DFF-9FE2-DEAC29670969}"/>
              </a:ext>
            </a:extLst>
          </p:cNvPr>
          <p:cNvCxnSpPr>
            <a:cxnSpLocks/>
          </p:cNvCxnSpPr>
          <p:nvPr/>
        </p:nvCxnSpPr>
        <p:spPr bwMode="auto">
          <a:xfrm flipV="1">
            <a:off x="6442417" y="1995214"/>
            <a:ext cx="1878623" cy="2390158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44D739-44E7-4F7A-B949-BD0E11D4A9A3}"/>
              </a:ext>
            </a:extLst>
          </p:cNvPr>
          <p:cNvCxnSpPr>
            <a:cxnSpLocks/>
          </p:cNvCxnSpPr>
          <p:nvPr/>
        </p:nvCxnSpPr>
        <p:spPr bwMode="auto">
          <a:xfrm flipV="1">
            <a:off x="6508603" y="4624705"/>
            <a:ext cx="1881518" cy="543019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CFAEC8-5ABA-4E75-89D1-C16F0D714FAA}"/>
                  </a:ext>
                </a:extLst>
              </p:cNvPr>
              <p:cNvSpPr txBox="1"/>
              <p:nvPr/>
            </p:nvSpPr>
            <p:spPr>
              <a:xfrm>
                <a:off x="10951901" y="2701886"/>
                <a:ext cx="81849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CFAEC8-5ABA-4E75-89D1-C16F0D714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901" y="2701886"/>
                <a:ext cx="818493" cy="391261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E0283B9-AE86-4740-A02E-AFC1C7C4612E}"/>
                  </a:ext>
                </a:extLst>
              </p:cNvPr>
              <p:cNvSpPr txBox="1"/>
              <p:nvPr/>
            </p:nvSpPr>
            <p:spPr>
              <a:xfrm rot="16200000">
                <a:off x="7742036" y="642530"/>
                <a:ext cx="1064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𝑙𝑒𝑐𝑡𝑢𝑟𝑒𝑠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E0283B9-AE86-4740-A02E-AFC1C7C4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2036" y="642530"/>
                <a:ext cx="10649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01CEF7-C757-CD02-992C-2CA98E40D4E5}"/>
                  </a:ext>
                </a:extLst>
              </p:cNvPr>
              <p:cNvSpPr txBox="1"/>
              <p:nvPr/>
            </p:nvSpPr>
            <p:spPr>
              <a:xfrm>
                <a:off x="10951900" y="5490074"/>
                <a:ext cx="81849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301CEF7-C757-CD02-992C-2CA98E40D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900" y="5490074"/>
                <a:ext cx="818493" cy="391261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900B564-AF5A-CA7E-1AD6-2EDFE3352378}"/>
                  </a:ext>
                </a:extLst>
              </p:cNvPr>
              <p:cNvSpPr txBox="1"/>
              <p:nvPr/>
            </p:nvSpPr>
            <p:spPr>
              <a:xfrm rot="16200000">
                <a:off x="7742035" y="3430718"/>
                <a:ext cx="1064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𝑙𝑒𝑐𝑡𝑢𝑟𝑒𝑠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900B564-AF5A-CA7E-1AD6-2EDFE3352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2035" y="3430718"/>
                <a:ext cx="10649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7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3" grpId="0"/>
      <p:bldP spid="6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1390</Words>
  <Application>Microsoft Office PowerPoint</Application>
  <PresentationFormat>Widescreen</PresentationFormat>
  <Paragraphs>286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Avenir 55 Roman</vt:lpstr>
      <vt:lpstr>Avenir 65 Medium</vt:lpstr>
      <vt:lpstr>Avenir 95 Black</vt:lpstr>
      <vt:lpstr>Calibri</vt:lpstr>
      <vt:lpstr>Cambria Math</vt:lpstr>
      <vt:lpstr>Palatino Linotype</vt:lpstr>
      <vt:lpstr>Times New Roman</vt:lpstr>
      <vt:lpstr>Office Theme</vt:lpstr>
      <vt:lpstr>Predictive Analysis Models</vt:lpstr>
      <vt:lpstr>Linear Models</vt:lpstr>
      <vt:lpstr>Linear Models</vt:lpstr>
      <vt:lpstr>Linear Regression and Logistic Regression</vt:lpstr>
      <vt:lpstr>Linear Regression Example Explained</vt:lpstr>
      <vt:lpstr>Logistic Regression Example Explained</vt:lpstr>
      <vt:lpstr>Support Vector Machine</vt:lpstr>
      <vt:lpstr>Support Vector Machine</vt:lpstr>
      <vt:lpstr>Linear SVM for Binary Classification</vt:lpstr>
      <vt:lpstr>The Optimal Line that Separates the Classes</vt:lpstr>
      <vt:lpstr>How to Make Decisions</vt:lpstr>
      <vt:lpstr>Into Higher Dimensional Data</vt:lpstr>
      <vt:lpstr>Non-Separable Data</vt:lpstr>
      <vt:lpstr>The Kernel Trick</vt:lpstr>
      <vt:lpstr>Kernel Trick - Student Example</vt:lpstr>
      <vt:lpstr>SVR – SVM for Regression</vt:lpstr>
      <vt:lpstr>Kernel Trick in SVR</vt:lpstr>
      <vt:lpstr>Tree and Ensemble Models</vt:lpstr>
      <vt:lpstr>Decision Tree</vt:lpstr>
      <vt:lpstr>Applying a Tree to Test Data</vt:lpstr>
      <vt:lpstr>Decision Tree for Regression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144</cp:revision>
  <dcterms:created xsi:type="dcterms:W3CDTF">2019-08-07T15:31:06Z</dcterms:created>
  <dcterms:modified xsi:type="dcterms:W3CDTF">2023-02-20T21:10:08Z</dcterms:modified>
</cp:coreProperties>
</file>