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sldIdLst>
    <p:sldId id="256" r:id="rId2"/>
    <p:sldId id="262" r:id="rId3"/>
    <p:sldId id="263" r:id="rId4"/>
    <p:sldId id="264" r:id="rId5"/>
    <p:sldId id="265" r:id="rId6"/>
    <p:sldId id="266" r:id="rId7"/>
    <p:sldId id="268" r:id="rId8"/>
    <p:sldId id="267"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5C5C"/>
    <a:srgbClr val="457AC7"/>
    <a:srgbClr val="65E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3" autoAdjust="0"/>
    <p:restoredTop sz="89376" autoAdjust="0"/>
  </p:normalViewPr>
  <p:slideViewPr>
    <p:cSldViewPr snapToGrid="0" snapToObjects="1">
      <p:cViewPr varScale="1">
        <p:scale>
          <a:sx n="159" d="100"/>
          <a:sy n="159" d="100"/>
        </p:scale>
        <p:origin x="336"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D78D4-8830-4043-9064-E6BE46C06313}" type="datetimeFigureOut">
              <a:rPr lang="en-US" smtClean="0"/>
              <a:t>5/19/2022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FDDA2-D307-7D41-8A9B-9D02DEE488BF}" type="slidenum">
              <a:rPr lang="en-US" smtClean="0"/>
              <a:t>‹#›</a:t>
            </a:fld>
            <a:endParaRPr lang="en-US"/>
          </a:p>
        </p:txBody>
      </p:sp>
    </p:spTree>
    <p:extLst>
      <p:ext uri="{BB962C8B-B14F-4D97-AF65-F5344CB8AC3E}">
        <p14:creationId xmlns:p14="http://schemas.microsoft.com/office/powerpoint/2010/main" val="1134089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1</a:t>
            </a:fld>
            <a:endParaRPr lang="en-US"/>
          </a:p>
        </p:txBody>
      </p:sp>
    </p:spTree>
    <p:extLst>
      <p:ext uri="{BB962C8B-B14F-4D97-AF65-F5344CB8AC3E}">
        <p14:creationId xmlns:p14="http://schemas.microsoft.com/office/powerpoint/2010/main" val="1025935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5C32C3-0E38-EF40-8753-699E473F0219}"/>
              </a:ext>
            </a:extLst>
          </p:cNvPr>
          <p:cNvPicPr>
            <a:picLocks noChangeAspect="1"/>
          </p:cNvPicPr>
          <p:nvPr/>
        </p:nvPicPr>
        <p:blipFill rotWithShape="1">
          <a:blip r:embed="rId2"/>
          <a:srcRect r="50000"/>
          <a:stretch/>
        </p:blipFill>
        <p:spPr>
          <a:xfrm>
            <a:off x="6096000" y="0"/>
            <a:ext cx="6096000" cy="6858000"/>
          </a:xfrm>
          <a:prstGeom prst="rect">
            <a:avLst/>
          </a:prstGeom>
        </p:spPr>
      </p:pic>
      <p:sp>
        <p:nvSpPr>
          <p:cNvPr id="5" name="Title 4">
            <a:extLst>
              <a:ext uri="{FF2B5EF4-FFF2-40B4-BE49-F238E27FC236}">
                <a16:creationId xmlns:a16="http://schemas.microsoft.com/office/drawing/2014/main" id="{B27BE0D8-E95C-3C4B-A373-FA77AFB95C44}"/>
              </a:ext>
            </a:extLst>
          </p:cNvPr>
          <p:cNvSpPr>
            <a:spLocks noGrp="1"/>
          </p:cNvSpPr>
          <p:nvPr>
            <p:ph type="title" hasCustomPrompt="1"/>
          </p:nvPr>
        </p:nvSpPr>
        <p:spPr>
          <a:xfrm>
            <a:off x="6813549" y="2703443"/>
            <a:ext cx="4660900" cy="677395"/>
          </a:xfrm>
          <a:prstGeom prst="rect">
            <a:avLst/>
          </a:prstGeom>
        </p:spPr>
        <p:txBody>
          <a:bodyPr/>
          <a:lstStyle>
            <a:lvl1pPr algn="ctr">
              <a:defRPr sz="3200" b="1">
                <a:latin typeface="Arial" panose="020B0604020202020204" pitchFamily="34" charset="0"/>
                <a:cs typeface="Arial" panose="020B0604020202020204" pitchFamily="34" charset="0"/>
              </a:defRPr>
            </a:lvl1pPr>
          </a:lstStyle>
          <a:p>
            <a:r>
              <a:rPr lang="en-US" dirty="0"/>
              <a:t>Title</a:t>
            </a:r>
          </a:p>
        </p:txBody>
      </p:sp>
      <p:sp>
        <p:nvSpPr>
          <p:cNvPr id="10" name="Text Placeholder 2">
            <a:extLst>
              <a:ext uri="{FF2B5EF4-FFF2-40B4-BE49-F238E27FC236}">
                <a16:creationId xmlns:a16="http://schemas.microsoft.com/office/drawing/2014/main" id="{C1DA1688-B217-4843-B0D0-29E1D2028150}"/>
              </a:ext>
            </a:extLst>
          </p:cNvPr>
          <p:cNvSpPr>
            <a:spLocks noGrp="1"/>
          </p:cNvSpPr>
          <p:nvPr>
            <p:ph type="body" sz="quarter" idx="13" hasCustomPrompt="1"/>
          </p:nvPr>
        </p:nvSpPr>
        <p:spPr>
          <a:xfrm>
            <a:off x="6813549" y="3546735"/>
            <a:ext cx="4660900" cy="512762"/>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a:t>
            </a:r>
          </a:p>
        </p:txBody>
      </p:sp>
      <p:pic>
        <p:nvPicPr>
          <p:cNvPr id="11" name="Picture 10">
            <a:extLst>
              <a:ext uri="{FF2B5EF4-FFF2-40B4-BE49-F238E27FC236}">
                <a16:creationId xmlns:a16="http://schemas.microsoft.com/office/drawing/2014/main" id="{64356227-D7D4-F943-AFB2-F20F8B424051}"/>
              </a:ext>
            </a:extLst>
          </p:cNvPr>
          <p:cNvPicPr>
            <a:picLocks noChangeAspect="1"/>
          </p:cNvPicPr>
          <p:nvPr/>
        </p:nvPicPr>
        <p:blipFill>
          <a:blip r:embed="rId3"/>
          <a:stretch>
            <a:fillRect/>
          </a:stretch>
        </p:blipFill>
        <p:spPr>
          <a:xfrm>
            <a:off x="1598817" y="1983144"/>
            <a:ext cx="2853911" cy="2891711"/>
          </a:xfrm>
          <a:prstGeom prst="rect">
            <a:avLst/>
          </a:prstGeom>
        </p:spPr>
      </p:pic>
    </p:spTree>
    <p:extLst>
      <p:ext uri="{BB962C8B-B14F-4D97-AF65-F5344CB8AC3E}">
        <p14:creationId xmlns:p14="http://schemas.microsoft.com/office/powerpoint/2010/main" val="281909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2D5093F-A64D-6A42-8920-D62D4FA40C4E}"/>
              </a:ext>
            </a:extLst>
          </p:cNvPr>
          <p:cNvGrpSpPr/>
          <p:nvPr userDrawn="1"/>
        </p:nvGrpSpPr>
        <p:grpSpPr>
          <a:xfrm>
            <a:off x="-1" y="0"/>
            <a:ext cx="12192002" cy="6858000"/>
            <a:chOff x="-1" y="0"/>
            <a:chExt cx="12192002" cy="6858000"/>
          </a:xfrm>
        </p:grpSpPr>
        <p:pic>
          <p:nvPicPr>
            <p:cNvPr id="8" name="Picture 7">
              <a:extLst>
                <a:ext uri="{FF2B5EF4-FFF2-40B4-BE49-F238E27FC236}">
                  <a16:creationId xmlns:a16="http://schemas.microsoft.com/office/drawing/2014/main" id="{0A42E0DC-41C4-5D4E-9365-D4101A18F8FD}"/>
                </a:ext>
              </a:extLst>
            </p:cNvPr>
            <p:cNvPicPr>
              <a:picLocks noChangeAspect="1"/>
            </p:cNvPicPr>
            <p:nvPr/>
          </p:nvPicPr>
          <p:blipFill rotWithShape="1">
            <a:blip r:embed="rId2"/>
            <a:srcRect t="20272"/>
            <a:stretch/>
          </p:blipFill>
          <p:spPr>
            <a:xfrm>
              <a:off x="1" y="0"/>
              <a:ext cx="12192000" cy="6858000"/>
            </a:xfrm>
            <a:prstGeom prst="rect">
              <a:avLst/>
            </a:prstGeom>
          </p:spPr>
        </p:pic>
        <p:cxnSp>
          <p:nvCxnSpPr>
            <p:cNvPr id="9" name="Straight Connector 8">
              <a:extLst>
                <a:ext uri="{FF2B5EF4-FFF2-40B4-BE49-F238E27FC236}">
                  <a16:creationId xmlns:a16="http://schemas.microsoft.com/office/drawing/2014/main" id="{5FC13913-2F32-2343-B64C-251CB51EA2C7}"/>
                </a:ext>
              </a:extLst>
            </p:cNvPr>
            <p:cNvCxnSpPr>
              <a:cxnSpLocks/>
            </p:cNvCxnSpPr>
            <p:nvPr/>
          </p:nvCxnSpPr>
          <p:spPr>
            <a:xfrm>
              <a:off x="1826811" y="1497477"/>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EDDACB2-B58B-F64A-B55E-70FEB45037B1}"/>
                </a:ext>
              </a:extLst>
            </p:cNvPr>
            <p:cNvSpPr/>
            <p:nvPr/>
          </p:nvSpPr>
          <p:spPr>
            <a:xfrm>
              <a:off x="5589104" y="990581"/>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4A6396A-6CC8-EE41-8B23-9407CDA8FD3F}"/>
                </a:ext>
              </a:extLst>
            </p:cNvPr>
            <p:cNvCxnSpPr>
              <a:cxnSpLocks/>
            </p:cNvCxnSpPr>
            <p:nvPr/>
          </p:nvCxnSpPr>
          <p:spPr>
            <a:xfrm>
              <a:off x="1826811" y="5360525"/>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24DCAAE-06D4-1C42-A8CE-0E38F73143D0}"/>
                </a:ext>
              </a:extLst>
            </p:cNvPr>
            <p:cNvSpPr/>
            <p:nvPr/>
          </p:nvSpPr>
          <p:spPr>
            <a:xfrm>
              <a:off x="5589104" y="4853629"/>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F89AB1-B31C-E448-B85A-7845F94BB1BB}"/>
                </a:ext>
              </a:extLst>
            </p:cNvPr>
            <p:cNvSpPr/>
            <p:nvPr/>
          </p:nvSpPr>
          <p:spPr>
            <a:xfrm>
              <a:off x="-1" y="2494755"/>
              <a:ext cx="12192001" cy="1866622"/>
            </a:xfrm>
            <a:prstGeom prst="rect">
              <a:avLst/>
            </a:prstGeom>
            <a:solidFill>
              <a:srgbClr val="FFC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F5AD75-B71E-D94B-A05C-66D485089CE9}"/>
                </a:ext>
              </a:extLst>
            </p:cNvPr>
            <p:cNvPicPr>
              <a:picLocks noChangeAspect="1"/>
            </p:cNvPicPr>
            <p:nvPr/>
          </p:nvPicPr>
          <p:blipFill>
            <a:blip r:embed="rId3"/>
            <a:stretch>
              <a:fillRect/>
            </a:stretch>
          </p:blipFill>
          <p:spPr>
            <a:xfrm>
              <a:off x="5770916" y="1320514"/>
              <a:ext cx="650162" cy="433441"/>
            </a:xfrm>
            <a:prstGeom prst="rect">
              <a:avLst/>
            </a:prstGeom>
          </p:spPr>
        </p:pic>
        <p:pic>
          <p:nvPicPr>
            <p:cNvPr id="16" name="Picture 15">
              <a:extLst>
                <a:ext uri="{FF2B5EF4-FFF2-40B4-BE49-F238E27FC236}">
                  <a16:creationId xmlns:a16="http://schemas.microsoft.com/office/drawing/2014/main" id="{27CDAB06-B996-2747-B5EA-CA07085E551D}"/>
                </a:ext>
              </a:extLst>
            </p:cNvPr>
            <p:cNvPicPr>
              <a:picLocks noChangeAspect="1"/>
            </p:cNvPicPr>
            <p:nvPr/>
          </p:nvPicPr>
          <p:blipFill>
            <a:blip r:embed="rId3"/>
            <a:stretch>
              <a:fillRect/>
            </a:stretch>
          </p:blipFill>
          <p:spPr>
            <a:xfrm rot="10800000">
              <a:off x="5770916" y="5143800"/>
              <a:ext cx="650162" cy="433441"/>
            </a:xfrm>
            <a:prstGeom prst="rect">
              <a:avLst/>
            </a:prstGeom>
          </p:spPr>
        </p:pic>
      </p:grpSp>
      <p:sp>
        <p:nvSpPr>
          <p:cNvPr id="17" name="Text Placeholder 12">
            <a:extLst>
              <a:ext uri="{FF2B5EF4-FFF2-40B4-BE49-F238E27FC236}">
                <a16:creationId xmlns:a16="http://schemas.microsoft.com/office/drawing/2014/main" id="{4E663CB2-1E13-F842-839B-5A8CD0A85A60}"/>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tx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4569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33246C5-2D29-F946-B2F7-3B9C84905703}"/>
              </a:ext>
            </a:extLst>
          </p:cNvPr>
          <p:cNvGrpSpPr/>
          <p:nvPr userDrawn="1"/>
        </p:nvGrpSpPr>
        <p:grpSpPr>
          <a:xfrm>
            <a:off x="-1" y="0"/>
            <a:ext cx="12192001" cy="6858000"/>
            <a:chOff x="-1" y="0"/>
            <a:chExt cx="12192001" cy="6858000"/>
          </a:xfrm>
        </p:grpSpPr>
        <p:pic>
          <p:nvPicPr>
            <p:cNvPr id="8" name="Picture 7">
              <a:extLst>
                <a:ext uri="{FF2B5EF4-FFF2-40B4-BE49-F238E27FC236}">
                  <a16:creationId xmlns:a16="http://schemas.microsoft.com/office/drawing/2014/main" id="{44CE2E98-8D1A-CD4B-B1A9-88632EBA646B}"/>
                </a:ext>
              </a:extLst>
            </p:cNvPr>
            <p:cNvPicPr>
              <a:picLocks noChangeAspect="1"/>
            </p:cNvPicPr>
            <p:nvPr/>
          </p:nvPicPr>
          <p:blipFill>
            <a:blip r:embed="rId2"/>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CFBB83C3-3C45-0841-A413-09852839C40C}"/>
                </a:ext>
              </a:extLst>
            </p:cNvPr>
            <p:cNvCxnSpPr>
              <a:cxnSpLocks/>
            </p:cNvCxnSpPr>
            <p:nvPr/>
          </p:nvCxnSpPr>
          <p:spPr>
            <a:xfrm>
              <a:off x="1826811" y="1497477"/>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7FDDB52-74F4-BD45-9465-8A1053479EC4}"/>
                </a:ext>
              </a:extLst>
            </p:cNvPr>
            <p:cNvSpPr/>
            <p:nvPr/>
          </p:nvSpPr>
          <p:spPr>
            <a:xfrm>
              <a:off x="5589104" y="990581"/>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DFCEBF5-ADAA-7B46-9038-529B9CAD1C0A}"/>
                </a:ext>
              </a:extLst>
            </p:cNvPr>
            <p:cNvCxnSpPr>
              <a:cxnSpLocks/>
            </p:cNvCxnSpPr>
            <p:nvPr/>
          </p:nvCxnSpPr>
          <p:spPr>
            <a:xfrm>
              <a:off x="1826811" y="5360525"/>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C772748-8129-DF4A-8381-C7C56673891E}"/>
                </a:ext>
              </a:extLst>
            </p:cNvPr>
            <p:cNvSpPr/>
            <p:nvPr/>
          </p:nvSpPr>
          <p:spPr>
            <a:xfrm>
              <a:off x="5589104" y="4853629"/>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7E82D3-A127-8949-B1E6-B259F329C874}"/>
                </a:ext>
              </a:extLst>
            </p:cNvPr>
            <p:cNvSpPr/>
            <p:nvPr/>
          </p:nvSpPr>
          <p:spPr>
            <a:xfrm>
              <a:off x="-1" y="2494755"/>
              <a:ext cx="12192001" cy="18666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EB4B2D7-120C-C34A-B84F-EA07D8F4AE44}"/>
                </a:ext>
              </a:extLst>
            </p:cNvPr>
            <p:cNvPicPr>
              <a:picLocks noChangeAspect="1"/>
            </p:cNvPicPr>
            <p:nvPr/>
          </p:nvPicPr>
          <p:blipFill>
            <a:blip r:embed="rId3"/>
            <a:stretch>
              <a:fillRect/>
            </a:stretch>
          </p:blipFill>
          <p:spPr>
            <a:xfrm>
              <a:off x="5750855" y="1305854"/>
              <a:ext cx="690281" cy="460187"/>
            </a:xfrm>
            <a:prstGeom prst="rect">
              <a:avLst/>
            </a:prstGeom>
          </p:spPr>
        </p:pic>
        <p:pic>
          <p:nvPicPr>
            <p:cNvPr id="16" name="Picture 15">
              <a:extLst>
                <a:ext uri="{FF2B5EF4-FFF2-40B4-BE49-F238E27FC236}">
                  <a16:creationId xmlns:a16="http://schemas.microsoft.com/office/drawing/2014/main" id="{7F279F7D-5F09-5A4A-BBE3-A178B7A30770}"/>
                </a:ext>
              </a:extLst>
            </p:cNvPr>
            <p:cNvPicPr>
              <a:picLocks noChangeAspect="1"/>
            </p:cNvPicPr>
            <p:nvPr/>
          </p:nvPicPr>
          <p:blipFill>
            <a:blip r:embed="rId3"/>
            <a:stretch>
              <a:fillRect/>
            </a:stretch>
          </p:blipFill>
          <p:spPr>
            <a:xfrm rot="10800000">
              <a:off x="5750855" y="5128560"/>
              <a:ext cx="690281" cy="460187"/>
            </a:xfrm>
            <a:prstGeom prst="rect">
              <a:avLst/>
            </a:prstGeom>
          </p:spPr>
        </p:pic>
      </p:grpSp>
      <p:sp>
        <p:nvSpPr>
          <p:cNvPr id="14" name="Text Placeholder 12">
            <a:extLst>
              <a:ext uri="{FF2B5EF4-FFF2-40B4-BE49-F238E27FC236}">
                <a16:creationId xmlns:a16="http://schemas.microsoft.com/office/drawing/2014/main" id="{D4F3A9B5-49EA-D54B-89B9-093CE6BD84CE}"/>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bg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218187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25A00D-820B-394B-BB34-47EBF2ABECF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71227B-224F-8845-985A-7D474CAE570C}"/>
              </a:ext>
            </a:extLst>
          </p:cNvPr>
          <p:cNvSpPr/>
          <p:nvPr/>
        </p:nvSpPr>
        <p:spPr>
          <a:xfrm>
            <a:off x="-1" y="2958419"/>
            <a:ext cx="12192001" cy="9411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3FC234-CE84-CE4A-AEC5-3D8F75B4E49C}"/>
              </a:ext>
            </a:extLst>
          </p:cNvPr>
          <p:cNvSpPr txBox="1"/>
          <p:nvPr/>
        </p:nvSpPr>
        <p:spPr>
          <a:xfrm>
            <a:off x="1822703" y="3210350"/>
            <a:ext cx="8546592" cy="477054"/>
          </a:xfrm>
          <a:prstGeom prst="rect">
            <a:avLst/>
          </a:prstGeom>
          <a:noFill/>
        </p:spPr>
        <p:txBody>
          <a:bodyPr wrap="square" rtlCol="0">
            <a:spAutoFit/>
          </a:bodyPr>
          <a:lstStyle/>
          <a:p>
            <a:pPr algn="ctr"/>
            <a:r>
              <a:rPr lang="en-US" sz="2500" b="1"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93475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pic>
        <p:nvPicPr>
          <p:cNvPr id="7" name="Picture 6">
            <a:extLst>
              <a:ext uri="{FF2B5EF4-FFF2-40B4-BE49-F238E27FC236}">
                <a16:creationId xmlns:a16="http://schemas.microsoft.com/office/drawing/2014/main" id="{558D1FCC-C828-5245-A412-3708798581AD}"/>
              </a:ext>
            </a:extLst>
          </p:cNvPr>
          <p:cNvPicPr>
            <a:picLocks noChangeAspect="1"/>
          </p:cNvPicPr>
          <p:nvPr/>
        </p:nvPicPr>
        <p:blipFill>
          <a:blip r:embed="rId3"/>
          <a:stretch>
            <a:fillRect/>
          </a:stretch>
        </p:blipFill>
        <p:spPr>
          <a:xfrm>
            <a:off x="4652335" y="963303"/>
            <a:ext cx="2887330" cy="2925572"/>
          </a:xfrm>
          <a:prstGeom prst="rect">
            <a:avLst/>
          </a:prstGeom>
        </p:spPr>
      </p:pic>
      <p:sp>
        <p:nvSpPr>
          <p:cNvPr id="10" name="Text Placeholder 2">
            <a:extLst>
              <a:ext uri="{FF2B5EF4-FFF2-40B4-BE49-F238E27FC236}">
                <a16:creationId xmlns:a16="http://schemas.microsoft.com/office/drawing/2014/main" id="{4754ED87-0658-414E-9715-03B964241252}"/>
              </a:ext>
            </a:extLst>
          </p:cNvPr>
          <p:cNvSpPr>
            <a:spLocks noGrp="1"/>
          </p:cNvSpPr>
          <p:nvPr>
            <p:ph type="body" sz="quarter" idx="12" hasCustomPrompt="1"/>
          </p:nvPr>
        </p:nvSpPr>
        <p:spPr>
          <a:xfrm>
            <a:off x="3765550" y="5448601"/>
            <a:ext cx="4660900" cy="446096"/>
          </a:xfrm>
          <a:prstGeom prst="rect">
            <a:avLst/>
          </a:prstGeom>
        </p:spPr>
        <p:txBody>
          <a:bodyPr/>
          <a:lstStyle>
            <a:lvl1pPr marL="0" indent="0" algn="ctr">
              <a:buNone/>
              <a:defRPr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Title2</a:t>
            </a:r>
          </a:p>
        </p:txBody>
      </p:sp>
      <p:sp>
        <p:nvSpPr>
          <p:cNvPr id="11" name="Text Placeholder 2">
            <a:extLst>
              <a:ext uri="{FF2B5EF4-FFF2-40B4-BE49-F238E27FC236}">
                <a16:creationId xmlns:a16="http://schemas.microsoft.com/office/drawing/2014/main" id="{DEA2028A-6C2D-9540-910F-711B608C5FD8}"/>
              </a:ext>
            </a:extLst>
          </p:cNvPr>
          <p:cNvSpPr>
            <a:spLocks noGrp="1"/>
          </p:cNvSpPr>
          <p:nvPr>
            <p:ph type="body" sz="quarter" idx="13" hasCustomPrompt="1"/>
          </p:nvPr>
        </p:nvSpPr>
        <p:spPr>
          <a:xfrm>
            <a:off x="3765550" y="5961363"/>
            <a:ext cx="4660900" cy="350227"/>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Date2</a:t>
            </a:r>
          </a:p>
        </p:txBody>
      </p:sp>
    </p:spTree>
    <p:extLst>
      <p:ext uri="{BB962C8B-B14F-4D97-AF65-F5344CB8AC3E}">
        <p14:creationId xmlns:p14="http://schemas.microsoft.com/office/powerpoint/2010/main" val="303132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FA6151DA-0E50-3747-B88F-29F646B3148B}"/>
              </a:ext>
            </a:extLst>
          </p:cNvPr>
          <p:cNvSpPr>
            <a:spLocks noGrp="1"/>
          </p:cNvSpPr>
          <p:nvPr>
            <p:ph type="title" hasCustomPrompt="1"/>
          </p:nvPr>
        </p:nvSpPr>
        <p:spPr>
          <a:xfrm>
            <a:off x="733425" y="109131"/>
            <a:ext cx="10515600" cy="666991"/>
          </a:xfrm>
          <a:prstGeom prst="rect">
            <a:avLst/>
          </a:prstGeom>
        </p:spPr>
        <p:txBody>
          <a:bodyPr/>
          <a:lstStyle>
            <a:lvl1pPr>
              <a:defRPr sz="3200" b="1" i="0">
                <a:latin typeface="Arial" panose="020B0604020202020204" pitchFamily="34" charset="0"/>
                <a:cs typeface="Arial" panose="020B0604020202020204" pitchFamily="34" charset="0"/>
              </a:defRPr>
            </a:lvl1pPr>
          </a:lstStyle>
          <a:p>
            <a:r>
              <a:rPr lang="en-US" dirty="0"/>
              <a:t>Title3</a:t>
            </a:r>
          </a:p>
        </p:txBody>
      </p:sp>
      <p:sp>
        <p:nvSpPr>
          <p:cNvPr id="15" name="Content Placeholder 14">
            <a:extLst>
              <a:ext uri="{FF2B5EF4-FFF2-40B4-BE49-F238E27FC236}">
                <a16:creationId xmlns:a16="http://schemas.microsoft.com/office/drawing/2014/main" id="{48378D0F-E7EF-4A4B-83B1-DE987880935F}"/>
              </a:ext>
            </a:extLst>
          </p:cNvPr>
          <p:cNvSpPr>
            <a:spLocks noGrp="1"/>
          </p:cNvSpPr>
          <p:nvPr>
            <p:ph sz="quarter" idx="10"/>
          </p:nvPr>
        </p:nvSpPr>
        <p:spPr>
          <a:xfrm>
            <a:off x="733425" y="908093"/>
            <a:ext cx="10355263" cy="5221539"/>
          </a:xfrm>
          <a:prstGeom prst="rect">
            <a:avLst/>
          </a:prstGeom>
        </p:spPr>
        <p:txBody>
          <a:bodyPr/>
          <a:lstStyle>
            <a:lvl1pPr>
              <a:buClr>
                <a:srgbClr val="F7BF32"/>
              </a:buClr>
              <a:defRPr b="0" i="0">
                <a:latin typeface="Avenir 65 Medium" panose="02000503020000020003" pitchFamily="2" charset="0"/>
              </a:defRPr>
            </a:lvl1pPr>
            <a:lvl2pPr>
              <a:buClr>
                <a:srgbClr val="F7BF32"/>
              </a:buClr>
              <a:defRPr b="0" i="0">
                <a:latin typeface="Avenir 55 Roman" panose="02000503020000020003" pitchFamily="2" charset="0"/>
              </a:defRPr>
            </a:lvl2pPr>
            <a:lvl3pPr>
              <a:buClr>
                <a:srgbClr val="F7BF32"/>
              </a:buClr>
              <a:defRPr b="0" i="0">
                <a:latin typeface="Avenir 55 Roman" panose="02000503020000020003" pitchFamily="2" charset="0"/>
              </a:defRPr>
            </a:lvl3pPr>
            <a:lvl4pPr>
              <a:buClr>
                <a:srgbClr val="F7BF32"/>
              </a:buClr>
              <a:defRPr b="0" i="0">
                <a:latin typeface="Avenir 55 Roman" panose="02000503020000020003" pitchFamily="2" charset="0"/>
              </a:defRPr>
            </a:lvl4pPr>
            <a:lvl5pPr>
              <a:buClr>
                <a:srgbClr val="F7BF32"/>
              </a:buClr>
              <a:defRPr b="0" i="0">
                <a:latin typeface="Avenir 55 Roman"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200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39A8CB0-9A70-A144-93B6-FBAF6A78F3A2}"/>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32119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sp>
        <p:nvSpPr>
          <p:cNvPr id="6" name="Title 1">
            <a:extLst>
              <a:ext uri="{FF2B5EF4-FFF2-40B4-BE49-F238E27FC236}">
                <a16:creationId xmlns:a16="http://schemas.microsoft.com/office/drawing/2014/main" id="{0159C787-850A-E94C-BE82-DEF54263AD14}"/>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605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view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D4AF910-3B45-C642-BA40-7F26C292CBB7}"/>
              </a:ext>
            </a:extLst>
          </p:cNvPr>
          <p:cNvGrpSpPr/>
          <p:nvPr userDrawn="1"/>
        </p:nvGrpSpPr>
        <p:grpSpPr>
          <a:xfrm>
            <a:off x="0" y="0"/>
            <a:ext cx="6143872" cy="6858000"/>
            <a:chOff x="0" y="0"/>
            <a:chExt cx="6143872" cy="6858000"/>
          </a:xfrm>
        </p:grpSpPr>
        <p:sp>
          <p:nvSpPr>
            <p:cNvPr id="8" name="Rectangle 7">
              <a:extLst>
                <a:ext uri="{FF2B5EF4-FFF2-40B4-BE49-F238E27FC236}">
                  <a16:creationId xmlns:a16="http://schemas.microsoft.com/office/drawing/2014/main" id="{CC89D864-D3E3-854A-9727-A7FA3A3C3175}"/>
                </a:ext>
              </a:extLst>
            </p:cNvPr>
            <p:cNvSpPr/>
            <p:nvPr/>
          </p:nvSpPr>
          <p:spPr>
            <a:xfrm>
              <a:off x="5617345" y="0"/>
              <a:ext cx="52652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D8ED27C-6546-2A4D-8DF8-81E2F1D5CA75}"/>
                </a:ext>
              </a:extLst>
            </p:cNvPr>
            <p:cNvPicPr>
              <a:picLocks noChangeAspect="1"/>
            </p:cNvPicPr>
            <p:nvPr/>
          </p:nvPicPr>
          <p:blipFill rotWithShape="1">
            <a:blip r:embed="rId2"/>
            <a:srcRect r="50000"/>
            <a:stretch/>
          </p:blipFill>
          <p:spPr>
            <a:xfrm>
              <a:off x="0" y="0"/>
              <a:ext cx="6096000" cy="6858000"/>
            </a:xfrm>
            <a:prstGeom prst="rect">
              <a:avLst/>
            </a:prstGeom>
          </p:spPr>
        </p:pic>
      </p:grpSp>
      <p:sp>
        <p:nvSpPr>
          <p:cNvPr id="13" name="Text Placeholder 12">
            <a:extLst>
              <a:ext uri="{FF2B5EF4-FFF2-40B4-BE49-F238E27FC236}">
                <a16:creationId xmlns:a16="http://schemas.microsoft.com/office/drawing/2014/main" id="{B1061A9F-A15E-C64A-9549-79374FACE173}"/>
              </a:ext>
            </a:extLst>
          </p:cNvPr>
          <p:cNvSpPr>
            <a:spLocks noGrp="1"/>
          </p:cNvSpPr>
          <p:nvPr>
            <p:ph type="body" sz="quarter" idx="10" hasCustomPrompt="1"/>
          </p:nvPr>
        </p:nvSpPr>
        <p:spPr>
          <a:xfrm>
            <a:off x="695833" y="3229691"/>
            <a:ext cx="4702175" cy="398616"/>
          </a:xfrm>
          <a:prstGeom prst="rect">
            <a:avLst/>
          </a:prstGeom>
        </p:spPr>
        <p:txBody>
          <a:bodyPr/>
          <a:lstStyle>
            <a:lvl1pPr marL="0" indent="0" algn="ctr">
              <a:buNone/>
              <a:defRPr sz="3000" b="1" i="0">
                <a:latin typeface="Arial" panose="020B0604020202020204" pitchFamily="34" charset="0"/>
                <a:cs typeface="Arial" panose="020B0604020202020204" pitchFamily="34" charset="0"/>
              </a:defRPr>
            </a:lvl1pPr>
          </a:lstStyle>
          <a:p>
            <a:pPr lvl="0"/>
            <a:r>
              <a:rPr lang="en-US" dirty="0"/>
              <a:t>What We’ll Cover</a:t>
            </a:r>
          </a:p>
        </p:txBody>
      </p:sp>
      <p:sp>
        <p:nvSpPr>
          <p:cNvPr id="19" name="Text Placeholder 18">
            <a:extLst>
              <a:ext uri="{FF2B5EF4-FFF2-40B4-BE49-F238E27FC236}">
                <a16:creationId xmlns:a16="http://schemas.microsoft.com/office/drawing/2014/main" id="{1FA52A49-6633-E54F-9E51-57323147E959}"/>
              </a:ext>
            </a:extLst>
          </p:cNvPr>
          <p:cNvSpPr>
            <a:spLocks noGrp="1"/>
          </p:cNvSpPr>
          <p:nvPr>
            <p:ph type="body" sz="quarter" idx="12" hasCustomPrompt="1"/>
          </p:nvPr>
        </p:nvSpPr>
        <p:spPr>
          <a:xfrm>
            <a:off x="6791833" y="1128199"/>
            <a:ext cx="4704334" cy="4564678"/>
          </a:xfrm>
          <a:prstGeom prst="rect">
            <a:avLst/>
          </a:prstGeom>
        </p:spPr>
        <p:txBody>
          <a:bodyPr/>
          <a:lstStyle>
            <a:lvl1pPr marL="0" indent="0">
              <a:buNone/>
              <a:defRPr sz="1800" b="0" i="0">
                <a:latin typeface="Arial" panose="020B0604020202020204" pitchFamily="34" charset="0"/>
                <a:cs typeface="Arial" panose="020B0604020202020204" pitchFamily="34" charset="0"/>
              </a:defRPr>
            </a:lvl1pPr>
            <a:lvl2pPr marL="742950" indent="-285750">
              <a:lnSpc>
                <a:spcPct val="200000"/>
              </a:lnSpc>
              <a:buClr>
                <a:srgbClr val="FFC629"/>
              </a:buClr>
              <a:buFont typeface="Arial" panose="020B0604020202020204" pitchFamily="34" charset="0"/>
              <a:buChar char="•"/>
              <a:defRPr sz="1800" b="0" i="0"/>
            </a:lvl2pPr>
          </a:lstStyle>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p:txBody>
      </p:sp>
    </p:spTree>
    <p:extLst>
      <p:ext uri="{BB962C8B-B14F-4D97-AF65-F5344CB8AC3E}">
        <p14:creationId xmlns:p14="http://schemas.microsoft.com/office/powerpoint/2010/main" val="286207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6B76FD-EBC2-924F-90F9-5FBB8B224E6C}"/>
              </a:ext>
            </a:extLst>
          </p:cNvPr>
          <p:cNvSpPr/>
          <p:nvPr/>
        </p:nvSpPr>
        <p:spPr>
          <a:xfrm>
            <a:off x="-1" y="6224584"/>
            <a:ext cx="12192001" cy="2607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204431-1C59-AA44-82EC-D02845A982FA}"/>
              </a:ext>
            </a:extLst>
          </p:cNvPr>
          <p:cNvPicPr>
            <a:picLocks noChangeAspect="1"/>
          </p:cNvPicPr>
          <p:nvPr/>
        </p:nvPicPr>
        <p:blipFill rotWithShape="1">
          <a:blip r:embed="rId2"/>
          <a:srcRect t="91324" r="1434" b="242"/>
          <a:stretch/>
        </p:blipFill>
        <p:spPr>
          <a:xfrm>
            <a:off x="0" y="6279639"/>
            <a:ext cx="12192000" cy="578361"/>
          </a:xfrm>
          <a:prstGeom prst="rect">
            <a:avLst/>
          </a:prstGeom>
        </p:spPr>
      </p:pic>
      <p:cxnSp>
        <p:nvCxnSpPr>
          <p:cNvPr id="9" name="Straight Connector 8">
            <a:extLst>
              <a:ext uri="{FF2B5EF4-FFF2-40B4-BE49-F238E27FC236}">
                <a16:creationId xmlns:a16="http://schemas.microsoft.com/office/drawing/2014/main" id="{9E6176D2-EEF6-1043-9E18-99A5E6FB1DED}"/>
              </a:ext>
            </a:extLst>
          </p:cNvPr>
          <p:cNvCxnSpPr>
            <a:cxnSpLocks/>
          </p:cNvCxnSpPr>
          <p:nvPr/>
        </p:nvCxnSpPr>
        <p:spPr>
          <a:xfrm>
            <a:off x="-13856" y="1260574"/>
            <a:ext cx="6096001"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3B75B1AC-CF2D-704D-8913-3B88C08C39B0}"/>
              </a:ext>
            </a:extLst>
          </p:cNvPr>
          <p:cNvSpPr>
            <a:spLocks noGrp="1"/>
          </p:cNvSpPr>
          <p:nvPr>
            <p:ph type="body" sz="quarter" idx="10" hasCustomPrompt="1"/>
          </p:nvPr>
        </p:nvSpPr>
        <p:spPr>
          <a:xfrm>
            <a:off x="598083" y="600075"/>
            <a:ext cx="5680075" cy="660400"/>
          </a:xfrm>
          <a:prstGeom prst="rect">
            <a:avLst/>
          </a:prstGeom>
        </p:spPr>
        <p:txBody>
          <a:bodyPr/>
          <a:lstStyle>
            <a:lvl1pPr marL="0" indent="0">
              <a:buNone/>
              <a:defRPr sz="3000" b="1" i="0">
                <a:latin typeface="Arial" panose="020B0604020202020204" pitchFamily="34" charset="0"/>
                <a:cs typeface="Arial" panose="020B0604020202020204" pitchFamily="34" charset="0"/>
              </a:defRPr>
            </a:lvl1pPr>
          </a:lstStyle>
          <a:p>
            <a:pPr lvl="0"/>
            <a:r>
              <a:rPr lang="en-US" dirty="0"/>
              <a:t>Title7</a:t>
            </a:r>
          </a:p>
        </p:txBody>
      </p:sp>
      <p:sp>
        <p:nvSpPr>
          <p:cNvPr id="20" name="Text Placeholder 19">
            <a:extLst>
              <a:ext uri="{FF2B5EF4-FFF2-40B4-BE49-F238E27FC236}">
                <a16:creationId xmlns:a16="http://schemas.microsoft.com/office/drawing/2014/main" id="{D8360B5A-D265-7849-A437-ACE53640BBA6}"/>
              </a:ext>
            </a:extLst>
          </p:cNvPr>
          <p:cNvSpPr>
            <a:spLocks noGrp="1"/>
          </p:cNvSpPr>
          <p:nvPr>
            <p:ph type="body" sz="quarter" idx="11" hasCustomPrompt="1"/>
          </p:nvPr>
        </p:nvSpPr>
        <p:spPr>
          <a:xfrm>
            <a:off x="598083" y="1752600"/>
            <a:ext cx="4257675" cy="3352800"/>
          </a:xfrm>
          <a:prstGeom prst="rect">
            <a:avLst/>
          </a:prstGeom>
        </p:spPr>
        <p:txBody>
          <a:bodyPr/>
          <a:lstStyle>
            <a:lvl1pPr marL="0" indent="0">
              <a:buClr>
                <a:srgbClr val="FFC629"/>
              </a:buClr>
              <a:buFont typeface="Arial" panose="020B0604020202020204" pitchFamily="34" charset="0"/>
              <a:buNone/>
              <a:defRPr sz="1500">
                <a:latin typeface="Arial" panose="020B0604020202020204" pitchFamily="34" charset="0"/>
                <a:cs typeface="Arial" panose="020B0604020202020204" pitchFamily="34" charset="0"/>
              </a:defRPr>
            </a:lvl1pPr>
            <a:lvl2pPr>
              <a:defRPr sz="1500"/>
            </a:lvl2pPr>
            <a:lvl3pPr>
              <a:defRPr sz="1500"/>
            </a:lvl3pPr>
            <a:lvl4pPr>
              <a:defRPr sz="1500"/>
            </a:lvl4pPr>
            <a:lvl5pPr>
              <a:defRPr sz="1500"/>
            </a:lvl5pPr>
          </a:lstStyle>
          <a:p>
            <a:r>
              <a:rPr lang="en-US" sz="1500" b="1" dirty="0">
                <a:latin typeface="Avenir 95 Black" panose="02000503020000020003" pitchFamily="2" charset="0"/>
              </a:rPr>
              <a:t>Points:</a:t>
            </a:r>
          </a:p>
          <a:p>
            <a:endParaRPr lang="en-US" sz="1500" dirty="0">
              <a:latin typeface="Avenir 65 Medium" panose="02000503020000020003" pitchFamily="2" charset="0"/>
            </a:endParaRP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1</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2</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3</a:t>
            </a:r>
          </a:p>
          <a:p>
            <a:pPr marL="285750" indent="-285750">
              <a:buFont typeface="Arial" panose="020B0604020202020204" pitchFamily="34" charset="0"/>
              <a:buChar char="•"/>
            </a:pPr>
            <a:endParaRPr lang="en-US" sz="1500" dirty="0">
              <a:latin typeface="Avenir 65 Medium" panose="02000503020000020003" pitchFamily="2" charset="0"/>
            </a:endParaRPr>
          </a:p>
          <a:p>
            <a:r>
              <a:rPr lang="en-US" sz="1500" dirty="0">
                <a:latin typeface="Avenir 65 Medium" panose="02000503020000020003" pitchFamily="2" charset="0"/>
              </a:rPr>
              <a:t>Reinforce main points/message here with copy to explain to the consumer.</a:t>
            </a:r>
          </a:p>
        </p:txBody>
      </p:sp>
      <p:sp>
        <p:nvSpPr>
          <p:cNvPr id="22" name="Picture Placeholder 21">
            <a:extLst>
              <a:ext uri="{FF2B5EF4-FFF2-40B4-BE49-F238E27FC236}">
                <a16:creationId xmlns:a16="http://schemas.microsoft.com/office/drawing/2014/main" id="{DF874033-E928-1743-85FB-DC29CB426C56}"/>
              </a:ext>
            </a:extLst>
          </p:cNvPr>
          <p:cNvSpPr>
            <a:spLocks noGrp="1"/>
          </p:cNvSpPr>
          <p:nvPr>
            <p:ph type="pic" sz="quarter" idx="12"/>
          </p:nvPr>
        </p:nvSpPr>
        <p:spPr>
          <a:xfrm>
            <a:off x="6799667" y="1593184"/>
            <a:ext cx="4794250" cy="389255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98510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475F388-1957-4E42-8C71-14A16B93040E}"/>
              </a:ext>
            </a:extLst>
          </p:cNvPr>
          <p:cNvGrpSpPr/>
          <p:nvPr userDrawn="1"/>
        </p:nvGrpSpPr>
        <p:grpSpPr>
          <a:xfrm>
            <a:off x="0" y="0"/>
            <a:ext cx="12192000" cy="6858000"/>
            <a:chOff x="0" y="0"/>
            <a:chExt cx="12192000" cy="6858000"/>
          </a:xfrm>
        </p:grpSpPr>
        <p:pic>
          <p:nvPicPr>
            <p:cNvPr id="8" name="Picture 7">
              <a:extLst>
                <a:ext uri="{FF2B5EF4-FFF2-40B4-BE49-F238E27FC236}">
                  <a16:creationId xmlns:a16="http://schemas.microsoft.com/office/drawing/2014/main" id="{560DCAAC-46AE-3343-8F9A-CD4DDA203A09}"/>
                </a:ext>
              </a:extLst>
            </p:cNvPr>
            <p:cNvPicPr>
              <a:picLocks noChangeAspect="1"/>
            </p:cNvPicPr>
            <p:nvPr/>
          </p:nvPicPr>
          <p:blipFill rotWithShape="1">
            <a:blip r:embed="rId2"/>
            <a:srcRect t="20272"/>
            <a:stretch/>
          </p:blipFill>
          <p:spPr>
            <a:xfrm>
              <a:off x="0" y="0"/>
              <a:ext cx="12192000" cy="6858000"/>
            </a:xfrm>
            <a:prstGeom prst="rect">
              <a:avLst/>
            </a:prstGeom>
          </p:spPr>
        </p:pic>
        <p:cxnSp>
          <p:nvCxnSpPr>
            <p:cNvPr id="10" name="Straight Connector 9">
              <a:extLst>
                <a:ext uri="{FF2B5EF4-FFF2-40B4-BE49-F238E27FC236}">
                  <a16:creationId xmlns:a16="http://schemas.microsoft.com/office/drawing/2014/main" id="{D7FE7ACE-CBBD-CE4F-9899-20F39A6A454D}"/>
                </a:ext>
              </a:extLst>
            </p:cNvPr>
            <p:cNvCxnSpPr/>
            <p:nvPr/>
          </p:nvCxnSpPr>
          <p:spPr>
            <a:xfrm>
              <a:off x="3169919" y="3857735"/>
              <a:ext cx="585216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1210CA93-A5F0-FC40-A24C-216D908FFEEC}"/>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bg1"/>
                </a:solidFill>
                <a:latin typeface="Arial" panose="020B0604020202020204" pitchFamily="34" charset="0"/>
                <a:cs typeface="Arial" panose="020B0604020202020204" pitchFamily="34" charset="0"/>
              </a:defRPr>
            </a:lvl1pPr>
          </a:lstStyle>
          <a:p>
            <a:pPr lvl="0"/>
            <a:r>
              <a:rPr lang="en-US" dirty="0"/>
              <a:t>Divider Title1</a:t>
            </a:r>
          </a:p>
        </p:txBody>
      </p:sp>
    </p:spTree>
    <p:extLst>
      <p:ext uri="{BB962C8B-B14F-4D97-AF65-F5344CB8AC3E}">
        <p14:creationId xmlns:p14="http://schemas.microsoft.com/office/powerpoint/2010/main" val="230174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C8967C-5DE1-8542-B6F8-DE583745C775}"/>
              </a:ext>
            </a:extLst>
          </p:cNvPr>
          <p:cNvGrpSpPr/>
          <p:nvPr userDrawn="1"/>
        </p:nvGrpSpPr>
        <p:grpSpPr>
          <a:xfrm>
            <a:off x="0" y="-1"/>
            <a:ext cx="12192000" cy="6858001"/>
            <a:chOff x="0" y="-1"/>
            <a:chExt cx="12192000" cy="6858001"/>
          </a:xfrm>
        </p:grpSpPr>
        <p:pic>
          <p:nvPicPr>
            <p:cNvPr id="8" name="Picture 7">
              <a:extLst>
                <a:ext uri="{FF2B5EF4-FFF2-40B4-BE49-F238E27FC236}">
                  <a16:creationId xmlns:a16="http://schemas.microsoft.com/office/drawing/2014/main" id="{E3F91AB2-125E-C949-8DAC-F0922653571D}"/>
                </a:ext>
              </a:extLst>
            </p:cNvPr>
            <p:cNvPicPr>
              <a:picLocks noChangeAspect="1"/>
            </p:cNvPicPr>
            <p:nvPr/>
          </p:nvPicPr>
          <p:blipFill rotWithShape="1">
            <a:blip r:embed="rId2">
              <a:alphaModFix amt="50000"/>
            </a:blip>
            <a:srcRect t="19272"/>
            <a:stretch/>
          </p:blipFill>
          <p:spPr>
            <a:xfrm>
              <a:off x="0" y="-1"/>
              <a:ext cx="12192000" cy="6858001"/>
            </a:xfrm>
            <a:prstGeom prst="rect">
              <a:avLst/>
            </a:prstGeom>
          </p:spPr>
        </p:pic>
        <p:cxnSp>
          <p:nvCxnSpPr>
            <p:cNvPr id="10" name="Straight Connector 9">
              <a:extLst>
                <a:ext uri="{FF2B5EF4-FFF2-40B4-BE49-F238E27FC236}">
                  <a16:creationId xmlns:a16="http://schemas.microsoft.com/office/drawing/2014/main" id="{DF6F952A-A865-544A-B2DA-A32AF5762272}"/>
                </a:ext>
              </a:extLst>
            </p:cNvPr>
            <p:cNvCxnSpPr/>
            <p:nvPr/>
          </p:nvCxnSpPr>
          <p:spPr>
            <a:xfrm>
              <a:off x="3672840" y="3857735"/>
              <a:ext cx="484632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BDF5D72F-CC3C-2B4E-B192-FF761F67C873}"/>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tx1"/>
                </a:solidFill>
                <a:latin typeface="Arial" panose="020B0604020202020204" pitchFamily="34" charset="0"/>
                <a:cs typeface="Arial" panose="020B0604020202020204" pitchFamily="34" charset="0"/>
              </a:defRPr>
            </a:lvl1pPr>
          </a:lstStyle>
          <a:p>
            <a:pPr lvl="0"/>
            <a:r>
              <a:rPr lang="en-US" dirty="0"/>
              <a:t>Divider Title2</a:t>
            </a:r>
          </a:p>
        </p:txBody>
      </p:sp>
    </p:spTree>
    <p:extLst>
      <p:ext uri="{BB962C8B-B14F-4D97-AF65-F5344CB8AC3E}">
        <p14:creationId xmlns:p14="http://schemas.microsoft.com/office/powerpoint/2010/main" val="308901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5630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7" r:id="rId3"/>
    <p:sldLayoutId id="2147483668" r:id="rId4"/>
    <p:sldLayoutId id="2147483669" r:id="rId5"/>
    <p:sldLayoutId id="2147483658" r:id="rId6"/>
    <p:sldLayoutId id="2147483665" r:id="rId7"/>
    <p:sldLayoutId id="2147483660" r:id="rId8"/>
    <p:sldLayoutId id="2147483661" r:id="rId9"/>
    <p:sldLayoutId id="2147483663" r:id="rId10"/>
    <p:sldLayoutId id="2147483664" r:id="rId11"/>
    <p:sldLayoutId id="214748366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vinodsblog.com/2018/10/15/everything-you-need-to-know-about-convolutional-neural-network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jpeg"/><Relationship Id="rId11" Type="http://schemas.openxmlformats.org/officeDocument/2006/relationships/image" Target="../media/image20.jpeg"/><Relationship Id="rId5" Type="http://schemas.openxmlformats.org/officeDocument/2006/relationships/image" Target="../media/image14.jpeg"/><Relationship Id="rId10" Type="http://schemas.openxmlformats.org/officeDocument/2006/relationships/image" Target="../media/image19.jpeg"/><Relationship Id="rId4" Type="http://schemas.openxmlformats.org/officeDocument/2006/relationships/image" Target="../media/image13.jpeg"/><Relationship Id="rId9"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tensorflow.org/tutorials/images/cnn" TargetMode="External"/><Relationship Id="rId2" Type="http://schemas.openxmlformats.org/officeDocument/2006/relationships/hyperlink" Target="https://www.ibm.com/cloud/learn/convolutional-neural-network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62DE74-A72F-FA43-9FDB-0477AE57CAB9}"/>
              </a:ext>
            </a:extLst>
          </p:cNvPr>
          <p:cNvSpPr>
            <a:spLocks noGrp="1"/>
          </p:cNvSpPr>
          <p:nvPr>
            <p:ph type="title"/>
          </p:nvPr>
        </p:nvSpPr>
        <p:spPr/>
        <p:txBody>
          <a:bodyPr/>
          <a:lstStyle/>
          <a:p>
            <a:r>
              <a:rPr lang="en-US" dirty="0"/>
              <a:t>Image Analytics</a:t>
            </a:r>
          </a:p>
        </p:txBody>
      </p:sp>
    </p:spTree>
    <p:extLst>
      <p:ext uri="{BB962C8B-B14F-4D97-AF65-F5344CB8AC3E}">
        <p14:creationId xmlns:p14="http://schemas.microsoft.com/office/powerpoint/2010/main" val="187172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24AB4-A4F6-488C-BFED-7186997C4D19}"/>
              </a:ext>
            </a:extLst>
          </p:cNvPr>
          <p:cNvSpPr>
            <a:spLocks noGrp="1"/>
          </p:cNvSpPr>
          <p:nvPr>
            <p:ph sz="quarter" idx="10"/>
          </p:nvPr>
        </p:nvSpPr>
        <p:spPr>
          <a:xfrm>
            <a:off x="722777" y="818230"/>
            <a:ext cx="5266962" cy="5221539"/>
          </a:xfrm>
        </p:spPr>
        <p:txBody>
          <a:bodyPr/>
          <a:lstStyle/>
          <a:p>
            <a:r>
              <a:rPr lang="en-US" sz="2400" dirty="0"/>
              <a:t>Image data is 3D tensors</a:t>
            </a:r>
          </a:p>
          <a:p>
            <a:pPr lvl="1"/>
            <a:r>
              <a:rPr lang="en-US" sz="2000" dirty="0"/>
              <a:t>One image instance is one 3D tensor</a:t>
            </a:r>
          </a:p>
          <a:p>
            <a:pPr lvl="1"/>
            <a:r>
              <a:rPr lang="en-US" sz="2000" dirty="0"/>
              <a:t>Each element in the tensor represents the magnitude of the corresponding pixel at the width/height location and color channel</a:t>
            </a:r>
          </a:p>
          <a:p>
            <a:r>
              <a:rPr lang="en-US" sz="2400" dirty="0"/>
              <a:t>Need preprocessing to be usable in regular models (regression, forest, SVM, etc.) or need specific neural architectures like Convolutional Neural Networks (CNN)</a:t>
            </a:r>
          </a:p>
        </p:txBody>
      </p:sp>
      <p:sp>
        <p:nvSpPr>
          <p:cNvPr id="5" name="Title 4">
            <a:extLst>
              <a:ext uri="{FF2B5EF4-FFF2-40B4-BE49-F238E27FC236}">
                <a16:creationId xmlns:a16="http://schemas.microsoft.com/office/drawing/2014/main" id="{742F95C7-1517-490F-BA16-FEAF68A4E4BB}"/>
              </a:ext>
            </a:extLst>
          </p:cNvPr>
          <p:cNvSpPr>
            <a:spLocks noGrp="1"/>
          </p:cNvSpPr>
          <p:nvPr>
            <p:ph type="title"/>
          </p:nvPr>
        </p:nvSpPr>
        <p:spPr>
          <a:xfrm>
            <a:off x="757566" y="282203"/>
            <a:ext cx="10515600" cy="666991"/>
          </a:xfrm>
        </p:spPr>
        <p:txBody>
          <a:bodyPr/>
          <a:lstStyle/>
          <a:p>
            <a:r>
              <a:rPr lang="en-US" sz="2400" dirty="0"/>
              <a:t>Review Image Data</a:t>
            </a:r>
          </a:p>
        </p:txBody>
      </p:sp>
      <p:pic>
        <p:nvPicPr>
          <p:cNvPr id="26" name="Picture 25">
            <a:extLst>
              <a:ext uri="{FF2B5EF4-FFF2-40B4-BE49-F238E27FC236}">
                <a16:creationId xmlns:a16="http://schemas.microsoft.com/office/drawing/2014/main" id="{A8D33D01-3D46-4066-97E6-87C572832190}"/>
              </a:ext>
            </a:extLst>
          </p:cNvPr>
          <p:cNvPicPr>
            <a:picLocks noChangeAspect="1"/>
          </p:cNvPicPr>
          <p:nvPr/>
        </p:nvPicPr>
        <p:blipFill>
          <a:blip r:embed="rId2"/>
          <a:stretch>
            <a:fillRect/>
          </a:stretch>
        </p:blipFill>
        <p:spPr>
          <a:xfrm>
            <a:off x="6701729" y="1861287"/>
            <a:ext cx="2865428" cy="2485358"/>
          </a:xfrm>
          <a:prstGeom prst="rect">
            <a:avLst/>
          </a:prstGeom>
        </p:spPr>
      </p:pic>
      <p:graphicFrame>
        <p:nvGraphicFramePr>
          <p:cNvPr id="27" name="Table 27">
            <a:extLst>
              <a:ext uri="{FF2B5EF4-FFF2-40B4-BE49-F238E27FC236}">
                <a16:creationId xmlns:a16="http://schemas.microsoft.com/office/drawing/2014/main" id="{91A8324D-DF09-4785-A5E0-6B750DBF40F0}"/>
              </a:ext>
            </a:extLst>
          </p:cNvPr>
          <p:cNvGraphicFramePr>
            <a:graphicFrameLocks noGrp="1"/>
          </p:cNvGraphicFramePr>
          <p:nvPr>
            <p:extLst>
              <p:ext uri="{D42A27DB-BD31-4B8C-83A1-F6EECF244321}">
                <p14:modId xmlns:p14="http://schemas.microsoft.com/office/powerpoint/2010/main" val="2502636908"/>
              </p:ext>
            </p:extLst>
          </p:nvPr>
        </p:nvGraphicFramePr>
        <p:xfrm>
          <a:off x="9846418" y="1861287"/>
          <a:ext cx="1041400" cy="792480"/>
        </p:xfrm>
        <a:graphic>
          <a:graphicData uri="http://schemas.openxmlformats.org/drawingml/2006/table">
            <a:tbl>
              <a:tblPr bandRow="1">
                <a:tableStyleId>{5C22544A-7EE6-4342-B048-85BDC9FD1C3A}</a:tableStyleId>
              </a:tblPr>
              <a:tblGrid>
                <a:gridCol w="208280">
                  <a:extLst>
                    <a:ext uri="{9D8B030D-6E8A-4147-A177-3AD203B41FA5}">
                      <a16:colId xmlns:a16="http://schemas.microsoft.com/office/drawing/2014/main" val="598582651"/>
                    </a:ext>
                  </a:extLst>
                </a:gridCol>
                <a:gridCol w="208280">
                  <a:extLst>
                    <a:ext uri="{9D8B030D-6E8A-4147-A177-3AD203B41FA5}">
                      <a16:colId xmlns:a16="http://schemas.microsoft.com/office/drawing/2014/main" val="3436101014"/>
                    </a:ext>
                  </a:extLst>
                </a:gridCol>
                <a:gridCol w="208280">
                  <a:extLst>
                    <a:ext uri="{9D8B030D-6E8A-4147-A177-3AD203B41FA5}">
                      <a16:colId xmlns:a16="http://schemas.microsoft.com/office/drawing/2014/main" val="1642512668"/>
                    </a:ext>
                  </a:extLst>
                </a:gridCol>
                <a:gridCol w="208280">
                  <a:extLst>
                    <a:ext uri="{9D8B030D-6E8A-4147-A177-3AD203B41FA5}">
                      <a16:colId xmlns:a16="http://schemas.microsoft.com/office/drawing/2014/main" val="2113946935"/>
                    </a:ext>
                  </a:extLst>
                </a:gridCol>
                <a:gridCol w="208280">
                  <a:extLst>
                    <a:ext uri="{9D8B030D-6E8A-4147-A177-3AD203B41FA5}">
                      <a16:colId xmlns:a16="http://schemas.microsoft.com/office/drawing/2014/main" val="838888554"/>
                    </a:ext>
                  </a:extLst>
                </a:gridCol>
              </a:tblGrid>
              <a:tr h="129889">
                <a:tc>
                  <a:txBody>
                    <a:bodyPr/>
                    <a:lstStyle/>
                    <a:p>
                      <a:r>
                        <a:rPr lang="en-US" sz="700" dirty="0"/>
                        <a:t>5</a:t>
                      </a:r>
                    </a:p>
                  </a:txBody>
                  <a:tcPr>
                    <a:solidFill>
                      <a:srgbClr val="B85C5C"/>
                    </a:solidFill>
                  </a:tcPr>
                </a:tc>
                <a:tc>
                  <a:txBody>
                    <a:bodyPr/>
                    <a:lstStyle/>
                    <a:p>
                      <a:r>
                        <a:rPr lang="en-US" sz="700" dirty="0"/>
                        <a:t>1</a:t>
                      </a:r>
                    </a:p>
                  </a:txBody>
                  <a:tcPr>
                    <a:solidFill>
                      <a:srgbClr val="B85C5C"/>
                    </a:solidFill>
                  </a:tcPr>
                </a:tc>
                <a:tc>
                  <a:txBody>
                    <a:bodyPr/>
                    <a:lstStyle/>
                    <a:p>
                      <a:r>
                        <a:rPr lang="en-US" sz="700" dirty="0"/>
                        <a:t>3</a:t>
                      </a:r>
                    </a:p>
                  </a:txBody>
                  <a:tcPr>
                    <a:solidFill>
                      <a:srgbClr val="B85C5C"/>
                    </a:solidFill>
                  </a:tcPr>
                </a:tc>
                <a:tc>
                  <a:txBody>
                    <a:bodyPr/>
                    <a:lstStyle/>
                    <a:p>
                      <a:r>
                        <a:rPr lang="en-US" sz="700" dirty="0"/>
                        <a:t>8</a:t>
                      </a:r>
                    </a:p>
                  </a:txBody>
                  <a:tcPr>
                    <a:solidFill>
                      <a:srgbClr val="B85C5C"/>
                    </a:solidFill>
                  </a:tcPr>
                </a:tc>
                <a:tc>
                  <a:txBody>
                    <a:bodyPr/>
                    <a:lstStyle/>
                    <a:p>
                      <a:r>
                        <a:rPr lang="en-US" sz="700" dirty="0"/>
                        <a:t>9</a:t>
                      </a:r>
                    </a:p>
                  </a:txBody>
                  <a:tcPr>
                    <a:solidFill>
                      <a:srgbClr val="B85C5C"/>
                    </a:solidFill>
                  </a:tcPr>
                </a:tc>
                <a:extLst>
                  <a:ext uri="{0D108BD9-81ED-4DB2-BD59-A6C34878D82A}">
                    <a16:rowId xmlns:a16="http://schemas.microsoft.com/office/drawing/2014/main" val="2214698756"/>
                  </a:ext>
                </a:extLst>
              </a:tr>
              <a:tr h="129889">
                <a:tc>
                  <a:txBody>
                    <a:bodyPr/>
                    <a:lstStyle/>
                    <a:p>
                      <a:r>
                        <a:rPr lang="en-US" sz="700" dirty="0"/>
                        <a:t>1</a:t>
                      </a:r>
                    </a:p>
                  </a:txBody>
                  <a:tcPr>
                    <a:solidFill>
                      <a:srgbClr val="B85C5C"/>
                    </a:solidFill>
                  </a:tcPr>
                </a:tc>
                <a:tc>
                  <a:txBody>
                    <a:bodyPr/>
                    <a:lstStyle/>
                    <a:p>
                      <a:r>
                        <a:rPr lang="en-US" sz="700" dirty="0"/>
                        <a:t>0</a:t>
                      </a:r>
                    </a:p>
                  </a:txBody>
                  <a:tcPr>
                    <a:solidFill>
                      <a:srgbClr val="B85C5C"/>
                    </a:solidFill>
                  </a:tcPr>
                </a:tc>
                <a:tc>
                  <a:txBody>
                    <a:bodyPr/>
                    <a:lstStyle/>
                    <a:p>
                      <a:r>
                        <a:rPr lang="en-US" sz="700" dirty="0"/>
                        <a:t>0</a:t>
                      </a:r>
                    </a:p>
                  </a:txBody>
                  <a:tcPr>
                    <a:solidFill>
                      <a:srgbClr val="B85C5C"/>
                    </a:solidFill>
                  </a:tcPr>
                </a:tc>
                <a:tc>
                  <a:txBody>
                    <a:bodyPr/>
                    <a:lstStyle/>
                    <a:p>
                      <a:r>
                        <a:rPr lang="en-US" sz="700" dirty="0"/>
                        <a:t>8</a:t>
                      </a:r>
                    </a:p>
                  </a:txBody>
                  <a:tcPr>
                    <a:solidFill>
                      <a:srgbClr val="B85C5C"/>
                    </a:solidFill>
                  </a:tcPr>
                </a:tc>
                <a:tc>
                  <a:txBody>
                    <a:bodyPr/>
                    <a:lstStyle/>
                    <a:p>
                      <a:r>
                        <a:rPr lang="en-US" sz="700" dirty="0"/>
                        <a:t>1</a:t>
                      </a:r>
                    </a:p>
                  </a:txBody>
                  <a:tcPr>
                    <a:solidFill>
                      <a:srgbClr val="B85C5C"/>
                    </a:solidFill>
                  </a:tcPr>
                </a:tc>
                <a:extLst>
                  <a:ext uri="{0D108BD9-81ED-4DB2-BD59-A6C34878D82A}">
                    <a16:rowId xmlns:a16="http://schemas.microsoft.com/office/drawing/2014/main" val="3366010203"/>
                  </a:ext>
                </a:extLst>
              </a:tr>
              <a:tr h="129889">
                <a:tc>
                  <a:txBody>
                    <a:bodyPr/>
                    <a:lstStyle/>
                    <a:p>
                      <a:r>
                        <a:rPr lang="en-US" sz="700" dirty="0"/>
                        <a:t>0</a:t>
                      </a:r>
                    </a:p>
                  </a:txBody>
                  <a:tcPr>
                    <a:solidFill>
                      <a:srgbClr val="B85C5C"/>
                    </a:solidFill>
                  </a:tcPr>
                </a:tc>
                <a:tc>
                  <a:txBody>
                    <a:bodyPr/>
                    <a:lstStyle/>
                    <a:p>
                      <a:r>
                        <a:rPr lang="en-US" sz="700" dirty="0"/>
                        <a:t>7</a:t>
                      </a:r>
                    </a:p>
                  </a:txBody>
                  <a:tcPr>
                    <a:solidFill>
                      <a:srgbClr val="B85C5C"/>
                    </a:solidFill>
                  </a:tcPr>
                </a:tc>
                <a:tc>
                  <a:txBody>
                    <a:bodyPr/>
                    <a:lstStyle/>
                    <a:p>
                      <a:r>
                        <a:rPr lang="en-US" sz="700" dirty="0"/>
                        <a:t>5</a:t>
                      </a:r>
                    </a:p>
                  </a:txBody>
                  <a:tcPr>
                    <a:solidFill>
                      <a:srgbClr val="B85C5C"/>
                    </a:solidFill>
                  </a:tcPr>
                </a:tc>
                <a:tc>
                  <a:txBody>
                    <a:bodyPr/>
                    <a:lstStyle/>
                    <a:p>
                      <a:r>
                        <a:rPr lang="en-US" sz="700" dirty="0"/>
                        <a:t>3</a:t>
                      </a:r>
                    </a:p>
                  </a:txBody>
                  <a:tcPr>
                    <a:solidFill>
                      <a:srgbClr val="B85C5C"/>
                    </a:solidFill>
                  </a:tcPr>
                </a:tc>
                <a:tc>
                  <a:txBody>
                    <a:bodyPr/>
                    <a:lstStyle/>
                    <a:p>
                      <a:r>
                        <a:rPr lang="en-US" sz="700" dirty="0"/>
                        <a:t>1</a:t>
                      </a:r>
                    </a:p>
                  </a:txBody>
                  <a:tcPr>
                    <a:solidFill>
                      <a:srgbClr val="B85C5C"/>
                    </a:solidFill>
                  </a:tcPr>
                </a:tc>
                <a:extLst>
                  <a:ext uri="{0D108BD9-81ED-4DB2-BD59-A6C34878D82A}">
                    <a16:rowId xmlns:a16="http://schemas.microsoft.com/office/drawing/2014/main" val="3382687161"/>
                  </a:ext>
                </a:extLst>
              </a:tr>
              <a:tr h="129889">
                <a:tc>
                  <a:txBody>
                    <a:bodyPr/>
                    <a:lstStyle/>
                    <a:p>
                      <a:r>
                        <a:rPr lang="en-US" sz="700" dirty="0"/>
                        <a:t>8</a:t>
                      </a:r>
                    </a:p>
                  </a:txBody>
                  <a:tcPr>
                    <a:solidFill>
                      <a:srgbClr val="B85C5C"/>
                    </a:solidFill>
                  </a:tcPr>
                </a:tc>
                <a:tc>
                  <a:txBody>
                    <a:bodyPr/>
                    <a:lstStyle/>
                    <a:p>
                      <a:r>
                        <a:rPr lang="en-US" sz="700" dirty="0"/>
                        <a:t>2</a:t>
                      </a:r>
                    </a:p>
                  </a:txBody>
                  <a:tcPr>
                    <a:solidFill>
                      <a:srgbClr val="B85C5C"/>
                    </a:solidFill>
                  </a:tcPr>
                </a:tc>
                <a:tc>
                  <a:txBody>
                    <a:bodyPr/>
                    <a:lstStyle/>
                    <a:p>
                      <a:r>
                        <a:rPr lang="en-US" sz="700" dirty="0"/>
                        <a:t>5</a:t>
                      </a:r>
                    </a:p>
                  </a:txBody>
                  <a:tcPr>
                    <a:solidFill>
                      <a:srgbClr val="B85C5C"/>
                    </a:solidFill>
                  </a:tcPr>
                </a:tc>
                <a:tc>
                  <a:txBody>
                    <a:bodyPr/>
                    <a:lstStyle/>
                    <a:p>
                      <a:r>
                        <a:rPr lang="en-US" sz="700" dirty="0"/>
                        <a:t>9</a:t>
                      </a:r>
                    </a:p>
                  </a:txBody>
                  <a:tcPr>
                    <a:solidFill>
                      <a:srgbClr val="B85C5C"/>
                    </a:solidFill>
                  </a:tcPr>
                </a:tc>
                <a:tc>
                  <a:txBody>
                    <a:bodyPr/>
                    <a:lstStyle/>
                    <a:p>
                      <a:r>
                        <a:rPr lang="en-US" sz="700" dirty="0"/>
                        <a:t>8</a:t>
                      </a:r>
                    </a:p>
                  </a:txBody>
                  <a:tcPr>
                    <a:solidFill>
                      <a:srgbClr val="B85C5C"/>
                    </a:solidFill>
                  </a:tcPr>
                </a:tc>
                <a:extLst>
                  <a:ext uri="{0D108BD9-81ED-4DB2-BD59-A6C34878D82A}">
                    <a16:rowId xmlns:a16="http://schemas.microsoft.com/office/drawing/2014/main" val="3877380769"/>
                  </a:ext>
                </a:extLst>
              </a:tr>
            </a:tbl>
          </a:graphicData>
        </a:graphic>
      </p:graphicFrame>
      <p:graphicFrame>
        <p:nvGraphicFramePr>
          <p:cNvPr id="29" name="Table 27">
            <a:extLst>
              <a:ext uri="{FF2B5EF4-FFF2-40B4-BE49-F238E27FC236}">
                <a16:creationId xmlns:a16="http://schemas.microsoft.com/office/drawing/2014/main" id="{47741D70-AECD-4DFA-B671-438D51802391}"/>
              </a:ext>
            </a:extLst>
          </p:cNvPr>
          <p:cNvGraphicFramePr>
            <a:graphicFrameLocks noGrp="1"/>
          </p:cNvGraphicFramePr>
          <p:nvPr>
            <p:extLst>
              <p:ext uri="{D42A27DB-BD31-4B8C-83A1-F6EECF244321}">
                <p14:modId xmlns:p14="http://schemas.microsoft.com/office/powerpoint/2010/main" val="4094770479"/>
              </p:ext>
            </p:extLst>
          </p:nvPr>
        </p:nvGraphicFramePr>
        <p:xfrm>
          <a:off x="9846418" y="2707726"/>
          <a:ext cx="1041400" cy="792480"/>
        </p:xfrm>
        <a:graphic>
          <a:graphicData uri="http://schemas.openxmlformats.org/drawingml/2006/table">
            <a:tbl>
              <a:tblPr bandRow="1">
                <a:tableStyleId>{5C22544A-7EE6-4342-B048-85BDC9FD1C3A}</a:tableStyleId>
              </a:tblPr>
              <a:tblGrid>
                <a:gridCol w="208280">
                  <a:extLst>
                    <a:ext uri="{9D8B030D-6E8A-4147-A177-3AD203B41FA5}">
                      <a16:colId xmlns:a16="http://schemas.microsoft.com/office/drawing/2014/main" val="598582651"/>
                    </a:ext>
                  </a:extLst>
                </a:gridCol>
                <a:gridCol w="208280">
                  <a:extLst>
                    <a:ext uri="{9D8B030D-6E8A-4147-A177-3AD203B41FA5}">
                      <a16:colId xmlns:a16="http://schemas.microsoft.com/office/drawing/2014/main" val="3436101014"/>
                    </a:ext>
                  </a:extLst>
                </a:gridCol>
                <a:gridCol w="208280">
                  <a:extLst>
                    <a:ext uri="{9D8B030D-6E8A-4147-A177-3AD203B41FA5}">
                      <a16:colId xmlns:a16="http://schemas.microsoft.com/office/drawing/2014/main" val="1642512668"/>
                    </a:ext>
                  </a:extLst>
                </a:gridCol>
                <a:gridCol w="208280">
                  <a:extLst>
                    <a:ext uri="{9D8B030D-6E8A-4147-A177-3AD203B41FA5}">
                      <a16:colId xmlns:a16="http://schemas.microsoft.com/office/drawing/2014/main" val="2113946935"/>
                    </a:ext>
                  </a:extLst>
                </a:gridCol>
                <a:gridCol w="208280">
                  <a:extLst>
                    <a:ext uri="{9D8B030D-6E8A-4147-A177-3AD203B41FA5}">
                      <a16:colId xmlns:a16="http://schemas.microsoft.com/office/drawing/2014/main" val="838888554"/>
                    </a:ext>
                  </a:extLst>
                </a:gridCol>
              </a:tblGrid>
              <a:tr h="129889">
                <a:tc>
                  <a:txBody>
                    <a:bodyPr/>
                    <a:lstStyle/>
                    <a:p>
                      <a:r>
                        <a:rPr lang="en-US" sz="700" dirty="0"/>
                        <a:t>5</a:t>
                      </a:r>
                    </a:p>
                  </a:txBody>
                  <a:tcPr>
                    <a:solidFill>
                      <a:srgbClr val="65E537"/>
                    </a:solidFill>
                  </a:tcPr>
                </a:tc>
                <a:tc>
                  <a:txBody>
                    <a:bodyPr/>
                    <a:lstStyle/>
                    <a:p>
                      <a:r>
                        <a:rPr lang="en-US" sz="700" dirty="0"/>
                        <a:t>1</a:t>
                      </a:r>
                    </a:p>
                  </a:txBody>
                  <a:tcPr>
                    <a:solidFill>
                      <a:srgbClr val="65E537"/>
                    </a:solidFill>
                  </a:tcPr>
                </a:tc>
                <a:tc>
                  <a:txBody>
                    <a:bodyPr/>
                    <a:lstStyle/>
                    <a:p>
                      <a:r>
                        <a:rPr lang="en-US" sz="700" dirty="0"/>
                        <a:t>3</a:t>
                      </a:r>
                    </a:p>
                  </a:txBody>
                  <a:tcPr>
                    <a:solidFill>
                      <a:srgbClr val="65E537"/>
                    </a:solidFill>
                  </a:tcPr>
                </a:tc>
                <a:tc>
                  <a:txBody>
                    <a:bodyPr/>
                    <a:lstStyle/>
                    <a:p>
                      <a:r>
                        <a:rPr lang="en-US" sz="700" dirty="0"/>
                        <a:t>8</a:t>
                      </a:r>
                    </a:p>
                  </a:txBody>
                  <a:tcPr>
                    <a:solidFill>
                      <a:srgbClr val="65E537"/>
                    </a:solidFill>
                  </a:tcPr>
                </a:tc>
                <a:tc>
                  <a:txBody>
                    <a:bodyPr/>
                    <a:lstStyle/>
                    <a:p>
                      <a:r>
                        <a:rPr lang="en-US" sz="700" dirty="0"/>
                        <a:t>9</a:t>
                      </a:r>
                    </a:p>
                  </a:txBody>
                  <a:tcPr>
                    <a:solidFill>
                      <a:srgbClr val="65E537"/>
                    </a:solidFill>
                  </a:tcPr>
                </a:tc>
                <a:extLst>
                  <a:ext uri="{0D108BD9-81ED-4DB2-BD59-A6C34878D82A}">
                    <a16:rowId xmlns:a16="http://schemas.microsoft.com/office/drawing/2014/main" val="2214698756"/>
                  </a:ext>
                </a:extLst>
              </a:tr>
              <a:tr h="129889">
                <a:tc>
                  <a:txBody>
                    <a:bodyPr/>
                    <a:lstStyle/>
                    <a:p>
                      <a:r>
                        <a:rPr lang="en-US" sz="700" dirty="0"/>
                        <a:t>1</a:t>
                      </a:r>
                    </a:p>
                  </a:txBody>
                  <a:tcPr>
                    <a:solidFill>
                      <a:srgbClr val="65E537"/>
                    </a:solidFill>
                  </a:tcPr>
                </a:tc>
                <a:tc>
                  <a:txBody>
                    <a:bodyPr/>
                    <a:lstStyle/>
                    <a:p>
                      <a:r>
                        <a:rPr lang="en-US" sz="700" dirty="0"/>
                        <a:t>0</a:t>
                      </a:r>
                    </a:p>
                  </a:txBody>
                  <a:tcPr>
                    <a:solidFill>
                      <a:srgbClr val="65E537"/>
                    </a:solidFill>
                  </a:tcPr>
                </a:tc>
                <a:tc>
                  <a:txBody>
                    <a:bodyPr/>
                    <a:lstStyle/>
                    <a:p>
                      <a:r>
                        <a:rPr lang="en-US" sz="700" dirty="0"/>
                        <a:t>0</a:t>
                      </a:r>
                    </a:p>
                  </a:txBody>
                  <a:tcPr>
                    <a:solidFill>
                      <a:srgbClr val="65E537"/>
                    </a:solidFill>
                  </a:tcPr>
                </a:tc>
                <a:tc>
                  <a:txBody>
                    <a:bodyPr/>
                    <a:lstStyle/>
                    <a:p>
                      <a:r>
                        <a:rPr lang="en-US" sz="700" dirty="0"/>
                        <a:t>8</a:t>
                      </a:r>
                    </a:p>
                  </a:txBody>
                  <a:tcPr>
                    <a:solidFill>
                      <a:srgbClr val="65E537"/>
                    </a:solidFill>
                  </a:tcPr>
                </a:tc>
                <a:tc>
                  <a:txBody>
                    <a:bodyPr/>
                    <a:lstStyle/>
                    <a:p>
                      <a:r>
                        <a:rPr lang="en-US" sz="700" dirty="0"/>
                        <a:t>1</a:t>
                      </a:r>
                    </a:p>
                  </a:txBody>
                  <a:tcPr>
                    <a:solidFill>
                      <a:srgbClr val="65E537"/>
                    </a:solidFill>
                  </a:tcPr>
                </a:tc>
                <a:extLst>
                  <a:ext uri="{0D108BD9-81ED-4DB2-BD59-A6C34878D82A}">
                    <a16:rowId xmlns:a16="http://schemas.microsoft.com/office/drawing/2014/main" val="3366010203"/>
                  </a:ext>
                </a:extLst>
              </a:tr>
              <a:tr h="129889">
                <a:tc>
                  <a:txBody>
                    <a:bodyPr/>
                    <a:lstStyle/>
                    <a:p>
                      <a:r>
                        <a:rPr lang="en-US" sz="700" dirty="0"/>
                        <a:t>0</a:t>
                      </a:r>
                    </a:p>
                  </a:txBody>
                  <a:tcPr>
                    <a:solidFill>
                      <a:srgbClr val="65E537"/>
                    </a:solidFill>
                  </a:tcPr>
                </a:tc>
                <a:tc>
                  <a:txBody>
                    <a:bodyPr/>
                    <a:lstStyle/>
                    <a:p>
                      <a:r>
                        <a:rPr lang="en-US" sz="700" dirty="0"/>
                        <a:t>7</a:t>
                      </a:r>
                    </a:p>
                  </a:txBody>
                  <a:tcPr>
                    <a:solidFill>
                      <a:srgbClr val="65E537"/>
                    </a:solidFill>
                  </a:tcPr>
                </a:tc>
                <a:tc>
                  <a:txBody>
                    <a:bodyPr/>
                    <a:lstStyle/>
                    <a:p>
                      <a:r>
                        <a:rPr lang="en-US" sz="700" dirty="0"/>
                        <a:t>5</a:t>
                      </a:r>
                    </a:p>
                  </a:txBody>
                  <a:tcPr>
                    <a:solidFill>
                      <a:srgbClr val="65E537"/>
                    </a:solidFill>
                  </a:tcPr>
                </a:tc>
                <a:tc>
                  <a:txBody>
                    <a:bodyPr/>
                    <a:lstStyle/>
                    <a:p>
                      <a:r>
                        <a:rPr lang="en-US" sz="700" dirty="0"/>
                        <a:t>3</a:t>
                      </a:r>
                    </a:p>
                  </a:txBody>
                  <a:tcPr>
                    <a:solidFill>
                      <a:srgbClr val="65E537"/>
                    </a:solidFill>
                  </a:tcPr>
                </a:tc>
                <a:tc>
                  <a:txBody>
                    <a:bodyPr/>
                    <a:lstStyle/>
                    <a:p>
                      <a:r>
                        <a:rPr lang="en-US" sz="700" dirty="0"/>
                        <a:t>1</a:t>
                      </a:r>
                    </a:p>
                  </a:txBody>
                  <a:tcPr>
                    <a:solidFill>
                      <a:srgbClr val="65E537"/>
                    </a:solidFill>
                  </a:tcPr>
                </a:tc>
                <a:extLst>
                  <a:ext uri="{0D108BD9-81ED-4DB2-BD59-A6C34878D82A}">
                    <a16:rowId xmlns:a16="http://schemas.microsoft.com/office/drawing/2014/main" val="3382687161"/>
                  </a:ext>
                </a:extLst>
              </a:tr>
              <a:tr h="129889">
                <a:tc>
                  <a:txBody>
                    <a:bodyPr/>
                    <a:lstStyle/>
                    <a:p>
                      <a:r>
                        <a:rPr lang="en-US" sz="700" dirty="0"/>
                        <a:t>8</a:t>
                      </a:r>
                    </a:p>
                  </a:txBody>
                  <a:tcPr>
                    <a:solidFill>
                      <a:srgbClr val="65E537"/>
                    </a:solidFill>
                  </a:tcPr>
                </a:tc>
                <a:tc>
                  <a:txBody>
                    <a:bodyPr/>
                    <a:lstStyle/>
                    <a:p>
                      <a:r>
                        <a:rPr lang="en-US" sz="700" dirty="0"/>
                        <a:t>2</a:t>
                      </a:r>
                    </a:p>
                  </a:txBody>
                  <a:tcPr>
                    <a:solidFill>
                      <a:srgbClr val="65E537"/>
                    </a:solidFill>
                  </a:tcPr>
                </a:tc>
                <a:tc>
                  <a:txBody>
                    <a:bodyPr/>
                    <a:lstStyle/>
                    <a:p>
                      <a:r>
                        <a:rPr lang="en-US" sz="700" dirty="0"/>
                        <a:t>5</a:t>
                      </a:r>
                    </a:p>
                  </a:txBody>
                  <a:tcPr>
                    <a:solidFill>
                      <a:srgbClr val="65E537"/>
                    </a:solidFill>
                  </a:tcPr>
                </a:tc>
                <a:tc>
                  <a:txBody>
                    <a:bodyPr/>
                    <a:lstStyle/>
                    <a:p>
                      <a:r>
                        <a:rPr lang="en-US" sz="700" dirty="0"/>
                        <a:t>9</a:t>
                      </a:r>
                    </a:p>
                  </a:txBody>
                  <a:tcPr>
                    <a:solidFill>
                      <a:srgbClr val="65E537"/>
                    </a:solidFill>
                  </a:tcPr>
                </a:tc>
                <a:tc>
                  <a:txBody>
                    <a:bodyPr/>
                    <a:lstStyle/>
                    <a:p>
                      <a:r>
                        <a:rPr lang="en-US" sz="700" dirty="0"/>
                        <a:t>8</a:t>
                      </a:r>
                    </a:p>
                  </a:txBody>
                  <a:tcPr>
                    <a:solidFill>
                      <a:srgbClr val="65E537"/>
                    </a:solidFill>
                  </a:tcPr>
                </a:tc>
                <a:extLst>
                  <a:ext uri="{0D108BD9-81ED-4DB2-BD59-A6C34878D82A}">
                    <a16:rowId xmlns:a16="http://schemas.microsoft.com/office/drawing/2014/main" val="3877380769"/>
                  </a:ext>
                </a:extLst>
              </a:tr>
            </a:tbl>
          </a:graphicData>
        </a:graphic>
      </p:graphicFrame>
      <p:graphicFrame>
        <p:nvGraphicFramePr>
          <p:cNvPr id="30" name="Table 27">
            <a:extLst>
              <a:ext uri="{FF2B5EF4-FFF2-40B4-BE49-F238E27FC236}">
                <a16:creationId xmlns:a16="http://schemas.microsoft.com/office/drawing/2014/main" id="{86A719EF-5F87-4AAA-ACBB-A25D52A267C0}"/>
              </a:ext>
            </a:extLst>
          </p:cNvPr>
          <p:cNvGraphicFramePr>
            <a:graphicFrameLocks noGrp="1"/>
          </p:cNvGraphicFramePr>
          <p:nvPr>
            <p:extLst>
              <p:ext uri="{D42A27DB-BD31-4B8C-83A1-F6EECF244321}">
                <p14:modId xmlns:p14="http://schemas.microsoft.com/office/powerpoint/2010/main" val="750981840"/>
              </p:ext>
            </p:extLst>
          </p:nvPr>
        </p:nvGraphicFramePr>
        <p:xfrm>
          <a:off x="9846418" y="3554165"/>
          <a:ext cx="1041400" cy="792480"/>
        </p:xfrm>
        <a:graphic>
          <a:graphicData uri="http://schemas.openxmlformats.org/drawingml/2006/table">
            <a:tbl>
              <a:tblPr bandRow="1">
                <a:tableStyleId>{5C22544A-7EE6-4342-B048-85BDC9FD1C3A}</a:tableStyleId>
              </a:tblPr>
              <a:tblGrid>
                <a:gridCol w="208280">
                  <a:extLst>
                    <a:ext uri="{9D8B030D-6E8A-4147-A177-3AD203B41FA5}">
                      <a16:colId xmlns:a16="http://schemas.microsoft.com/office/drawing/2014/main" val="598582651"/>
                    </a:ext>
                  </a:extLst>
                </a:gridCol>
                <a:gridCol w="208280">
                  <a:extLst>
                    <a:ext uri="{9D8B030D-6E8A-4147-A177-3AD203B41FA5}">
                      <a16:colId xmlns:a16="http://schemas.microsoft.com/office/drawing/2014/main" val="3436101014"/>
                    </a:ext>
                  </a:extLst>
                </a:gridCol>
                <a:gridCol w="208280">
                  <a:extLst>
                    <a:ext uri="{9D8B030D-6E8A-4147-A177-3AD203B41FA5}">
                      <a16:colId xmlns:a16="http://schemas.microsoft.com/office/drawing/2014/main" val="1642512668"/>
                    </a:ext>
                  </a:extLst>
                </a:gridCol>
                <a:gridCol w="208280">
                  <a:extLst>
                    <a:ext uri="{9D8B030D-6E8A-4147-A177-3AD203B41FA5}">
                      <a16:colId xmlns:a16="http://schemas.microsoft.com/office/drawing/2014/main" val="2113946935"/>
                    </a:ext>
                  </a:extLst>
                </a:gridCol>
                <a:gridCol w="208280">
                  <a:extLst>
                    <a:ext uri="{9D8B030D-6E8A-4147-A177-3AD203B41FA5}">
                      <a16:colId xmlns:a16="http://schemas.microsoft.com/office/drawing/2014/main" val="838888554"/>
                    </a:ext>
                  </a:extLst>
                </a:gridCol>
              </a:tblGrid>
              <a:tr h="129889">
                <a:tc>
                  <a:txBody>
                    <a:bodyPr/>
                    <a:lstStyle/>
                    <a:p>
                      <a:r>
                        <a:rPr lang="en-US" sz="700" dirty="0"/>
                        <a:t>5</a:t>
                      </a:r>
                    </a:p>
                  </a:txBody>
                  <a:tcPr>
                    <a:solidFill>
                      <a:srgbClr val="457AC7"/>
                    </a:solidFill>
                  </a:tcPr>
                </a:tc>
                <a:tc>
                  <a:txBody>
                    <a:bodyPr/>
                    <a:lstStyle/>
                    <a:p>
                      <a:r>
                        <a:rPr lang="en-US" sz="700" dirty="0"/>
                        <a:t>1</a:t>
                      </a:r>
                    </a:p>
                  </a:txBody>
                  <a:tcPr>
                    <a:solidFill>
                      <a:srgbClr val="457AC7"/>
                    </a:solidFill>
                  </a:tcPr>
                </a:tc>
                <a:tc>
                  <a:txBody>
                    <a:bodyPr/>
                    <a:lstStyle/>
                    <a:p>
                      <a:r>
                        <a:rPr lang="en-US" sz="700" dirty="0"/>
                        <a:t>3</a:t>
                      </a:r>
                    </a:p>
                  </a:txBody>
                  <a:tcPr>
                    <a:solidFill>
                      <a:srgbClr val="457AC7"/>
                    </a:solidFill>
                  </a:tcPr>
                </a:tc>
                <a:tc>
                  <a:txBody>
                    <a:bodyPr/>
                    <a:lstStyle/>
                    <a:p>
                      <a:r>
                        <a:rPr lang="en-US" sz="700" dirty="0"/>
                        <a:t>8</a:t>
                      </a:r>
                    </a:p>
                  </a:txBody>
                  <a:tcPr>
                    <a:solidFill>
                      <a:srgbClr val="457AC7"/>
                    </a:solidFill>
                  </a:tcPr>
                </a:tc>
                <a:tc>
                  <a:txBody>
                    <a:bodyPr/>
                    <a:lstStyle/>
                    <a:p>
                      <a:r>
                        <a:rPr lang="en-US" sz="700" dirty="0"/>
                        <a:t>9</a:t>
                      </a:r>
                    </a:p>
                  </a:txBody>
                  <a:tcPr>
                    <a:solidFill>
                      <a:srgbClr val="457AC7"/>
                    </a:solidFill>
                  </a:tcPr>
                </a:tc>
                <a:extLst>
                  <a:ext uri="{0D108BD9-81ED-4DB2-BD59-A6C34878D82A}">
                    <a16:rowId xmlns:a16="http://schemas.microsoft.com/office/drawing/2014/main" val="2214698756"/>
                  </a:ext>
                </a:extLst>
              </a:tr>
              <a:tr h="129889">
                <a:tc>
                  <a:txBody>
                    <a:bodyPr/>
                    <a:lstStyle/>
                    <a:p>
                      <a:r>
                        <a:rPr lang="en-US" sz="700" dirty="0"/>
                        <a:t>1</a:t>
                      </a:r>
                    </a:p>
                  </a:txBody>
                  <a:tcPr>
                    <a:solidFill>
                      <a:srgbClr val="457AC7"/>
                    </a:solidFill>
                  </a:tcPr>
                </a:tc>
                <a:tc>
                  <a:txBody>
                    <a:bodyPr/>
                    <a:lstStyle/>
                    <a:p>
                      <a:r>
                        <a:rPr lang="en-US" sz="700" dirty="0"/>
                        <a:t>0</a:t>
                      </a:r>
                    </a:p>
                  </a:txBody>
                  <a:tcPr>
                    <a:solidFill>
                      <a:srgbClr val="457AC7"/>
                    </a:solidFill>
                  </a:tcPr>
                </a:tc>
                <a:tc>
                  <a:txBody>
                    <a:bodyPr/>
                    <a:lstStyle/>
                    <a:p>
                      <a:r>
                        <a:rPr lang="en-US" sz="700" dirty="0"/>
                        <a:t>0</a:t>
                      </a:r>
                    </a:p>
                  </a:txBody>
                  <a:tcPr>
                    <a:solidFill>
                      <a:srgbClr val="457AC7"/>
                    </a:solidFill>
                  </a:tcPr>
                </a:tc>
                <a:tc>
                  <a:txBody>
                    <a:bodyPr/>
                    <a:lstStyle/>
                    <a:p>
                      <a:r>
                        <a:rPr lang="en-US" sz="700" dirty="0"/>
                        <a:t>8</a:t>
                      </a:r>
                    </a:p>
                  </a:txBody>
                  <a:tcPr>
                    <a:solidFill>
                      <a:srgbClr val="457AC7"/>
                    </a:solidFill>
                  </a:tcPr>
                </a:tc>
                <a:tc>
                  <a:txBody>
                    <a:bodyPr/>
                    <a:lstStyle/>
                    <a:p>
                      <a:r>
                        <a:rPr lang="en-US" sz="700" dirty="0"/>
                        <a:t>1</a:t>
                      </a:r>
                    </a:p>
                  </a:txBody>
                  <a:tcPr>
                    <a:solidFill>
                      <a:srgbClr val="457AC7"/>
                    </a:solidFill>
                  </a:tcPr>
                </a:tc>
                <a:extLst>
                  <a:ext uri="{0D108BD9-81ED-4DB2-BD59-A6C34878D82A}">
                    <a16:rowId xmlns:a16="http://schemas.microsoft.com/office/drawing/2014/main" val="3366010203"/>
                  </a:ext>
                </a:extLst>
              </a:tr>
              <a:tr h="129889">
                <a:tc>
                  <a:txBody>
                    <a:bodyPr/>
                    <a:lstStyle/>
                    <a:p>
                      <a:r>
                        <a:rPr lang="en-US" sz="700" dirty="0"/>
                        <a:t>0</a:t>
                      </a:r>
                    </a:p>
                  </a:txBody>
                  <a:tcPr>
                    <a:solidFill>
                      <a:srgbClr val="457AC7"/>
                    </a:solidFill>
                  </a:tcPr>
                </a:tc>
                <a:tc>
                  <a:txBody>
                    <a:bodyPr/>
                    <a:lstStyle/>
                    <a:p>
                      <a:r>
                        <a:rPr lang="en-US" sz="700" dirty="0"/>
                        <a:t>7</a:t>
                      </a:r>
                    </a:p>
                  </a:txBody>
                  <a:tcPr>
                    <a:solidFill>
                      <a:srgbClr val="457AC7"/>
                    </a:solidFill>
                  </a:tcPr>
                </a:tc>
                <a:tc>
                  <a:txBody>
                    <a:bodyPr/>
                    <a:lstStyle/>
                    <a:p>
                      <a:r>
                        <a:rPr lang="en-US" sz="700" dirty="0"/>
                        <a:t>5</a:t>
                      </a:r>
                    </a:p>
                  </a:txBody>
                  <a:tcPr>
                    <a:solidFill>
                      <a:srgbClr val="457AC7"/>
                    </a:solidFill>
                  </a:tcPr>
                </a:tc>
                <a:tc>
                  <a:txBody>
                    <a:bodyPr/>
                    <a:lstStyle/>
                    <a:p>
                      <a:r>
                        <a:rPr lang="en-US" sz="700" dirty="0"/>
                        <a:t>3</a:t>
                      </a:r>
                    </a:p>
                  </a:txBody>
                  <a:tcPr>
                    <a:solidFill>
                      <a:srgbClr val="457AC7"/>
                    </a:solidFill>
                  </a:tcPr>
                </a:tc>
                <a:tc>
                  <a:txBody>
                    <a:bodyPr/>
                    <a:lstStyle/>
                    <a:p>
                      <a:r>
                        <a:rPr lang="en-US" sz="700" dirty="0"/>
                        <a:t>1</a:t>
                      </a:r>
                    </a:p>
                  </a:txBody>
                  <a:tcPr>
                    <a:solidFill>
                      <a:srgbClr val="457AC7"/>
                    </a:solidFill>
                  </a:tcPr>
                </a:tc>
                <a:extLst>
                  <a:ext uri="{0D108BD9-81ED-4DB2-BD59-A6C34878D82A}">
                    <a16:rowId xmlns:a16="http://schemas.microsoft.com/office/drawing/2014/main" val="3382687161"/>
                  </a:ext>
                </a:extLst>
              </a:tr>
              <a:tr h="129889">
                <a:tc>
                  <a:txBody>
                    <a:bodyPr/>
                    <a:lstStyle/>
                    <a:p>
                      <a:r>
                        <a:rPr lang="en-US" sz="700" dirty="0"/>
                        <a:t>8</a:t>
                      </a:r>
                    </a:p>
                  </a:txBody>
                  <a:tcPr>
                    <a:solidFill>
                      <a:srgbClr val="457AC7"/>
                    </a:solidFill>
                  </a:tcPr>
                </a:tc>
                <a:tc>
                  <a:txBody>
                    <a:bodyPr/>
                    <a:lstStyle/>
                    <a:p>
                      <a:r>
                        <a:rPr lang="en-US" sz="700" dirty="0"/>
                        <a:t>2</a:t>
                      </a:r>
                    </a:p>
                  </a:txBody>
                  <a:tcPr>
                    <a:solidFill>
                      <a:srgbClr val="457AC7"/>
                    </a:solidFill>
                  </a:tcPr>
                </a:tc>
                <a:tc>
                  <a:txBody>
                    <a:bodyPr/>
                    <a:lstStyle/>
                    <a:p>
                      <a:r>
                        <a:rPr lang="en-US" sz="700" dirty="0"/>
                        <a:t>5</a:t>
                      </a:r>
                    </a:p>
                  </a:txBody>
                  <a:tcPr>
                    <a:solidFill>
                      <a:srgbClr val="457AC7"/>
                    </a:solidFill>
                  </a:tcPr>
                </a:tc>
                <a:tc>
                  <a:txBody>
                    <a:bodyPr/>
                    <a:lstStyle/>
                    <a:p>
                      <a:r>
                        <a:rPr lang="en-US" sz="700" dirty="0"/>
                        <a:t>9</a:t>
                      </a:r>
                    </a:p>
                  </a:txBody>
                  <a:tcPr>
                    <a:solidFill>
                      <a:srgbClr val="457AC7"/>
                    </a:solidFill>
                  </a:tcPr>
                </a:tc>
                <a:tc>
                  <a:txBody>
                    <a:bodyPr/>
                    <a:lstStyle/>
                    <a:p>
                      <a:r>
                        <a:rPr lang="en-US" sz="700" dirty="0"/>
                        <a:t>8</a:t>
                      </a:r>
                    </a:p>
                  </a:txBody>
                  <a:tcPr>
                    <a:solidFill>
                      <a:srgbClr val="457AC7"/>
                    </a:solidFill>
                  </a:tcPr>
                </a:tc>
                <a:extLst>
                  <a:ext uri="{0D108BD9-81ED-4DB2-BD59-A6C34878D82A}">
                    <a16:rowId xmlns:a16="http://schemas.microsoft.com/office/drawing/2014/main" val="3877380769"/>
                  </a:ext>
                </a:extLst>
              </a:tr>
            </a:tbl>
          </a:graphicData>
        </a:graphic>
      </p:graphicFrame>
    </p:spTree>
    <p:extLst>
      <p:ext uri="{BB962C8B-B14F-4D97-AF65-F5344CB8AC3E}">
        <p14:creationId xmlns:p14="http://schemas.microsoft.com/office/powerpoint/2010/main" val="194353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FA877-1256-4991-BD24-1348BA1FF464}"/>
              </a:ext>
            </a:extLst>
          </p:cNvPr>
          <p:cNvSpPr>
            <a:spLocks noGrp="1"/>
          </p:cNvSpPr>
          <p:nvPr>
            <p:ph type="title"/>
          </p:nvPr>
        </p:nvSpPr>
        <p:spPr/>
        <p:txBody>
          <a:bodyPr/>
          <a:lstStyle/>
          <a:p>
            <a:r>
              <a:rPr lang="en-US" dirty="0"/>
              <a:t>Image Processing</a:t>
            </a:r>
          </a:p>
        </p:txBody>
      </p:sp>
      <p:sp>
        <p:nvSpPr>
          <p:cNvPr id="3" name="Content Placeholder 2">
            <a:extLst>
              <a:ext uri="{FF2B5EF4-FFF2-40B4-BE49-F238E27FC236}">
                <a16:creationId xmlns:a16="http://schemas.microsoft.com/office/drawing/2014/main" id="{34102BA2-86EB-42E8-8CF0-44AFC6304324}"/>
              </a:ext>
            </a:extLst>
          </p:cNvPr>
          <p:cNvSpPr>
            <a:spLocks noGrp="1"/>
          </p:cNvSpPr>
          <p:nvPr>
            <p:ph sz="quarter" idx="10"/>
          </p:nvPr>
        </p:nvSpPr>
        <p:spPr/>
        <p:txBody>
          <a:bodyPr/>
          <a:lstStyle/>
          <a:p>
            <a:r>
              <a:rPr lang="en-US" dirty="0"/>
              <a:t>Unlike tabular data which need several processing steps (e.g. standardization, class encoding, imputation), image data has the following steps</a:t>
            </a:r>
          </a:p>
          <a:p>
            <a:pPr marL="914400" lvl="1" indent="-457200">
              <a:buFont typeface="+mj-lt"/>
              <a:buAutoNum type="arabicPeriod"/>
            </a:pPr>
            <a:r>
              <a:rPr lang="en-US" dirty="0"/>
              <a:t>Resizing the images – depending on how we collect data, images may come in different sizes (resolutions). On the other hand, analytical models need their input in uniform size. Resizing may include the following processes</a:t>
            </a:r>
          </a:p>
          <a:p>
            <a:pPr lvl="2"/>
            <a:r>
              <a:rPr lang="en-US" dirty="0"/>
              <a:t>Resize the image to be smaller</a:t>
            </a:r>
          </a:p>
          <a:p>
            <a:pPr lvl="2"/>
            <a:r>
              <a:rPr lang="en-US" dirty="0"/>
              <a:t>Pad the image to fit certain aspect ratio</a:t>
            </a:r>
          </a:p>
          <a:p>
            <a:pPr lvl="2"/>
            <a:r>
              <a:rPr lang="en-US" dirty="0"/>
              <a:t>Converting between image format (RGB, grayscale, etc.)</a:t>
            </a:r>
          </a:p>
          <a:p>
            <a:pPr marL="914400" lvl="1" indent="-457200">
              <a:buFont typeface="+mj-lt"/>
              <a:buAutoNum type="arabicPeriod"/>
            </a:pPr>
            <a:r>
              <a:rPr lang="en-US" dirty="0"/>
              <a:t>Normalizing the pixel values. Different from standardization, we do not need to determine the mean and standard deviation of data in this case. All pixel values are from 0 to 255, so we simply divide everything by 255</a:t>
            </a:r>
          </a:p>
        </p:txBody>
      </p:sp>
    </p:spTree>
    <p:extLst>
      <p:ext uri="{BB962C8B-B14F-4D97-AF65-F5344CB8AC3E}">
        <p14:creationId xmlns:p14="http://schemas.microsoft.com/office/powerpoint/2010/main" val="35991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51B9-5A2E-4142-BAC4-7720FE32A7B9}"/>
              </a:ext>
            </a:extLst>
          </p:cNvPr>
          <p:cNvSpPr>
            <a:spLocks noGrp="1"/>
          </p:cNvSpPr>
          <p:nvPr>
            <p:ph type="title"/>
          </p:nvPr>
        </p:nvSpPr>
        <p:spPr/>
        <p:txBody>
          <a:bodyPr/>
          <a:lstStyle/>
          <a:p>
            <a:r>
              <a:rPr lang="en-US" sz="2400" dirty="0"/>
              <a:t>Modeling Image Data with Regular Machine Learning Techniques</a:t>
            </a:r>
          </a:p>
        </p:txBody>
      </p:sp>
      <p:sp>
        <p:nvSpPr>
          <p:cNvPr id="3" name="Content Placeholder 2">
            <a:extLst>
              <a:ext uri="{FF2B5EF4-FFF2-40B4-BE49-F238E27FC236}">
                <a16:creationId xmlns:a16="http://schemas.microsoft.com/office/drawing/2014/main" id="{D228F944-AB8D-4851-A3A1-A43008756140}"/>
              </a:ext>
            </a:extLst>
          </p:cNvPr>
          <p:cNvSpPr>
            <a:spLocks noGrp="1"/>
          </p:cNvSpPr>
          <p:nvPr>
            <p:ph sz="quarter" idx="10"/>
          </p:nvPr>
        </p:nvSpPr>
        <p:spPr/>
        <p:txBody>
          <a:bodyPr/>
          <a:lstStyle/>
          <a:p>
            <a:r>
              <a:rPr lang="en-US" dirty="0"/>
              <a:t>Image data is still data and can be modeled with techniques we have learned so far. However, they need to be converted to 1D vector (flattened) to be usable by those models</a:t>
            </a:r>
          </a:p>
          <a:p>
            <a:endParaRPr lang="en-US" dirty="0"/>
          </a:p>
          <a:p>
            <a:endParaRPr lang="en-US" dirty="0"/>
          </a:p>
          <a:p>
            <a:r>
              <a:rPr lang="en-US" dirty="0"/>
              <a:t>After that, any model can solve the task (regardless of how inefficient or inaccurate)</a:t>
            </a:r>
          </a:p>
          <a:p>
            <a:endParaRPr lang="en-US" dirty="0"/>
          </a:p>
          <a:p>
            <a:endParaRPr lang="en-US" dirty="0"/>
          </a:p>
        </p:txBody>
      </p:sp>
      <p:pic>
        <p:nvPicPr>
          <p:cNvPr id="5" name="Picture 4">
            <a:extLst>
              <a:ext uri="{FF2B5EF4-FFF2-40B4-BE49-F238E27FC236}">
                <a16:creationId xmlns:a16="http://schemas.microsoft.com/office/drawing/2014/main" id="{ECD6CDD7-CFA7-41E7-86F6-309F943D886E}"/>
              </a:ext>
            </a:extLst>
          </p:cNvPr>
          <p:cNvPicPr>
            <a:picLocks noChangeAspect="1"/>
          </p:cNvPicPr>
          <p:nvPr/>
        </p:nvPicPr>
        <p:blipFill>
          <a:blip r:embed="rId2"/>
          <a:stretch>
            <a:fillRect/>
          </a:stretch>
        </p:blipFill>
        <p:spPr>
          <a:xfrm>
            <a:off x="2252126" y="2159355"/>
            <a:ext cx="7687748" cy="962159"/>
          </a:xfrm>
          <a:prstGeom prst="rect">
            <a:avLst/>
          </a:prstGeom>
        </p:spPr>
      </p:pic>
    </p:spTree>
    <p:extLst>
      <p:ext uri="{BB962C8B-B14F-4D97-AF65-F5344CB8AC3E}">
        <p14:creationId xmlns:p14="http://schemas.microsoft.com/office/powerpoint/2010/main" val="2110389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D29B-2E02-4D30-94B1-D2E8D6DD9AA0}"/>
              </a:ext>
            </a:extLst>
          </p:cNvPr>
          <p:cNvSpPr>
            <a:spLocks noGrp="1"/>
          </p:cNvSpPr>
          <p:nvPr>
            <p:ph type="title"/>
          </p:nvPr>
        </p:nvSpPr>
        <p:spPr/>
        <p:txBody>
          <a:bodyPr/>
          <a:lstStyle/>
          <a:p>
            <a:r>
              <a:rPr lang="en-US" dirty="0"/>
              <a:t>Convolutional Neural Network</a:t>
            </a:r>
          </a:p>
        </p:txBody>
      </p:sp>
      <p:sp>
        <p:nvSpPr>
          <p:cNvPr id="3" name="Content Placeholder 2">
            <a:extLst>
              <a:ext uri="{FF2B5EF4-FFF2-40B4-BE49-F238E27FC236}">
                <a16:creationId xmlns:a16="http://schemas.microsoft.com/office/drawing/2014/main" id="{25C95DF7-9522-41F5-BBBA-3ED0E5B8963D}"/>
              </a:ext>
            </a:extLst>
          </p:cNvPr>
          <p:cNvSpPr>
            <a:spLocks noGrp="1"/>
          </p:cNvSpPr>
          <p:nvPr>
            <p:ph sz="quarter" idx="10"/>
          </p:nvPr>
        </p:nvSpPr>
        <p:spPr/>
        <p:txBody>
          <a:bodyPr/>
          <a:lstStyle/>
          <a:p>
            <a:r>
              <a:rPr lang="en-US" dirty="0"/>
              <a:t>Is a specific family of deep neural networks that are designed for image data</a:t>
            </a:r>
          </a:p>
          <a:p>
            <a:r>
              <a:rPr lang="en-US" dirty="0"/>
              <a:t>Utilize a set of filters that slide across the input image to learn different features in the image</a:t>
            </a:r>
          </a:p>
        </p:txBody>
      </p:sp>
      <p:pic>
        <p:nvPicPr>
          <p:cNvPr id="4" name="Picture 3">
            <a:extLst>
              <a:ext uri="{FF2B5EF4-FFF2-40B4-BE49-F238E27FC236}">
                <a16:creationId xmlns:a16="http://schemas.microsoft.com/office/drawing/2014/main" id="{1884AFD0-3A48-4E38-9B77-D68356C62F96}"/>
              </a:ext>
            </a:extLst>
          </p:cNvPr>
          <p:cNvPicPr>
            <a:picLocks noChangeAspect="1"/>
          </p:cNvPicPr>
          <p:nvPr/>
        </p:nvPicPr>
        <p:blipFill>
          <a:blip r:embed="rId2"/>
          <a:stretch>
            <a:fillRect/>
          </a:stretch>
        </p:blipFill>
        <p:spPr>
          <a:xfrm>
            <a:off x="2836277" y="3518862"/>
            <a:ext cx="8138732" cy="2425450"/>
          </a:xfrm>
          <a:prstGeom prst="rect">
            <a:avLst/>
          </a:prstGeom>
        </p:spPr>
      </p:pic>
    </p:spTree>
    <p:extLst>
      <p:ext uri="{BB962C8B-B14F-4D97-AF65-F5344CB8AC3E}">
        <p14:creationId xmlns:p14="http://schemas.microsoft.com/office/powerpoint/2010/main" val="407126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7001D-1948-4706-A66A-4B221AB37BC9}"/>
              </a:ext>
            </a:extLst>
          </p:cNvPr>
          <p:cNvSpPr>
            <a:spLocks noGrp="1"/>
          </p:cNvSpPr>
          <p:nvPr>
            <p:ph sz="quarter" idx="10"/>
          </p:nvPr>
        </p:nvSpPr>
        <p:spPr/>
        <p:txBody>
          <a:bodyPr/>
          <a:lstStyle/>
          <a:p>
            <a:r>
              <a:rPr lang="en-US" dirty="0">
                <a:hlinkClick r:id="rId2"/>
              </a:rPr>
              <a:t>https://vinodsblog.com/2018/10/15/everything-you-need-to-know-about-convolutional-neural-networks/</a:t>
            </a:r>
            <a:r>
              <a:rPr lang="en-US" dirty="0"/>
              <a:t> </a:t>
            </a:r>
          </a:p>
        </p:txBody>
      </p:sp>
      <p:sp>
        <p:nvSpPr>
          <p:cNvPr id="4" name="Title 3">
            <a:extLst>
              <a:ext uri="{FF2B5EF4-FFF2-40B4-BE49-F238E27FC236}">
                <a16:creationId xmlns:a16="http://schemas.microsoft.com/office/drawing/2014/main" id="{9965868E-D10A-4B63-ADFF-E05C39EC64D5}"/>
              </a:ext>
            </a:extLst>
          </p:cNvPr>
          <p:cNvSpPr>
            <a:spLocks noGrp="1"/>
          </p:cNvSpPr>
          <p:nvPr>
            <p:ph type="title"/>
          </p:nvPr>
        </p:nvSpPr>
        <p:spPr/>
        <p:txBody>
          <a:bodyPr/>
          <a:lstStyle/>
          <a:p>
            <a:endParaRPr lang="en-US"/>
          </a:p>
        </p:txBody>
      </p:sp>
      <p:pic>
        <p:nvPicPr>
          <p:cNvPr id="1028" name="Picture 4">
            <a:extLst>
              <a:ext uri="{FF2B5EF4-FFF2-40B4-BE49-F238E27FC236}">
                <a16:creationId xmlns:a16="http://schemas.microsoft.com/office/drawing/2014/main" id="{CA194F10-D2FF-4A47-944B-D4F90FCD5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17215"/>
            <a:ext cx="12192000" cy="449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4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218B-C20D-4FFE-B5CA-C21648B4C0A5}"/>
              </a:ext>
            </a:extLst>
          </p:cNvPr>
          <p:cNvSpPr>
            <a:spLocks noGrp="1"/>
          </p:cNvSpPr>
          <p:nvPr>
            <p:ph type="title"/>
          </p:nvPr>
        </p:nvSpPr>
        <p:spPr/>
        <p:txBody>
          <a:bodyPr/>
          <a:lstStyle/>
          <a:p>
            <a:r>
              <a:rPr lang="en-US" dirty="0"/>
              <a:t>Python Example</a:t>
            </a:r>
          </a:p>
        </p:txBody>
      </p:sp>
      <p:sp>
        <p:nvSpPr>
          <p:cNvPr id="3" name="Content Placeholder 2">
            <a:extLst>
              <a:ext uri="{FF2B5EF4-FFF2-40B4-BE49-F238E27FC236}">
                <a16:creationId xmlns:a16="http://schemas.microsoft.com/office/drawing/2014/main" id="{CFA8AFC6-E728-48AE-AEAE-BE7D849211AA}"/>
              </a:ext>
            </a:extLst>
          </p:cNvPr>
          <p:cNvSpPr>
            <a:spLocks noGrp="1"/>
          </p:cNvSpPr>
          <p:nvPr>
            <p:ph sz="quarter" idx="10"/>
          </p:nvPr>
        </p:nvSpPr>
        <p:spPr/>
        <p:txBody>
          <a:bodyPr/>
          <a:lstStyle/>
          <a:p>
            <a:r>
              <a:rPr lang="en-US" dirty="0"/>
              <a:t>We will try to classify images of dogs and cats</a:t>
            </a:r>
          </a:p>
          <a:p>
            <a:r>
              <a:rPr lang="en-US" dirty="0"/>
              <a:t>Given an image, predict/label whether the animal in the image is a dog or a cat</a:t>
            </a:r>
          </a:p>
          <a:p>
            <a:r>
              <a:rPr lang="en-US" dirty="0"/>
              <a:t>Images are provided in two </a:t>
            </a:r>
            <a:r>
              <a:rPr lang="en-US"/>
              <a:t>different folders</a:t>
            </a:r>
            <a:endParaRPr lang="en-US" dirty="0"/>
          </a:p>
        </p:txBody>
      </p:sp>
      <p:pic>
        <p:nvPicPr>
          <p:cNvPr id="5" name="Picture 4" descr="A white dog in the grass&#10;&#10;Description automatically generated with medium confidence">
            <a:extLst>
              <a:ext uri="{FF2B5EF4-FFF2-40B4-BE49-F238E27FC236}">
                <a16:creationId xmlns:a16="http://schemas.microsoft.com/office/drawing/2014/main" id="{89C0BEAE-F854-4A5A-B2F4-181AFA584910}"/>
              </a:ext>
            </a:extLst>
          </p:cNvPr>
          <p:cNvPicPr>
            <a:picLocks noChangeAspect="1"/>
          </p:cNvPicPr>
          <p:nvPr/>
        </p:nvPicPr>
        <p:blipFill>
          <a:blip r:embed="rId2"/>
          <a:stretch>
            <a:fillRect/>
          </a:stretch>
        </p:blipFill>
        <p:spPr>
          <a:xfrm>
            <a:off x="8622664" y="3275891"/>
            <a:ext cx="1695959" cy="1271969"/>
          </a:xfrm>
          <a:prstGeom prst="rect">
            <a:avLst/>
          </a:prstGeom>
        </p:spPr>
      </p:pic>
      <p:pic>
        <p:nvPicPr>
          <p:cNvPr id="7" name="Picture 6" descr="A picture containing dog, indoor, mammal&#10;&#10;Description automatically generated">
            <a:extLst>
              <a:ext uri="{FF2B5EF4-FFF2-40B4-BE49-F238E27FC236}">
                <a16:creationId xmlns:a16="http://schemas.microsoft.com/office/drawing/2014/main" id="{E5C6BF15-CCC7-4EAE-A539-9EFDA599F64B}"/>
              </a:ext>
            </a:extLst>
          </p:cNvPr>
          <p:cNvPicPr>
            <a:picLocks noChangeAspect="1"/>
          </p:cNvPicPr>
          <p:nvPr/>
        </p:nvPicPr>
        <p:blipFill>
          <a:blip r:embed="rId3"/>
          <a:stretch>
            <a:fillRect/>
          </a:stretch>
        </p:blipFill>
        <p:spPr>
          <a:xfrm>
            <a:off x="656032" y="4900623"/>
            <a:ext cx="1695959" cy="1271969"/>
          </a:xfrm>
          <a:prstGeom prst="rect">
            <a:avLst/>
          </a:prstGeom>
        </p:spPr>
      </p:pic>
      <p:pic>
        <p:nvPicPr>
          <p:cNvPr id="9" name="Picture 8" descr="A picture containing text, dog, mammal&#10;&#10;Description automatically generated">
            <a:extLst>
              <a:ext uri="{FF2B5EF4-FFF2-40B4-BE49-F238E27FC236}">
                <a16:creationId xmlns:a16="http://schemas.microsoft.com/office/drawing/2014/main" id="{EB256F99-6D3C-40BC-A798-7FAECA6BEF2E}"/>
              </a:ext>
            </a:extLst>
          </p:cNvPr>
          <p:cNvPicPr>
            <a:picLocks noChangeAspect="1"/>
          </p:cNvPicPr>
          <p:nvPr/>
        </p:nvPicPr>
        <p:blipFill>
          <a:blip r:embed="rId4"/>
          <a:stretch>
            <a:fillRect/>
          </a:stretch>
        </p:blipFill>
        <p:spPr>
          <a:xfrm>
            <a:off x="6634319" y="4975766"/>
            <a:ext cx="1695959" cy="1130639"/>
          </a:xfrm>
          <a:prstGeom prst="rect">
            <a:avLst/>
          </a:prstGeom>
        </p:spPr>
      </p:pic>
      <p:pic>
        <p:nvPicPr>
          <p:cNvPr id="11" name="Picture 10" descr="A picture containing standing, dog, mammal, brown&#10;&#10;Description automatically generated">
            <a:extLst>
              <a:ext uri="{FF2B5EF4-FFF2-40B4-BE49-F238E27FC236}">
                <a16:creationId xmlns:a16="http://schemas.microsoft.com/office/drawing/2014/main" id="{4446FA49-5942-42DB-8E80-99DAFE94BDCB}"/>
              </a:ext>
            </a:extLst>
          </p:cNvPr>
          <p:cNvPicPr>
            <a:picLocks noChangeAspect="1"/>
          </p:cNvPicPr>
          <p:nvPr/>
        </p:nvPicPr>
        <p:blipFill>
          <a:blip r:embed="rId5"/>
          <a:stretch>
            <a:fillRect/>
          </a:stretch>
        </p:blipFill>
        <p:spPr>
          <a:xfrm>
            <a:off x="656032" y="3270238"/>
            <a:ext cx="1695959" cy="961043"/>
          </a:xfrm>
          <a:prstGeom prst="rect">
            <a:avLst/>
          </a:prstGeom>
        </p:spPr>
      </p:pic>
      <p:pic>
        <p:nvPicPr>
          <p:cNvPr id="13" name="Picture 12" descr="A dog looking at the camera&#10;&#10;Description automatically generated with medium confidence">
            <a:extLst>
              <a:ext uri="{FF2B5EF4-FFF2-40B4-BE49-F238E27FC236}">
                <a16:creationId xmlns:a16="http://schemas.microsoft.com/office/drawing/2014/main" id="{AD449685-0009-40BF-B78E-02E21DDFE6EF}"/>
              </a:ext>
            </a:extLst>
          </p:cNvPr>
          <p:cNvPicPr>
            <a:picLocks noChangeAspect="1"/>
          </p:cNvPicPr>
          <p:nvPr/>
        </p:nvPicPr>
        <p:blipFill>
          <a:blip r:embed="rId6"/>
          <a:stretch>
            <a:fillRect/>
          </a:stretch>
        </p:blipFill>
        <p:spPr>
          <a:xfrm>
            <a:off x="10611010" y="3275891"/>
            <a:ext cx="1277622" cy="1695958"/>
          </a:xfrm>
          <a:prstGeom prst="rect">
            <a:avLst/>
          </a:prstGeom>
        </p:spPr>
      </p:pic>
      <p:pic>
        <p:nvPicPr>
          <p:cNvPr id="15" name="Picture 14" descr="A cat lying on grass&#10;&#10;Description automatically generated with medium confidence">
            <a:extLst>
              <a:ext uri="{FF2B5EF4-FFF2-40B4-BE49-F238E27FC236}">
                <a16:creationId xmlns:a16="http://schemas.microsoft.com/office/drawing/2014/main" id="{19B28558-973F-4E15-B169-788FB4276F16}"/>
              </a:ext>
            </a:extLst>
          </p:cNvPr>
          <p:cNvPicPr>
            <a:picLocks noChangeAspect="1"/>
          </p:cNvPicPr>
          <p:nvPr/>
        </p:nvPicPr>
        <p:blipFill>
          <a:blip r:embed="rId7"/>
          <a:stretch>
            <a:fillRect/>
          </a:stretch>
        </p:blipFill>
        <p:spPr>
          <a:xfrm>
            <a:off x="6634318" y="3270238"/>
            <a:ext cx="1695959" cy="1130639"/>
          </a:xfrm>
          <a:prstGeom prst="rect">
            <a:avLst/>
          </a:prstGeom>
        </p:spPr>
      </p:pic>
      <p:pic>
        <p:nvPicPr>
          <p:cNvPr id="17" name="Picture 16" descr="A cat lying on a couch&#10;&#10;Description automatically generated with medium confidence">
            <a:extLst>
              <a:ext uri="{FF2B5EF4-FFF2-40B4-BE49-F238E27FC236}">
                <a16:creationId xmlns:a16="http://schemas.microsoft.com/office/drawing/2014/main" id="{DEF60CC8-EABC-4927-92F4-AD5B728E3F5C}"/>
              </a:ext>
            </a:extLst>
          </p:cNvPr>
          <p:cNvPicPr>
            <a:picLocks noChangeAspect="1"/>
          </p:cNvPicPr>
          <p:nvPr/>
        </p:nvPicPr>
        <p:blipFill>
          <a:blip r:embed="rId8"/>
          <a:stretch>
            <a:fillRect/>
          </a:stretch>
        </p:blipFill>
        <p:spPr>
          <a:xfrm>
            <a:off x="4643041" y="4975766"/>
            <a:ext cx="1695959" cy="1187171"/>
          </a:xfrm>
          <a:prstGeom prst="rect">
            <a:avLst/>
          </a:prstGeom>
        </p:spPr>
      </p:pic>
      <p:pic>
        <p:nvPicPr>
          <p:cNvPr id="19" name="Picture 18" descr="A picture containing cat, indoor, mammal, domestic cat&#10;&#10;Description automatically generated">
            <a:extLst>
              <a:ext uri="{FF2B5EF4-FFF2-40B4-BE49-F238E27FC236}">
                <a16:creationId xmlns:a16="http://schemas.microsoft.com/office/drawing/2014/main" id="{54E891E9-FD96-4BF2-9DB7-405B927CE1D2}"/>
              </a:ext>
            </a:extLst>
          </p:cNvPr>
          <p:cNvPicPr>
            <a:picLocks noChangeAspect="1"/>
          </p:cNvPicPr>
          <p:nvPr/>
        </p:nvPicPr>
        <p:blipFill>
          <a:blip r:embed="rId9"/>
          <a:stretch>
            <a:fillRect/>
          </a:stretch>
        </p:blipFill>
        <p:spPr>
          <a:xfrm>
            <a:off x="4645972" y="3275891"/>
            <a:ext cx="1695959" cy="955390"/>
          </a:xfrm>
          <a:prstGeom prst="rect">
            <a:avLst/>
          </a:prstGeom>
        </p:spPr>
      </p:pic>
      <p:pic>
        <p:nvPicPr>
          <p:cNvPr id="21" name="Picture 20" descr="A cat lying down&#10;&#10;Description automatically generated with medium confidence">
            <a:extLst>
              <a:ext uri="{FF2B5EF4-FFF2-40B4-BE49-F238E27FC236}">
                <a16:creationId xmlns:a16="http://schemas.microsoft.com/office/drawing/2014/main" id="{D378EAA0-553E-4A5C-AF6F-C2AE1F89341E}"/>
              </a:ext>
            </a:extLst>
          </p:cNvPr>
          <p:cNvPicPr>
            <a:picLocks noChangeAspect="1"/>
          </p:cNvPicPr>
          <p:nvPr/>
        </p:nvPicPr>
        <p:blipFill>
          <a:blip r:embed="rId10"/>
          <a:stretch>
            <a:fillRect/>
          </a:stretch>
        </p:blipFill>
        <p:spPr>
          <a:xfrm>
            <a:off x="2647310" y="5041953"/>
            <a:ext cx="1695959" cy="1130639"/>
          </a:xfrm>
          <a:prstGeom prst="rect">
            <a:avLst/>
          </a:prstGeom>
        </p:spPr>
      </p:pic>
      <p:pic>
        <p:nvPicPr>
          <p:cNvPr id="23" name="Picture 22" descr="A picture containing bird of prey&#10;&#10;Description automatically generated">
            <a:extLst>
              <a:ext uri="{FF2B5EF4-FFF2-40B4-BE49-F238E27FC236}">
                <a16:creationId xmlns:a16="http://schemas.microsoft.com/office/drawing/2014/main" id="{DB4DCAF0-C8BC-4CDF-9A20-22F849B22DC1}"/>
              </a:ext>
            </a:extLst>
          </p:cNvPr>
          <p:cNvPicPr>
            <a:picLocks noChangeAspect="1"/>
          </p:cNvPicPr>
          <p:nvPr/>
        </p:nvPicPr>
        <p:blipFill>
          <a:blip r:embed="rId11"/>
          <a:stretch>
            <a:fillRect/>
          </a:stretch>
        </p:blipFill>
        <p:spPr>
          <a:xfrm>
            <a:off x="2645367" y="3270238"/>
            <a:ext cx="1469831" cy="1695959"/>
          </a:xfrm>
          <a:prstGeom prst="rect">
            <a:avLst/>
          </a:prstGeom>
        </p:spPr>
      </p:pic>
    </p:spTree>
    <p:extLst>
      <p:ext uri="{BB962C8B-B14F-4D97-AF65-F5344CB8AC3E}">
        <p14:creationId xmlns:p14="http://schemas.microsoft.com/office/powerpoint/2010/main" val="324700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AD03-5DAD-43EF-B56F-57CFCC08CC44}"/>
              </a:ext>
            </a:extLst>
          </p:cNvPr>
          <p:cNvSpPr>
            <a:spLocks noGrp="1"/>
          </p:cNvSpPr>
          <p:nvPr>
            <p:ph type="title"/>
          </p:nvPr>
        </p:nvSpPr>
        <p:spPr/>
        <p:txBody>
          <a:bodyPr/>
          <a:lstStyle/>
          <a:p>
            <a:r>
              <a:rPr lang="en-US" dirty="0"/>
              <a:t>CNN in Python</a:t>
            </a:r>
          </a:p>
        </p:txBody>
      </p:sp>
      <p:sp>
        <p:nvSpPr>
          <p:cNvPr id="3" name="Content Placeholder 2">
            <a:extLst>
              <a:ext uri="{FF2B5EF4-FFF2-40B4-BE49-F238E27FC236}">
                <a16:creationId xmlns:a16="http://schemas.microsoft.com/office/drawing/2014/main" id="{501A91B2-B251-4679-B959-2662CCE36916}"/>
              </a:ext>
            </a:extLst>
          </p:cNvPr>
          <p:cNvSpPr>
            <a:spLocks noGrp="1"/>
          </p:cNvSpPr>
          <p:nvPr>
            <p:ph sz="quarter" idx="10"/>
          </p:nvPr>
        </p:nvSpPr>
        <p:spPr>
          <a:xfrm>
            <a:off x="733425" y="888989"/>
            <a:ext cx="10355263" cy="5221539"/>
          </a:xfrm>
        </p:spPr>
        <p:txBody>
          <a:bodyPr/>
          <a:lstStyle/>
          <a:p>
            <a:r>
              <a:rPr lang="en-US" dirty="0"/>
              <a:t>Requires the package TensorFlow with is available in AWS and Azure (there are other packages such as </a:t>
            </a:r>
            <a:r>
              <a:rPr lang="en-US" dirty="0" err="1"/>
              <a:t>PyTorch</a:t>
            </a:r>
            <a:r>
              <a:rPr lang="en-US" dirty="0"/>
              <a:t> but we will focus on TensorFlow) </a:t>
            </a:r>
          </a:p>
        </p:txBody>
      </p:sp>
      <p:pic>
        <p:nvPicPr>
          <p:cNvPr id="5" name="Picture 4">
            <a:extLst>
              <a:ext uri="{FF2B5EF4-FFF2-40B4-BE49-F238E27FC236}">
                <a16:creationId xmlns:a16="http://schemas.microsoft.com/office/drawing/2014/main" id="{0523D43E-B925-404D-9656-B38C450775BD}"/>
              </a:ext>
            </a:extLst>
          </p:cNvPr>
          <p:cNvPicPr>
            <a:picLocks noChangeAspect="1"/>
          </p:cNvPicPr>
          <p:nvPr/>
        </p:nvPicPr>
        <p:blipFill>
          <a:blip r:embed="rId2"/>
          <a:stretch>
            <a:fillRect/>
          </a:stretch>
        </p:blipFill>
        <p:spPr>
          <a:xfrm>
            <a:off x="1668433" y="3518862"/>
            <a:ext cx="7943501" cy="2173559"/>
          </a:xfrm>
          <a:prstGeom prst="rect">
            <a:avLst/>
          </a:prstGeom>
        </p:spPr>
      </p:pic>
      <p:sp>
        <p:nvSpPr>
          <p:cNvPr id="6" name="TextBox 5">
            <a:extLst>
              <a:ext uri="{FF2B5EF4-FFF2-40B4-BE49-F238E27FC236}">
                <a16:creationId xmlns:a16="http://schemas.microsoft.com/office/drawing/2014/main" id="{629EBFC9-0A18-4F4D-AB9B-7D6F2FB7BD81}"/>
              </a:ext>
            </a:extLst>
          </p:cNvPr>
          <p:cNvSpPr txBox="1"/>
          <p:nvPr/>
        </p:nvSpPr>
        <p:spPr>
          <a:xfrm>
            <a:off x="8976220" y="2095058"/>
            <a:ext cx="3039167" cy="1754326"/>
          </a:xfrm>
          <a:prstGeom prst="rect">
            <a:avLst/>
          </a:prstGeom>
          <a:noFill/>
        </p:spPr>
        <p:txBody>
          <a:bodyPr wrap="square" rtlCol="0">
            <a:spAutoFit/>
          </a:bodyPr>
          <a:lstStyle/>
          <a:p>
            <a:r>
              <a:rPr lang="en-US" dirty="0"/>
              <a:t>Size of the input images. We transformed data to 64x64 with colors, so input shape is 64x64x3. Only need to be specified in the first Conv2D layer</a:t>
            </a:r>
          </a:p>
        </p:txBody>
      </p:sp>
      <p:sp>
        <p:nvSpPr>
          <p:cNvPr id="7" name="Rectangle 6">
            <a:extLst>
              <a:ext uri="{FF2B5EF4-FFF2-40B4-BE49-F238E27FC236}">
                <a16:creationId xmlns:a16="http://schemas.microsoft.com/office/drawing/2014/main" id="{8C8298F5-228C-4658-85A3-3630AF358FE1}"/>
              </a:ext>
            </a:extLst>
          </p:cNvPr>
          <p:cNvSpPr/>
          <p:nvPr/>
        </p:nvSpPr>
        <p:spPr>
          <a:xfrm>
            <a:off x="7024643" y="3811424"/>
            <a:ext cx="2461189" cy="3076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3707D99-5C4D-4322-8508-F3DD67B886F4}"/>
              </a:ext>
            </a:extLst>
          </p:cNvPr>
          <p:cNvCxnSpPr>
            <a:endCxn id="6" idx="1"/>
          </p:cNvCxnSpPr>
          <p:nvPr/>
        </p:nvCxnSpPr>
        <p:spPr>
          <a:xfrm flipV="1">
            <a:off x="8263783" y="2972221"/>
            <a:ext cx="712437" cy="839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D692907-734A-44A5-A5BE-D5C0D4752998}"/>
              </a:ext>
            </a:extLst>
          </p:cNvPr>
          <p:cNvSpPr txBox="1"/>
          <p:nvPr/>
        </p:nvSpPr>
        <p:spPr>
          <a:xfrm>
            <a:off x="0" y="2262099"/>
            <a:ext cx="4230168" cy="1200329"/>
          </a:xfrm>
          <a:prstGeom prst="rect">
            <a:avLst/>
          </a:prstGeom>
          <a:noFill/>
        </p:spPr>
        <p:txBody>
          <a:bodyPr wrap="square" rtlCol="0">
            <a:spAutoFit/>
          </a:bodyPr>
          <a:lstStyle/>
          <a:p>
            <a:r>
              <a:rPr lang="en-US" dirty="0"/>
              <a:t>A set of Conv2D and </a:t>
            </a:r>
            <a:r>
              <a:rPr lang="en-US" dirty="0" err="1"/>
              <a:t>MaxPooling</a:t>
            </a:r>
            <a:r>
              <a:rPr lang="en-US" dirty="0"/>
              <a:t> layer. Can be repeated as many times as needed. More layers mean more learning capabilities but also more difficult to train</a:t>
            </a:r>
          </a:p>
        </p:txBody>
      </p:sp>
      <p:sp>
        <p:nvSpPr>
          <p:cNvPr id="11" name="Rectangle 10">
            <a:extLst>
              <a:ext uri="{FF2B5EF4-FFF2-40B4-BE49-F238E27FC236}">
                <a16:creationId xmlns:a16="http://schemas.microsoft.com/office/drawing/2014/main" id="{4D7E096C-363C-4BB6-A5A2-ED5625E2CD1C}"/>
              </a:ext>
            </a:extLst>
          </p:cNvPr>
          <p:cNvSpPr/>
          <p:nvPr/>
        </p:nvSpPr>
        <p:spPr>
          <a:xfrm>
            <a:off x="1724737" y="4278556"/>
            <a:ext cx="5376818" cy="4079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74F1D2CB-0156-4701-9DF2-1D6F87C6AE26}"/>
              </a:ext>
            </a:extLst>
          </p:cNvPr>
          <p:cNvCxnSpPr>
            <a:cxnSpLocks/>
            <a:stCxn id="11" idx="0"/>
            <a:endCxn id="10" idx="2"/>
          </p:cNvCxnSpPr>
          <p:nvPr/>
        </p:nvCxnSpPr>
        <p:spPr>
          <a:xfrm flipH="1" flipV="1">
            <a:off x="2115084" y="3462428"/>
            <a:ext cx="2298062" cy="816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F7FD753-AD74-4096-BF02-F7F9869DE22D}"/>
              </a:ext>
            </a:extLst>
          </p:cNvPr>
          <p:cNvSpPr txBox="1"/>
          <p:nvPr/>
        </p:nvSpPr>
        <p:spPr>
          <a:xfrm>
            <a:off x="9152833" y="4358065"/>
            <a:ext cx="3039167" cy="923330"/>
          </a:xfrm>
          <a:prstGeom prst="rect">
            <a:avLst/>
          </a:prstGeom>
          <a:noFill/>
        </p:spPr>
        <p:txBody>
          <a:bodyPr wrap="square" rtlCol="0">
            <a:spAutoFit/>
          </a:bodyPr>
          <a:lstStyle/>
          <a:p>
            <a:r>
              <a:rPr lang="en-US" dirty="0"/>
              <a:t>Flatten the image representation for regular neural network layers</a:t>
            </a:r>
          </a:p>
        </p:txBody>
      </p:sp>
      <p:sp>
        <p:nvSpPr>
          <p:cNvPr id="20" name="Rectangle 19">
            <a:extLst>
              <a:ext uri="{FF2B5EF4-FFF2-40B4-BE49-F238E27FC236}">
                <a16:creationId xmlns:a16="http://schemas.microsoft.com/office/drawing/2014/main" id="{6422CD5B-7994-4908-97FC-04ED3F48CAA5}"/>
              </a:ext>
            </a:extLst>
          </p:cNvPr>
          <p:cNvSpPr/>
          <p:nvPr/>
        </p:nvSpPr>
        <p:spPr>
          <a:xfrm>
            <a:off x="1724737" y="4686481"/>
            <a:ext cx="2688409" cy="2065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CB20E729-58E1-4E78-9335-1BA9AE580053}"/>
              </a:ext>
            </a:extLst>
          </p:cNvPr>
          <p:cNvCxnSpPr>
            <a:cxnSpLocks/>
            <a:stCxn id="20" idx="3"/>
            <a:endCxn id="19" idx="1"/>
          </p:cNvCxnSpPr>
          <p:nvPr/>
        </p:nvCxnSpPr>
        <p:spPr>
          <a:xfrm>
            <a:off x="4413146" y="4789752"/>
            <a:ext cx="4739687" cy="29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B071641-44FD-422C-A092-BDD4587FD747}"/>
              </a:ext>
            </a:extLst>
          </p:cNvPr>
          <p:cNvSpPr txBox="1"/>
          <p:nvPr/>
        </p:nvSpPr>
        <p:spPr>
          <a:xfrm>
            <a:off x="8976219" y="5350252"/>
            <a:ext cx="3039167" cy="923330"/>
          </a:xfrm>
          <a:prstGeom prst="rect">
            <a:avLst/>
          </a:prstGeom>
          <a:noFill/>
        </p:spPr>
        <p:txBody>
          <a:bodyPr wrap="square" rtlCol="0">
            <a:spAutoFit/>
          </a:bodyPr>
          <a:lstStyle/>
          <a:p>
            <a:r>
              <a:rPr lang="en-US" dirty="0"/>
              <a:t>Regular neural network layer, can also be repeated as many items as needed</a:t>
            </a:r>
          </a:p>
        </p:txBody>
      </p:sp>
      <p:sp>
        <p:nvSpPr>
          <p:cNvPr id="30" name="Rectangle 29">
            <a:extLst>
              <a:ext uri="{FF2B5EF4-FFF2-40B4-BE49-F238E27FC236}">
                <a16:creationId xmlns:a16="http://schemas.microsoft.com/office/drawing/2014/main" id="{36B16F0D-2CD5-4C1C-973A-7D10B2009C0F}"/>
              </a:ext>
            </a:extLst>
          </p:cNvPr>
          <p:cNvSpPr/>
          <p:nvPr/>
        </p:nvSpPr>
        <p:spPr>
          <a:xfrm>
            <a:off x="1724737" y="4923001"/>
            <a:ext cx="4649140" cy="2199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06F48296-C0E2-4FAD-BD5F-1DC5D90675BE}"/>
              </a:ext>
            </a:extLst>
          </p:cNvPr>
          <p:cNvCxnSpPr>
            <a:cxnSpLocks/>
            <a:stCxn id="30" idx="3"/>
            <a:endCxn id="29" idx="1"/>
          </p:cNvCxnSpPr>
          <p:nvPr/>
        </p:nvCxnSpPr>
        <p:spPr>
          <a:xfrm>
            <a:off x="6373877" y="5032990"/>
            <a:ext cx="2602342" cy="77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C387DCFC-8F7E-42CD-99D9-2C229E06D9E9}"/>
              </a:ext>
            </a:extLst>
          </p:cNvPr>
          <p:cNvPicPr>
            <a:picLocks noChangeAspect="1"/>
          </p:cNvPicPr>
          <p:nvPr/>
        </p:nvPicPr>
        <p:blipFill>
          <a:blip r:embed="rId2"/>
          <a:stretch>
            <a:fillRect/>
          </a:stretch>
        </p:blipFill>
        <p:spPr>
          <a:xfrm>
            <a:off x="1668434" y="3518862"/>
            <a:ext cx="7943501" cy="2173559"/>
          </a:xfrm>
          <a:prstGeom prst="rect">
            <a:avLst/>
          </a:prstGeom>
        </p:spPr>
      </p:pic>
      <p:sp>
        <p:nvSpPr>
          <p:cNvPr id="40" name="TextBox 39">
            <a:extLst>
              <a:ext uri="{FF2B5EF4-FFF2-40B4-BE49-F238E27FC236}">
                <a16:creationId xmlns:a16="http://schemas.microsoft.com/office/drawing/2014/main" id="{ED51C982-CC22-42B5-9609-C3DC8E093956}"/>
              </a:ext>
            </a:extLst>
          </p:cNvPr>
          <p:cNvSpPr txBox="1"/>
          <p:nvPr/>
        </p:nvSpPr>
        <p:spPr>
          <a:xfrm>
            <a:off x="8976220" y="5350252"/>
            <a:ext cx="3039167" cy="923330"/>
          </a:xfrm>
          <a:prstGeom prst="rect">
            <a:avLst/>
          </a:prstGeom>
          <a:noFill/>
        </p:spPr>
        <p:txBody>
          <a:bodyPr wrap="square" rtlCol="0">
            <a:spAutoFit/>
          </a:bodyPr>
          <a:lstStyle/>
          <a:p>
            <a:r>
              <a:rPr lang="en-US" dirty="0"/>
              <a:t>Regular neural network layer, can also be repeated as many items as needed</a:t>
            </a:r>
          </a:p>
        </p:txBody>
      </p:sp>
      <p:sp>
        <p:nvSpPr>
          <p:cNvPr id="41" name="Rectangle 40">
            <a:extLst>
              <a:ext uri="{FF2B5EF4-FFF2-40B4-BE49-F238E27FC236}">
                <a16:creationId xmlns:a16="http://schemas.microsoft.com/office/drawing/2014/main" id="{F9471FFD-3B51-43DD-AB85-857B79881E26}"/>
              </a:ext>
            </a:extLst>
          </p:cNvPr>
          <p:cNvSpPr/>
          <p:nvPr/>
        </p:nvSpPr>
        <p:spPr>
          <a:xfrm>
            <a:off x="1724738" y="4923001"/>
            <a:ext cx="4649140" cy="2199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E1BC8A81-3D29-4728-A6F1-FD9B92D895C4}"/>
              </a:ext>
            </a:extLst>
          </p:cNvPr>
          <p:cNvCxnSpPr>
            <a:cxnSpLocks/>
            <a:stCxn id="41" idx="3"/>
            <a:endCxn id="40" idx="1"/>
          </p:cNvCxnSpPr>
          <p:nvPr/>
        </p:nvCxnSpPr>
        <p:spPr>
          <a:xfrm>
            <a:off x="6373878" y="5032990"/>
            <a:ext cx="2602342" cy="77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E1D6EF5-55BC-44EA-BAB4-6C3C2B4A64F9}"/>
              </a:ext>
            </a:extLst>
          </p:cNvPr>
          <p:cNvSpPr txBox="1"/>
          <p:nvPr/>
        </p:nvSpPr>
        <p:spPr>
          <a:xfrm>
            <a:off x="2778956" y="5648863"/>
            <a:ext cx="3418308" cy="646331"/>
          </a:xfrm>
          <a:prstGeom prst="rect">
            <a:avLst/>
          </a:prstGeom>
          <a:noFill/>
        </p:spPr>
        <p:txBody>
          <a:bodyPr wrap="square" rtlCol="0">
            <a:spAutoFit/>
          </a:bodyPr>
          <a:lstStyle/>
          <a:p>
            <a:r>
              <a:rPr lang="en-US" dirty="0"/>
              <a:t>Output layer. We are working on binary classification (dog or cat)</a:t>
            </a:r>
          </a:p>
        </p:txBody>
      </p:sp>
      <p:sp>
        <p:nvSpPr>
          <p:cNvPr id="44" name="Rectangle 43">
            <a:extLst>
              <a:ext uri="{FF2B5EF4-FFF2-40B4-BE49-F238E27FC236}">
                <a16:creationId xmlns:a16="http://schemas.microsoft.com/office/drawing/2014/main" id="{D11E168A-809A-459A-AB82-B8B19E2F9833}"/>
              </a:ext>
            </a:extLst>
          </p:cNvPr>
          <p:cNvSpPr/>
          <p:nvPr/>
        </p:nvSpPr>
        <p:spPr>
          <a:xfrm>
            <a:off x="1724737" y="5125239"/>
            <a:ext cx="4649140" cy="2199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F5250BB9-278D-46E5-9921-D2BFD33905EE}"/>
              </a:ext>
            </a:extLst>
          </p:cNvPr>
          <p:cNvCxnSpPr>
            <a:cxnSpLocks/>
            <a:stCxn id="44" idx="2"/>
            <a:endCxn id="43" idx="0"/>
          </p:cNvCxnSpPr>
          <p:nvPr/>
        </p:nvCxnSpPr>
        <p:spPr>
          <a:xfrm>
            <a:off x="4049307" y="5345216"/>
            <a:ext cx="438803" cy="30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15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C930B-D648-A3FA-6EF0-2A7225A3A200}"/>
              </a:ext>
            </a:extLst>
          </p:cNvPr>
          <p:cNvSpPr>
            <a:spLocks noGrp="1"/>
          </p:cNvSpPr>
          <p:nvPr>
            <p:ph type="title"/>
          </p:nvPr>
        </p:nvSpPr>
        <p:spPr/>
        <p:txBody>
          <a:bodyPr/>
          <a:lstStyle/>
          <a:p>
            <a:r>
              <a:rPr lang="en-US" dirty="0"/>
              <a:t>Additional Reading</a:t>
            </a:r>
          </a:p>
        </p:txBody>
      </p:sp>
      <p:sp>
        <p:nvSpPr>
          <p:cNvPr id="3" name="Content Placeholder 2">
            <a:extLst>
              <a:ext uri="{FF2B5EF4-FFF2-40B4-BE49-F238E27FC236}">
                <a16:creationId xmlns:a16="http://schemas.microsoft.com/office/drawing/2014/main" id="{100DA445-CD0B-5A71-E354-DF33BC525D7A}"/>
              </a:ext>
            </a:extLst>
          </p:cNvPr>
          <p:cNvSpPr>
            <a:spLocks noGrp="1"/>
          </p:cNvSpPr>
          <p:nvPr>
            <p:ph sz="quarter" idx="10"/>
          </p:nvPr>
        </p:nvSpPr>
        <p:spPr/>
        <p:txBody>
          <a:bodyPr/>
          <a:lstStyle/>
          <a:p>
            <a:r>
              <a:rPr lang="en-US" dirty="0"/>
              <a:t>Convolutional Neural Network</a:t>
            </a:r>
          </a:p>
          <a:p>
            <a:pPr lvl="1"/>
            <a:r>
              <a:rPr lang="en-US" dirty="0">
                <a:hlinkClick r:id="rId2"/>
              </a:rPr>
              <a:t>https://www.ibm.com/cloud/learn/convolutional-neural-networks</a:t>
            </a:r>
            <a:r>
              <a:rPr lang="en-US" dirty="0"/>
              <a:t> </a:t>
            </a:r>
          </a:p>
          <a:p>
            <a:pPr lvl="1"/>
            <a:r>
              <a:rPr lang="en-US">
                <a:hlinkClick r:id="rId3"/>
              </a:rPr>
              <a:t>https://www.tensorflow.org/tutorials/images/cnn</a:t>
            </a:r>
            <a:r>
              <a:rPr lang="en-US"/>
              <a:t> </a:t>
            </a:r>
          </a:p>
        </p:txBody>
      </p:sp>
    </p:spTree>
    <p:extLst>
      <p:ext uri="{BB962C8B-B14F-4D97-AF65-F5344CB8AC3E}">
        <p14:creationId xmlns:p14="http://schemas.microsoft.com/office/powerpoint/2010/main" val="3783853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577</Words>
  <Application>Microsoft Office PowerPoint</Application>
  <PresentationFormat>Widescreen</PresentationFormat>
  <Paragraphs>99</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55 Roman</vt:lpstr>
      <vt:lpstr>Avenir 65 Medium</vt:lpstr>
      <vt:lpstr>Avenir 95 Black</vt:lpstr>
      <vt:lpstr>Calibri</vt:lpstr>
      <vt:lpstr>Office Theme</vt:lpstr>
      <vt:lpstr>Image Analytics</vt:lpstr>
      <vt:lpstr>Review Image Data</vt:lpstr>
      <vt:lpstr>Image Processing</vt:lpstr>
      <vt:lpstr>Modeling Image Data with Regular Machine Learning Techniques</vt:lpstr>
      <vt:lpstr>Convolutional Neural Network</vt:lpstr>
      <vt:lpstr>PowerPoint Presentation</vt:lpstr>
      <vt:lpstr>Python Example</vt:lpstr>
      <vt:lpstr>CNN in Python</vt:lpstr>
      <vt:lpstr>Additional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Lindy Taylor</dc:creator>
  <cp:lastModifiedBy>Linh Le</cp:lastModifiedBy>
  <cp:revision>102</cp:revision>
  <dcterms:created xsi:type="dcterms:W3CDTF">2019-08-07T15:31:06Z</dcterms:created>
  <dcterms:modified xsi:type="dcterms:W3CDTF">2022-05-19T16:15:28Z</dcterms:modified>
</cp:coreProperties>
</file>