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0" r:id="rId3"/>
    <p:sldId id="306" r:id="rId4"/>
    <p:sldId id="301" r:id="rId5"/>
    <p:sldId id="265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302" r:id="rId15"/>
    <p:sldId id="295" r:id="rId16"/>
    <p:sldId id="296" r:id="rId17"/>
    <p:sldId id="297" r:id="rId18"/>
    <p:sldId id="303" r:id="rId19"/>
    <p:sldId id="279" r:id="rId20"/>
    <p:sldId id="298" r:id="rId21"/>
    <p:sldId id="304" r:id="rId22"/>
    <p:sldId id="3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AC7"/>
    <a:srgbClr val="65E537"/>
    <a:srgbClr val="B8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8" autoAdjust="0"/>
    <p:restoredTop sz="89376" autoAdjust="0"/>
  </p:normalViewPr>
  <p:slideViewPr>
    <p:cSldViewPr snapToGrid="0" snapToObjects="1">
      <p:cViewPr varScale="1">
        <p:scale>
          <a:sx n="112" d="100"/>
          <a:sy n="112" d="100"/>
        </p:scale>
        <p:origin x="106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425" y="109131"/>
            <a:ext cx="10515600" cy="666991"/>
          </a:xfrm>
          <a:prstGeom prst="rect">
            <a:avLst/>
          </a:prstGeom>
        </p:spPr>
        <p:txBody>
          <a:bodyPr/>
          <a:lstStyle>
            <a:lvl1pPr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10355263" cy="5221539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62DE74-A72F-FA43-9FDB-0477AE57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48" y="2703443"/>
            <a:ext cx="4959351" cy="960173"/>
          </a:xfrm>
        </p:spPr>
        <p:txBody>
          <a:bodyPr/>
          <a:lstStyle/>
          <a:p>
            <a:r>
              <a:rPr lang="en-US" dirty="0"/>
              <a:t>Model Tuning and </a:t>
            </a:r>
            <a:br>
              <a:rPr lang="en-US" dirty="0"/>
            </a:br>
            <a:r>
              <a:rPr lang="en-US" dirty="0"/>
              <a:t>AWS Predictive Models</a:t>
            </a:r>
          </a:p>
        </p:txBody>
      </p:sp>
    </p:spTree>
    <p:extLst>
      <p:ext uri="{BB962C8B-B14F-4D97-AF65-F5344CB8AC3E}">
        <p14:creationId xmlns:p14="http://schemas.microsoft.com/office/powerpoint/2010/main" val="187172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FD8BFD-752F-4D42-88DE-437912D58540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9079983" y="2239372"/>
            <a:ext cx="0" cy="260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3B03F5-1E49-4F11-9C20-0FFE3941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109131"/>
            <a:ext cx="5362574" cy="666991"/>
          </a:xfrm>
        </p:spPr>
        <p:txBody>
          <a:bodyPr/>
          <a:lstStyle/>
          <a:p>
            <a:r>
              <a:rPr lang="en-US" sz="2400" dirty="0"/>
              <a:t>Model Tuning with Validation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5A6E5-1D35-4FA2-BA44-EBF1B9773C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776123"/>
            <a:ext cx="4728526" cy="5353510"/>
          </a:xfrm>
        </p:spPr>
        <p:txBody>
          <a:bodyPr/>
          <a:lstStyle/>
          <a:p>
            <a:r>
              <a:rPr lang="en-US" sz="2400" dirty="0"/>
              <a:t>In general, the process is to train the same models with different hyperparameters with training data</a:t>
            </a:r>
          </a:p>
          <a:p>
            <a:r>
              <a:rPr lang="en-US" sz="2400" dirty="0"/>
              <a:t>Trained models are then scored in validation data</a:t>
            </a:r>
          </a:p>
          <a:p>
            <a:r>
              <a:rPr lang="en-US" sz="2400" dirty="0"/>
              <a:t>The model with the highest validation score is considered the best model and evaluated with testing data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8E6EAE9-EFE7-4A5E-AC21-DC41CCCE8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20410"/>
              </p:ext>
            </p:extLst>
          </p:nvPr>
        </p:nvGraphicFramePr>
        <p:xfrm>
          <a:off x="6228834" y="109131"/>
          <a:ext cx="57022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298">
                  <a:extLst>
                    <a:ext uri="{9D8B030D-6E8A-4147-A177-3AD203B41FA5}">
                      <a16:colId xmlns:a16="http://schemas.microsoft.com/office/drawing/2014/main" val="1260136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817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4EA084-A04B-4D5B-9859-B4F298349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3589"/>
              </p:ext>
            </p:extLst>
          </p:nvPr>
        </p:nvGraphicFramePr>
        <p:xfrm>
          <a:off x="6228834" y="1000906"/>
          <a:ext cx="57022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532">
                  <a:extLst>
                    <a:ext uri="{9D8B030D-6E8A-4147-A177-3AD203B41FA5}">
                      <a16:colId xmlns:a16="http://schemas.microsoft.com/office/drawing/2014/main" val="126013648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483504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817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62CEC1-F70D-4DD7-868A-6B4D34D00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557240"/>
              </p:ext>
            </p:extLst>
          </p:nvPr>
        </p:nvGraphicFramePr>
        <p:xfrm>
          <a:off x="6226716" y="1889956"/>
          <a:ext cx="38015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126013648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869493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8179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02766C-7247-4BD1-A2BA-EE5018C8DCE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079983" y="479971"/>
            <a:ext cx="0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686C03-68A1-4145-A0D5-19575EBC05D4}"/>
              </a:ext>
            </a:extLst>
          </p:cNvPr>
          <p:cNvSpPr txBox="1"/>
          <p:nvPr/>
        </p:nvSpPr>
        <p:spPr>
          <a:xfrm>
            <a:off x="9079983" y="553378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Train/Test Split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60C8C-2077-4BAA-ABE0-E05CA3AFF4B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127482" y="1285302"/>
            <a:ext cx="0" cy="60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F3D16B-F82B-4575-AFAE-139CA57A841D}"/>
              </a:ext>
            </a:extLst>
          </p:cNvPr>
          <p:cNvSpPr txBox="1"/>
          <p:nvPr/>
        </p:nvSpPr>
        <p:spPr>
          <a:xfrm>
            <a:off x="8127482" y="1446185"/>
            <a:ext cx="1911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Train/Validation Split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308BFE-6A75-4077-9B5B-AE5044E4630F}"/>
              </a:ext>
            </a:extLst>
          </p:cNvPr>
          <p:cNvCxnSpPr>
            <a:cxnSpLocks/>
          </p:cNvCxnSpPr>
          <p:nvPr/>
        </p:nvCxnSpPr>
        <p:spPr>
          <a:xfrm>
            <a:off x="7174984" y="2239372"/>
            <a:ext cx="0" cy="96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9A37EB-8E31-4C37-9CB3-B41BF21D32BD}"/>
              </a:ext>
            </a:extLst>
          </p:cNvPr>
          <p:cNvSpPr txBox="1"/>
          <p:nvPr/>
        </p:nvSpPr>
        <p:spPr>
          <a:xfrm>
            <a:off x="5767707" y="2475603"/>
            <a:ext cx="1790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 training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AB4029-A993-4BD8-B6E6-9BCD9FED1BFB}"/>
              </a:ext>
            </a:extLst>
          </p:cNvPr>
          <p:cNvSpPr/>
          <p:nvPr/>
        </p:nvSpPr>
        <p:spPr>
          <a:xfrm>
            <a:off x="7005122" y="3310432"/>
            <a:ext cx="342900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2400AC-45B1-477C-A7CF-162F42064BE5}"/>
              </a:ext>
            </a:extLst>
          </p:cNvPr>
          <p:cNvSpPr/>
          <p:nvPr/>
        </p:nvSpPr>
        <p:spPr>
          <a:xfrm>
            <a:off x="6662222" y="3724770"/>
            <a:ext cx="342900" cy="209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60F1AD-D45F-4B77-BDE5-EB8A617F727D}"/>
              </a:ext>
            </a:extLst>
          </p:cNvPr>
          <p:cNvSpPr/>
          <p:nvPr/>
        </p:nvSpPr>
        <p:spPr>
          <a:xfrm>
            <a:off x="7005122" y="4522505"/>
            <a:ext cx="342900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FA1B193-74D4-4287-9AFC-16041FA524CD}"/>
              </a:ext>
            </a:extLst>
          </p:cNvPr>
          <p:cNvSpPr/>
          <p:nvPr/>
        </p:nvSpPr>
        <p:spPr>
          <a:xfrm>
            <a:off x="6662222" y="4936547"/>
            <a:ext cx="342900" cy="209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F67385-C33F-4E70-87DC-A25C90E98244}"/>
              </a:ext>
            </a:extLst>
          </p:cNvPr>
          <p:cNvSpPr/>
          <p:nvPr/>
        </p:nvSpPr>
        <p:spPr>
          <a:xfrm>
            <a:off x="7348022" y="3718742"/>
            <a:ext cx="342900" cy="209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C95765-B70E-4770-B310-8B2F93E3BD53}"/>
              </a:ext>
            </a:extLst>
          </p:cNvPr>
          <p:cNvSpPr/>
          <p:nvPr/>
        </p:nvSpPr>
        <p:spPr>
          <a:xfrm>
            <a:off x="7348023" y="4936547"/>
            <a:ext cx="342900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EE65F4-4DB7-472F-9478-5CAEC62EC6F9}"/>
              </a:ext>
            </a:extLst>
          </p:cNvPr>
          <p:cNvSpPr/>
          <p:nvPr/>
        </p:nvSpPr>
        <p:spPr>
          <a:xfrm>
            <a:off x="7686159" y="5350589"/>
            <a:ext cx="342900" cy="209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018353-9EA8-4225-ADFE-ADAF44DA9D40}"/>
              </a:ext>
            </a:extLst>
          </p:cNvPr>
          <p:cNvSpPr/>
          <p:nvPr/>
        </p:nvSpPr>
        <p:spPr>
          <a:xfrm>
            <a:off x="7005123" y="5352231"/>
            <a:ext cx="342900" cy="209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4F4021-8461-45B4-8C94-A7E4060151A6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6833672" y="3519982"/>
            <a:ext cx="342900" cy="20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287C0F-5ED2-40BB-86D5-7F9E0E8D6D45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7176572" y="3519982"/>
            <a:ext cx="342900" cy="19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E20DF7-211A-4033-A37C-5703875B07E5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7176572" y="4732055"/>
            <a:ext cx="342901" cy="20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76FC0C-330F-4299-875D-0549E337A95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833672" y="4732055"/>
            <a:ext cx="342900" cy="20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0B72A-28B2-4A63-9A57-2068F096BDC6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7176573" y="5146097"/>
            <a:ext cx="342900" cy="20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2EE366-35DC-4FB3-B5CF-63D6391FC7EC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7519473" y="5146097"/>
            <a:ext cx="338136" cy="20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3E1517-4D9C-4AAA-A4A8-3D96615CACE9}"/>
              </a:ext>
            </a:extLst>
          </p:cNvPr>
          <p:cNvSpPr txBox="1"/>
          <p:nvPr/>
        </p:nvSpPr>
        <p:spPr>
          <a:xfrm>
            <a:off x="6729691" y="3944918"/>
            <a:ext cx="890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 1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7A47F0-9AFF-4FA0-AF76-37B547397945}"/>
              </a:ext>
            </a:extLst>
          </p:cNvPr>
          <p:cNvSpPr txBox="1"/>
          <p:nvPr/>
        </p:nvSpPr>
        <p:spPr>
          <a:xfrm>
            <a:off x="6743463" y="5567038"/>
            <a:ext cx="890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 2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3418FA-1E63-4771-8176-5864CD37E644}"/>
              </a:ext>
            </a:extLst>
          </p:cNvPr>
          <p:cNvSpPr txBox="1"/>
          <p:nvPr/>
        </p:nvSpPr>
        <p:spPr>
          <a:xfrm>
            <a:off x="6763309" y="5729456"/>
            <a:ext cx="890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EE15B0-CC32-4455-A7D7-D05B6384B4F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079983" y="2239372"/>
            <a:ext cx="0" cy="123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BA0001-C1B8-4F9E-90E1-9002D1E4A24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785931" y="3639512"/>
            <a:ext cx="848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D2E4EA-FD17-42B6-9C23-9DFCCFDC55FD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7785931" y="5018228"/>
            <a:ext cx="848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00866F-0A5D-4B8F-9861-38135A698492}"/>
              </a:ext>
            </a:extLst>
          </p:cNvPr>
          <p:cNvCxnSpPr>
            <a:cxnSpLocks/>
          </p:cNvCxnSpPr>
          <p:nvPr/>
        </p:nvCxnSpPr>
        <p:spPr>
          <a:xfrm>
            <a:off x="9079983" y="2127250"/>
            <a:ext cx="0" cy="383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67F2003-6C24-466B-91E0-5F8F93432E63}"/>
              </a:ext>
            </a:extLst>
          </p:cNvPr>
          <p:cNvSpPr txBox="1"/>
          <p:nvPr/>
        </p:nvSpPr>
        <p:spPr>
          <a:xfrm>
            <a:off x="8634690" y="4848951"/>
            <a:ext cx="8905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Score 2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1AE186-D75C-4AF3-A0AB-B8463F352ABD}"/>
              </a:ext>
            </a:extLst>
          </p:cNvPr>
          <p:cNvSpPr txBox="1"/>
          <p:nvPr/>
        </p:nvSpPr>
        <p:spPr>
          <a:xfrm>
            <a:off x="8634690" y="5747356"/>
            <a:ext cx="890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D44B61-F7A2-4722-A3A0-83BA59CB08F6}"/>
              </a:ext>
            </a:extLst>
          </p:cNvPr>
          <p:cNvSpPr txBox="1"/>
          <p:nvPr/>
        </p:nvSpPr>
        <p:spPr>
          <a:xfrm>
            <a:off x="8634690" y="3470235"/>
            <a:ext cx="8905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Score 1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2F342A-D063-41D1-8236-93DD51812DEC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9525276" y="5018228"/>
            <a:ext cx="972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9F7E840-CD5C-4540-AE57-0BCC07F4527D}"/>
              </a:ext>
            </a:extLst>
          </p:cNvPr>
          <p:cNvSpPr txBox="1"/>
          <p:nvPr/>
        </p:nvSpPr>
        <p:spPr>
          <a:xfrm>
            <a:off x="10498079" y="4725840"/>
            <a:ext cx="108041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Final Evaluation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C02B53-743F-4B76-8A83-ABA3AEF349D2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1026942" y="1382333"/>
            <a:ext cx="11343" cy="334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888F7FA-5780-4353-93F8-44AC6485A628}"/>
              </a:ext>
            </a:extLst>
          </p:cNvPr>
          <p:cNvSpPr/>
          <p:nvPr/>
        </p:nvSpPr>
        <p:spPr>
          <a:xfrm>
            <a:off x="5428692" y="1750613"/>
            <a:ext cx="4728526" cy="4504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tx1"/>
                </a:solidFill>
              </a:rPr>
              <a:t>Model Tuning</a:t>
            </a:r>
          </a:p>
        </p:txBody>
      </p:sp>
    </p:spTree>
    <p:extLst>
      <p:ext uri="{BB962C8B-B14F-4D97-AF65-F5344CB8AC3E}">
        <p14:creationId xmlns:p14="http://schemas.microsoft.com/office/powerpoint/2010/main" val="64840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7862-28A2-4926-82C1-1AD6B28D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16710"/>
            <a:ext cx="10515600" cy="666991"/>
          </a:xfrm>
        </p:spPr>
        <p:txBody>
          <a:bodyPr/>
          <a:lstStyle/>
          <a:p>
            <a:r>
              <a:rPr lang="en-US" dirty="0"/>
              <a:t>K-Fold Cross-Validation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7D8AA-6A37-4DD4-9FA9-EFB511EC3F7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176213" y="926502"/>
                <a:ext cx="3914775" cy="5221539"/>
              </a:xfrm>
            </p:spPr>
            <p:txBody>
              <a:bodyPr/>
              <a:lstStyle/>
              <a:p>
                <a:r>
                  <a:rPr lang="en-US" sz="2000" dirty="0"/>
                  <a:t>A single train/validation split could be too random which leads to unreliable comparisons and tuning</a:t>
                </a:r>
              </a:p>
              <a:p>
                <a:r>
                  <a:rPr lang="en-US" sz="2000" dirty="0"/>
                  <a:t>A more reliable way is to use </a:t>
                </a:r>
                <a:r>
                  <a:rPr lang="en-US" sz="2000" b="1" dirty="0"/>
                  <a:t>k-fold cross-validation</a:t>
                </a:r>
              </a:p>
              <a:p>
                <a:pPr lvl="1"/>
                <a:r>
                  <a:rPr lang="en-US" sz="1800" dirty="0"/>
                  <a:t>In short, a dataset is randomly split into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subsets</a:t>
                </a:r>
              </a:p>
              <a:p>
                <a:pPr lvl="1"/>
                <a:r>
                  <a:rPr lang="en-US" sz="1800" dirty="0"/>
                  <a:t>The tuning process is performed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times, each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800" dirty="0"/>
                  <a:t> subsets for training and one subset for validating</a:t>
                </a:r>
              </a:p>
              <a:p>
                <a:pPr lvl="1"/>
                <a:r>
                  <a:rPr lang="en-US" sz="1800" dirty="0"/>
                  <a:t>Each validation round results in one performance value. The overall performance is averaged over all validation rounds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7D8AA-6A37-4DD4-9FA9-EFB511EC3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176213" y="926502"/>
                <a:ext cx="3914775" cy="5221539"/>
              </a:xfrm>
              <a:blipFill>
                <a:blip r:embed="rId2"/>
                <a:stretch>
                  <a:fillRect l="-1402" t="-1284" r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E04DFD-E615-4D16-8AC5-A20D58937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368452"/>
              </p:ext>
            </p:extLst>
          </p:nvPr>
        </p:nvGraphicFramePr>
        <p:xfrm>
          <a:off x="5702691" y="2257574"/>
          <a:ext cx="974725" cy="148336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188462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8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3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8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196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DB5BF3-2A8D-42EB-B69F-C200C62BD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21109"/>
              </p:ext>
            </p:extLst>
          </p:nvPr>
        </p:nvGraphicFramePr>
        <p:xfrm>
          <a:off x="4239016" y="2257574"/>
          <a:ext cx="974725" cy="148336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1884620971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38056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E1617F-446A-4C9D-B37A-73189DFF3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46961"/>
              </p:ext>
            </p:extLst>
          </p:nvPr>
        </p:nvGraphicFramePr>
        <p:xfrm>
          <a:off x="7166366" y="204591"/>
          <a:ext cx="974725" cy="11125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371231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7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0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8543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80879D8-5767-4027-B5AC-75E97D5E0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920923"/>
              </p:ext>
            </p:extLst>
          </p:nvPr>
        </p:nvGraphicFramePr>
        <p:xfrm>
          <a:off x="8380803" y="575431"/>
          <a:ext cx="974725" cy="3708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2133945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39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F7095A7-D397-4DBE-BAB6-354E67D48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94706"/>
              </p:ext>
            </p:extLst>
          </p:nvPr>
        </p:nvGraphicFramePr>
        <p:xfrm>
          <a:off x="7166366" y="1701314"/>
          <a:ext cx="974725" cy="11125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371231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7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0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8543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3A3FF2-596A-48C6-AFE0-076F39D1D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97061"/>
              </p:ext>
            </p:extLst>
          </p:nvPr>
        </p:nvGraphicFramePr>
        <p:xfrm>
          <a:off x="8380803" y="2072154"/>
          <a:ext cx="974725" cy="3708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2133945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39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A7B33F0-48AA-40DC-A593-9DDA88DAF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19679"/>
              </p:ext>
            </p:extLst>
          </p:nvPr>
        </p:nvGraphicFramePr>
        <p:xfrm>
          <a:off x="7166366" y="3198037"/>
          <a:ext cx="974725" cy="11125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371231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7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0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8543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AFB8C60-C01A-49F8-B01C-5C628D509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30430"/>
              </p:ext>
            </p:extLst>
          </p:nvPr>
        </p:nvGraphicFramePr>
        <p:xfrm>
          <a:off x="8380803" y="3568877"/>
          <a:ext cx="974725" cy="3708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2133945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39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2B59751-3ECD-4317-B0D8-A3632DA4F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70242"/>
              </p:ext>
            </p:extLst>
          </p:nvPr>
        </p:nvGraphicFramePr>
        <p:xfrm>
          <a:off x="7166366" y="4694760"/>
          <a:ext cx="974725" cy="11125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371231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7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0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8543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A868527-0917-41BD-83C9-B6CBAD55B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67309"/>
              </p:ext>
            </p:extLst>
          </p:nvPr>
        </p:nvGraphicFramePr>
        <p:xfrm>
          <a:off x="8380803" y="5065600"/>
          <a:ext cx="974725" cy="3708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2133945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39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3778FE2-8F58-4A26-90C6-786CC09D7BAC}"/>
              </a:ext>
            </a:extLst>
          </p:cNvPr>
          <p:cNvSpPr txBox="1"/>
          <p:nvPr/>
        </p:nvSpPr>
        <p:spPr>
          <a:xfrm>
            <a:off x="5702690" y="3754297"/>
            <a:ext cx="974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Random split into 4 subsets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DB4D8B-9EBC-4027-85B5-2BF986FA9A77}"/>
              </a:ext>
            </a:extLst>
          </p:cNvPr>
          <p:cNvSpPr txBox="1"/>
          <p:nvPr/>
        </p:nvSpPr>
        <p:spPr>
          <a:xfrm>
            <a:off x="7166365" y="5807280"/>
            <a:ext cx="97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</a:t>
            </a:r>
          </a:p>
          <a:p>
            <a:r>
              <a:rPr lang="en-US" sz="1400" dirty="0"/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B01CE-D37A-47E5-B7B6-F7BCB7B87D43}"/>
              </a:ext>
            </a:extLst>
          </p:cNvPr>
          <p:cNvSpPr txBox="1"/>
          <p:nvPr/>
        </p:nvSpPr>
        <p:spPr>
          <a:xfrm>
            <a:off x="8380803" y="5810232"/>
            <a:ext cx="97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Validation</a:t>
            </a:r>
          </a:p>
          <a:p>
            <a:r>
              <a:rPr lang="en-US" sz="1400" dirty="0"/>
              <a:t>Data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F04D9AA-54A8-4F3C-91B3-345F6FB5831F}"/>
              </a:ext>
            </a:extLst>
          </p:cNvPr>
          <p:cNvSpPr/>
          <p:nvPr/>
        </p:nvSpPr>
        <p:spPr>
          <a:xfrm>
            <a:off x="5367728" y="2807152"/>
            <a:ext cx="212725" cy="3842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4CB6B7A-95C9-4FD8-9FCD-C71B45466A17}"/>
              </a:ext>
            </a:extLst>
          </p:cNvPr>
          <p:cNvSpPr/>
          <p:nvPr/>
        </p:nvSpPr>
        <p:spPr>
          <a:xfrm>
            <a:off x="6826643" y="2807152"/>
            <a:ext cx="212725" cy="3842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B0B1C3-31BC-4EC3-A379-8E95DA0FDE0A}"/>
                  </a:ext>
                </a:extLst>
              </p:cNvPr>
              <p:cNvSpPr txBox="1"/>
              <p:nvPr/>
            </p:nvSpPr>
            <p:spPr>
              <a:xfrm>
                <a:off x="9842292" y="622351"/>
                <a:ext cx="931473" cy="276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B0B1C3-31BC-4EC3-A379-8E95DA0FD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292" y="622351"/>
                <a:ext cx="93147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10C638-DB02-4141-A9D3-76019FA20B6B}"/>
                  </a:ext>
                </a:extLst>
              </p:cNvPr>
              <p:cNvSpPr txBox="1"/>
              <p:nvPr/>
            </p:nvSpPr>
            <p:spPr>
              <a:xfrm>
                <a:off x="9842293" y="2119074"/>
                <a:ext cx="931473" cy="276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10C638-DB02-4141-A9D3-76019FA20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293" y="2119074"/>
                <a:ext cx="93147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4EE792-985B-4FE8-8B46-BD9C998B0A81}"/>
                  </a:ext>
                </a:extLst>
              </p:cNvPr>
              <p:cNvSpPr txBox="1"/>
              <p:nvPr/>
            </p:nvSpPr>
            <p:spPr>
              <a:xfrm>
                <a:off x="9842291" y="3615797"/>
                <a:ext cx="931473" cy="276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4EE792-985B-4FE8-8B46-BD9C998B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291" y="3615797"/>
                <a:ext cx="93147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3E0630-3D14-444E-99A7-D51247F9EB80}"/>
                  </a:ext>
                </a:extLst>
              </p:cNvPr>
              <p:cNvSpPr txBox="1"/>
              <p:nvPr/>
            </p:nvSpPr>
            <p:spPr>
              <a:xfrm>
                <a:off x="9842293" y="5112520"/>
                <a:ext cx="931473" cy="276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3E0630-3D14-444E-99A7-D51247F9E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293" y="5112520"/>
                <a:ext cx="93147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C21F3F-D568-4D6E-8711-4A4238A876C8}"/>
                  </a:ext>
                </a:extLst>
              </p:cNvPr>
              <p:cNvSpPr txBox="1"/>
              <p:nvPr/>
            </p:nvSpPr>
            <p:spPr>
              <a:xfrm>
                <a:off x="11260531" y="2860753"/>
                <a:ext cx="814710" cy="276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𝐴𝑐𝑐𝑢𝑟𝑎𝑐</m:t>
                    </m:r>
                  </m:oMath>
                </a14:m>
                <a:r>
                  <a:rPr lang="en-US" sz="1200" dirty="0"/>
                  <a:t>y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C21F3F-D568-4D6E-8711-4A4238A87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531" y="2860753"/>
                <a:ext cx="814710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331E5EB-09D4-417B-B276-C391DE15D2F6}"/>
              </a:ext>
            </a:extLst>
          </p:cNvPr>
          <p:cNvSpPr txBox="1"/>
          <p:nvPr/>
        </p:nvSpPr>
        <p:spPr>
          <a:xfrm>
            <a:off x="9799039" y="5810232"/>
            <a:ext cx="97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Validation</a:t>
            </a:r>
          </a:p>
          <a:p>
            <a:r>
              <a:rPr lang="en-US" sz="1400" dirty="0"/>
              <a:t>Accuracy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14F9A1-3EDE-4DFA-9BAB-B75726CDF20F}"/>
              </a:ext>
            </a:extLst>
          </p:cNvPr>
          <p:cNvSpPr txBox="1"/>
          <p:nvPr/>
        </p:nvSpPr>
        <p:spPr>
          <a:xfrm>
            <a:off x="11026674" y="1758764"/>
            <a:ext cx="97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Averaging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18932F-20A3-44E3-AA75-68CF97EA1960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9355528" y="760851"/>
            <a:ext cx="486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01B1FE-85C3-4238-8A75-5A11A5CDAF79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9355528" y="2257574"/>
            <a:ext cx="486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8324FB-A0EB-4143-89FE-4555B3A57399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9355528" y="3754297"/>
            <a:ext cx="486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A6936F-40A9-40BB-AE1D-F5FC0F2C1633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9355528" y="5251020"/>
            <a:ext cx="486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410EFD-C8F3-4CB3-917E-EEEE6A27C91C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10773765" y="760851"/>
            <a:ext cx="486766" cy="223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82D825-189F-42A9-A3EE-6B2D08173758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10773766" y="2257574"/>
            <a:ext cx="486765" cy="74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4104CB-6649-4878-9612-726E675AC5C6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10773764" y="2999253"/>
            <a:ext cx="486767" cy="7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9F816A-4133-41D2-8C93-1303DF6FA60F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10773766" y="2999253"/>
            <a:ext cx="486765" cy="225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ACBBA3B-B85E-43C6-ADE4-D437EA8C3B85}"/>
              </a:ext>
            </a:extLst>
          </p:cNvPr>
          <p:cNvSpPr txBox="1"/>
          <p:nvPr/>
        </p:nvSpPr>
        <p:spPr>
          <a:xfrm>
            <a:off x="11217275" y="5810232"/>
            <a:ext cx="97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4-Fold</a:t>
            </a:r>
          </a:p>
          <a:p>
            <a:r>
              <a:rPr lang="en-US" sz="1400" dirty="0"/>
              <a:t>Accuracy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F31144-5773-4138-86DB-1E63B820934D}"/>
              </a:ext>
            </a:extLst>
          </p:cNvPr>
          <p:cNvSpPr txBox="1"/>
          <p:nvPr/>
        </p:nvSpPr>
        <p:spPr>
          <a:xfrm>
            <a:off x="8953539" y="73188"/>
            <a:ext cx="1290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Model training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305551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0992-01C9-43FC-B996-4BF400AA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8FEE-32DA-4663-A2BC-C214E5B2E3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4765675" cy="5221539"/>
          </a:xfrm>
        </p:spPr>
        <p:txBody>
          <a:bodyPr/>
          <a:lstStyle/>
          <a:p>
            <a:r>
              <a:rPr lang="en-US" sz="2400" dirty="0"/>
              <a:t>Usually, a model has more than one hyperparameter that needs tuning. In a grid search, each hyperparameter is provided with a list of values</a:t>
            </a:r>
          </a:p>
          <a:p>
            <a:r>
              <a:rPr lang="en-US" sz="2400" dirty="0"/>
              <a:t>Each set of hyperparameter values then form a model to be tested and validated</a:t>
            </a:r>
          </a:p>
          <a:p>
            <a:r>
              <a:rPr lang="en-US" sz="2400" dirty="0"/>
              <a:t>The hyperparameter set that yields the highest validation score is considered the best one and is selected to apply on testing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D0B964-B598-4811-9A83-2D2F6514E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66741"/>
              </p:ext>
            </p:extLst>
          </p:nvPr>
        </p:nvGraphicFramePr>
        <p:xfrm>
          <a:off x="6149977" y="2849572"/>
          <a:ext cx="2047875" cy="74168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170146871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055834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843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B43CB3-6B50-4CBB-B409-AB3E550FD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57398"/>
              </p:ext>
            </p:extLst>
          </p:nvPr>
        </p:nvGraphicFramePr>
        <p:xfrm>
          <a:off x="8950327" y="1357322"/>
          <a:ext cx="2047875" cy="74168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170146871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055834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8431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73C12CA-C2B5-4288-94EA-770672C7F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244970"/>
              </p:ext>
            </p:extLst>
          </p:nvPr>
        </p:nvGraphicFramePr>
        <p:xfrm>
          <a:off x="8950326" y="2356504"/>
          <a:ext cx="2047875" cy="74168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170146871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055834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8431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468C527-0640-4961-8396-1C3AB57C9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05136"/>
              </p:ext>
            </p:extLst>
          </p:nvPr>
        </p:nvGraphicFramePr>
        <p:xfrm>
          <a:off x="8950325" y="3361728"/>
          <a:ext cx="2047875" cy="74168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170146871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055834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8431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7265304-8CFD-4809-92B9-31C4ED28D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33961"/>
              </p:ext>
            </p:extLst>
          </p:nvPr>
        </p:nvGraphicFramePr>
        <p:xfrm>
          <a:off x="8950324" y="4365682"/>
          <a:ext cx="2047875" cy="74168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170146871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055834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843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AEDBA7-E058-4B94-A0F0-44A5346671C8}"/>
              </a:ext>
            </a:extLst>
          </p:cNvPr>
          <p:cNvSpPr txBox="1"/>
          <p:nvPr/>
        </p:nvSpPr>
        <p:spPr>
          <a:xfrm>
            <a:off x="6149977" y="3613534"/>
            <a:ext cx="179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Hyperparameter</a:t>
            </a:r>
          </a:p>
          <a:p>
            <a:r>
              <a:rPr lang="en-US" sz="1600" dirty="0"/>
              <a:t>Grid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46F81-4504-42FA-8393-B970B3D7EC1C}"/>
              </a:ext>
            </a:extLst>
          </p:cNvPr>
          <p:cNvSpPr txBox="1"/>
          <p:nvPr/>
        </p:nvSpPr>
        <p:spPr>
          <a:xfrm>
            <a:off x="8950327" y="5131724"/>
            <a:ext cx="1790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 to validate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BD2FF7-C3B6-478C-873D-FCA929046C38}"/>
              </a:ext>
            </a:extLst>
          </p:cNvPr>
          <p:cNvSpPr/>
          <p:nvPr/>
        </p:nvSpPr>
        <p:spPr>
          <a:xfrm>
            <a:off x="8467726" y="3028310"/>
            <a:ext cx="212725" cy="3842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7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F371-05D6-4FDB-8E14-7901536C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FF2BE-A286-4D39-BFBB-3B3A41C0D7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5007071" cy="5221539"/>
          </a:xfrm>
        </p:spPr>
        <p:txBody>
          <a:bodyPr/>
          <a:lstStyle/>
          <a:p>
            <a:r>
              <a:rPr lang="en-US" sz="2400" dirty="0"/>
              <a:t>More complicated models usually can learn more patterns in training data</a:t>
            </a:r>
          </a:p>
          <a:p>
            <a:r>
              <a:rPr lang="en-US" sz="2400" dirty="0"/>
              <a:t>That also means they are more vulnerable to overfitting</a:t>
            </a:r>
          </a:p>
          <a:p>
            <a:r>
              <a:rPr lang="en-US" sz="2400" dirty="0"/>
              <a:t>Regularization is one method to prevent a model from becoming too complicated</a:t>
            </a:r>
          </a:p>
          <a:p>
            <a:r>
              <a:rPr lang="en-US" sz="2400" dirty="0"/>
              <a:t>It prevents the coefficients of a model from becoming too extreme</a:t>
            </a:r>
          </a:p>
          <a:p>
            <a:r>
              <a:rPr lang="en-US" sz="2400" dirty="0"/>
              <a:t>Most models in scikit-learn has a hyperparameter for </a:t>
            </a:r>
            <a:r>
              <a:rPr lang="en-US" sz="2400" b="1" dirty="0"/>
              <a:t>regularization</a:t>
            </a:r>
            <a:r>
              <a:rPr lang="en-US" sz="2400" dirty="0"/>
              <a:t> and needs finetuning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D891AF-1944-4D2E-BACF-74324B6E9BC8}"/>
              </a:ext>
            </a:extLst>
          </p:cNvPr>
          <p:cNvCxnSpPr>
            <a:cxnSpLocks/>
          </p:cNvCxnSpPr>
          <p:nvPr/>
        </p:nvCxnSpPr>
        <p:spPr>
          <a:xfrm flipV="1">
            <a:off x="7074342" y="506513"/>
            <a:ext cx="0" cy="2405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CAEC82-6650-4435-B95F-73A749B8DE9D}"/>
              </a:ext>
            </a:extLst>
          </p:cNvPr>
          <p:cNvCxnSpPr>
            <a:cxnSpLocks/>
          </p:cNvCxnSpPr>
          <p:nvPr/>
        </p:nvCxnSpPr>
        <p:spPr>
          <a:xfrm>
            <a:off x="7074342" y="2912361"/>
            <a:ext cx="4635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53C2997-F817-49B3-A968-78D05FC30E58}"/>
              </a:ext>
            </a:extLst>
          </p:cNvPr>
          <p:cNvSpPr/>
          <p:nvPr/>
        </p:nvSpPr>
        <p:spPr>
          <a:xfrm>
            <a:off x="7553736" y="1811530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F77366-3AF4-44A1-A31A-96014091EEE8}"/>
              </a:ext>
            </a:extLst>
          </p:cNvPr>
          <p:cNvSpPr/>
          <p:nvPr/>
        </p:nvSpPr>
        <p:spPr>
          <a:xfrm>
            <a:off x="7553736" y="2202131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73F61D-E398-45F5-808D-9EE9DEB5D10C}"/>
              </a:ext>
            </a:extLst>
          </p:cNvPr>
          <p:cNvSpPr/>
          <p:nvPr/>
        </p:nvSpPr>
        <p:spPr>
          <a:xfrm>
            <a:off x="8050143" y="2035702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869231-5ADA-4069-B073-E7C71A984A00}"/>
              </a:ext>
            </a:extLst>
          </p:cNvPr>
          <p:cNvSpPr/>
          <p:nvPr/>
        </p:nvSpPr>
        <p:spPr>
          <a:xfrm>
            <a:off x="8151503" y="1690906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744EC2-F72B-4AE6-BBEA-DEAC1522CF30}"/>
              </a:ext>
            </a:extLst>
          </p:cNvPr>
          <p:cNvSpPr/>
          <p:nvPr/>
        </p:nvSpPr>
        <p:spPr>
          <a:xfrm>
            <a:off x="8373439" y="1389841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7639D8-F92B-4A9F-A170-CA9AAFC5DA26}"/>
              </a:ext>
            </a:extLst>
          </p:cNvPr>
          <p:cNvSpPr/>
          <p:nvPr/>
        </p:nvSpPr>
        <p:spPr>
          <a:xfrm>
            <a:off x="8598345" y="1829303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C02DEA-6A5A-479E-9B1F-97C3C4A711BE}"/>
              </a:ext>
            </a:extLst>
          </p:cNvPr>
          <p:cNvSpPr/>
          <p:nvPr/>
        </p:nvSpPr>
        <p:spPr>
          <a:xfrm>
            <a:off x="8895739" y="1274442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7E0306-94CE-4CC5-AF4E-87F1076A9DEB}"/>
              </a:ext>
            </a:extLst>
          </p:cNvPr>
          <p:cNvSpPr/>
          <p:nvPr/>
        </p:nvSpPr>
        <p:spPr>
          <a:xfrm>
            <a:off x="8721148" y="1599950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23A4B-32DD-4D49-A1D4-D3FEA28B22D4}"/>
              </a:ext>
            </a:extLst>
          </p:cNvPr>
          <p:cNvSpPr/>
          <p:nvPr/>
        </p:nvSpPr>
        <p:spPr>
          <a:xfrm>
            <a:off x="9299651" y="1112421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36F817-62BB-4CDD-A51F-68EB13151619}"/>
              </a:ext>
            </a:extLst>
          </p:cNvPr>
          <p:cNvSpPr/>
          <p:nvPr/>
        </p:nvSpPr>
        <p:spPr>
          <a:xfrm>
            <a:off x="9241948" y="1869229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E34BE2-7598-4093-954D-5B718ABF4343}"/>
              </a:ext>
            </a:extLst>
          </p:cNvPr>
          <p:cNvSpPr/>
          <p:nvPr/>
        </p:nvSpPr>
        <p:spPr>
          <a:xfrm>
            <a:off x="9459478" y="1477840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57F3BA-47EE-4DB5-A1A3-370449775CA6}"/>
              </a:ext>
            </a:extLst>
          </p:cNvPr>
          <p:cNvSpPr/>
          <p:nvPr/>
        </p:nvSpPr>
        <p:spPr>
          <a:xfrm>
            <a:off x="9574885" y="841613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CA91F9-C562-4053-8359-444E0CEF7F8F}"/>
              </a:ext>
            </a:extLst>
          </p:cNvPr>
          <p:cNvSpPr/>
          <p:nvPr/>
        </p:nvSpPr>
        <p:spPr>
          <a:xfrm>
            <a:off x="9826415" y="1172387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0C5DB1-E18C-45C0-9795-07A30C18769C}"/>
              </a:ext>
            </a:extLst>
          </p:cNvPr>
          <p:cNvSpPr/>
          <p:nvPr/>
        </p:nvSpPr>
        <p:spPr>
          <a:xfrm>
            <a:off x="10020244" y="1498545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BDAD46-5BA3-4730-BA86-4C94181D0D80}"/>
              </a:ext>
            </a:extLst>
          </p:cNvPr>
          <p:cNvSpPr/>
          <p:nvPr/>
        </p:nvSpPr>
        <p:spPr>
          <a:xfrm>
            <a:off x="10242191" y="899312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BE0BAD-C2FC-45C4-BB2E-12DFA32D2124}"/>
              </a:ext>
            </a:extLst>
          </p:cNvPr>
          <p:cNvSpPr/>
          <p:nvPr/>
        </p:nvSpPr>
        <p:spPr>
          <a:xfrm>
            <a:off x="9962540" y="691417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C87720-3CCE-4E12-8BFB-92C50720054D}"/>
              </a:ext>
            </a:extLst>
          </p:cNvPr>
          <p:cNvCxnSpPr>
            <a:cxnSpLocks/>
          </p:cNvCxnSpPr>
          <p:nvPr/>
        </p:nvCxnSpPr>
        <p:spPr>
          <a:xfrm flipV="1">
            <a:off x="7481236" y="613046"/>
            <a:ext cx="4058156" cy="153805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E05A888-52FD-4E6B-B5C6-2836C4A3AAA4}"/>
              </a:ext>
            </a:extLst>
          </p:cNvPr>
          <p:cNvSpPr txBox="1"/>
          <p:nvPr/>
        </p:nvSpPr>
        <p:spPr>
          <a:xfrm>
            <a:off x="11685578" y="265513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E698C5-AE41-4244-B716-B2A21B82A25E}"/>
              </a:ext>
            </a:extLst>
          </p:cNvPr>
          <p:cNvSpPr txBox="1"/>
          <p:nvPr/>
        </p:nvSpPr>
        <p:spPr>
          <a:xfrm>
            <a:off x="6716296" y="361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896DA8-7B33-4877-B74A-B2FB673F83F8}"/>
              </a:ext>
            </a:extLst>
          </p:cNvPr>
          <p:cNvSpPr/>
          <p:nvPr/>
        </p:nvSpPr>
        <p:spPr>
          <a:xfrm>
            <a:off x="10693480" y="884385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0A0BF1-1D62-4F7E-9BA6-6A2F69A40505}"/>
              </a:ext>
            </a:extLst>
          </p:cNvPr>
          <p:cNvSpPr/>
          <p:nvPr/>
        </p:nvSpPr>
        <p:spPr>
          <a:xfrm>
            <a:off x="10665366" y="615213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5BB777-DBE5-4F5C-8CA5-0C6D8E1FCC97}"/>
              </a:ext>
            </a:extLst>
          </p:cNvPr>
          <p:cNvSpPr/>
          <p:nvPr/>
        </p:nvSpPr>
        <p:spPr>
          <a:xfrm>
            <a:off x="11179153" y="883445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5424A3A-88C9-4D5E-B1A9-EF436DA0C597}"/>
              </a:ext>
            </a:extLst>
          </p:cNvPr>
          <p:cNvSpPr/>
          <p:nvPr/>
        </p:nvSpPr>
        <p:spPr>
          <a:xfrm>
            <a:off x="11236856" y="472329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97DB07-49C0-43C5-A94B-6AAC1E6220A5}"/>
              </a:ext>
            </a:extLst>
          </p:cNvPr>
          <p:cNvSpPr/>
          <p:nvPr/>
        </p:nvSpPr>
        <p:spPr>
          <a:xfrm>
            <a:off x="10918373" y="1287786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5978E8-BC02-459C-A75C-449160FD74B8}"/>
              </a:ext>
            </a:extLst>
          </p:cNvPr>
          <p:cNvCxnSpPr/>
          <p:nvPr/>
        </p:nvCxnSpPr>
        <p:spPr bwMode="auto">
          <a:xfrm flipV="1">
            <a:off x="10135651" y="368030"/>
            <a:ext cx="0" cy="253548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D94ABA-1E7D-4D2C-87CA-E7916EA81F7B}"/>
              </a:ext>
            </a:extLst>
          </p:cNvPr>
          <p:cNvSpPr txBox="1"/>
          <p:nvPr/>
        </p:nvSpPr>
        <p:spPr>
          <a:xfrm>
            <a:off x="7828603" y="-37704"/>
            <a:ext cx="159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Training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41761-7DAC-4759-BB1B-FABCA0E6C813}"/>
              </a:ext>
            </a:extLst>
          </p:cNvPr>
          <p:cNvSpPr txBox="1"/>
          <p:nvPr/>
        </p:nvSpPr>
        <p:spPr>
          <a:xfrm>
            <a:off x="10112744" y="-37682"/>
            <a:ext cx="159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Testing Data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251984-893A-4C14-838E-557D3A80CA4C}"/>
              </a:ext>
            </a:extLst>
          </p:cNvPr>
          <p:cNvCxnSpPr>
            <a:cxnSpLocks/>
          </p:cNvCxnSpPr>
          <p:nvPr/>
        </p:nvCxnSpPr>
        <p:spPr>
          <a:xfrm flipV="1">
            <a:off x="7074342" y="3726931"/>
            <a:ext cx="0" cy="2405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3560AE7-5827-4B8E-B0EC-280E3A7D2726}"/>
              </a:ext>
            </a:extLst>
          </p:cNvPr>
          <p:cNvCxnSpPr>
            <a:cxnSpLocks/>
          </p:cNvCxnSpPr>
          <p:nvPr/>
        </p:nvCxnSpPr>
        <p:spPr>
          <a:xfrm>
            <a:off x="7074342" y="6132779"/>
            <a:ext cx="4635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F41BF9B8-FC2D-44EF-A66B-6EA1E93BB123}"/>
              </a:ext>
            </a:extLst>
          </p:cNvPr>
          <p:cNvSpPr/>
          <p:nvPr/>
        </p:nvSpPr>
        <p:spPr>
          <a:xfrm>
            <a:off x="7553736" y="5031948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36A264A-214F-4367-B24C-67EC9BA4A2FD}"/>
              </a:ext>
            </a:extLst>
          </p:cNvPr>
          <p:cNvSpPr/>
          <p:nvPr/>
        </p:nvSpPr>
        <p:spPr>
          <a:xfrm>
            <a:off x="7553736" y="5422549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EAA7619-ADD3-4C7B-97CE-50448AA0B3F2}"/>
              </a:ext>
            </a:extLst>
          </p:cNvPr>
          <p:cNvSpPr/>
          <p:nvPr/>
        </p:nvSpPr>
        <p:spPr>
          <a:xfrm>
            <a:off x="8050143" y="5256120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5064084-66D7-4739-8D93-41FE16CEAF05}"/>
              </a:ext>
            </a:extLst>
          </p:cNvPr>
          <p:cNvSpPr/>
          <p:nvPr/>
        </p:nvSpPr>
        <p:spPr>
          <a:xfrm>
            <a:off x="8151503" y="4911324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ECF63C5-1343-4265-8211-D240EAF55B1E}"/>
              </a:ext>
            </a:extLst>
          </p:cNvPr>
          <p:cNvSpPr/>
          <p:nvPr/>
        </p:nvSpPr>
        <p:spPr>
          <a:xfrm>
            <a:off x="8373439" y="4610259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A5971AB-08C7-4013-89E1-AC03E7E06403}"/>
              </a:ext>
            </a:extLst>
          </p:cNvPr>
          <p:cNvSpPr/>
          <p:nvPr/>
        </p:nvSpPr>
        <p:spPr>
          <a:xfrm>
            <a:off x="8598345" y="5049721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7BF1FDC-7853-4F9D-9E1D-C98CFF30A5C5}"/>
              </a:ext>
            </a:extLst>
          </p:cNvPr>
          <p:cNvSpPr/>
          <p:nvPr/>
        </p:nvSpPr>
        <p:spPr>
          <a:xfrm>
            <a:off x="8895739" y="4494860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99F2C2F-7721-485F-B797-E729456C0380}"/>
              </a:ext>
            </a:extLst>
          </p:cNvPr>
          <p:cNvSpPr/>
          <p:nvPr/>
        </p:nvSpPr>
        <p:spPr>
          <a:xfrm>
            <a:off x="8721148" y="4820368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6F3D2D9-D864-407B-ADA0-62FBF0FBAC36}"/>
              </a:ext>
            </a:extLst>
          </p:cNvPr>
          <p:cNvSpPr/>
          <p:nvPr/>
        </p:nvSpPr>
        <p:spPr>
          <a:xfrm>
            <a:off x="9299651" y="4332839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D695BFC-72FE-43A6-BAD0-89C040DE0DBC}"/>
              </a:ext>
            </a:extLst>
          </p:cNvPr>
          <p:cNvSpPr/>
          <p:nvPr/>
        </p:nvSpPr>
        <p:spPr>
          <a:xfrm>
            <a:off x="9241948" y="5089647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84D4288-302B-43BD-99CD-6B90EB868D9A}"/>
              </a:ext>
            </a:extLst>
          </p:cNvPr>
          <p:cNvSpPr/>
          <p:nvPr/>
        </p:nvSpPr>
        <p:spPr>
          <a:xfrm>
            <a:off x="9459478" y="4698258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591F27A-C727-419E-9304-8B9211C44DC9}"/>
              </a:ext>
            </a:extLst>
          </p:cNvPr>
          <p:cNvSpPr/>
          <p:nvPr/>
        </p:nvSpPr>
        <p:spPr>
          <a:xfrm>
            <a:off x="9574885" y="4062031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2EECD82-A3E4-4BE9-A8A1-F8FC4CE58808}"/>
              </a:ext>
            </a:extLst>
          </p:cNvPr>
          <p:cNvSpPr/>
          <p:nvPr/>
        </p:nvSpPr>
        <p:spPr>
          <a:xfrm>
            <a:off x="9826415" y="4392805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3AADCAE-C1E4-4FAC-A45F-506B6F043B1E}"/>
              </a:ext>
            </a:extLst>
          </p:cNvPr>
          <p:cNvSpPr/>
          <p:nvPr/>
        </p:nvSpPr>
        <p:spPr>
          <a:xfrm>
            <a:off x="10020244" y="4718963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8E35F8A-4631-493C-BEF6-F3920E1B83F8}"/>
              </a:ext>
            </a:extLst>
          </p:cNvPr>
          <p:cNvSpPr/>
          <p:nvPr/>
        </p:nvSpPr>
        <p:spPr>
          <a:xfrm>
            <a:off x="10242191" y="4119730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EC7F586-0476-427D-905C-D1756512DD65}"/>
              </a:ext>
            </a:extLst>
          </p:cNvPr>
          <p:cNvSpPr/>
          <p:nvPr/>
        </p:nvSpPr>
        <p:spPr>
          <a:xfrm>
            <a:off x="9962540" y="3911835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343637-ED66-4B4E-8CCB-0BEAD94C5699}"/>
              </a:ext>
            </a:extLst>
          </p:cNvPr>
          <p:cNvSpPr txBox="1"/>
          <p:nvPr/>
        </p:nvSpPr>
        <p:spPr>
          <a:xfrm>
            <a:off x="11651914" y="576700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043C8BD-D4A0-4290-AF50-B77AF52434A9}"/>
              </a:ext>
            </a:extLst>
          </p:cNvPr>
          <p:cNvSpPr/>
          <p:nvPr/>
        </p:nvSpPr>
        <p:spPr>
          <a:xfrm>
            <a:off x="10693480" y="4104803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09CBF44-5D1C-4989-9093-16C089938DE6}"/>
              </a:ext>
            </a:extLst>
          </p:cNvPr>
          <p:cNvSpPr/>
          <p:nvPr/>
        </p:nvSpPr>
        <p:spPr>
          <a:xfrm>
            <a:off x="10665366" y="3835631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678743-6E45-4D6D-A4CB-DE2D7C2BCEB9}"/>
              </a:ext>
            </a:extLst>
          </p:cNvPr>
          <p:cNvSpPr/>
          <p:nvPr/>
        </p:nvSpPr>
        <p:spPr>
          <a:xfrm>
            <a:off x="11179153" y="4103863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CEF5D46-3F6F-4A4F-922F-D8FE7472B107}"/>
              </a:ext>
            </a:extLst>
          </p:cNvPr>
          <p:cNvSpPr/>
          <p:nvPr/>
        </p:nvSpPr>
        <p:spPr>
          <a:xfrm>
            <a:off x="11236856" y="3692747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D7D77B3-FE0B-4498-B42E-F05240E786C3}"/>
              </a:ext>
            </a:extLst>
          </p:cNvPr>
          <p:cNvSpPr/>
          <p:nvPr/>
        </p:nvSpPr>
        <p:spPr>
          <a:xfrm>
            <a:off x="10918373" y="4508204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29F1B8A-4DE9-436E-BAF6-60E787CA69AD}"/>
              </a:ext>
            </a:extLst>
          </p:cNvPr>
          <p:cNvCxnSpPr/>
          <p:nvPr/>
        </p:nvCxnSpPr>
        <p:spPr bwMode="auto">
          <a:xfrm flipV="1">
            <a:off x="10135651" y="3588448"/>
            <a:ext cx="0" cy="253548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C29FE023-4FB4-441F-B166-618D8E68D13F}"/>
              </a:ext>
            </a:extLst>
          </p:cNvPr>
          <p:cNvSpPr/>
          <p:nvPr/>
        </p:nvSpPr>
        <p:spPr bwMode="auto">
          <a:xfrm>
            <a:off x="7452969" y="2997883"/>
            <a:ext cx="3206847" cy="2561639"/>
          </a:xfrm>
          <a:custGeom>
            <a:avLst/>
            <a:gdLst>
              <a:gd name="connsiteX0" fmla="*/ 0 w 3454400"/>
              <a:gd name="connsiteY0" fmla="*/ 2937164 h 2937164"/>
              <a:gd name="connsiteX1" fmla="*/ 249382 w 3454400"/>
              <a:gd name="connsiteY1" fmla="*/ 2438400 h 2937164"/>
              <a:gd name="connsiteX2" fmla="*/ 600363 w 3454400"/>
              <a:gd name="connsiteY2" fmla="*/ 2687782 h 2937164"/>
              <a:gd name="connsiteX3" fmla="*/ 1440872 w 3454400"/>
              <a:gd name="connsiteY3" fmla="*/ 1939637 h 2937164"/>
              <a:gd name="connsiteX4" fmla="*/ 1893454 w 3454400"/>
              <a:gd name="connsiteY4" fmla="*/ 2336800 h 2937164"/>
              <a:gd name="connsiteX5" fmla="*/ 2318327 w 3454400"/>
              <a:gd name="connsiteY5" fmla="*/ 1533237 h 2937164"/>
              <a:gd name="connsiteX6" fmla="*/ 2687782 w 3454400"/>
              <a:gd name="connsiteY6" fmla="*/ 1939637 h 2937164"/>
              <a:gd name="connsiteX7" fmla="*/ 3454400 w 3454400"/>
              <a:gd name="connsiteY7" fmla="*/ 0 h 293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4400" h="2937164">
                <a:moveTo>
                  <a:pt x="0" y="2937164"/>
                </a:moveTo>
                <a:cubicBezTo>
                  <a:pt x="74661" y="2708564"/>
                  <a:pt x="149322" y="2479964"/>
                  <a:pt x="249382" y="2438400"/>
                </a:cubicBezTo>
                <a:cubicBezTo>
                  <a:pt x="349442" y="2396836"/>
                  <a:pt x="401781" y="2770909"/>
                  <a:pt x="600363" y="2687782"/>
                </a:cubicBezTo>
                <a:cubicBezTo>
                  <a:pt x="798945" y="2604655"/>
                  <a:pt x="1225357" y="1998134"/>
                  <a:pt x="1440872" y="1939637"/>
                </a:cubicBezTo>
                <a:cubicBezTo>
                  <a:pt x="1656387" y="1881140"/>
                  <a:pt x="1747212" y="2404533"/>
                  <a:pt x="1893454" y="2336800"/>
                </a:cubicBezTo>
                <a:cubicBezTo>
                  <a:pt x="2039696" y="2269067"/>
                  <a:pt x="2185939" y="1599431"/>
                  <a:pt x="2318327" y="1533237"/>
                </a:cubicBezTo>
                <a:cubicBezTo>
                  <a:pt x="2450715" y="1467043"/>
                  <a:pt x="2498437" y="2195176"/>
                  <a:pt x="2687782" y="1939637"/>
                </a:cubicBezTo>
                <a:cubicBezTo>
                  <a:pt x="2877128" y="1684097"/>
                  <a:pt x="3318933" y="330970"/>
                  <a:pt x="3454400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436AB3-3A7C-44AD-ADEB-986F071CD8DC}"/>
              </a:ext>
            </a:extLst>
          </p:cNvPr>
          <p:cNvSpPr txBox="1"/>
          <p:nvPr/>
        </p:nvSpPr>
        <p:spPr>
          <a:xfrm>
            <a:off x="6716296" y="35215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F7A86C-2BE4-45D7-814F-2DAB17A7D592}"/>
              </a:ext>
            </a:extLst>
          </p:cNvPr>
          <p:cNvSpPr txBox="1"/>
          <p:nvPr/>
        </p:nvSpPr>
        <p:spPr>
          <a:xfrm>
            <a:off x="6228933" y="1525016"/>
            <a:ext cx="97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Simple</a:t>
            </a:r>
          </a:p>
          <a:p>
            <a:r>
              <a:rPr lang="en-US" sz="1400" dirty="0"/>
              <a:t>Model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6110C0-FC1E-448B-A4E4-DA35D25AC709}"/>
              </a:ext>
            </a:extLst>
          </p:cNvPr>
          <p:cNvSpPr txBox="1"/>
          <p:nvPr/>
        </p:nvSpPr>
        <p:spPr>
          <a:xfrm>
            <a:off x="6223684" y="4786990"/>
            <a:ext cx="97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Complex</a:t>
            </a:r>
          </a:p>
          <a:p>
            <a:r>
              <a:rPr lang="en-US" sz="14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296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DF3C-B22F-8C55-E29D-349A8941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644CC3-0F0E-1406-6C66-3225BB5ED02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The linear regression model in </a:t>
                </a:r>
                <a:r>
                  <a:rPr lang="en-US" dirty="0" err="1"/>
                  <a:t>sklearn</a:t>
                </a:r>
                <a:r>
                  <a:rPr lang="en-US" dirty="0"/>
                  <a:t> by itself does not have option for tuning</a:t>
                </a:r>
              </a:p>
              <a:p>
                <a:r>
                  <a:rPr lang="en-US" dirty="0"/>
                  <a:t>Instead, we used its regularized version </a:t>
                </a:r>
                <a:r>
                  <a:rPr lang="en-US" b="1" dirty="0"/>
                  <a:t>Ridge Regression </a:t>
                </a:r>
                <a:r>
                  <a:rPr lang="en-US" dirty="0"/>
                  <a:t>with a hyperparameter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means more strictly controlled models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means less strictly controlled models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is usually tuned from 0.001 then increment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×10</m:t>
                    </m:r>
                  </m:oMath>
                </a14:m>
                <a:r>
                  <a:rPr lang="en-US" dirty="0"/>
                  <a:t> until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View notebook for example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644CC3-0F0E-1406-6C66-3225BB5ED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059" t="-1984" r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431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19A8-7660-42E1-80F5-E8A6786A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D3D0A5-8B94-4E49-B257-5DD444ED299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Very similar to Linear Regression, we need to finetune the hyperparameter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that controls how strict the regularization is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 means more strictly controlled models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 means less strictly controlled models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 is usually tuned from 0.001 then increment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×10</m:t>
                    </m:r>
                  </m:oMath>
                </a14:m>
                <a:r>
                  <a:rPr lang="en-US" dirty="0"/>
                  <a:t> until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D3D0A5-8B94-4E49-B257-5DD444ED2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059" t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780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4DD2-8F09-496A-BC4B-08966D92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 for Support Vector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FED7ED-9AFD-4732-9496-AD0E4BBB7FF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33425" y="908093"/>
                <a:ext cx="10887075" cy="5221539"/>
              </a:xfrm>
            </p:spPr>
            <p:txBody>
              <a:bodyPr/>
              <a:lstStyle/>
              <a:p>
                <a:r>
                  <a:rPr lang="en-US" dirty="0"/>
                  <a:t>When using SVM, we have to tune the </a:t>
                </a:r>
                <a:r>
                  <a:rPr lang="en-US" b="1" dirty="0"/>
                  <a:t>kernel type</a:t>
                </a:r>
                <a:r>
                  <a:rPr lang="en-US" dirty="0"/>
                  <a:t>, hyperparameters for the kernel, and the regularization term</a:t>
                </a:r>
              </a:p>
              <a:p>
                <a:pPr lvl="1"/>
                <a:r>
                  <a:rPr lang="en-US" b="1" dirty="0"/>
                  <a:t>kernel</a:t>
                </a:r>
                <a:r>
                  <a:rPr lang="en-US" dirty="0"/>
                  <a:t> – ‘poly’ for Polynomial, ‘</a:t>
                </a:r>
                <a:r>
                  <a:rPr lang="en-US" dirty="0" err="1"/>
                  <a:t>rbf</a:t>
                </a:r>
                <a:r>
                  <a:rPr lang="en-US" dirty="0"/>
                  <a:t>’ for RBF/Gaussian</a:t>
                </a:r>
              </a:p>
              <a:p>
                <a:pPr lvl="2"/>
                <a:r>
                  <a:rPr lang="en-US" dirty="0"/>
                  <a:t>Polynomial kernel: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2"/>
                <a:r>
                  <a:rPr lang="en-US" dirty="0"/>
                  <a:t>Radial Basis Function (RBF) kernel, or Gaussian kernel: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𝜸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coef0</a:t>
                </a:r>
                <a:r>
                  <a:rPr lang="en-US" dirty="0"/>
                  <a:t> and </a:t>
                </a:r>
                <a:r>
                  <a:rPr lang="en-US" b="1" dirty="0"/>
                  <a:t>degree</a:t>
                </a:r>
                <a:r>
                  <a:rPr lang="en-US" dirty="0"/>
                  <a:t> for Polynomial kernel</a:t>
                </a:r>
              </a:p>
              <a:p>
                <a:pPr lvl="1"/>
                <a:r>
                  <a:rPr lang="en-US" b="1" dirty="0"/>
                  <a:t>gamma</a:t>
                </a:r>
                <a:r>
                  <a:rPr lang="en-US" dirty="0"/>
                  <a:t> for RBF/Gaussian</a:t>
                </a:r>
              </a:p>
              <a:p>
                <a:pPr lvl="1"/>
                <a:r>
                  <a:rPr lang="en-US" b="1" dirty="0"/>
                  <a:t>C</a:t>
                </a:r>
                <a:r>
                  <a:rPr lang="en-US" dirty="0"/>
                  <a:t> for regularization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FED7ED-9AFD-4732-9496-AD0E4BBB7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33425" y="908093"/>
                <a:ext cx="10887075" cy="5221539"/>
              </a:xfrm>
              <a:blipFill>
                <a:blip r:embed="rId2"/>
                <a:stretch>
                  <a:fillRect l="-1008" t="-1984" r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34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03B9-9194-46ED-81F8-7937CF91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 for Decision Tree and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5BF0-25AF-4B10-AA8C-5C4A2C7738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b="1" dirty="0"/>
              <a:t>Main</a:t>
            </a:r>
            <a:r>
              <a:rPr lang="en-US" sz="2400" dirty="0"/>
              <a:t> hyperparameters to be finetuned for a tree:</a:t>
            </a:r>
          </a:p>
          <a:p>
            <a:pPr lvl="1"/>
            <a:r>
              <a:rPr lang="en-US" sz="2000" b="1" i="1" dirty="0" err="1"/>
              <a:t>max_depth</a:t>
            </a:r>
            <a:r>
              <a:rPr lang="en-US" sz="2000" dirty="0"/>
              <a:t>: maximum depth of the tree. The tree on the right has a depth of 3. Depth represents the maximum distance (number of paths) between the root node and a leaf node.</a:t>
            </a:r>
          </a:p>
          <a:p>
            <a:pPr lvl="1"/>
            <a:r>
              <a:rPr lang="en-US" sz="2000" b="1" i="1" dirty="0" err="1"/>
              <a:t>min_samples_split</a:t>
            </a:r>
            <a:r>
              <a:rPr lang="en-US" sz="2000" dirty="0"/>
              <a:t>: minimum number of instances required to split an internal node. For example, if the number of instances ending up in the </a:t>
            </a:r>
            <a:r>
              <a:rPr lang="en-US" sz="2000" dirty="0" err="1"/>
              <a:t>TaxInc</a:t>
            </a:r>
            <a:r>
              <a:rPr lang="en-US" sz="2000" dirty="0"/>
              <a:t> is smaller than the </a:t>
            </a:r>
            <a:r>
              <a:rPr lang="en-US" sz="2000" dirty="0" err="1"/>
              <a:t>min_sample_split</a:t>
            </a:r>
            <a:r>
              <a:rPr lang="en-US" sz="2000" dirty="0"/>
              <a:t>, the node will not be split further</a:t>
            </a:r>
          </a:p>
          <a:p>
            <a:pPr lvl="1"/>
            <a:r>
              <a:rPr lang="en-US" sz="2000" b="1" i="1" dirty="0" err="1"/>
              <a:t>min_samples_leaf</a:t>
            </a:r>
            <a:r>
              <a:rPr lang="en-US" sz="2000" dirty="0"/>
              <a:t>: minimum number of samples required to be at a leaf node. A split point will only be considered if it leaves at least </a:t>
            </a:r>
            <a:r>
              <a:rPr lang="en-US" sz="2000" dirty="0" err="1"/>
              <a:t>min_samples_leaf</a:t>
            </a:r>
            <a:r>
              <a:rPr lang="en-US" sz="2000" dirty="0"/>
              <a:t> training instances in each of the left and right branches. </a:t>
            </a:r>
          </a:p>
          <a:p>
            <a:pPr lvl="1"/>
            <a:r>
              <a:rPr lang="en-US" sz="2000" b="1" i="1" dirty="0" err="1"/>
              <a:t>max_features</a:t>
            </a:r>
            <a:r>
              <a:rPr lang="en-US" sz="2000" dirty="0"/>
              <a:t>: maximum number of features to consider when looking for the best split</a:t>
            </a:r>
          </a:p>
          <a:p>
            <a:pPr lvl="1"/>
            <a:r>
              <a:rPr lang="en-US" sz="2000" b="1" i="1" dirty="0" err="1"/>
              <a:t>max_leaf_nodes</a:t>
            </a:r>
            <a:r>
              <a:rPr lang="en-US" sz="2000" dirty="0"/>
              <a:t>: maximum number of leaf nodes over the whole tree</a:t>
            </a:r>
            <a:endParaRPr lang="en-US" sz="2000" b="1" i="1" dirty="0"/>
          </a:p>
          <a:p>
            <a:r>
              <a:rPr lang="en-US" sz="2400" dirty="0"/>
              <a:t>Random forest has all hyper-parameters of decision tree, with an additional one:</a:t>
            </a:r>
          </a:p>
          <a:p>
            <a:pPr lvl="1"/>
            <a:r>
              <a:rPr lang="en-US" sz="2000" b="1" dirty="0" err="1"/>
              <a:t>n_estimators</a:t>
            </a:r>
            <a:r>
              <a:rPr lang="en-US" sz="2000" dirty="0"/>
              <a:t>: number of trees to fit</a:t>
            </a:r>
          </a:p>
        </p:txBody>
      </p:sp>
    </p:spTree>
    <p:extLst>
      <p:ext uri="{BB962C8B-B14F-4D97-AF65-F5344CB8AC3E}">
        <p14:creationId xmlns:p14="http://schemas.microsoft.com/office/powerpoint/2010/main" val="34917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62DE74-A72F-FA43-9FDB-0477AE57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SageMaker Models</a:t>
            </a:r>
          </a:p>
        </p:txBody>
      </p:sp>
    </p:spTree>
    <p:extLst>
      <p:ext uri="{BB962C8B-B14F-4D97-AF65-F5344CB8AC3E}">
        <p14:creationId xmlns:p14="http://schemas.microsoft.com/office/powerpoint/2010/main" val="2546287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172C-CFAE-4DA3-A70B-ADADCE77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Gradient Boosting (</a:t>
            </a:r>
            <a:r>
              <a:rPr lang="en-US" dirty="0" err="1"/>
              <a:t>XGBoost</a:t>
            </a:r>
            <a:r>
              <a:rPr lang="en-US" dirty="0"/>
              <a:t>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8B90-0251-4998-A338-088CD05312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6" y="908093"/>
            <a:ext cx="5691437" cy="5221539"/>
          </a:xfrm>
        </p:spPr>
        <p:txBody>
          <a:bodyPr/>
          <a:lstStyle/>
          <a:p>
            <a:r>
              <a:rPr lang="en-US" sz="2400" dirty="0"/>
              <a:t>An ensemble of tree models similar to Random Forest</a:t>
            </a:r>
          </a:p>
          <a:p>
            <a:r>
              <a:rPr lang="en-US" sz="2400" dirty="0"/>
              <a:t>Unlike random forest, the trees are not added to the ensemble randomly but rather with an objective of minimizing the training errors</a:t>
            </a:r>
          </a:p>
          <a:p>
            <a:r>
              <a:rPr lang="en-US" sz="2400" dirty="0"/>
              <a:t>Is trained iteratively, starting from an empty ensemble</a:t>
            </a:r>
          </a:p>
          <a:p>
            <a:pPr lvl="1"/>
            <a:r>
              <a:rPr lang="en-US" sz="2000" dirty="0"/>
              <a:t>Fit </a:t>
            </a:r>
            <a:r>
              <a:rPr lang="en-US" sz="2000" b="1" i="1" dirty="0"/>
              <a:t>many </a:t>
            </a:r>
            <a:r>
              <a:rPr lang="en-US" sz="2000" dirty="0"/>
              <a:t>trees on the training data</a:t>
            </a:r>
          </a:p>
          <a:p>
            <a:pPr lvl="1"/>
            <a:r>
              <a:rPr lang="en-US" sz="2000" dirty="0"/>
              <a:t>Select the one with the best performance to add to the ensemble</a:t>
            </a:r>
          </a:p>
          <a:p>
            <a:pPr lvl="1"/>
            <a:r>
              <a:rPr lang="en-US" sz="2000" dirty="0"/>
              <a:t>Repeat until having the desirable number of trees</a:t>
            </a:r>
          </a:p>
          <a:p>
            <a:r>
              <a:rPr lang="en-US" sz="2400" dirty="0"/>
              <a:t>Provided in AWS SageMaker for both regression and classification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E0C2E5-B214-F39C-9B6B-BAED3CAF8219}"/>
              </a:ext>
            </a:extLst>
          </p:cNvPr>
          <p:cNvGraphicFramePr>
            <a:graphicFrameLocks noGrp="1"/>
          </p:cNvGraphicFramePr>
          <p:nvPr/>
        </p:nvGraphicFramePr>
        <p:xfrm>
          <a:off x="6555874" y="911880"/>
          <a:ext cx="1415048" cy="98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62">
                  <a:extLst>
                    <a:ext uri="{9D8B030D-6E8A-4147-A177-3AD203B41FA5}">
                      <a16:colId xmlns:a16="http://schemas.microsoft.com/office/drawing/2014/main" val="3534875130"/>
                    </a:ext>
                  </a:extLst>
                </a:gridCol>
                <a:gridCol w="353762">
                  <a:extLst>
                    <a:ext uri="{9D8B030D-6E8A-4147-A177-3AD203B41FA5}">
                      <a16:colId xmlns:a16="http://schemas.microsoft.com/office/drawing/2014/main" val="1548194767"/>
                    </a:ext>
                  </a:extLst>
                </a:gridCol>
                <a:gridCol w="353762">
                  <a:extLst>
                    <a:ext uri="{9D8B030D-6E8A-4147-A177-3AD203B41FA5}">
                      <a16:colId xmlns:a16="http://schemas.microsoft.com/office/drawing/2014/main" val="3722658578"/>
                    </a:ext>
                  </a:extLst>
                </a:gridCol>
                <a:gridCol w="353762">
                  <a:extLst>
                    <a:ext uri="{9D8B030D-6E8A-4147-A177-3AD203B41FA5}">
                      <a16:colId xmlns:a16="http://schemas.microsoft.com/office/drawing/2014/main" val="1248437061"/>
                    </a:ext>
                  </a:extLst>
                </a:gridCol>
              </a:tblGrid>
              <a:tr h="19776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027012"/>
                  </a:ext>
                </a:extLst>
              </a:tr>
              <a:tr h="197764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825408"/>
                  </a:ext>
                </a:extLst>
              </a:tr>
              <a:tr h="197764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43217"/>
                  </a:ext>
                </a:extLst>
              </a:tr>
              <a:tr h="197764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11532"/>
                  </a:ext>
                </a:extLst>
              </a:tr>
              <a:tr h="197764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02953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3E889899-0111-E81F-9D29-ED1C8C68F083}"/>
              </a:ext>
            </a:extLst>
          </p:cNvPr>
          <p:cNvSpPr/>
          <p:nvPr/>
        </p:nvSpPr>
        <p:spPr>
          <a:xfrm>
            <a:off x="8222876" y="1298184"/>
            <a:ext cx="264694" cy="2165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EDA3790-F8DA-FFEB-D923-100C63B21D70}"/>
              </a:ext>
            </a:extLst>
          </p:cNvPr>
          <p:cNvSpPr/>
          <p:nvPr/>
        </p:nvSpPr>
        <p:spPr>
          <a:xfrm>
            <a:off x="8740233" y="1010101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ECA3E9F-B934-C4FB-042A-ECE29E503FCD}"/>
              </a:ext>
            </a:extLst>
          </p:cNvPr>
          <p:cNvSpPr/>
          <p:nvPr/>
        </p:nvSpPr>
        <p:spPr>
          <a:xfrm>
            <a:off x="9529638" y="917063"/>
            <a:ext cx="324852" cy="606659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42903EA-099B-E9D6-6288-BAEA8F9F3996}"/>
              </a:ext>
            </a:extLst>
          </p:cNvPr>
          <p:cNvSpPr/>
          <p:nvPr/>
        </p:nvSpPr>
        <p:spPr>
          <a:xfrm>
            <a:off x="9087145" y="706771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B705D5-A2CD-0A69-B6E3-BD9CE15F66BA}"/>
              </a:ext>
            </a:extLst>
          </p:cNvPr>
          <p:cNvSpPr/>
          <p:nvPr/>
        </p:nvSpPr>
        <p:spPr>
          <a:xfrm>
            <a:off x="9142957" y="1504689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9177031-C04F-C0E6-520C-6CA0443615D6}"/>
              </a:ext>
            </a:extLst>
          </p:cNvPr>
          <p:cNvSpPr/>
          <p:nvPr/>
        </p:nvSpPr>
        <p:spPr>
          <a:xfrm>
            <a:off x="10117933" y="1281213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82D79E-2B84-F6D1-AE60-26973266215D}"/>
              </a:ext>
            </a:extLst>
          </p:cNvPr>
          <p:cNvSpPr/>
          <p:nvPr/>
        </p:nvSpPr>
        <p:spPr>
          <a:xfrm>
            <a:off x="9661360" y="1775465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FFB37FE-B668-FC99-F9FD-6B4CA788F902}"/>
              </a:ext>
            </a:extLst>
          </p:cNvPr>
          <p:cNvSpPr/>
          <p:nvPr/>
        </p:nvSpPr>
        <p:spPr>
          <a:xfrm>
            <a:off x="9978275" y="482691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1227B44-C12D-066C-B125-238F8F8D94CA}"/>
              </a:ext>
            </a:extLst>
          </p:cNvPr>
          <p:cNvSpPr/>
          <p:nvPr/>
        </p:nvSpPr>
        <p:spPr>
          <a:xfrm>
            <a:off x="11581762" y="1103138"/>
            <a:ext cx="324852" cy="606659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4D2A1AA-686B-ABFF-5B59-0FCFBE633E3A}"/>
              </a:ext>
            </a:extLst>
          </p:cNvPr>
          <p:cNvSpPr/>
          <p:nvPr/>
        </p:nvSpPr>
        <p:spPr>
          <a:xfrm>
            <a:off x="10492896" y="710052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B3FAAED-C1E1-B8DB-33B4-CD1D42C4DF3E}"/>
              </a:ext>
            </a:extLst>
          </p:cNvPr>
          <p:cNvSpPr/>
          <p:nvPr/>
        </p:nvSpPr>
        <p:spPr>
          <a:xfrm>
            <a:off x="11067408" y="1298184"/>
            <a:ext cx="264694" cy="2165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8C20A15-E1FC-D3F2-7082-FC93ADAFADC1}"/>
              </a:ext>
            </a:extLst>
          </p:cNvPr>
          <p:cNvSpPr/>
          <p:nvPr/>
        </p:nvSpPr>
        <p:spPr>
          <a:xfrm rot="5400000">
            <a:off x="9691439" y="2707453"/>
            <a:ext cx="264694" cy="42039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7BB4DB8-E86D-D392-2523-D51AE0FEE78D}"/>
              </a:ext>
            </a:extLst>
          </p:cNvPr>
          <p:cNvSpPr/>
          <p:nvPr/>
        </p:nvSpPr>
        <p:spPr>
          <a:xfrm>
            <a:off x="8740233" y="3513662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B6716F6-D7AF-845C-9BE8-61D778069B7B}"/>
              </a:ext>
            </a:extLst>
          </p:cNvPr>
          <p:cNvSpPr/>
          <p:nvPr/>
        </p:nvSpPr>
        <p:spPr>
          <a:xfrm>
            <a:off x="9529638" y="3420624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E9A28BAF-B185-5EBD-ACBD-9F0B00C8AB95}"/>
              </a:ext>
            </a:extLst>
          </p:cNvPr>
          <p:cNvSpPr/>
          <p:nvPr/>
        </p:nvSpPr>
        <p:spPr>
          <a:xfrm>
            <a:off x="9087145" y="3210332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ED7320C-D3DE-D0CC-ABC9-2554298ACF2A}"/>
              </a:ext>
            </a:extLst>
          </p:cNvPr>
          <p:cNvSpPr/>
          <p:nvPr/>
        </p:nvSpPr>
        <p:spPr>
          <a:xfrm>
            <a:off x="9249571" y="4035658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E7B129C-613C-10F8-A89D-B1FF43C78F36}"/>
              </a:ext>
            </a:extLst>
          </p:cNvPr>
          <p:cNvSpPr/>
          <p:nvPr/>
        </p:nvSpPr>
        <p:spPr>
          <a:xfrm>
            <a:off x="10280359" y="3732329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4AE62D3-6E65-8126-7E8A-770F72C6F50C}"/>
              </a:ext>
            </a:extLst>
          </p:cNvPr>
          <p:cNvSpPr/>
          <p:nvPr/>
        </p:nvSpPr>
        <p:spPr>
          <a:xfrm>
            <a:off x="9916319" y="3934547"/>
            <a:ext cx="324852" cy="606659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C4F855A-8841-2BCF-30FE-5FE44D248D9C}"/>
              </a:ext>
            </a:extLst>
          </p:cNvPr>
          <p:cNvSpPr/>
          <p:nvPr/>
        </p:nvSpPr>
        <p:spPr>
          <a:xfrm>
            <a:off x="9978275" y="3125670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CAC2108-91A3-CEA1-3C94-9A1F49404877}"/>
              </a:ext>
            </a:extLst>
          </p:cNvPr>
          <p:cNvSpPr/>
          <p:nvPr/>
        </p:nvSpPr>
        <p:spPr>
          <a:xfrm>
            <a:off x="11473199" y="3531702"/>
            <a:ext cx="324852" cy="606659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B5D8A1E-27E7-13FE-C5CE-DEE90B300A49}"/>
              </a:ext>
            </a:extLst>
          </p:cNvPr>
          <p:cNvSpPr/>
          <p:nvPr/>
        </p:nvSpPr>
        <p:spPr>
          <a:xfrm>
            <a:off x="11067408" y="3726748"/>
            <a:ext cx="264694" cy="2165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55B7859-D26C-B902-60A5-F29D7961E512}"/>
              </a:ext>
            </a:extLst>
          </p:cNvPr>
          <p:cNvSpPr/>
          <p:nvPr/>
        </p:nvSpPr>
        <p:spPr>
          <a:xfrm>
            <a:off x="11825394" y="3531701"/>
            <a:ext cx="324852" cy="606659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4DD2D6E-483A-494F-DBF4-8D6161D10AB7}"/>
              </a:ext>
            </a:extLst>
          </p:cNvPr>
          <p:cNvSpPr/>
          <p:nvPr/>
        </p:nvSpPr>
        <p:spPr>
          <a:xfrm rot="5400000">
            <a:off x="9691439" y="4869049"/>
            <a:ext cx="264694" cy="42039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5633C9-7FB1-19F6-D353-6480362923A6}"/>
              </a:ext>
            </a:extLst>
          </p:cNvPr>
          <p:cNvSpPr txBox="1"/>
          <p:nvPr/>
        </p:nvSpPr>
        <p:spPr>
          <a:xfrm>
            <a:off x="9602582" y="535567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  <a:endParaRPr lang="en-US" b="1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8E3BC26-1EC2-D776-4924-47B036940976}"/>
              </a:ext>
            </a:extLst>
          </p:cNvPr>
          <p:cNvSpPr/>
          <p:nvPr/>
        </p:nvSpPr>
        <p:spPr>
          <a:xfrm>
            <a:off x="11473199" y="4775917"/>
            <a:ext cx="324852" cy="606659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0988A3B-9C93-871B-6141-91FB0ED4CD60}"/>
              </a:ext>
            </a:extLst>
          </p:cNvPr>
          <p:cNvSpPr/>
          <p:nvPr/>
        </p:nvSpPr>
        <p:spPr>
          <a:xfrm>
            <a:off x="11067408" y="5770614"/>
            <a:ext cx="264694" cy="2165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EA47309-99F6-1425-1E8E-C7924BC8B296}"/>
              </a:ext>
            </a:extLst>
          </p:cNvPr>
          <p:cNvSpPr/>
          <p:nvPr/>
        </p:nvSpPr>
        <p:spPr>
          <a:xfrm>
            <a:off x="11825394" y="4775916"/>
            <a:ext cx="324852" cy="606659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7C6D30A-6A22-417D-67D8-C516A8EB628E}"/>
              </a:ext>
            </a:extLst>
          </p:cNvPr>
          <p:cNvSpPr/>
          <p:nvPr/>
        </p:nvSpPr>
        <p:spPr>
          <a:xfrm>
            <a:off x="11339206" y="5467284"/>
            <a:ext cx="324852" cy="60665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E6B6FF-D9E2-19E4-6250-FBA91DEC1D16}"/>
              </a:ext>
            </a:extLst>
          </p:cNvPr>
          <p:cNvSpPr/>
          <p:nvPr/>
        </p:nvSpPr>
        <p:spPr>
          <a:xfrm>
            <a:off x="11693577" y="5467284"/>
            <a:ext cx="324852" cy="60665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C13719-1A0F-86BB-198B-D5CC30EF2386}"/>
              </a:ext>
            </a:extLst>
          </p:cNvPr>
          <p:cNvSpPr txBox="1"/>
          <p:nvPr/>
        </p:nvSpPr>
        <p:spPr>
          <a:xfrm>
            <a:off x="6990779" y="1939180"/>
            <a:ext cx="533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F31F39-F5F1-677D-5C76-78D2F88BD912}"/>
              </a:ext>
            </a:extLst>
          </p:cNvPr>
          <p:cNvSpPr txBox="1"/>
          <p:nvPr/>
        </p:nvSpPr>
        <p:spPr>
          <a:xfrm>
            <a:off x="10769718" y="448442"/>
            <a:ext cx="154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Fitting and selecting best tree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41CD99-CB06-D8B0-E112-8BD44746D82A}"/>
              </a:ext>
            </a:extLst>
          </p:cNvPr>
          <p:cNvSpPr txBox="1"/>
          <p:nvPr/>
        </p:nvSpPr>
        <p:spPr>
          <a:xfrm>
            <a:off x="10769718" y="2974153"/>
            <a:ext cx="154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Fitting and selecting best tree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C541C-791A-7F98-7D5B-00829ECA7368}"/>
              </a:ext>
            </a:extLst>
          </p:cNvPr>
          <p:cNvSpPr txBox="1"/>
          <p:nvPr/>
        </p:nvSpPr>
        <p:spPr>
          <a:xfrm>
            <a:off x="10817748" y="4495045"/>
            <a:ext cx="154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ensemble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24DB02-E8CB-8C54-F0D0-2CBCADFA8DCD}"/>
              </a:ext>
            </a:extLst>
          </p:cNvPr>
          <p:cNvSpPr txBox="1"/>
          <p:nvPr/>
        </p:nvSpPr>
        <p:spPr>
          <a:xfrm>
            <a:off x="7933856" y="971662"/>
            <a:ext cx="945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Iteration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913EDB-CAA7-1EAB-E21C-9BCED2096532}"/>
              </a:ext>
            </a:extLst>
          </p:cNvPr>
          <p:cNvSpPr txBox="1"/>
          <p:nvPr/>
        </p:nvSpPr>
        <p:spPr>
          <a:xfrm>
            <a:off x="8670327" y="2733992"/>
            <a:ext cx="945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Iteration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975F36-E6E0-4BC6-2F90-B3A6323DEE75}"/>
              </a:ext>
            </a:extLst>
          </p:cNvPr>
          <p:cNvSpPr txBox="1"/>
          <p:nvPr/>
        </p:nvSpPr>
        <p:spPr>
          <a:xfrm>
            <a:off x="8670326" y="4860984"/>
            <a:ext cx="945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Iteration n</a:t>
            </a:r>
          </a:p>
        </p:txBody>
      </p:sp>
    </p:spTree>
    <p:extLst>
      <p:ext uri="{BB962C8B-B14F-4D97-AF65-F5344CB8AC3E}">
        <p14:creationId xmlns:p14="http://schemas.microsoft.com/office/powerpoint/2010/main" val="145698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3615-F73A-4BF9-B804-BF682943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to SageMaker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BE3D-1CE4-4D5D-B24E-1D72E97F55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4471473" cy="5221539"/>
          </a:xfrm>
        </p:spPr>
        <p:txBody>
          <a:bodyPr/>
          <a:lstStyle/>
          <a:p>
            <a:r>
              <a:rPr lang="en-US" sz="2400" dirty="0"/>
              <a:t>You need to upload the data, the sample notebooks, and the </a:t>
            </a:r>
            <a:r>
              <a:rPr lang="en-US" sz="2400" dirty="0" err="1"/>
              <a:t>sagemaker_</a:t>
            </a:r>
            <a:r>
              <a:rPr lang="en-US" sz="2400" err="1"/>
              <a:t>models</a:t>
            </a:r>
            <a:r>
              <a:rPr lang="en-US" sz="2400"/>
              <a:t>.py file </a:t>
            </a:r>
            <a:r>
              <a:rPr lang="en-US" sz="2400" dirty="0"/>
              <a:t>to the server as follows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Start the SageMaker Jupyter like the tutorial in Module 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When the Jupyter Environment finishes starting up, open Jupyter GUI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Click on Upload. You will be prompted to select the files. Do not forget to click on the Upload button for each individual file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76EE9-A3CB-49EA-8F7F-1E6317D33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898" y="712845"/>
            <a:ext cx="6987102" cy="31131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EEE756-7E26-4182-BB44-F5FD2BC96F85}"/>
              </a:ext>
            </a:extLst>
          </p:cNvPr>
          <p:cNvSpPr/>
          <p:nvPr/>
        </p:nvSpPr>
        <p:spPr>
          <a:xfrm>
            <a:off x="11135226" y="1239253"/>
            <a:ext cx="469232" cy="240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8D7CC9-B743-4E71-B811-DA33980C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898" y="4352451"/>
            <a:ext cx="6917677" cy="7058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9BAC15-A7C4-4E05-B150-7568E76482F0}"/>
              </a:ext>
            </a:extLst>
          </p:cNvPr>
          <p:cNvSpPr/>
          <p:nvPr/>
        </p:nvSpPr>
        <p:spPr>
          <a:xfrm>
            <a:off x="11415700" y="4643082"/>
            <a:ext cx="657224" cy="302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19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FC29-A810-43A5-92F7-335BF989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BA4C7-7776-433A-9BCF-47F03FE7C0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Some hyperparameters are similar to that of Random Forest. Need to be tuned using AWS jobs. Main parameters to optimize are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B7788C-8A99-4AFE-ACCC-643CAA5B11FF}"/>
              </a:ext>
            </a:extLst>
          </p:cNvPr>
          <p:cNvGraphicFramePr>
            <a:graphicFrameLocks noGrp="1"/>
          </p:cNvGraphicFramePr>
          <p:nvPr/>
        </p:nvGraphicFramePr>
        <p:xfrm>
          <a:off x="825103" y="1696720"/>
          <a:ext cx="10332244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044">
                  <a:extLst>
                    <a:ext uri="{9D8B030D-6E8A-4147-A177-3AD203B41FA5}">
                      <a16:colId xmlns:a16="http://schemas.microsoft.com/office/drawing/2014/main" val="4177031458"/>
                    </a:ext>
                  </a:extLst>
                </a:gridCol>
                <a:gridCol w="5359400">
                  <a:extLst>
                    <a:ext uri="{9D8B030D-6E8A-4147-A177-3AD203B41FA5}">
                      <a16:colId xmlns:a16="http://schemas.microsoft.com/office/drawing/2014/main" val="499345898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1333464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9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Regularization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to </a:t>
                      </a:r>
                      <a:r>
                        <a:rPr lang="en-US" b="1" dirty="0"/>
                        <a:t>C</a:t>
                      </a:r>
                      <a:r>
                        <a:rPr lang="en-US" dirty="0"/>
                        <a:t> in other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4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 u="none" strike="noStrike" dirty="0">
                          <a:effectLst/>
                          <a:latin typeface="inherit"/>
                        </a:rPr>
                        <a:t>Decide how fast the model is 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4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max_depth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depth of each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to </a:t>
                      </a:r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 in 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0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num_round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rounds to run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Subsample ratio of the training instance. Setting it to 0.5 means that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randomly collects half of the data instances to grow trees. This prevents overfitting.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8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678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55A1-BAC1-23C6-43FB-7063A2DB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SageMaker Linear Learner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D248-31CC-F6CA-6A03-DA98E3D5C7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Is an </a:t>
            </a:r>
            <a:r>
              <a:rPr lang="en-US" b="1" dirty="0"/>
              <a:t>automated</a:t>
            </a:r>
            <a:r>
              <a:rPr lang="en-US" dirty="0"/>
              <a:t> and </a:t>
            </a:r>
            <a:r>
              <a:rPr lang="en-US" b="1" dirty="0"/>
              <a:t>generalized</a:t>
            </a:r>
            <a:r>
              <a:rPr lang="en-US" dirty="0"/>
              <a:t> linear model that is available in AWS SageMaker</a:t>
            </a:r>
          </a:p>
          <a:p>
            <a:r>
              <a:rPr lang="en-US" dirty="0"/>
              <a:t>Depending on the given task, will be </a:t>
            </a:r>
          </a:p>
          <a:p>
            <a:pPr lvl="1"/>
            <a:r>
              <a:rPr lang="en-US" dirty="0"/>
              <a:t>An advance linear regression model for regression</a:t>
            </a:r>
          </a:p>
          <a:p>
            <a:pPr lvl="1"/>
            <a:r>
              <a:rPr lang="en-US" dirty="0"/>
              <a:t>An advance Logistic regression model for binary classification</a:t>
            </a:r>
          </a:p>
          <a:p>
            <a:pPr lvl="1"/>
            <a:r>
              <a:rPr lang="en-US" dirty="0"/>
              <a:t>Other models for other tasks are also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29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4753-0527-CCDC-66C3-3D7F4CDF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of Linear Learners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A4EA-DE7A-064D-DB8E-EB843D6091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l1</a:t>
            </a:r>
            <a:r>
              <a:rPr lang="en-US" dirty="0"/>
              <a:t>”: for type-1 regularization</a:t>
            </a:r>
          </a:p>
          <a:p>
            <a:r>
              <a:rPr lang="en-US" dirty="0"/>
              <a:t>“</a:t>
            </a:r>
            <a:r>
              <a:rPr lang="en-US" b="1" dirty="0"/>
              <a:t>wd</a:t>
            </a:r>
            <a:r>
              <a:rPr lang="en-US" dirty="0"/>
              <a:t>”: for type-2 regularization</a:t>
            </a:r>
          </a:p>
          <a:p>
            <a:r>
              <a:rPr lang="en-US" dirty="0"/>
              <a:t>“</a:t>
            </a:r>
            <a:r>
              <a:rPr lang="en-US" b="1" dirty="0" err="1"/>
              <a:t>mini_batch_size</a:t>
            </a:r>
            <a:r>
              <a:rPr lang="en-US" dirty="0"/>
              <a:t>”: size of mini-batch data to train the model</a:t>
            </a:r>
          </a:p>
          <a:p>
            <a:pPr lvl="1"/>
            <a:r>
              <a:rPr lang="en-US" dirty="0"/>
              <a:t>The training data is subset into multiple batches to input to the model</a:t>
            </a:r>
          </a:p>
          <a:p>
            <a:pPr lvl="1"/>
            <a:r>
              <a:rPr lang="en-US" dirty="0"/>
              <a:t>This hyperparameter decides how many instances to feed the model at a time</a:t>
            </a:r>
          </a:p>
          <a:p>
            <a:r>
              <a:rPr lang="en-US" dirty="0"/>
              <a:t>“</a:t>
            </a:r>
            <a:r>
              <a:rPr lang="en-US" b="1" dirty="0" err="1"/>
              <a:t>learning_rate</a:t>
            </a:r>
            <a:r>
              <a:rPr lang="en-US" dirty="0"/>
              <a:t>”: decide how fast model training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3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B4CC-A8BF-1CBD-D063-FA340772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123B-EC0F-E14C-407B-CEF33712650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10515600" cy="5221539"/>
          </a:xfrm>
        </p:spPr>
        <p:txBody>
          <a:bodyPr/>
          <a:lstStyle/>
          <a:p>
            <a:r>
              <a:rPr lang="en-US" dirty="0"/>
              <a:t>When you first create or open a notebook (downloaded from D2L), you will be asked to choose a kernel </a:t>
            </a:r>
          </a:p>
          <a:p>
            <a:r>
              <a:rPr lang="en-US" dirty="0"/>
              <a:t>Always choose </a:t>
            </a:r>
            <a:r>
              <a:rPr lang="en-US" b="1" i="1" dirty="0"/>
              <a:t>conda_tensorflow2_p310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0904E-06B0-230A-6C10-FB9BEAD4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486826"/>
            <a:ext cx="5246033" cy="2858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FB06B3-520F-5CBB-79EE-171C0CA57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284" y="2486826"/>
            <a:ext cx="5267982" cy="17834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AACDBF-C070-C8E3-8911-ACF683533459}"/>
              </a:ext>
            </a:extLst>
          </p:cNvPr>
          <p:cNvSpPr/>
          <p:nvPr/>
        </p:nvSpPr>
        <p:spPr>
          <a:xfrm>
            <a:off x="6960429" y="4029626"/>
            <a:ext cx="1875921" cy="205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66496-A53E-9E7F-43DD-EC5622CD6201}"/>
              </a:ext>
            </a:extLst>
          </p:cNvPr>
          <p:cNvSpPr/>
          <p:nvPr/>
        </p:nvSpPr>
        <p:spPr>
          <a:xfrm>
            <a:off x="3988629" y="4791626"/>
            <a:ext cx="1875921" cy="205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8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4C5B-905E-93D8-2AF5-4A90CF43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3095504"/>
            <a:ext cx="10515600" cy="666991"/>
          </a:xfrm>
        </p:spPr>
        <p:txBody>
          <a:bodyPr/>
          <a:lstStyle/>
          <a:p>
            <a:r>
              <a:rPr lang="en-US" dirty="0"/>
              <a:t>Model Tuning</a:t>
            </a:r>
          </a:p>
        </p:txBody>
      </p:sp>
    </p:spTree>
    <p:extLst>
      <p:ext uri="{BB962C8B-B14F-4D97-AF65-F5344CB8AC3E}">
        <p14:creationId xmlns:p14="http://schemas.microsoft.com/office/powerpoint/2010/main" val="387769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64D0-4436-4FA9-94F1-1DE57015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6873-4C48-4B2B-981E-24A033B5EE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6" y="908093"/>
            <a:ext cx="4710864" cy="5221539"/>
          </a:xfrm>
        </p:spPr>
        <p:txBody>
          <a:bodyPr/>
          <a:lstStyle/>
          <a:p>
            <a:r>
              <a:rPr lang="en-US" sz="2400" dirty="0"/>
              <a:t>Recall, a decision tree is a flow-chart-like model</a:t>
            </a:r>
          </a:p>
          <a:p>
            <a:r>
              <a:rPr lang="en-US" sz="2400" dirty="0"/>
              <a:t>To make decision</a:t>
            </a:r>
          </a:p>
          <a:p>
            <a:pPr lvl="1"/>
            <a:r>
              <a:rPr lang="en-US" sz="2000" dirty="0"/>
              <a:t>Start from the root node (the first node with no predecessors – nodes that lead to it)</a:t>
            </a:r>
          </a:p>
          <a:p>
            <a:pPr lvl="1"/>
            <a:r>
              <a:rPr lang="en-US" sz="2000" dirty="0"/>
              <a:t>Apply input data to the branch conditions at each node to reach a leaf node (nodes with no successors – nodes that branch from it)</a:t>
            </a:r>
          </a:p>
          <a:p>
            <a:pPr lvl="1"/>
            <a:r>
              <a:rPr lang="en-US" sz="2000" dirty="0"/>
              <a:t>The label at the leaf node is the predicted value of the target</a:t>
            </a:r>
          </a:p>
          <a:p>
            <a:endParaRPr lang="en-US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148A007-5A18-488D-BBC8-73F160536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392" y="330604"/>
            <a:ext cx="6212925" cy="380297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D8D832-D9D4-44A8-9011-364588DE384E}"/>
              </a:ext>
            </a:extLst>
          </p:cNvPr>
          <p:cNvCxnSpPr>
            <a:cxnSpLocks/>
          </p:cNvCxnSpPr>
          <p:nvPr/>
        </p:nvCxnSpPr>
        <p:spPr bwMode="auto">
          <a:xfrm flipV="1">
            <a:off x="7324658" y="1387352"/>
            <a:ext cx="1915595" cy="96473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71768D-950E-4FC2-A8EA-AC98175641A3}"/>
              </a:ext>
            </a:extLst>
          </p:cNvPr>
          <p:cNvCxnSpPr>
            <a:cxnSpLocks/>
          </p:cNvCxnSpPr>
          <p:nvPr/>
        </p:nvCxnSpPr>
        <p:spPr bwMode="auto">
          <a:xfrm flipV="1">
            <a:off x="8211269" y="1483825"/>
            <a:ext cx="2057684" cy="760105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0B2B49-9F14-43FD-AAD3-2F62EE31CAC8}"/>
              </a:ext>
            </a:extLst>
          </p:cNvPr>
          <p:cNvCxnSpPr>
            <a:cxnSpLocks/>
          </p:cNvCxnSpPr>
          <p:nvPr/>
        </p:nvCxnSpPr>
        <p:spPr bwMode="auto">
          <a:xfrm flipV="1">
            <a:off x="8927432" y="1483825"/>
            <a:ext cx="2592805" cy="162032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E464E5-8A26-4DF3-AAEE-B71B73C7B66D}"/>
              </a:ext>
            </a:extLst>
          </p:cNvPr>
          <p:cNvCxnSpPr/>
          <p:nvPr/>
        </p:nvCxnSpPr>
        <p:spPr>
          <a:xfrm>
            <a:off x="7267074" y="1660358"/>
            <a:ext cx="481263" cy="445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53560F-2EB8-4CE8-823E-8473D6BA2DCF}"/>
              </a:ext>
            </a:extLst>
          </p:cNvPr>
          <p:cNvCxnSpPr>
            <a:cxnSpLocks/>
          </p:cNvCxnSpPr>
          <p:nvPr/>
        </p:nvCxnSpPr>
        <p:spPr>
          <a:xfrm>
            <a:off x="8211269" y="2406316"/>
            <a:ext cx="415373" cy="537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B96A-56D7-4A6D-A2DF-B15B94FD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Structures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A6C7-C5B4-49C5-9B28-7B9955210B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0919" y="818230"/>
            <a:ext cx="10355263" cy="5221539"/>
          </a:xfrm>
        </p:spPr>
        <p:txBody>
          <a:bodyPr/>
          <a:lstStyle/>
          <a:p>
            <a:r>
              <a:rPr lang="en-US" dirty="0"/>
              <a:t>Decision trees are not unique in a training dataset – there are multiple tree structures that can be learned</a:t>
            </a:r>
          </a:p>
          <a:p>
            <a:r>
              <a:rPr lang="en-US" dirty="0"/>
              <a:t>Example: the Breast Cancer data</a:t>
            </a:r>
          </a:p>
          <a:p>
            <a:pPr lvl="1"/>
            <a:r>
              <a:rPr lang="en-US" dirty="0"/>
              <a:t>Input features include Clump Thickness, Uniformity of Cell Size, Uniformity of Cell Shape, Marginal Adhesion, Single Epithelial Cell Size, Bare Nuclei, Bland Chromatin, Normal Nucleoli, Mitoses</a:t>
            </a:r>
          </a:p>
          <a:p>
            <a:pPr lvl="1"/>
            <a:r>
              <a:rPr lang="en-US" dirty="0"/>
              <a:t>Target: binary target, whether the clump is malignant (1) or benign (0)</a:t>
            </a:r>
          </a:p>
          <a:p>
            <a:r>
              <a:rPr lang="en-US" dirty="0"/>
              <a:t>We can build different decision trees on this data to predict if a clump is malignant (1) or benign(0)</a:t>
            </a:r>
          </a:p>
          <a:p>
            <a:r>
              <a:rPr lang="en-US" dirty="0"/>
              <a:t>Examples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20319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3021C0-174E-45B7-8C41-D315A89C7E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116C2-2A35-4C2F-9AC8-16065DA0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Different Decision Trees on the same Breast Cancer Data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49B0235-616A-4B2B-869C-962C109AE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190" y="496262"/>
            <a:ext cx="3970426" cy="38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24D881A-FA96-4440-93EB-3F188D4A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226" y="-58465"/>
            <a:ext cx="3970426" cy="38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A7F50A1-098E-45DA-8CF9-C25C87A57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573" y="3152065"/>
            <a:ext cx="3970426" cy="38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7667281-F831-4806-A9C5-D70610234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846" y="429242"/>
            <a:ext cx="3970426" cy="38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34C18FE-EC29-4F0C-8F49-D2C1FF6A1A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036" y="4762896"/>
            <a:ext cx="6172700" cy="1852406"/>
          </a:xfrm>
        </p:spPr>
        <p:txBody>
          <a:bodyPr/>
          <a:lstStyle/>
          <a:p>
            <a:r>
              <a:rPr lang="en-US" sz="2400" dirty="0"/>
              <a:t>Which tree to use?</a:t>
            </a:r>
          </a:p>
          <a:p>
            <a:r>
              <a:rPr lang="en-US" sz="2400" dirty="0"/>
              <a:t>How to choose a best tree for this data?</a:t>
            </a:r>
          </a:p>
        </p:txBody>
      </p:sp>
    </p:spTree>
    <p:extLst>
      <p:ext uri="{BB962C8B-B14F-4D97-AF65-F5344CB8AC3E}">
        <p14:creationId xmlns:p14="http://schemas.microsoft.com/office/powerpoint/2010/main" val="367324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F567-D6DB-4695-B542-70AC8A4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7A8E-54A5-443F-9B97-0B25F2DA86B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9163" y="947738"/>
            <a:ext cx="5589170" cy="5221539"/>
          </a:xfrm>
        </p:spPr>
        <p:txBody>
          <a:bodyPr/>
          <a:lstStyle/>
          <a:p>
            <a:r>
              <a:rPr lang="en-US" sz="2400" dirty="0"/>
              <a:t>Are “metadata” of a model</a:t>
            </a:r>
          </a:p>
          <a:p>
            <a:pPr lvl="1"/>
            <a:r>
              <a:rPr lang="en-US" sz="2000" dirty="0"/>
              <a:t>For example: decision tree</a:t>
            </a:r>
          </a:p>
          <a:p>
            <a:pPr lvl="2"/>
            <a:r>
              <a:rPr lang="en-US" sz="1800" dirty="0"/>
              <a:t>Max depth: maximum depth (number of branches from the root node to the furthest leaf node) a tree can form</a:t>
            </a:r>
          </a:p>
          <a:p>
            <a:pPr lvl="2"/>
            <a:r>
              <a:rPr lang="en-US" sz="1800" dirty="0"/>
              <a:t>Minimum samples at split: minimum number of instances at a node for it to be eligible to form a split (have branches)</a:t>
            </a:r>
          </a:p>
          <a:p>
            <a:pPr lvl="2"/>
            <a:r>
              <a:rPr lang="en-US" sz="1800" dirty="0"/>
              <a:t>Minimum samples at leaf: minimum number of instances at a node for it to be eligible to be a leaf node. </a:t>
            </a:r>
          </a:p>
          <a:p>
            <a:r>
              <a:rPr lang="en-US" sz="2400" b="1" dirty="0"/>
              <a:t>Cannot</a:t>
            </a:r>
            <a:r>
              <a:rPr lang="en-US" sz="2400" dirty="0"/>
              <a:t> be learned from data</a:t>
            </a:r>
          </a:p>
          <a:p>
            <a:r>
              <a:rPr lang="en-US" sz="2400" b="1" dirty="0"/>
              <a:t>Heavily</a:t>
            </a:r>
            <a:r>
              <a:rPr lang="en-US" sz="2400" dirty="0"/>
              <a:t> effect a model’s performance. Wrong selection of hyperparameters may lead to </a:t>
            </a:r>
            <a:r>
              <a:rPr lang="en-US" sz="2400" b="1" dirty="0"/>
              <a:t>unusable</a:t>
            </a:r>
            <a:r>
              <a:rPr lang="en-US" sz="2400" dirty="0"/>
              <a:t> models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53BF6A-DD95-4309-AEE2-2C60A090B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13" y="0"/>
            <a:ext cx="3458912" cy="336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02D917-4E2F-4609-97F3-5E37A51EF78C}"/>
              </a:ext>
            </a:extLst>
          </p:cNvPr>
          <p:cNvCxnSpPr/>
          <p:nvPr/>
        </p:nvCxnSpPr>
        <p:spPr>
          <a:xfrm>
            <a:off x="9439275" y="442626"/>
            <a:ext cx="476250" cy="505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25D9F5-3DD6-4266-9D7C-1EC7770F91C1}"/>
              </a:ext>
            </a:extLst>
          </p:cNvPr>
          <p:cNvCxnSpPr>
            <a:cxnSpLocks/>
          </p:cNvCxnSpPr>
          <p:nvPr/>
        </p:nvCxnSpPr>
        <p:spPr>
          <a:xfrm>
            <a:off x="10001250" y="1085850"/>
            <a:ext cx="257175" cy="514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2C5BEB-3B2A-4A7A-979A-635604A89810}"/>
              </a:ext>
            </a:extLst>
          </p:cNvPr>
          <p:cNvCxnSpPr>
            <a:cxnSpLocks/>
          </p:cNvCxnSpPr>
          <p:nvPr/>
        </p:nvCxnSpPr>
        <p:spPr>
          <a:xfrm>
            <a:off x="10325100" y="1766888"/>
            <a:ext cx="242888" cy="514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72F6A3-A513-42D1-80B8-04A000EF66D3}"/>
              </a:ext>
            </a:extLst>
          </p:cNvPr>
          <p:cNvCxnSpPr>
            <a:cxnSpLocks/>
          </p:cNvCxnSpPr>
          <p:nvPr/>
        </p:nvCxnSpPr>
        <p:spPr>
          <a:xfrm>
            <a:off x="10639425" y="2424113"/>
            <a:ext cx="247650" cy="528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1ECDA7-4711-4400-BE1B-EE20E02C7FB4}"/>
              </a:ext>
            </a:extLst>
          </p:cNvPr>
          <p:cNvSpPr txBox="1"/>
          <p:nvPr/>
        </p:nvSpPr>
        <p:spPr>
          <a:xfrm>
            <a:off x="8826019" y="-51768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14628E-1EA9-43AD-82B8-795338B3C522}"/>
              </a:ext>
            </a:extLst>
          </p:cNvPr>
          <p:cNvSpPr txBox="1"/>
          <p:nvPr/>
        </p:nvSpPr>
        <p:spPr>
          <a:xfrm>
            <a:off x="10639425" y="3059668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Furthest Leaf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AC5D9A-1DE1-4325-8E27-07A1482CFDEE}"/>
              </a:ext>
            </a:extLst>
          </p:cNvPr>
          <p:cNvSpPr txBox="1"/>
          <p:nvPr/>
        </p:nvSpPr>
        <p:spPr>
          <a:xfrm>
            <a:off x="10902279" y="1084648"/>
            <a:ext cx="11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= 4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E248E0-3A6E-4F84-A0A5-26D8926C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711" y="3843136"/>
            <a:ext cx="2503168" cy="24149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44345C-F4DF-4E1D-8562-D69620B3D0AB}"/>
              </a:ext>
            </a:extLst>
          </p:cNvPr>
          <p:cNvSpPr txBox="1"/>
          <p:nvPr/>
        </p:nvSpPr>
        <p:spPr>
          <a:xfrm>
            <a:off x="7951558" y="3978169"/>
            <a:ext cx="2089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Wrong selections of hyperparameters lead to an oversimplified tree with poorer performance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FC23AEE-D87D-4740-9490-9B2D6552E7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710"/>
          <a:stretch/>
        </p:blipFill>
        <p:spPr>
          <a:xfrm>
            <a:off x="10446544" y="4005982"/>
            <a:ext cx="1638990" cy="5781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ECB1D30-DAC4-421D-971D-98DA8ECB4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477" y="2629137"/>
            <a:ext cx="2578335" cy="3731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C8FDDC-6B2B-47DD-B8A9-1DADA0D09C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595" b="-1050"/>
          <a:stretch/>
        </p:blipFill>
        <p:spPr>
          <a:xfrm>
            <a:off x="9635491" y="4558438"/>
            <a:ext cx="2503168" cy="35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9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FE42-1FC6-4B55-862C-E4EA7098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3541-FEBA-445E-9A07-F65941A304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10734675" cy="5221539"/>
          </a:xfrm>
        </p:spPr>
        <p:txBody>
          <a:bodyPr/>
          <a:lstStyle/>
          <a:p>
            <a:r>
              <a:rPr lang="en-US" sz="2000" dirty="0"/>
              <a:t>The overall idea is to </a:t>
            </a:r>
            <a:r>
              <a:rPr lang="en-US" sz="2000" b="1" dirty="0"/>
              <a:t>train the same model </a:t>
            </a:r>
            <a:r>
              <a:rPr lang="en-US" sz="2000" dirty="0"/>
              <a:t>with </a:t>
            </a:r>
            <a:r>
              <a:rPr lang="en-US" sz="2000" b="1" dirty="0"/>
              <a:t>different values of hyperparameters</a:t>
            </a:r>
            <a:r>
              <a:rPr lang="en-US" sz="2000" dirty="0"/>
              <a:t> and pick one with the </a:t>
            </a:r>
            <a:r>
              <a:rPr lang="en-US" sz="2000" b="1" dirty="0"/>
              <a:t>best</a:t>
            </a:r>
            <a:r>
              <a:rPr lang="en-US" sz="2000" dirty="0"/>
              <a:t> performance</a:t>
            </a:r>
          </a:p>
          <a:p>
            <a:r>
              <a:rPr lang="en-US" sz="2000" dirty="0"/>
              <a:t>Due to the overfitting problem, tuning models using training performances is not ideal</a:t>
            </a:r>
          </a:p>
          <a:p>
            <a:pPr lvl="1"/>
            <a:r>
              <a:rPr lang="en-US" sz="1800" dirty="0"/>
              <a:t>Training performances are not enough to indicate if a model is overfitting or not</a:t>
            </a:r>
          </a:p>
          <a:p>
            <a:pPr lvl="1"/>
            <a:r>
              <a:rPr lang="en-US" sz="1800" dirty="0"/>
              <a:t>Testing data still represents totally new data for final evaluations and should not be used before a model is finalized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1800" dirty="0">
                <a:sym typeface="Wingdings" panose="05000000000000000000" pitchFamily="2" charset="2"/>
              </a:rPr>
              <a:t>Further split training data into </a:t>
            </a:r>
            <a:r>
              <a:rPr lang="en-US" sz="1800" b="1" dirty="0">
                <a:sym typeface="Wingdings" panose="05000000000000000000" pitchFamily="2" charset="2"/>
              </a:rPr>
              <a:t>validation</a:t>
            </a:r>
            <a:r>
              <a:rPr lang="en-US" sz="1800" dirty="0">
                <a:sym typeface="Wingdings" panose="05000000000000000000" pitchFamily="2" charset="2"/>
              </a:rPr>
              <a:t> data for tuning models’ hyperparameters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sz="1800" dirty="0"/>
          </a:p>
        </p:txBody>
      </p:sp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BD032C3B-5879-42CE-AFCA-9842E1879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72130"/>
              </p:ext>
            </p:extLst>
          </p:nvPr>
        </p:nvGraphicFramePr>
        <p:xfrm>
          <a:off x="3371335" y="3351188"/>
          <a:ext cx="57022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298">
                  <a:extLst>
                    <a:ext uri="{9D8B030D-6E8A-4147-A177-3AD203B41FA5}">
                      <a16:colId xmlns:a16="http://schemas.microsoft.com/office/drawing/2014/main" val="1260136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81797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5536897C-4104-4EC9-A6BB-889262279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72599"/>
              </p:ext>
            </p:extLst>
          </p:nvPr>
        </p:nvGraphicFramePr>
        <p:xfrm>
          <a:off x="3371335" y="4242963"/>
          <a:ext cx="57022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532">
                  <a:extLst>
                    <a:ext uri="{9D8B030D-6E8A-4147-A177-3AD203B41FA5}">
                      <a16:colId xmlns:a16="http://schemas.microsoft.com/office/drawing/2014/main" val="126013648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483504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81797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C306A9F4-971F-4D22-A8B9-2F8B85D95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49875"/>
              </p:ext>
            </p:extLst>
          </p:nvPr>
        </p:nvGraphicFramePr>
        <p:xfrm>
          <a:off x="3369217" y="5132013"/>
          <a:ext cx="38015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126013648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869493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81797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5D99D-DB48-42D0-8C41-81E4B1368BC4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6222484" y="3722028"/>
            <a:ext cx="0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238333-F011-4A5F-BF49-33411D7AAC3A}"/>
              </a:ext>
            </a:extLst>
          </p:cNvPr>
          <p:cNvSpPr txBox="1"/>
          <p:nvPr/>
        </p:nvSpPr>
        <p:spPr>
          <a:xfrm>
            <a:off x="6222484" y="379543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Train/Test Split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1D7C9D-EF78-4DA3-8852-D7343A90E066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5269983" y="4527359"/>
            <a:ext cx="0" cy="60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F36FDA3-1397-4B32-ACEA-8BDC9B2EEADF}"/>
              </a:ext>
            </a:extLst>
          </p:cNvPr>
          <p:cNvSpPr txBox="1"/>
          <p:nvPr/>
        </p:nvSpPr>
        <p:spPr>
          <a:xfrm>
            <a:off x="5269983" y="4688242"/>
            <a:ext cx="1911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Train/Validation Split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1CD0FF-CABA-40EC-A829-86ACF42A304D}"/>
              </a:ext>
            </a:extLst>
          </p:cNvPr>
          <p:cNvSpPr txBox="1"/>
          <p:nvPr/>
        </p:nvSpPr>
        <p:spPr>
          <a:xfrm>
            <a:off x="3187700" y="5555175"/>
            <a:ext cx="200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training models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4A13C7-9739-47FF-8FC7-186AD8717F8C}"/>
              </a:ext>
            </a:extLst>
          </p:cNvPr>
          <p:cNvSpPr txBox="1"/>
          <p:nvPr/>
        </p:nvSpPr>
        <p:spPr>
          <a:xfrm>
            <a:off x="5269983" y="5557504"/>
            <a:ext cx="188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tuning models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5EC21E-AD32-4DAA-86EB-ED5544B95531}"/>
              </a:ext>
            </a:extLst>
          </p:cNvPr>
          <p:cNvSpPr txBox="1"/>
          <p:nvPr/>
        </p:nvSpPr>
        <p:spPr>
          <a:xfrm>
            <a:off x="9098514" y="4237777"/>
            <a:ext cx="306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b="1" dirty="0"/>
              <a:t>final</a:t>
            </a:r>
            <a:r>
              <a:rPr lang="en-US" dirty="0"/>
              <a:t> evaluations of models</a:t>
            </a:r>
          </a:p>
        </p:txBody>
      </p:sp>
    </p:spTree>
    <p:extLst>
      <p:ext uri="{BB962C8B-B14F-4D97-AF65-F5344CB8AC3E}">
        <p14:creationId xmlns:p14="http://schemas.microsoft.com/office/powerpoint/2010/main" val="267346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</TotalTime>
  <Words>1681</Words>
  <Application>Microsoft Office PowerPoint</Application>
  <PresentationFormat>Widescreen</PresentationFormat>
  <Paragraphs>243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Avenir 55 Roman</vt:lpstr>
      <vt:lpstr>Avenir 65 Medium</vt:lpstr>
      <vt:lpstr>Avenir 95 Black</vt:lpstr>
      <vt:lpstr>Calibri</vt:lpstr>
      <vt:lpstr>Cambria Math</vt:lpstr>
      <vt:lpstr>inherit</vt:lpstr>
      <vt:lpstr>Palatino Linotype</vt:lpstr>
      <vt:lpstr>Times New Roman</vt:lpstr>
      <vt:lpstr>Wingdings</vt:lpstr>
      <vt:lpstr>Office Theme</vt:lpstr>
      <vt:lpstr>Model Tuning and  AWS Predictive Models</vt:lpstr>
      <vt:lpstr>Uploading to SageMaker Notebook</vt:lpstr>
      <vt:lpstr>Setting Kernel</vt:lpstr>
      <vt:lpstr>Model Tuning</vt:lpstr>
      <vt:lpstr>Decision Tree Revisited</vt:lpstr>
      <vt:lpstr>Decision Tree Structures </vt:lpstr>
      <vt:lpstr>Different Decision Trees on the same Breast Cancer Data</vt:lpstr>
      <vt:lpstr>Hyperparameters</vt:lpstr>
      <vt:lpstr>Model Tuning</vt:lpstr>
      <vt:lpstr>Model Tuning with Validation Data</vt:lpstr>
      <vt:lpstr>K-Fold Cross-Validation</vt:lpstr>
      <vt:lpstr>Grid Search</vt:lpstr>
      <vt:lpstr>Regularization</vt:lpstr>
      <vt:lpstr>Tuning Linear Regression</vt:lpstr>
      <vt:lpstr>Tuning Logistic Regression</vt:lpstr>
      <vt:lpstr>Model Tuning for Support Vector Machine</vt:lpstr>
      <vt:lpstr>Model Tuning for Decision Tree and Random Forest</vt:lpstr>
      <vt:lpstr>AWS SageMaker Models</vt:lpstr>
      <vt:lpstr>Extreme Gradient Boosting (XGBoost) Model</vt:lpstr>
      <vt:lpstr>XGBoost Model</vt:lpstr>
      <vt:lpstr>SageMaker Linear Learner</vt:lpstr>
      <vt:lpstr>Hyperparameters of Linear Learners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Linh Le</cp:lastModifiedBy>
  <cp:revision>169</cp:revision>
  <dcterms:created xsi:type="dcterms:W3CDTF">2019-08-07T15:31:06Z</dcterms:created>
  <dcterms:modified xsi:type="dcterms:W3CDTF">2023-02-27T19:19:05Z</dcterms:modified>
</cp:coreProperties>
</file>