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65" r:id="rId3"/>
    <p:sldId id="257" r:id="rId4"/>
    <p:sldId id="258" r:id="rId5"/>
    <p:sldId id="260" r:id="rId6"/>
    <p:sldId id="264" r:id="rId7"/>
    <p:sldId id="259" r:id="rId8"/>
    <p:sldId id="261"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08" autoAdjust="0"/>
    <p:restoredTop sz="89376" autoAdjust="0"/>
  </p:normalViewPr>
  <p:slideViewPr>
    <p:cSldViewPr snapToGrid="0" snapToObjects="1">
      <p:cViewPr varScale="1">
        <p:scale>
          <a:sx n="159" d="100"/>
          <a:sy n="159" d="100"/>
        </p:scale>
        <p:origin x="106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3" y="149122"/>
            <a:ext cx="1070554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4" y="998071"/>
            <a:ext cx="10705539" cy="5131561"/>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lab.research.google.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p:txBody>
          <a:bodyPr/>
          <a:lstStyle/>
          <a:p>
            <a:r>
              <a:rPr lang="en-US" dirty="0"/>
              <a:t>Introduction to </a:t>
            </a:r>
            <a:br>
              <a:rPr lang="en-US" dirty="0"/>
            </a:br>
            <a:r>
              <a:rPr lang="en-US" dirty="0"/>
              <a:t>Google Colab</a:t>
            </a:r>
            <a:br>
              <a:rPr lang="en-US" dirty="0"/>
            </a:br>
            <a:endParaRPr lang="en-US" dirty="0"/>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7DA8-D957-5D1B-76F5-F9606B0DA1EA}"/>
              </a:ext>
            </a:extLst>
          </p:cNvPr>
          <p:cNvSpPr>
            <a:spLocks noGrp="1"/>
          </p:cNvSpPr>
          <p:nvPr>
            <p:ph type="title"/>
          </p:nvPr>
        </p:nvSpPr>
        <p:spPr/>
        <p:txBody>
          <a:bodyPr/>
          <a:lstStyle/>
          <a:p>
            <a:r>
              <a:rPr lang="en-US" dirty="0"/>
              <a:t>Continue in Notebooks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8CAD36-FF1E-DA5A-D199-73173400B865}"/>
                  </a:ext>
                </a:extLst>
              </p:cNvPr>
              <p:cNvSpPr>
                <a:spLocks noGrp="1"/>
              </p:cNvSpPr>
              <p:nvPr>
                <p:ph sz="quarter" idx="10"/>
              </p:nvPr>
            </p:nvSpPr>
            <p:spPr>
              <a:xfrm>
                <a:off x="733424" y="998071"/>
                <a:ext cx="10705539" cy="5131561"/>
              </a:xfrm>
            </p:spPr>
            <p:txBody>
              <a:bodyPr/>
              <a:lstStyle/>
              <a:p>
                <a:r>
                  <a:rPr lang="en-US" dirty="0"/>
                  <a:t>Please continue with the </a:t>
                </a:r>
                <a14:m>
                  <m:oMath xmlns:m="http://schemas.openxmlformats.org/officeDocument/2006/math">
                    <m:r>
                      <a:rPr lang="en-US" i="1" dirty="0" smtClean="0">
                        <a:latin typeface="Cambria Math" panose="02040503050406030204" pitchFamily="18" charset="0"/>
                      </a:rPr>
                      <m:t>𝑖𝑛𝑡𝑟𝑜</m:t>
                    </m:r>
                    <m:r>
                      <a:rPr lang="en-US" i="1" dirty="0" smtClean="0">
                        <a:latin typeface="Cambria Math" panose="02040503050406030204" pitchFamily="18" charset="0"/>
                      </a:rPr>
                      <m:t>_</m:t>
                    </m:r>
                    <m:r>
                      <a:rPr lang="en-US" i="1" dirty="0" smtClean="0">
                        <a:latin typeface="Cambria Math" panose="02040503050406030204" pitchFamily="18" charset="0"/>
                      </a:rPr>
                      <m:t>𝑡𝑜</m:t>
                    </m:r>
                    <m:r>
                      <a:rPr lang="en-US" i="1" dirty="0" smtClean="0">
                        <a:latin typeface="Cambria Math" panose="02040503050406030204" pitchFamily="18" charset="0"/>
                      </a:rPr>
                      <m:t>_</m:t>
                    </m:r>
                    <m:r>
                      <a:rPr lang="en-US" i="1" dirty="0" smtClean="0">
                        <a:latin typeface="Cambria Math" panose="02040503050406030204" pitchFamily="18" charset="0"/>
                      </a:rPr>
                      <m:t>𝑐𝑜𝑙𝑎𝑏</m:t>
                    </m:r>
                  </m:oMath>
                </a14:m>
                <a:r>
                  <a:rPr lang="en-US" dirty="0"/>
                  <a:t> notebook</a:t>
                </a:r>
              </a:p>
              <a:p>
                <a:r>
                  <a:rPr lang="en-US" dirty="0"/>
                  <a:t>Remember to upload data.csv and test_data.csv to the session</a:t>
                </a:r>
              </a:p>
            </p:txBody>
          </p:sp>
        </mc:Choice>
        <mc:Fallback>
          <p:sp>
            <p:nvSpPr>
              <p:cNvPr id="3" name="Content Placeholder 2">
                <a:extLst>
                  <a:ext uri="{FF2B5EF4-FFF2-40B4-BE49-F238E27FC236}">
                    <a16:creationId xmlns:a16="http://schemas.microsoft.com/office/drawing/2014/main" id="{D88CAD36-FF1E-DA5A-D199-73173400B865}"/>
                  </a:ext>
                </a:extLst>
              </p:cNvPr>
              <p:cNvSpPr>
                <a:spLocks noGrp="1" noRot="1" noChangeAspect="1" noMove="1" noResize="1" noEditPoints="1" noAdjustHandles="1" noChangeArrowheads="1" noChangeShapeType="1" noTextEdit="1"/>
              </p:cNvSpPr>
              <p:nvPr>
                <p:ph sz="quarter" idx="10"/>
              </p:nvPr>
            </p:nvSpPr>
            <p:spPr>
              <a:xfrm>
                <a:off x="733424" y="998071"/>
                <a:ext cx="10705539" cy="5131561"/>
              </a:xfrm>
              <a:blipFill>
                <a:blip r:embed="rId2"/>
                <a:stretch>
                  <a:fillRect l="-1025" t="-201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9BFE37D-4625-59BF-0841-DBA7764B6163}"/>
              </a:ext>
            </a:extLst>
          </p:cNvPr>
          <p:cNvPicPr>
            <a:picLocks noChangeAspect="1"/>
          </p:cNvPicPr>
          <p:nvPr/>
        </p:nvPicPr>
        <p:blipFill>
          <a:blip r:embed="rId3"/>
          <a:stretch>
            <a:fillRect/>
          </a:stretch>
        </p:blipFill>
        <p:spPr>
          <a:xfrm>
            <a:off x="1629495" y="2324219"/>
            <a:ext cx="8913395" cy="3114551"/>
          </a:xfrm>
          <a:prstGeom prst="rect">
            <a:avLst/>
          </a:prstGeom>
        </p:spPr>
      </p:pic>
      <p:sp>
        <p:nvSpPr>
          <p:cNvPr id="8" name="Oval 7">
            <a:extLst>
              <a:ext uri="{FF2B5EF4-FFF2-40B4-BE49-F238E27FC236}">
                <a16:creationId xmlns:a16="http://schemas.microsoft.com/office/drawing/2014/main" id="{D54AD282-B817-87F0-CFE2-96BAB3C86553}"/>
              </a:ext>
            </a:extLst>
          </p:cNvPr>
          <p:cNvSpPr/>
          <p:nvPr/>
        </p:nvSpPr>
        <p:spPr>
          <a:xfrm>
            <a:off x="1907005" y="3563851"/>
            <a:ext cx="1004638" cy="472744"/>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73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4342-977B-5421-3FC1-9649C727DE8B}"/>
              </a:ext>
            </a:extLst>
          </p:cNvPr>
          <p:cNvSpPr>
            <a:spLocks noGrp="1"/>
          </p:cNvSpPr>
          <p:nvPr>
            <p:ph type="title"/>
          </p:nvPr>
        </p:nvSpPr>
        <p:spPr/>
        <p:txBody>
          <a:bodyPr/>
          <a:lstStyle/>
          <a:p>
            <a:r>
              <a:rPr lang="en-US" dirty="0"/>
              <a:t>Stop a Runtime</a:t>
            </a:r>
          </a:p>
        </p:txBody>
      </p:sp>
      <p:sp>
        <p:nvSpPr>
          <p:cNvPr id="3" name="Content Placeholder 2">
            <a:extLst>
              <a:ext uri="{FF2B5EF4-FFF2-40B4-BE49-F238E27FC236}">
                <a16:creationId xmlns:a16="http://schemas.microsoft.com/office/drawing/2014/main" id="{89E84F55-2A39-187A-C72F-ACF2B4093783}"/>
              </a:ext>
            </a:extLst>
          </p:cNvPr>
          <p:cNvSpPr>
            <a:spLocks noGrp="1"/>
          </p:cNvSpPr>
          <p:nvPr>
            <p:ph sz="quarter" idx="10"/>
          </p:nvPr>
        </p:nvSpPr>
        <p:spPr>
          <a:xfrm>
            <a:off x="733425" y="998071"/>
            <a:ext cx="6250907" cy="5131561"/>
          </a:xfrm>
        </p:spPr>
        <p:txBody>
          <a:bodyPr/>
          <a:lstStyle/>
          <a:p>
            <a:r>
              <a:rPr lang="en-US" sz="2400" dirty="0"/>
              <a:t>Runtime </a:t>
            </a:r>
            <a:r>
              <a:rPr lang="en-US" sz="2400" dirty="0">
                <a:sym typeface="Wingdings" panose="05000000000000000000" pitchFamily="2" charset="2"/>
              </a:rPr>
              <a:t> Disconnect and delete runtime</a:t>
            </a:r>
          </a:p>
          <a:p>
            <a:r>
              <a:rPr lang="en-US" sz="2400" b="1" dirty="0">
                <a:sym typeface="Wingdings" panose="05000000000000000000" pitchFamily="2" charset="2"/>
              </a:rPr>
              <a:t>Remember, anything that are not saved will be deleted after stopping the runtime</a:t>
            </a:r>
          </a:p>
          <a:p>
            <a:r>
              <a:rPr lang="en-US" sz="2400" dirty="0"/>
              <a:t>So, always save your notebooks and output files, or connect and run your notebooks on Google drive </a:t>
            </a:r>
          </a:p>
        </p:txBody>
      </p:sp>
      <p:pic>
        <p:nvPicPr>
          <p:cNvPr id="5" name="Picture 4">
            <a:extLst>
              <a:ext uri="{FF2B5EF4-FFF2-40B4-BE49-F238E27FC236}">
                <a16:creationId xmlns:a16="http://schemas.microsoft.com/office/drawing/2014/main" id="{1C5D7CFE-D127-A5FB-F69D-25C9CD5A7617}"/>
              </a:ext>
            </a:extLst>
          </p:cNvPr>
          <p:cNvPicPr>
            <a:picLocks noChangeAspect="1"/>
          </p:cNvPicPr>
          <p:nvPr/>
        </p:nvPicPr>
        <p:blipFill>
          <a:blip r:embed="rId2"/>
          <a:stretch>
            <a:fillRect/>
          </a:stretch>
        </p:blipFill>
        <p:spPr>
          <a:xfrm>
            <a:off x="7470444" y="998071"/>
            <a:ext cx="3968519" cy="3128210"/>
          </a:xfrm>
          <a:prstGeom prst="rect">
            <a:avLst/>
          </a:prstGeom>
        </p:spPr>
      </p:pic>
    </p:spTree>
    <p:extLst>
      <p:ext uri="{BB962C8B-B14F-4D97-AF65-F5344CB8AC3E}">
        <p14:creationId xmlns:p14="http://schemas.microsoft.com/office/powerpoint/2010/main" val="44032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6AF6-925A-6A22-5E52-A38623FF552F}"/>
              </a:ext>
            </a:extLst>
          </p:cNvPr>
          <p:cNvSpPr>
            <a:spLocks noGrp="1"/>
          </p:cNvSpPr>
          <p:nvPr>
            <p:ph type="title"/>
          </p:nvPr>
        </p:nvSpPr>
        <p:spPr/>
        <p:txBody>
          <a:bodyPr/>
          <a:lstStyle/>
          <a:p>
            <a:r>
              <a:rPr lang="en-US" dirty="0"/>
              <a:t>Google Colab</a:t>
            </a:r>
          </a:p>
        </p:txBody>
      </p:sp>
      <p:sp>
        <p:nvSpPr>
          <p:cNvPr id="3" name="Content Placeholder 2">
            <a:extLst>
              <a:ext uri="{FF2B5EF4-FFF2-40B4-BE49-F238E27FC236}">
                <a16:creationId xmlns:a16="http://schemas.microsoft.com/office/drawing/2014/main" id="{B072EF66-EDA4-9C43-2106-8E5D7ABEF4B4}"/>
              </a:ext>
            </a:extLst>
          </p:cNvPr>
          <p:cNvSpPr>
            <a:spLocks noGrp="1"/>
          </p:cNvSpPr>
          <p:nvPr>
            <p:ph sz="quarter" idx="10"/>
          </p:nvPr>
        </p:nvSpPr>
        <p:spPr>
          <a:xfrm>
            <a:off x="753038" y="728368"/>
            <a:ext cx="10705539" cy="5552116"/>
          </a:xfrm>
        </p:spPr>
        <p:txBody>
          <a:bodyPr/>
          <a:lstStyle/>
          <a:p>
            <a:r>
              <a:rPr lang="en-US" sz="1800" dirty="0">
                <a:hlinkClick r:id="rId2"/>
              </a:rPr>
              <a:t>https://colab.research.google.com/</a:t>
            </a:r>
            <a:r>
              <a:rPr lang="en-US" sz="1800" dirty="0"/>
              <a:t> </a:t>
            </a:r>
          </a:p>
          <a:p>
            <a:r>
              <a:rPr lang="en-US" sz="1800" dirty="0"/>
              <a:t>A cloud interactive Python environment tuned for Machine Learning</a:t>
            </a:r>
          </a:p>
          <a:p>
            <a:r>
              <a:rPr lang="en-US" sz="1800" dirty="0"/>
              <a:t>Each session is called a </a:t>
            </a:r>
            <a:r>
              <a:rPr lang="en-US" sz="1800" b="1" dirty="0"/>
              <a:t>Runtime</a:t>
            </a:r>
            <a:r>
              <a:rPr lang="en-US" sz="1800" dirty="0"/>
              <a:t> which is a session working with a Python notebook</a:t>
            </a:r>
          </a:p>
          <a:p>
            <a:pPr lvl="1"/>
            <a:r>
              <a:rPr lang="en-US" sz="1600" dirty="0"/>
              <a:t>When first open, Google Colab will ask to open a notebook which can be a prebuilt example, imported from Google Drive or GitHub, or uploaded</a:t>
            </a:r>
          </a:p>
          <a:p>
            <a:pPr lvl="2"/>
            <a:r>
              <a:rPr lang="en-US" sz="1200" dirty="0"/>
              <a:t>You will be asked to sign in if the current session is not linked to any Google accounts</a:t>
            </a:r>
          </a:p>
          <a:p>
            <a:pPr lvl="1"/>
            <a:r>
              <a:rPr lang="en-US" sz="1600" dirty="0"/>
              <a:t>Choose Upload and select the </a:t>
            </a:r>
            <a:r>
              <a:rPr lang="en-US" sz="1600" b="1" dirty="0" err="1"/>
              <a:t>intro_to_colab.ipynb</a:t>
            </a:r>
            <a:r>
              <a:rPr lang="en-US" sz="1600" b="1" dirty="0"/>
              <a:t> </a:t>
            </a:r>
            <a:r>
              <a:rPr lang="en-US" sz="1600" dirty="0"/>
              <a:t>(available on D2L) file to start this module</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r>
              <a:rPr lang="en-US" sz="1800" dirty="0"/>
              <a:t>Before working with this notebook, let us go through the basic of using Google Colab</a:t>
            </a:r>
          </a:p>
        </p:txBody>
      </p:sp>
      <p:pic>
        <p:nvPicPr>
          <p:cNvPr id="7" name="Picture 6">
            <a:extLst>
              <a:ext uri="{FF2B5EF4-FFF2-40B4-BE49-F238E27FC236}">
                <a16:creationId xmlns:a16="http://schemas.microsoft.com/office/drawing/2014/main" id="{5B5762FB-17DE-C60C-02A9-49851299BE06}"/>
              </a:ext>
            </a:extLst>
          </p:cNvPr>
          <p:cNvPicPr>
            <a:picLocks noChangeAspect="1"/>
          </p:cNvPicPr>
          <p:nvPr/>
        </p:nvPicPr>
        <p:blipFill>
          <a:blip r:embed="rId3"/>
          <a:stretch>
            <a:fillRect/>
          </a:stretch>
        </p:blipFill>
        <p:spPr>
          <a:xfrm>
            <a:off x="3244296" y="2784396"/>
            <a:ext cx="5723021" cy="3035993"/>
          </a:xfrm>
          <a:prstGeom prst="rect">
            <a:avLst/>
          </a:prstGeom>
        </p:spPr>
      </p:pic>
      <p:sp>
        <p:nvSpPr>
          <p:cNvPr id="8" name="Oval 7">
            <a:extLst>
              <a:ext uri="{FF2B5EF4-FFF2-40B4-BE49-F238E27FC236}">
                <a16:creationId xmlns:a16="http://schemas.microsoft.com/office/drawing/2014/main" id="{0F701C94-5C38-6F81-3376-8D3A4967847F}"/>
              </a:ext>
            </a:extLst>
          </p:cNvPr>
          <p:cNvSpPr/>
          <p:nvPr/>
        </p:nvSpPr>
        <p:spPr>
          <a:xfrm>
            <a:off x="6334626" y="2856586"/>
            <a:ext cx="673769" cy="234616"/>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50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7815-2949-72CF-C643-E1040FC5CC60}"/>
              </a:ext>
            </a:extLst>
          </p:cNvPr>
          <p:cNvSpPr>
            <a:spLocks noGrp="1"/>
          </p:cNvSpPr>
          <p:nvPr>
            <p:ph type="title"/>
          </p:nvPr>
        </p:nvSpPr>
        <p:spPr/>
        <p:txBody>
          <a:bodyPr/>
          <a:lstStyle/>
          <a:p>
            <a:r>
              <a:rPr lang="en-US" dirty="0"/>
              <a:t>Create New Notebook</a:t>
            </a:r>
          </a:p>
        </p:txBody>
      </p:sp>
      <p:sp>
        <p:nvSpPr>
          <p:cNvPr id="3" name="Content Placeholder 2">
            <a:extLst>
              <a:ext uri="{FF2B5EF4-FFF2-40B4-BE49-F238E27FC236}">
                <a16:creationId xmlns:a16="http://schemas.microsoft.com/office/drawing/2014/main" id="{006BD92F-23C3-B849-0C8B-770EE1ADFF09}"/>
              </a:ext>
            </a:extLst>
          </p:cNvPr>
          <p:cNvSpPr>
            <a:spLocks noGrp="1"/>
          </p:cNvSpPr>
          <p:nvPr>
            <p:ph sz="quarter" idx="10"/>
          </p:nvPr>
        </p:nvSpPr>
        <p:spPr/>
        <p:txBody>
          <a:bodyPr/>
          <a:lstStyle/>
          <a:p>
            <a:r>
              <a:rPr lang="en-US" dirty="0"/>
              <a:t>We can start a Runtime on a new notebook instead of loading one</a:t>
            </a:r>
          </a:p>
        </p:txBody>
      </p:sp>
      <p:pic>
        <p:nvPicPr>
          <p:cNvPr id="5" name="Picture 4">
            <a:extLst>
              <a:ext uri="{FF2B5EF4-FFF2-40B4-BE49-F238E27FC236}">
                <a16:creationId xmlns:a16="http://schemas.microsoft.com/office/drawing/2014/main" id="{44638071-2A47-D525-92CE-DB7775B3B75F}"/>
              </a:ext>
            </a:extLst>
          </p:cNvPr>
          <p:cNvPicPr>
            <a:picLocks noChangeAspect="1"/>
          </p:cNvPicPr>
          <p:nvPr/>
        </p:nvPicPr>
        <p:blipFill rotWithShape="1">
          <a:blip r:embed="rId2"/>
          <a:srcRect l="36765" t="33702" r="19104" b="9127"/>
          <a:stretch/>
        </p:blipFill>
        <p:spPr>
          <a:xfrm>
            <a:off x="3653307" y="1832083"/>
            <a:ext cx="4865771" cy="3463536"/>
          </a:xfrm>
          <a:prstGeom prst="rect">
            <a:avLst/>
          </a:prstGeom>
        </p:spPr>
      </p:pic>
      <p:sp>
        <p:nvSpPr>
          <p:cNvPr id="6" name="Oval 5">
            <a:extLst>
              <a:ext uri="{FF2B5EF4-FFF2-40B4-BE49-F238E27FC236}">
                <a16:creationId xmlns:a16="http://schemas.microsoft.com/office/drawing/2014/main" id="{71487783-A119-652C-317E-8A6C0BC2B6C3}"/>
              </a:ext>
            </a:extLst>
          </p:cNvPr>
          <p:cNvSpPr/>
          <p:nvPr/>
        </p:nvSpPr>
        <p:spPr>
          <a:xfrm>
            <a:off x="7339263" y="4811717"/>
            <a:ext cx="673769" cy="234616"/>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65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4162D0-1CF4-42DC-D69F-01482A3FC988}"/>
              </a:ext>
            </a:extLst>
          </p:cNvPr>
          <p:cNvPicPr>
            <a:picLocks noChangeAspect="1"/>
          </p:cNvPicPr>
          <p:nvPr/>
        </p:nvPicPr>
        <p:blipFill>
          <a:blip r:embed="rId2"/>
          <a:stretch>
            <a:fillRect/>
          </a:stretch>
        </p:blipFill>
        <p:spPr>
          <a:xfrm>
            <a:off x="3081566" y="1402957"/>
            <a:ext cx="6028867" cy="4570722"/>
          </a:xfrm>
          <a:prstGeom prst="rect">
            <a:avLst/>
          </a:prstGeom>
        </p:spPr>
      </p:pic>
      <p:sp>
        <p:nvSpPr>
          <p:cNvPr id="2" name="Title 1">
            <a:extLst>
              <a:ext uri="{FF2B5EF4-FFF2-40B4-BE49-F238E27FC236}">
                <a16:creationId xmlns:a16="http://schemas.microsoft.com/office/drawing/2014/main" id="{3A08B78B-0727-DEA3-41A1-43D3CB56A108}"/>
              </a:ext>
            </a:extLst>
          </p:cNvPr>
          <p:cNvSpPr>
            <a:spLocks noGrp="1"/>
          </p:cNvSpPr>
          <p:nvPr>
            <p:ph type="title"/>
          </p:nvPr>
        </p:nvSpPr>
        <p:spPr/>
        <p:txBody>
          <a:bodyPr/>
          <a:lstStyle/>
          <a:p>
            <a:r>
              <a:rPr lang="en-US" dirty="0"/>
              <a:t>Basic Notebook Interface</a:t>
            </a:r>
          </a:p>
        </p:txBody>
      </p:sp>
      <p:sp>
        <p:nvSpPr>
          <p:cNvPr id="8" name="Oval 7">
            <a:extLst>
              <a:ext uri="{FF2B5EF4-FFF2-40B4-BE49-F238E27FC236}">
                <a16:creationId xmlns:a16="http://schemas.microsoft.com/office/drawing/2014/main" id="{782DEB0A-57E7-8C39-B11D-D8CA2C79E7FD}"/>
              </a:ext>
            </a:extLst>
          </p:cNvPr>
          <p:cNvSpPr/>
          <p:nvPr/>
        </p:nvSpPr>
        <p:spPr>
          <a:xfrm>
            <a:off x="3477126" y="1846388"/>
            <a:ext cx="932448" cy="181389"/>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1B8CC5-21D8-9E6D-6348-ED16691A77EE}"/>
              </a:ext>
            </a:extLst>
          </p:cNvPr>
          <p:cNvSpPr txBox="1"/>
          <p:nvPr/>
        </p:nvSpPr>
        <p:spPr>
          <a:xfrm>
            <a:off x="252160" y="879737"/>
            <a:ext cx="2436898" cy="523220"/>
          </a:xfrm>
          <a:prstGeom prst="rect">
            <a:avLst/>
          </a:prstGeom>
          <a:noFill/>
          <a:ln w="6350">
            <a:solidFill>
              <a:schemeClr val="tx1"/>
            </a:solidFill>
          </a:ln>
        </p:spPr>
        <p:txBody>
          <a:bodyPr wrap="square" rtlCol="0">
            <a:spAutoFit/>
          </a:bodyPr>
          <a:lstStyle/>
          <a:p>
            <a:r>
              <a:rPr lang="en-US" sz="1400" dirty="0"/>
              <a:t>The name of the notebook, can be changed by clicking on</a:t>
            </a:r>
          </a:p>
        </p:txBody>
      </p:sp>
      <p:cxnSp>
        <p:nvCxnSpPr>
          <p:cNvPr id="11" name="Straight Arrow Connector 10">
            <a:extLst>
              <a:ext uri="{FF2B5EF4-FFF2-40B4-BE49-F238E27FC236}">
                <a16:creationId xmlns:a16="http://schemas.microsoft.com/office/drawing/2014/main" id="{1591423F-D6DC-E841-F1DB-BAA0700A2272}"/>
              </a:ext>
            </a:extLst>
          </p:cNvPr>
          <p:cNvCxnSpPr>
            <a:cxnSpLocks/>
            <a:stCxn id="8" idx="1"/>
            <a:endCxn id="9" idx="3"/>
          </p:cNvCxnSpPr>
          <p:nvPr/>
        </p:nvCxnSpPr>
        <p:spPr>
          <a:xfrm flipH="1" flipV="1">
            <a:off x="2689058" y="1141347"/>
            <a:ext cx="924622" cy="731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5A62398-C9FD-B02B-C8FB-8DC41632A952}"/>
              </a:ext>
            </a:extLst>
          </p:cNvPr>
          <p:cNvSpPr/>
          <p:nvPr/>
        </p:nvSpPr>
        <p:spPr>
          <a:xfrm>
            <a:off x="3569369" y="2388269"/>
            <a:ext cx="5496426" cy="49931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2FDE17-3BA0-E254-BE1E-85DEF2989EA0}"/>
              </a:ext>
            </a:extLst>
          </p:cNvPr>
          <p:cNvSpPr txBox="1"/>
          <p:nvPr/>
        </p:nvSpPr>
        <p:spPr>
          <a:xfrm>
            <a:off x="9440276" y="1227558"/>
            <a:ext cx="2436898" cy="1600438"/>
          </a:xfrm>
          <a:prstGeom prst="rect">
            <a:avLst/>
          </a:prstGeom>
          <a:noFill/>
          <a:ln w="6350">
            <a:solidFill>
              <a:schemeClr val="tx1"/>
            </a:solidFill>
          </a:ln>
        </p:spPr>
        <p:txBody>
          <a:bodyPr wrap="square" rtlCol="0">
            <a:spAutoFit/>
          </a:bodyPr>
          <a:lstStyle/>
          <a:p>
            <a:r>
              <a:rPr lang="en-US" sz="1400" dirty="0"/>
              <a:t>A “cell” – a block of scripts. Can be executable codes or description texts</a:t>
            </a:r>
          </a:p>
          <a:p>
            <a:endParaRPr lang="en-US" sz="1400" dirty="0"/>
          </a:p>
          <a:p>
            <a:r>
              <a:rPr lang="en-US" sz="1400" dirty="0"/>
              <a:t>A notebook typically has many cells for codes and descriptions</a:t>
            </a:r>
          </a:p>
        </p:txBody>
      </p:sp>
      <p:cxnSp>
        <p:nvCxnSpPr>
          <p:cNvPr id="15" name="Straight Arrow Connector 14">
            <a:extLst>
              <a:ext uri="{FF2B5EF4-FFF2-40B4-BE49-F238E27FC236}">
                <a16:creationId xmlns:a16="http://schemas.microsoft.com/office/drawing/2014/main" id="{82DA62DA-83F7-A466-20F8-06EE4C90A1DD}"/>
              </a:ext>
            </a:extLst>
          </p:cNvPr>
          <p:cNvCxnSpPr>
            <a:cxnSpLocks/>
            <a:stCxn id="13" idx="7"/>
            <a:endCxn id="14" idx="1"/>
          </p:cNvCxnSpPr>
          <p:nvPr/>
        </p:nvCxnSpPr>
        <p:spPr>
          <a:xfrm flipV="1">
            <a:off x="8260862" y="2027777"/>
            <a:ext cx="1179414" cy="4336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31F3634-B83B-1FC6-1678-8C755E79730D}"/>
              </a:ext>
            </a:extLst>
          </p:cNvPr>
          <p:cNvSpPr/>
          <p:nvPr/>
        </p:nvSpPr>
        <p:spPr>
          <a:xfrm>
            <a:off x="3333738" y="2542881"/>
            <a:ext cx="341910" cy="181389"/>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C425A3A-867E-8925-6EA1-942952199725}"/>
              </a:ext>
            </a:extLst>
          </p:cNvPr>
          <p:cNvSpPr txBox="1"/>
          <p:nvPr/>
        </p:nvSpPr>
        <p:spPr>
          <a:xfrm>
            <a:off x="252160" y="2955431"/>
            <a:ext cx="2436898" cy="523220"/>
          </a:xfrm>
          <a:prstGeom prst="rect">
            <a:avLst/>
          </a:prstGeom>
          <a:noFill/>
          <a:ln w="6350">
            <a:solidFill>
              <a:schemeClr val="tx1"/>
            </a:solidFill>
          </a:ln>
        </p:spPr>
        <p:txBody>
          <a:bodyPr wrap="square" rtlCol="0">
            <a:spAutoFit/>
          </a:bodyPr>
          <a:lstStyle/>
          <a:p>
            <a:r>
              <a:rPr lang="en-US" sz="1400" dirty="0"/>
              <a:t>Run button, executes all codes in a cell</a:t>
            </a:r>
          </a:p>
        </p:txBody>
      </p:sp>
      <p:cxnSp>
        <p:nvCxnSpPr>
          <p:cNvPr id="28" name="Straight Arrow Connector 27">
            <a:extLst>
              <a:ext uri="{FF2B5EF4-FFF2-40B4-BE49-F238E27FC236}">
                <a16:creationId xmlns:a16="http://schemas.microsoft.com/office/drawing/2014/main" id="{F7D3DFC1-2B97-FD73-FDE6-1D191721046B}"/>
              </a:ext>
            </a:extLst>
          </p:cNvPr>
          <p:cNvCxnSpPr>
            <a:cxnSpLocks/>
            <a:stCxn id="26" idx="2"/>
            <a:endCxn id="27" idx="3"/>
          </p:cNvCxnSpPr>
          <p:nvPr/>
        </p:nvCxnSpPr>
        <p:spPr>
          <a:xfrm flipH="1">
            <a:off x="2689058" y="2633576"/>
            <a:ext cx="644680" cy="5834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9859576-C897-9991-E34B-6579C3931EE6}"/>
              </a:ext>
            </a:extLst>
          </p:cNvPr>
          <p:cNvSpPr/>
          <p:nvPr/>
        </p:nvSpPr>
        <p:spPr>
          <a:xfrm>
            <a:off x="3209424" y="2182389"/>
            <a:ext cx="932448" cy="181389"/>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8906079-129D-795E-B7F7-4990778183BA}"/>
              </a:ext>
            </a:extLst>
          </p:cNvPr>
          <p:cNvSpPr txBox="1"/>
          <p:nvPr/>
        </p:nvSpPr>
        <p:spPr>
          <a:xfrm>
            <a:off x="252160" y="1826379"/>
            <a:ext cx="2436898" cy="523220"/>
          </a:xfrm>
          <a:prstGeom prst="rect">
            <a:avLst/>
          </a:prstGeom>
          <a:noFill/>
          <a:ln w="6350">
            <a:solidFill>
              <a:schemeClr val="tx1"/>
            </a:solidFill>
          </a:ln>
        </p:spPr>
        <p:txBody>
          <a:bodyPr wrap="square" rtlCol="0">
            <a:spAutoFit/>
          </a:bodyPr>
          <a:lstStyle/>
          <a:p>
            <a:r>
              <a:rPr lang="en-US" sz="1400" dirty="0"/>
              <a:t>Buttons to add a new code cell or a new text cell</a:t>
            </a:r>
          </a:p>
        </p:txBody>
      </p:sp>
      <p:cxnSp>
        <p:nvCxnSpPr>
          <p:cNvPr id="37" name="Straight Arrow Connector 36">
            <a:extLst>
              <a:ext uri="{FF2B5EF4-FFF2-40B4-BE49-F238E27FC236}">
                <a16:creationId xmlns:a16="http://schemas.microsoft.com/office/drawing/2014/main" id="{EC4C3BA1-6C0C-F8A3-02DE-E241F394C4D8}"/>
              </a:ext>
            </a:extLst>
          </p:cNvPr>
          <p:cNvCxnSpPr>
            <a:cxnSpLocks/>
            <a:stCxn id="35" idx="1"/>
            <a:endCxn id="36" idx="3"/>
          </p:cNvCxnSpPr>
          <p:nvPr/>
        </p:nvCxnSpPr>
        <p:spPr>
          <a:xfrm flipH="1" flipV="1">
            <a:off x="2689058" y="2087989"/>
            <a:ext cx="656920" cy="1209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3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618F17-6EEB-092F-17A9-42CF683E5259}"/>
              </a:ext>
            </a:extLst>
          </p:cNvPr>
          <p:cNvPicPr>
            <a:picLocks noChangeAspect="1"/>
          </p:cNvPicPr>
          <p:nvPr/>
        </p:nvPicPr>
        <p:blipFill>
          <a:blip r:embed="rId2"/>
          <a:stretch>
            <a:fillRect/>
          </a:stretch>
        </p:blipFill>
        <p:spPr>
          <a:xfrm>
            <a:off x="3065200" y="2211331"/>
            <a:ext cx="7513238" cy="2781774"/>
          </a:xfrm>
          <a:prstGeom prst="rect">
            <a:avLst/>
          </a:prstGeom>
        </p:spPr>
      </p:pic>
      <p:sp>
        <p:nvSpPr>
          <p:cNvPr id="2" name="Title 1">
            <a:extLst>
              <a:ext uri="{FF2B5EF4-FFF2-40B4-BE49-F238E27FC236}">
                <a16:creationId xmlns:a16="http://schemas.microsoft.com/office/drawing/2014/main" id="{4AA6A238-A70C-80B8-78BB-AFDD8F094C32}"/>
              </a:ext>
            </a:extLst>
          </p:cNvPr>
          <p:cNvSpPr>
            <a:spLocks noGrp="1"/>
          </p:cNvSpPr>
          <p:nvPr>
            <p:ph type="title"/>
          </p:nvPr>
        </p:nvSpPr>
        <p:spPr/>
        <p:txBody>
          <a:bodyPr/>
          <a:lstStyle/>
          <a:p>
            <a:r>
              <a:rPr lang="en-US" dirty="0"/>
              <a:t>Code Cells</a:t>
            </a:r>
          </a:p>
        </p:txBody>
      </p:sp>
      <p:sp>
        <p:nvSpPr>
          <p:cNvPr id="3" name="Content Placeholder 2">
            <a:extLst>
              <a:ext uri="{FF2B5EF4-FFF2-40B4-BE49-F238E27FC236}">
                <a16:creationId xmlns:a16="http://schemas.microsoft.com/office/drawing/2014/main" id="{2980ACD6-0A5D-9199-59CB-54C76EA22676}"/>
              </a:ext>
            </a:extLst>
          </p:cNvPr>
          <p:cNvSpPr>
            <a:spLocks noGrp="1"/>
          </p:cNvSpPr>
          <p:nvPr>
            <p:ph sz="quarter" idx="10"/>
          </p:nvPr>
        </p:nvSpPr>
        <p:spPr>
          <a:xfrm>
            <a:off x="743230" y="816113"/>
            <a:ext cx="10705539" cy="5131561"/>
          </a:xfrm>
        </p:spPr>
        <p:txBody>
          <a:bodyPr/>
          <a:lstStyle/>
          <a:p>
            <a:r>
              <a:rPr lang="en-US" sz="2000" dirty="0"/>
              <a:t>Cells that carry runnable/executable codes</a:t>
            </a:r>
          </a:p>
        </p:txBody>
      </p:sp>
      <p:sp>
        <p:nvSpPr>
          <p:cNvPr id="6" name="Oval 5">
            <a:extLst>
              <a:ext uri="{FF2B5EF4-FFF2-40B4-BE49-F238E27FC236}">
                <a16:creationId xmlns:a16="http://schemas.microsoft.com/office/drawing/2014/main" id="{74AFAFD9-48F6-E1D1-9020-3A75CCB669C5}"/>
              </a:ext>
            </a:extLst>
          </p:cNvPr>
          <p:cNvSpPr/>
          <p:nvPr/>
        </p:nvSpPr>
        <p:spPr>
          <a:xfrm>
            <a:off x="2518525" y="2280048"/>
            <a:ext cx="3374858" cy="587004"/>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87A0C2B-F802-6A4B-70E8-B7C781A66863}"/>
              </a:ext>
            </a:extLst>
          </p:cNvPr>
          <p:cNvSpPr txBox="1"/>
          <p:nvPr/>
        </p:nvSpPr>
        <p:spPr>
          <a:xfrm>
            <a:off x="7173085" y="339652"/>
            <a:ext cx="4373982" cy="1815882"/>
          </a:xfrm>
          <a:prstGeom prst="rect">
            <a:avLst/>
          </a:prstGeom>
          <a:noFill/>
          <a:ln w="6350">
            <a:solidFill>
              <a:schemeClr val="tx1"/>
            </a:solidFill>
          </a:ln>
        </p:spPr>
        <p:txBody>
          <a:bodyPr wrap="square" rtlCol="0">
            <a:spAutoFit/>
          </a:bodyPr>
          <a:lstStyle/>
          <a:p>
            <a:r>
              <a:rPr lang="en-US" sz="1400" dirty="0"/>
              <a:t>An executed cell. The [1] indicates the cell has already run, “1” means this cell is the first one ran in the notebook. The outputs of the codes in the cell, if there are any, appear directly below the cell.</a:t>
            </a:r>
          </a:p>
          <a:p>
            <a:endParaRPr lang="en-US" sz="1400" dirty="0"/>
          </a:p>
          <a:p>
            <a:r>
              <a:rPr lang="en-US" sz="1400" dirty="0"/>
              <a:t>Results from the cells, e.g., created variables, changes of states of anything, persist to the end of the session (unless changed by other codes)</a:t>
            </a:r>
          </a:p>
        </p:txBody>
      </p:sp>
      <p:cxnSp>
        <p:nvCxnSpPr>
          <p:cNvPr id="8" name="Straight Arrow Connector 7">
            <a:extLst>
              <a:ext uri="{FF2B5EF4-FFF2-40B4-BE49-F238E27FC236}">
                <a16:creationId xmlns:a16="http://schemas.microsoft.com/office/drawing/2014/main" id="{B8250CD9-E532-6EEF-7DE6-5757F21A007C}"/>
              </a:ext>
            </a:extLst>
          </p:cNvPr>
          <p:cNvCxnSpPr>
            <a:cxnSpLocks/>
            <a:stCxn id="6" idx="7"/>
            <a:endCxn id="7" idx="1"/>
          </p:cNvCxnSpPr>
          <p:nvPr/>
        </p:nvCxnSpPr>
        <p:spPr>
          <a:xfrm flipV="1">
            <a:off x="5399146" y="1247593"/>
            <a:ext cx="1773939" cy="11184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D4AA220-9C24-E876-44D0-FF398902322E}"/>
              </a:ext>
            </a:extLst>
          </p:cNvPr>
          <p:cNvSpPr/>
          <p:nvPr/>
        </p:nvSpPr>
        <p:spPr>
          <a:xfrm>
            <a:off x="3243167" y="3049010"/>
            <a:ext cx="2289267" cy="52322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872A90A-E570-D1D9-371A-73A724622DA9}"/>
              </a:ext>
            </a:extLst>
          </p:cNvPr>
          <p:cNvSpPr txBox="1"/>
          <p:nvPr/>
        </p:nvSpPr>
        <p:spPr>
          <a:xfrm>
            <a:off x="232525" y="2821372"/>
            <a:ext cx="2436898" cy="1169551"/>
          </a:xfrm>
          <a:prstGeom prst="rect">
            <a:avLst/>
          </a:prstGeom>
          <a:noFill/>
          <a:ln w="6350">
            <a:solidFill>
              <a:schemeClr val="tx1"/>
            </a:solidFill>
          </a:ln>
        </p:spPr>
        <p:txBody>
          <a:bodyPr wrap="square" rtlCol="0">
            <a:spAutoFit/>
          </a:bodyPr>
          <a:lstStyle/>
          <a:p>
            <a:r>
              <a:rPr lang="en-US" sz="1400" dirty="0"/>
              <a:t>A cell that is being selected. The run button appears, and the codes can be edited. If the cell has run before, the output will keep showing</a:t>
            </a:r>
          </a:p>
        </p:txBody>
      </p:sp>
      <p:cxnSp>
        <p:nvCxnSpPr>
          <p:cNvPr id="30" name="Straight Arrow Connector 29">
            <a:extLst>
              <a:ext uri="{FF2B5EF4-FFF2-40B4-BE49-F238E27FC236}">
                <a16:creationId xmlns:a16="http://schemas.microsoft.com/office/drawing/2014/main" id="{E9EA78FE-A536-F73E-0945-5B73F2068817}"/>
              </a:ext>
            </a:extLst>
          </p:cNvPr>
          <p:cNvCxnSpPr>
            <a:cxnSpLocks/>
            <a:stCxn id="28" idx="2"/>
            <a:endCxn id="29" idx="3"/>
          </p:cNvCxnSpPr>
          <p:nvPr/>
        </p:nvCxnSpPr>
        <p:spPr>
          <a:xfrm flipH="1">
            <a:off x="2669423" y="3310620"/>
            <a:ext cx="573744" cy="955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CD855FA-5DD7-8CC6-E883-3FD0FCED6E8D}"/>
              </a:ext>
            </a:extLst>
          </p:cNvPr>
          <p:cNvSpPr/>
          <p:nvPr/>
        </p:nvSpPr>
        <p:spPr>
          <a:xfrm>
            <a:off x="8467888" y="2821373"/>
            <a:ext cx="2230230" cy="343618"/>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708E8F2-7FC2-64C9-CFC6-73C40720971D}"/>
              </a:ext>
            </a:extLst>
          </p:cNvPr>
          <p:cNvSpPr txBox="1"/>
          <p:nvPr/>
        </p:nvSpPr>
        <p:spPr>
          <a:xfrm>
            <a:off x="9761337" y="4090381"/>
            <a:ext cx="2436898" cy="1384995"/>
          </a:xfrm>
          <a:prstGeom prst="rect">
            <a:avLst/>
          </a:prstGeom>
          <a:noFill/>
          <a:ln w="6350">
            <a:solidFill>
              <a:schemeClr val="tx1"/>
            </a:solidFill>
          </a:ln>
        </p:spPr>
        <p:txBody>
          <a:bodyPr wrap="square" rtlCol="0">
            <a:spAutoFit/>
          </a:bodyPr>
          <a:lstStyle/>
          <a:p>
            <a:r>
              <a:rPr lang="en-US" sz="1400" dirty="0"/>
              <a:t>More options on a selected cell. Commonly used are the up/down arrows to move the cell up or down in the notebook, and the delete button</a:t>
            </a:r>
          </a:p>
        </p:txBody>
      </p:sp>
      <p:cxnSp>
        <p:nvCxnSpPr>
          <p:cNvPr id="40" name="Straight Arrow Connector 39">
            <a:extLst>
              <a:ext uri="{FF2B5EF4-FFF2-40B4-BE49-F238E27FC236}">
                <a16:creationId xmlns:a16="http://schemas.microsoft.com/office/drawing/2014/main" id="{971C6CE0-C022-41BD-0507-C8746E655F92}"/>
              </a:ext>
            </a:extLst>
          </p:cNvPr>
          <p:cNvCxnSpPr>
            <a:cxnSpLocks/>
            <a:stCxn id="38" idx="4"/>
            <a:endCxn id="39" idx="0"/>
          </p:cNvCxnSpPr>
          <p:nvPr/>
        </p:nvCxnSpPr>
        <p:spPr>
          <a:xfrm>
            <a:off x="9583003" y="3164991"/>
            <a:ext cx="1396783" cy="9253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29EC31C-2289-B414-CD16-A9F98DF58FA0}"/>
              </a:ext>
            </a:extLst>
          </p:cNvPr>
          <p:cNvSpPr/>
          <p:nvPr/>
        </p:nvSpPr>
        <p:spPr>
          <a:xfrm>
            <a:off x="3124238" y="4369886"/>
            <a:ext cx="2274907" cy="43148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99A2F31-7466-DB98-0870-7B6C70A12173}"/>
              </a:ext>
            </a:extLst>
          </p:cNvPr>
          <p:cNvSpPr txBox="1"/>
          <p:nvPr/>
        </p:nvSpPr>
        <p:spPr>
          <a:xfrm>
            <a:off x="561009" y="5048902"/>
            <a:ext cx="3032461" cy="954107"/>
          </a:xfrm>
          <a:prstGeom prst="rect">
            <a:avLst/>
          </a:prstGeom>
          <a:noFill/>
          <a:ln w="6350">
            <a:solidFill>
              <a:schemeClr val="tx1"/>
            </a:solidFill>
          </a:ln>
        </p:spPr>
        <p:txBody>
          <a:bodyPr wrap="square" rtlCol="0">
            <a:spAutoFit/>
          </a:bodyPr>
          <a:lstStyle/>
          <a:p>
            <a:r>
              <a:rPr lang="en-US" sz="1400" dirty="0"/>
              <a:t>A cell that has not been executed, indicated by the empty </a:t>
            </a:r>
            <a:r>
              <a:rPr lang="en-US" sz="1400" b="1" dirty="0"/>
              <a:t>[ ]</a:t>
            </a:r>
            <a:r>
              <a:rPr lang="en-US" sz="1400" dirty="0"/>
              <a:t>. May or may not have codes. Can be edited by selecting it</a:t>
            </a:r>
          </a:p>
        </p:txBody>
      </p:sp>
      <p:cxnSp>
        <p:nvCxnSpPr>
          <p:cNvPr id="51" name="Straight Arrow Connector 50">
            <a:extLst>
              <a:ext uri="{FF2B5EF4-FFF2-40B4-BE49-F238E27FC236}">
                <a16:creationId xmlns:a16="http://schemas.microsoft.com/office/drawing/2014/main" id="{DBFDB9E1-8B39-71B8-2521-CD5A176D1172}"/>
              </a:ext>
            </a:extLst>
          </p:cNvPr>
          <p:cNvCxnSpPr>
            <a:cxnSpLocks/>
            <a:stCxn id="49" idx="3"/>
            <a:endCxn id="50" idx="0"/>
          </p:cNvCxnSpPr>
          <p:nvPr/>
        </p:nvCxnSpPr>
        <p:spPr>
          <a:xfrm flipH="1">
            <a:off x="2077240" y="4738177"/>
            <a:ext cx="1380150" cy="310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43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2F6C-B049-C48E-2F03-3CCF4B736B3E}"/>
              </a:ext>
            </a:extLst>
          </p:cNvPr>
          <p:cNvSpPr>
            <a:spLocks noGrp="1"/>
          </p:cNvSpPr>
          <p:nvPr>
            <p:ph type="title"/>
          </p:nvPr>
        </p:nvSpPr>
        <p:spPr/>
        <p:txBody>
          <a:bodyPr/>
          <a:lstStyle/>
          <a:p>
            <a:r>
              <a:rPr lang="en-US" dirty="0"/>
              <a:t>Text Cells</a:t>
            </a:r>
          </a:p>
        </p:txBody>
      </p:sp>
      <p:sp>
        <p:nvSpPr>
          <p:cNvPr id="3" name="Content Placeholder 2">
            <a:extLst>
              <a:ext uri="{FF2B5EF4-FFF2-40B4-BE49-F238E27FC236}">
                <a16:creationId xmlns:a16="http://schemas.microsoft.com/office/drawing/2014/main" id="{8210147F-966D-BDDA-4E8C-78CF6ECC4A18}"/>
              </a:ext>
            </a:extLst>
          </p:cNvPr>
          <p:cNvSpPr>
            <a:spLocks noGrp="1"/>
          </p:cNvSpPr>
          <p:nvPr>
            <p:ph sz="quarter" idx="10"/>
          </p:nvPr>
        </p:nvSpPr>
        <p:spPr>
          <a:xfrm>
            <a:off x="743229" y="827595"/>
            <a:ext cx="10705539" cy="5131561"/>
          </a:xfrm>
        </p:spPr>
        <p:txBody>
          <a:bodyPr/>
          <a:lstStyle/>
          <a:p>
            <a:r>
              <a:rPr lang="en-US" sz="2000" dirty="0"/>
              <a:t>Cells that carry description text</a:t>
            </a:r>
          </a:p>
          <a:p>
            <a:pPr lvl="1"/>
            <a:r>
              <a:rPr lang="en-US" sz="1800" dirty="0"/>
              <a:t>Useful for comments on codes or </a:t>
            </a:r>
            <a:r>
              <a:rPr lang="en-US" sz="1800" dirty="0" err="1"/>
              <a:t>describigng</a:t>
            </a:r>
            <a:r>
              <a:rPr lang="en-US" sz="1800" dirty="0"/>
              <a:t> methods/results</a:t>
            </a:r>
          </a:p>
          <a:p>
            <a:r>
              <a:rPr lang="en-US" sz="2200" dirty="0"/>
              <a:t>Text cells support changes on font sizes, styles (bold, italic), inserting of links/images, numbered or bulleted lists, etc.</a:t>
            </a:r>
          </a:p>
        </p:txBody>
      </p:sp>
      <p:pic>
        <p:nvPicPr>
          <p:cNvPr id="5" name="Picture 4">
            <a:extLst>
              <a:ext uri="{FF2B5EF4-FFF2-40B4-BE49-F238E27FC236}">
                <a16:creationId xmlns:a16="http://schemas.microsoft.com/office/drawing/2014/main" id="{197679BF-C461-6B74-390D-F35537E970E0}"/>
              </a:ext>
            </a:extLst>
          </p:cNvPr>
          <p:cNvPicPr>
            <a:picLocks noChangeAspect="1"/>
          </p:cNvPicPr>
          <p:nvPr/>
        </p:nvPicPr>
        <p:blipFill>
          <a:blip r:embed="rId2"/>
          <a:stretch>
            <a:fillRect/>
          </a:stretch>
        </p:blipFill>
        <p:spPr>
          <a:xfrm>
            <a:off x="3150909" y="2278970"/>
            <a:ext cx="5890178" cy="1430988"/>
          </a:xfrm>
          <a:prstGeom prst="rect">
            <a:avLst/>
          </a:prstGeom>
        </p:spPr>
      </p:pic>
      <p:pic>
        <p:nvPicPr>
          <p:cNvPr id="7" name="Picture 6">
            <a:extLst>
              <a:ext uri="{FF2B5EF4-FFF2-40B4-BE49-F238E27FC236}">
                <a16:creationId xmlns:a16="http://schemas.microsoft.com/office/drawing/2014/main" id="{5E37C3EF-04AD-568F-874F-A5639D8842A7}"/>
              </a:ext>
            </a:extLst>
          </p:cNvPr>
          <p:cNvPicPr>
            <a:picLocks noChangeAspect="1"/>
          </p:cNvPicPr>
          <p:nvPr/>
        </p:nvPicPr>
        <p:blipFill>
          <a:blip r:embed="rId3"/>
          <a:stretch>
            <a:fillRect/>
          </a:stretch>
        </p:blipFill>
        <p:spPr>
          <a:xfrm>
            <a:off x="3985066" y="3779595"/>
            <a:ext cx="4221868" cy="2453735"/>
          </a:xfrm>
          <a:prstGeom prst="rect">
            <a:avLst/>
          </a:prstGeom>
        </p:spPr>
      </p:pic>
    </p:spTree>
    <p:extLst>
      <p:ext uri="{BB962C8B-B14F-4D97-AF65-F5344CB8AC3E}">
        <p14:creationId xmlns:p14="http://schemas.microsoft.com/office/powerpoint/2010/main" val="189988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82C-570C-3774-3417-A4DD39F10587}"/>
              </a:ext>
            </a:extLst>
          </p:cNvPr>
          <p:cNvSpPr>
            <a:spLocks noGrp="1"/>
          </p:cNvSpPr>
          <p:nvPr>
            <p:ph type="title"/>
          </p:nvPr>
        </p:nvSpPr>
        <p:spPr/>
        <p:txBody>
          <a:bodyPr/>
          <a:lstStyle/>
          <a:p>
            <a:r>
              <a:rPr lang="en-US" dirty="0"/>
              <a:t>Working Location</a:t>
            </a:r>
          </a:p>
        </p:txBody>
      </p:sp>
      <p:sp>
        <p:nvSpPr>
          <p:cNvPr id="3" name="Content Placeholder 2">
            <a:extLst>
              <a:ext uri="{FF2B5EF4-FFF2-40B4-BE49-F238E27FC236}">
                <a16:creationId xmlns:a16="http://schemas.microsoft.com/office/drawing/2014/main" id="{C4330091-0AAA-F3E6-EA0F-209710D8BDD3}"/>
              </a:ext>
            </a:extLst>
          </p:cNvPr>
          <p:cNvSpPr>
            <a:spLocks noGrp="1"/>
          </p:cNvSpPr>
          <p:nvPr>
            <p:ph sz="quarter" idx="10"/>
          </p:nvPr>
        </p:nvSpPr>
        <p:spPr>
          <a:xfrm>
            <a:off x="733425" y="998071"/>
            <a:ext cx="5210176" cy="5131561"/>
          </a:xfrm>
        </p:spPr>
        <p:txBody>
          <a:bodyPr/>
          <a:lstStyle/>
          <a:p>
            <a:r>
              <a:rPr lang="en-US" dirty="0"/>
              <a:t>The folder icon on the left sidebar displays/hides the Files structure</a:t>
            </a:r>
          </a:p>
          <a:p>
            <a:r>
              <a:rPr lang="en-US" dirty="0"/>
              <a:t>It is important to get familiar with the directory structure of the Runtime</a:t>
            </a:r>
          </a:p>
          <a:p>
            <a:pPr lvl="1"/>
            <a:r>
              <a:rPr lang="en-US" dirty="0"/>
              <a:t>By default, the working directory is /content/</a:t>
            </a:r>
          </a:p>
          <a:p>
            <a:pPr lvl="1"/>
            <a:r>
              <a:rPr lang="en-US" dirty="0"/>
              <a:t>The path of the current working directory can be obtained by running “</a:t>
            </a:r>
            <a:r>
              <a:rPr lang="en-US" b="1" dirty="0"/>
              <a:t>!</a:t>
            </a:r>
            <a:r>
              <a:rPr lang="en-US" b="1" dirty="0" err="1"/>
              <a:t>pwd</a:t>
            </a:r>
            <a:r>
              <a:rPr lang="en-US" dirty="0"/>
              <a:t>” </a:t>
            </a:r>
          </a:p>
        </p:txBody>
      </p:sp>
      <p:pic>
        <p:nvPicPr>
          <p:cNvPr id="5" name="Picture 4">
            <a:extLst>
              <a:ext uri="{FF2B5EF4-FFF2-40B4-BE49-F238E27FC236}">
                <a16:creationId xmlns:a16="http://schemas.microsoft.com/office/drawing/2014/main" id="{01AECBB5-7A8A-AD9A-F77F-A8290E695CE0}"/>
              </a:ext>
            </a:extLst>
          </p:cNvPr>
          <p:cNvPicPr>
            <a:picLocks noChangeAspect="1"/>
          </p:cNvPicPr>
          <p:nvPr/>
        </p:nvPicPr>
        <p:blipFill>
          <a:blip r:embed="rId2"/>
          <a:stretch>
            <a:fillRect/>
          </a:stretch>
        </p:blipFill>
        <p:spPr>
          <a:xfrm>
            <a:off x="6172886" y="1085575"/>
            <a:ext cx="5548140" cy="4686850"/>
          </a:xfrm>
          <a:prstGeom prst="rect">
            <a:avLst/>
          </a:prstGeom>
        </p:spPr>
      </p:pic>
      <p:sp>
        <p:nvSpPr>
          <p:cNvPr id="6" name="Oval 5">
            <a:extLst>
              <a:ext uri="{FF2B5EF4-FFF2-40B4-BE49-F238E27FC236}">
                <a16:creationId xmlns:a16="http://schemas.microsoft.com/office/drawing/2014/main" id="{229CD14A-D8AD-8988-0177-2CB78E84CB0C}"/>
              </a:ext>
            </a:extLst>
          </p:cNvPr>
          <p:cNvSpPr/>
          <p:nvPr/>
        </p:nvSpPr>
        <p:spPr>
          <a:xfrm>
            <a:off x="6071981" y="2111542"/>
            <a:ext cx="352839" cy="359798"/>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8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A867-25AC-4A39-8EE9-1CC368746151}"/>
              </a:ext>
            </a:extLst>
          </p:cNvPr>
          <p:cNvSpPr>
            <a:spLocks noGrp="1"/>
          </p:cNvSpPr>
          <p:nvPr>
            <p:ph type="title"/>
          </p:nvPr>
        </p:nvSpPr>
        <p:spPr/>
        <p:txBody>
          <a:bodyPr/>
          <a:lstStyle/>
          <a:p>
            <a:r>
              <a:rPr lang="en-US" dirty="0"/>
              <a:t>Save a Notebook</a:t>
            </a:r>
          </a:p>
        </p:txBody>
      </p:sp>
      <p:sp>
        <p:nvSpPr>
          <p:cNvPr id="3" name="Content Placeholder 2">
            <a:extLst>
              <a:ext uri="{FF2B5EF4-FFF2-40B4-BE49-F238E27FC236}">
                <a16:creationId xmlns:a16="http://schemas.microsoft.com/office/drawing/2014/main" id="{857F1820-7C76-7A83-8FEE-70F6FDEBB9E4}"/>
              </a:ext>
            </a:extLst>
          </p:cNvPr>
          <p:cNvSpPr>
            <a:spLocks noGrp="1"/>
          </p:cNvSpPr>
          <p:nvPr>
            <p:ph sz="quarter" idx="10"/>
          </p:nvPr>
        </p:nvSpPr>
        <p:spPr>
          <a:xfrm>
            <a:off x="733424" y="998071"/>
            <a:ext cx="5901991" cy="5131561"/>
          </a:xfrm>
        </p:spPr>
        <p:txBody>
          <a:bodyPr/>
          <a:lstStyle/>
          <a:p>
            <a:r>
              <a:rPr lang="en-US" dirty="0"/>
              <a:t>By default, saving a notebook will put it in the connected Google Drive</a:t>
            </a:r>
          </a:p>
          <a:p>
            <a:r>
              <a:rPr lang="en-US" dirty="0"/>
              <a:t>You can view the notebook from Google Drive as well</a:t>
            </a:r>
          </a:p>
        </p:txBody>
      </p:sp>
      <p:pic>
        <p:nvPicPr>
          <p:cNvPr id="5" name="Picture 4">
            <a:extLst>
              <a:ext uri="{FF2B5EF4-FFF2-40B4-BE49-F238E27FC236}">
                <a16:creationId xmlns:a16="http://schemas.microsoft.com/office/drawing/2014/main" id="{C578F63F-2B94-82F5-7656-30C6481AAD5A}"/>
              </a:ext>
            </a:extLst>
          </p:cNvPr>
          <p:cNvPicPr>
            <a:picLocks noChangeAspect="1"/>
          </p:cNvPicPr>
          <p:nvPr/>
        </p:nvPicPr>
        <p:blipFill>
          <a:blip r:embed="rId2"/>
          <a:stretch>
            <a:fillRect/>
          </a:stretch>
        </p:blipFill>
        <p:spPr>
          <a:xfrm>
            <a:off x="6919907" y="1188669"/>
            <a:ext cx="5072168" cy="4480662"/>
          </a:xfrm>
          <a:prstGeom prst="rect">
            <a:avLst/>
          </a:prstGeom>
        </p:spPr>
      </p:pic>
      <p:sp>
        <p:nvSpPr>
          <p:cNvPr id="6" name="Oval 5">
            <a:extLst>
              <a:ext uri="{FF2B5EF4-FFF2-40B4-BE49-F238E27FC236}">
                <a16:creationId xmlns:a16="http://schemas.microsoft.com/office/drawing/2014/main" id="{B24487DD-1B8A-E9D0-A2F5-E536F2EF10B5}"/>
              </a:ext>
            </a:extLst>
          </p:cNvPr>
          <p:cNvSpPr/>
          <p:nvPr/>
        </p:nvSpPr>
        <p:spPr>
          <a:xfrm>
            <a:off x="7393405" y="4246233"/>
            <a:ext cx="673769" cy="234616"/>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5A521DC-6010-1850-F6B1-62FBBBA65BEF}"/>
              </a:ext>
            </a:extLst>
          </p:cNvPr>
          <p:cNvPicPr>
            <a:picLocks noChangeAspect="1"/>
          </p:cNvPicPr>
          <p:nvPr/>
        </p:nvPicPr>
        <p:blipFill>
          <a:blip r:embed="rId3"/>
          <a:stretch>
            <a:fillRect/>
          </a:stretch>
        </p:blipFill>
        <p:spPr>
          <a:xfrm>
            <a:off x="1720015" y="3056020"/>
            <a:ext cx="3918339" cy="2370221"/>
          </a:xfrm>
          <a:prstGeom prst="rect">
            <a:avLst/>
          </a:prstGeom>
        </p:spPr>
      </p:pic>
    </p:spTree>
    <p:extLst>
      <p:ext uri="{BB962C8B-B14F-4D97-AF65-F5344CB8AC3E}">
        <p14:creationId xmlns:p14="http://schemas.microsoft.com/office/powerpoint/2010/main" val="405713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1D32-BA96-313A-DE21-60905C6D7B87}"/>
              </a:ext>
            </a:extLst>
          </p:cNvPr>
          <p:cNvSpPr>
            <a:spLocks noGrp="1"/>
          </p:cNvSpPr>
          <p:nvPr>
            <p:ph type="title"/>
          </p:nvPr>
        </p:nvSpPr>
        <p:spPr/>
        <p:txBody>
          <a:bodyPr/>
          <a:lstStyle/>
          <a:p>
            <a:r>
              <a:rPr lang="en-US" dirty="0"/>
              <a:t>Upload Data</a:t>
            </a:r>
          </a:p>
        </p:txBody>
      </p:sp>
      <p:sp>
        <p:nvSpPr>
          <p:cNvPr id="3" name="Content Placeholder 2">
            <a:extLst>
              <a:ext uri="{FF2B5EF4-FFF2-40B4-BE49-F238E27FC236}">
                <a16:creationId xmlns:a16="http://schemas.microsoft.com/office/drawing/2014/main" id="{98502E1D-8E67-A273-4608-54F29B895DEC}"/>
              </a:ext>
            </a:extLst>
          </p:cNvPr>
          <p:cNvSpPr>
            <a:spLocks noGrp="1"/>
          </p:cNvSpPr>
          <p:nvPr>
            <p:ph sz="quarter" idx="10"/>
          </p:nvPr>
        </p:nvSpPr>
        <p:spPr>
          <a:xfrm>
            <a:off x="733425" y="998071"/>
            <a:ext cx="5362576" cy="5131561"/>
          </a:xfrm>
        </p:spPr>
        <p:txBody>
          <a:bodyPr/>
          <a:lstStyle/>
          <a:p>
            <a:r>
              <a:rPr lang="en-US" dirty="0"/>
              <a:t>We can upload data files to the current session temporarily</a:t>
            </a:r>
          </a:p>
          <a:p>
            <a:r>
              <a:rPr lang="en-US" dirty="0"/>
              <a:t>Uploaded files are </a:t>
            </a:r>
            <a:r>
              <a:rPr lang="en-US" b="1" dirty="0"/>
              <a:t>available only during the session</a:t>
            </a:r>
            <a:r>
              <a:rPr lang="en-US" dirty="0"/>
              <a:t> and </a:t>
            </a:r>
            <a:r>
              <a:rPr lang="en-US" b="1" dirty="0"/>
              <a:t>will be removed after the session</a:t>
            </a:r>
          </a:p>
          <a:p>
            <a:r>
              <a:rPr lang="en-US" dirty="0"/>
              <a:t>Verify if the file is uploaded by refreshing the Files tab</a:t>
            </a:r>
          </a:p>
        </p:txBody>
      </p:sp>
      <p:pic>
        <p:nvPicPr>
          <p:cNvPr id="9" name="Picture 8">
            <a:extLst>
              <a:ext uri="{FF2B5EF4-FFF2-40B4-BE49-F238E27FC236}">
                <a16:creationId xmlns:a16="http://schemas.microsoft.com/office/drawing/2014/main" id="{7950CFE7-0CD7-A214-FA8C-FA3C710807D9}"/>
              </a:ext>
            </a:extLst>
          </p:cNvPr>
          <p:cNvPicPr>
            <a:picLocks noChangeAspect="1"/>
          </p:cNvPicPr>
          <p:nvPr/>
        </p:nvPicPr>
        <p:blipFill>
          <a:blip r:embed="rId2"/>
          <a:stretch>
            <a:fillRect/>
          </a:stretch>
        </p:blipFill>
        <p:spPr>
          <a:xfrm>
            <a:off x="7620787" y="998071"/>
            <a:ext cx="3086531" cy="1771897"/>
          </a:xfrm>
          <a:prstGeom prst="rect">
            <a:avLst/>
          </a:prstGeom>
        </p:spPr>
      </p:pic>
      <p:pic>
        <p:nvPicPr>
          <p:cNvPr id="11" name="Picture 10">
            <a:extLst>
              <a:ext uri="{FF2B5EF4-FFF2-40B4-BE49-F238E27FC236}">
                <a16:creationId xmlns:a16="http://schemas.microsoft.com/office/drawing/2014/main" id="{2A076011-9B32-CCAE-8008-FE182F34DE96}"/>
              </a:ext>
            </a:extLst>
          </p:cNvPr>
          <p:cNvPicPr>
            <a:picLocks noChangeAspect="1"/>
          </p:cNvPicPr>
          <p:nvPr/>
        </p:nvPicPr>
        <p:blipFill>
          <a:blip r:embed="rId3"/>
          <a:stretch>
            <a:fillRect/>
          </a:stretch>
        </p:blipFill>
        <p:spPr>
          <a:xfrm>
            <a:off x="7620787" y="3827806"/>
            <a:ext cx="3181794" cy="2086266"/>
          </a:xfrm>
          <a:prstGeom prst="rect">
            <a:avLst/>
          </a:prstGeom>
        </p:spPr>
      </p:pic>
      <p:sp>
        <p:nvSpPr>
          <p:cNvPr id="12" name="Arrow: Down 11">
            <a:extLst>
              <a:ext uri="{FF2B5EF4-FFF2-40B4-BE49-F238E27FC236}">
                <a16:creationId xmlns:a16="http://schemas.microsoft.com/office/drawing/2014/main" id="{A09F9AE8-E2FB-53DF-B7F0-6DAFC9F77E26}"/>
              </a:ext>
            </a:extLst>
          </p:cNvPr>
          <p:cNvSpPr/>
          <p:nvPr/>
        </p:nvSpPr>
        <p:spPr>
          <a:xfrm>
            <a:off x="9037226" y="3118413"/>
            <a:ext cx="348916" cy="360947"/>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192DA3F-8CFE-EAC2-AD6B-9B1DFD2C59C5}"/>
              </a:ext>
            </a:extLst>
          </p:cNvPr>
          <p:cNvSpPr/>
          <p:nvPr/>
        </p:nvSpPr>
        <p:spPr>
          <a:xfrm>
            <a:off x="7940842" y="1448891"/>
            <a:ext cx="535406" cy="234616"/>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582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617</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55 Roman</vt:lpstr>
      <vt:lpstr>Avenir 65 Medium</vt:lpstr>
      <vt:lpstr>Avenir 95 Black</vt:lpstr>
      <vt:lpstr>Calibri</vt:lpstr>
      <vt:lpstr>Cambria Math</vt:lpstr>
      <vt:lpstr>Office Theme</vt:lpstr>
      <vt:lpstr>Introduction to  Google Colab </vt:lpstr>
      <vt:lpstr>Google Colab</vt:lpstr>
      <vt:lpstr>Create New Notebook</vt:lpstr>
      <vt:lpstr>Basic Notebook Interface</vt:lpstr>
      <vt:lpstr>Code Cells</vt:lpstr>
      <vt:lpstr>Text Cells</vt:lpstr>
      <vt:lpstr>Working Location</vt:lpstr>
      <vt:lpstr>Save a Notebook</vt:lpstr>
      <vt:lpstr>Upload Data</vt:lpstr>
      <vt:lpstr>Continue in Notebooks</vt:lpstr>
      <vt:lpstr>Stop a Runtime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108</cp:revision>
  <dcterms:created xsi:type="dcterms:W3CDTF">2019-08-07T15:31:06Z</dcterms:created>
  <dcterms:modified xsi:type="dcterms:W3CDTF">2023-01-17T19:37:52Z</dcterms:modified>
</cp:coreProperties>
</file>