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256" r:id="rId2"/>
    <p:sldId id="257" r:id="rId3"/>
    <p:sldId id="259" r:id="rId4"/>
    <p:sldId id="260" r:id="rId5"/>
    <p:sldId id="263" r:id="rId6"/>
    <p:sldId id="261" r:id="rId7"/>
    <p:sldId id="262" r:id="rId8"/>
    <p:sldId id="264"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AC7"/>
    <a:srgbClr val="65E537"/>
    <a:srgbClr val="B8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59"/>
    <p:restoredTop sz="89376" autoAdjust="0"/>
  </p:normalViewPr>
  <p:slideViewPr>
    <p:cSldViewPr snapToGrid="0" snapToObjects="1">
      <p:cViewPr>
        <p:scale>
          <a:sx n="150" d="100"/>
          <a:sy n="150" d="100"/>
        </p:scale>
        <p:origin x="216" y="31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inhl\Downloads\MSFT.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Grade by Study</a:t>
            </a:r>
            <a:r>
              <a:rPr lang="en-US" baseline="0" dirty="0"/>
              <a:t>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Sheet1!$D$1</c:f>
              <c:strCache>
                <c:ptCount val="1"/>
                <c:pt idx="0">
                  <c:v>Grade</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Sheet1!$B$2:$B$8</c:f>
              <c:numCache>
                <c:formatCode>General</c:formatCode>
                <c:ptCount val="7"/>
                <c:pt idx="0">
                  <c:v>5</c:v>
                </c:pt>
                <c:pt idx="1">
                  <c:v>8</c:v>
                </c:pt>
                <c:pt idx="2">
                  <c:v>3</c:v>
                </c:pt>
                <c:pt idx="3">
                  <c:v>4</c:v>
                </c:pt>
                <c:pt idx="4">
                  <c:v>1</c:v>
                </c:pt>
                <c:pt idx="5">
                  <c:v>7</c:v>
                </c:pt>
                <c:pt idx="6">
                  <c:v>6</c:v>
                </c:pt>
              </c:numCache>
            </c:numRef>
          </c:xVal>
          <c:yVal>
            <c:numRef>
              <c:f>Sheet1!$D$2:$D$8</c:f>
              <c:numCache>
                <c:formatCode>General</c:formatCode>
                <c:ptCount val="7"/>
                <c:pt idx="0">
                  <c:v>3</c:v>
                </c:pt>
                <c:pt idx="1">
                  <c:v>3.6</c:v>
                </c:pt>
                <c:pt idx="2">
                  <c:v>2.2000000000000002</c:v>
                </c:pt>
                <c:pt idx="3">
                  <c:v>2.4</c:v>
                </c:pt>
                <c:pt idx="4">
                  <c:v>1.2</c:v>
                </c:pt>
                <c:pt idx="5">
                  <c:v>3.75</c:v>
                </c:pt>
                <c:pt idx="6">
                  <c:v>3.1</c:v>
                </c:pt>
              </c:numCache>
            </c:numRef>
          </c:yVal>
          <c:smooth val="0"/>
          <c:extLst>
            <c:ext xmlns:c16="http://schemas.microsoft.com/office/drawing/2014/chart" uri="{C3380CC4-5D6E-409C-BE32-E72D297353CC}">
              <c16:uniqueId val="{00000000-1F30-4582-885E-8F303F3682B5}"/>
            </c:ext>
          </c:extLst>
        </c:ser>
        <c:dLbls>
          <c:showLegendKey val="0"/>
          <c:showVal val="0"/>
          <c:showCatName val="0"/>
          <c:showSerName val="0"/>
          <c:showPercent val="0"/>
          <c:showBubbleSize val="0"/>
        </c:dLbls>
        <c:axId val="1213000192"/>
        <c:axId val="1212998112"/>
      </c:scatterChart>
      <c:valAx>
        <c:axId val="12130001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Study</a:t>
                </a:r>
                <a:r>
                  <a:rPr lang="en-US" baseline="0"/>
                  <a:t> Time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2998112"/>
        <c:crosses val="autoZero"/>
        <c:crossBetween val="midCat"/>
      </c:valAx>
      <c:valAx>
        <c:axId val="1212998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Grade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30001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Grade by</a:t>
            </a:r>
            <a:r>
              <a:rPr lang="en-US" baseline="0" dirty="0"/>
              <a:t> Sleep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Sheet1!$D$1</c:f>
              <c:strCache>
                <c:ptCount val="1"/>
                <c:pt idx="0">
                  <c:v>Grade</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Sheet1!$C$2:$C$8</c:f>
              <c:numCache>
                <c:formatCode>General</c:formatCode>
                <c:ptCount val="7"/>
                <c:pt idx="0">
                  <c:v>8</c:v>
                </c:pt>
                <c:pt idx="1">
                  <c:v>5</c:v>
                </c:pt>
                <c:pt idx="2">
                  <c:v>11</c:v>
                </c:pt>
                <c:pt idx="3">
                  <c:v>8</c:v>
                </c:pt>
                <c:pt idx="4">
                  <c:v>6</c:v>
                </c:pt>
                <c:pt idx="5">
                  <c:v>8</c:v>
                </c:pt>
                <c:pt idx="6">
                  <c:v>7</c:v>
                </c:pt>
              </c:numCache>
            </c:numRef>
          </c:xVal>
          <c:yVal>
            <c:numRef>
              <c:f>Sheet1!$D$2:$D$8</c:f>
              <c:numCache>
                <c:formatCode>General</c:formatCode>
                <c:ptCount val="7"/>
                <c:pt idx="0">
                  <c:v>3</c:v>
                </c:pt>
                <c:pt idx="1">
                  <c:v>3.6</c:v>
                </c:pt>
                <c:pt idx="2">
                  <c:v>2.2000000000000002</c:v>
                </c:pt>
                <c:pt idx="3">
                  <c:v>2.4</c:v>
                </c:pt>
                <c:pt idx="4">
                  <c:v>1.2</c:v>
                </c:pt>
                <c:pt idx="5">
                  <c:v>3.75</c:v>
                </c:pt>
                <c:pt idx="6">
                  <c:v>3.1</c:v>
                </c:pt>
              </c:numCache>
            </c:numRef>
          </c:yVal>
          <c:smooth val="0"/>
          <c:extLst>
            <c:ext xmlns:c16="http://schemas.microsoft.com/office/drawing/2014/chart" uri="{C3380CC4-5D6E-409C-BE32-E72D297353CC}">
              <c16:uniqueId val="{00000000-839D-47FA-B880-EE1D35DCBD21}"/>
            </c:ext>
          </c:extLst>
        </c:ser>
        <c:dLbls>
          <c:showLegendKey val="0"/>
          <c:showVal val="0"/>
          <c:showCatName val="0"/>
          <c:showSerName val="0"/>
          <c:showPercent val="0"/>
          <c:showBubbleSize val="0"/>
        </c:dLbls>
        <c:axId val="1438243744"/>
        <c:axId val="1438241248"/>
      </c:scatterChart>
      <c:valAx>
        <c:axId val="14382437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Sleep 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8241248"/>
        <c:crosses val="autoZero"/>
        <c:crossBetween val="midCat"/>
      </c:valAx>
      <c:valAx>
        <c:axId val="1438241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Grade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82437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MSFT Price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MSFT!$E$1</c:f>
              <c:strCache>
                <c:ptCount val="1"/>
                <c:pt idx="0">
                  <c:v>Close</c:v>
                </c:pt>
              </c:strCache>
            </c:strRef>
          </c:tx>
          <c:spPr>
            <a:ln w="28575" cap="rnd">
              <a:solidFill>
                <a:schemeClr val="accent1"/>
              </a:solidFill>
              <a:round/>
            </a:ln>
            <a:effectLst/>
          </c:spPr>
          <c:marker>
            <c:symbol val="none"/>
          </c:marker>
          <c:trendline>
            <c:spPr>
              <a:ln w="34925" cap="rnd">
                <a:solidFill>
                  <a:srgbClr val="FF0000"/>
                </a:solidFill>
                <a:prstDash val="dash"/>
              </a:ln>
              <a:effectLst/>
            </c:spPr>
            <c:trendlineType val="poly"/>
            <c:order val="3"/>
            <c:forward val="20"/>
            <c:dispRSqr val="0"/>
            <c:dispEq val="0"/>
          </c:trendline>
          <c:cat>
            <c:numRef>
              <c:f>MSFT!$A$2:$A$130</c:f>
              <c:numCache>
                <c:formatCode>m/d/yyyy</c:formatCode>
                <c:ptCount val="129"/>
                <c:pt idx="0">
                  <c:v>44389</c:v>
                </c:pt>
                <c:pt idx="1">
                  <c:v>44390</c:v>
                </c:pt>
                <c:pt idx="2">
                  <c:v>44391</c:v>
                </c:pt>
                <c:pt idx="3">
                  <c:v>44392</c:v>
                </c:pt>
                <c:pt idx="4">
                  <c:v>44393</c:v>
                </c:pt>
                <c:pt idx="5">
                  <c:v>44396</c:v>
                </c:pt>
                <c:pt idx="6">
                  <c:v>44397</c:v>
                </c:pt>
                <c:pt idx="7">
                  <c:v>44398</c:v>
                </c:pt>
                <c:pt idx="8">
                  <c:v>44399</c:v>
                </c:pt>
                <c:pt idx="9">
                  <c:v>44400</c:v>
                </c:pt>
                <c:pt idx="10">
                  <c:v>44403</c:v>
                </c:pt>
                <c:pt idx="11">
                  <c:v>44404</c:v>
                </c:pt>
                <c:pt idx="12">
                  <c:v>44405</c:v>
                </c:pt>
                <c:pt idx="13">
                  <c:v>44406</c:v>
                </c:pt>
                <c:pt idx="14">
                  <c:v>44407</c:v>
                </c:pt>
                <c:pt idx="15">
                  <c:v>44410</c:v>
                </c:pt>
                <c:pt idx="16">
                  <c:v>44411</c:v>
                </c:pt>
                <c:pt idx="17">
                  <c:v>44412</c:v>
                </c:pt>
                <c:pt idx="18">
                  <c:v>44413</c:v>
                </c:pt>
                <c:pt idx="19">
                  <c:v>44414</c:v>
                </c:pt>
                <c:pt idx="20">
                  <c:v>44417</c:v>
                </c:pt>
                <c:pt idx="21">
                  <c:v>44418</c:v>
                </c:pt>
                <c:pt idx="22">
                  <c:v>44419</c:v>
                </c:pt>
                <c:pt idx="23">
                  <c:v>44420</c:v>
                </c:pt>
                <c:pt idx="24">
                  <c:v>44421</c:v>
                </c:pt>
                <c:pt idx="25">
                  <c:v>44424</c:v>
                </c:pt>
                <c:pt idx="26">
                  <c:v>44425</c:v>
                </c:pt>
                <c:pt idx="27">
                  <c:v>44426</c:v>
                </c:pt>
                <c:pt idx="28">
                  <c:v>44427</c:v>
                </c:pt>
                <c:pt idx="29">
                  <c:v>44428</c:v>
                </c:pt>
                <c:pt idx="30">
                  <c:v>44431</c:v>
                </c:pt>
                <c:pt idx="31">
                  <c:v>44432</c:v>
                </c:pt>
                <c:pt idx="32">
                  <c:v>44433</c:v>
                </c:pt>
                <c:pt idx="33">
                  <c:v>44434</c:v>
                </c:pt>
                <c:pt idx="34">
                  <c:v>44435</c:v>
                </c:pt>
                <c:pt idx="35">
                  <c:v>44438</c:v>
                </c:pt>
                <c:pt idx="36">
                  <c:v>44439</c:v>
                </c:pt>
                <c:pt idx="37">
                  <c:v>44440</c:v>
                </c:pt>
                <c:pt idx="38">
                  <c:v>44441</c:v>
                </c:pt>
                <c:pt idx="39">
                  <c:v>44442</c:v>
                </c:pt>
                <c:pt idx="40">
                  <c:v>44446</c:v>
                </c:pt>
                <c:pt idx="41">
                  <c:v>44447</c:v>
                </c:pt>
                <c:pt idx="42">
                  <c:v>44448</c:v>
                </c:pt>
                <c:pt idx="43">
                  <c:v>44449</c:v>
                </c:pt>
                <c:pt idx="44">
                  <c:v>44452</c:v>
                </c:pt>
                <c:pt idx="45">
                  <c:v>44453</c:v>
                </c:pt>
                <c:pt idx="46">
                  <c:v>44454</c:v>
                </c:pt>
                <c:pt idx="47">
                  <c:v>44455</c:v>
                </c:pt>
                <c:pt idx="48">
                  <c:v>44456</c:v>
                </c:pt>
                <c:pt idx="49">
                  <c:v>44459</c:v>
                </c:pt>
                <c:pt idx="50">
                  <c:v>44460</c:v>
                </c:pt>
                <c:pt idx="51">
                  <c:v>44461</c:v>
                </c:pt>
                <c:pt idx="52">
                  <c:v>44462</c:v>
                </c:pt>
                <c:pt idx="53">
                  <c:v>44463</c:v>
                </c:pt>
                <c:pt idx="54">
                  <c:v>44466</c:v>
                </c:pt>
                <c:pt idx="55">
                  <c:v>44467</c:v>
                </c:pt>
                <c:pt idx="56">
                  <c:v>44468</c:v>
                </c:pt>
                <c:pt idx="57">
                  <c:v>44469</c:v>
                </c:pt>
                <c:pt idx="58">
                  <c:v>44470</c:v>
                </c:pt>
                <c:pt idx="59">
                  <c:v>44473</c:v>
                </c:pt>
                <c:pt idx="60">
                  <c:v>44474</c:v>
                </c:pt>
                <c:pt idx="61">
                  <c:v>44475</c:v>
                </c:pt>
                <c:pt idx="62">
                  <c:v>44476</c:v>
                </c:pt>
                <c:pt idx="63">
                  <c:v>44477</c:v>
                </c:pt>
                <c:pt idx="64">
                  <c:v>44480</c:v>
                </c:pt>
                <c:pt idx="65">
                  <c:v>44481</c:v>
                </c:pt>
                <c:pt idx="66">
                  <c:v>44482</c:v>
                </c:pt>
                <c:pt idx="67">
                  <c:v>44483</c:v>
                </c:pt>
                <c:pt idx="68">
                  <c:v>44484</c:v>
                </c:pt>
                <c:pt idx="69">
                  <c:v>44487</c:v>
                </c:pt>
                <c:pt idx="70">
                  <c:v>44488</c:v>
                </c:pt>
                <c:pt idx="71">
                  <c:v>44489</c:v>
                </c:pt>
                <c:pt idx="72">
                  <c:v>44490</c:v>
                </c:pt>
                <c:pt idx="73">
                  <c:v>44491</c:v>
                </c:pt>
                <c:pt idx="74">
                  <c:v>44494</c:v>
                </c:pt>
                <c:pt idx="75">
                  <c:v>44495</c:v>
                </c:pt>
                <c:pt idx="76">
                  <c:v>44496</c:v>
                </c:pt>
                <c:pt idx="77">
                  <c:v>44497</c:v>
                </c:pt>
                <c:pt idx="78">
                  <c:v>44498</c:v>
                </c:pt>
                <c:pt idx="79">
                  <c:v>44501</c:v>
                </c:pt>
                <c:pt idx="80">
                  <c:v>44502</c:v>
                </c:pt>
                <c:pt idx="81">
                  <c:v>44503</c:v>
                </c:pt>
                <c:pt idx="82">
                  <c:v>44504</c:v>
                </c:pt>
                <c:pt idx="83">
                  <c:v>44505</c:v>
                </c:pt>
                <c:pt idx="84">
                  <c:v>44508</c:v>
                </c:pt>
                <c:pt idx="85">
                  <c:v>44509</c:v>
                </c:pt>
                <c:pt idx="86">
                  <c:v>44510</c:v>
                </c:pt>
                <c:pt idx="87">
                  <c:v>44511</c:v>
                </c:pt>
                <c:pt idx="88">
                  <c:v>44512</c:v>
                </c:pt>
                <c:pt idx="89">
                  <c:v>44515</c:v>
                </c:pt>
                <c:pt idx="90">
                  <c:v>44516</c:v>
                </c:pt>
                <c:pt idx="91">
                  <c:v>44517</c:v>
                </c:pt>
                <c:pt idx="92">
                  <c:v>44518</c:v>
                </c:pt>
                <c:pt idx="93">
                  <c:v>44519</c:v>
                </c:pt>
                <c:pt idx="94">
                  <c:v>44522</c:v>
                </c:pt>
                <c:pt idx="95">
                  <c:v>44523</c:v>
                </c:pt>
                <c:pt idx="96">
                  <c:v>44524</c:v>
                </c:pt>
                <c:pt idx="97">
                  <c:v>44526</c:v>
                </c:pt>
                <c:pt idx="98">
                  <c:v>44529</c:v>
                </c:pt>
                <c:pt idx="99">
                  <c:v>44530</c:v>
                </c:pt>
                <c:pt idx="100">
                  <c:v>44531</c:v>
                </c:pt>
                <c:pt idx="101">
                  <c:v>44532</c:v>
                </c:pt>
                <c:pt idx="102">
                  <c:v>44533</c:v>
                </c:pt>
                <c:pt idx="103">
                  <c:v>44536</c:v>
                </c:pt>
                <c:pt idx="104">
                  <c:v>44537</c:v>
                </c:pt>
                <c:pt idx="105">
                  <c:v>44538</c:v>
                </c:pt>
                <c:pt idx="106">
                  <c:v>44539</c:v>
                </c:pt>
                <c:pt idx="107">
                  <c:v>44540</c:v>
                </c:pt>
                <c:pt idx="108">
                  <c:v>44543</c:v>
                </c:pt>
                <c:pt idx="109">
                  <c:v>44544</c:v>
                </c:pt>
                <c:pt idx="110">
                  <c:v>44545</c:v>
                </c:pt>
                <c:pt idx="111">
                  <c:v>44546</c:v>
                </c:pt>
                <c:pt idx="112">
                  <c:v>44547</c:v>
                </c:pt>
                <c:pt idx="113">
                  <c:v>44550</c:v>
                </c:pt>
                <c:pt idx="114">
                  <c:v>44551</c:v>
                </c:pt>
                <c:pt idx="115">
                  <c:v>44552</c:v>
                </c:pt>
                <c:pt idx="116">
                  <c:v>44553</c:v>
                </c:pt>
                <c:pt idx="117">
                  <c:v>44557</c:v>
                </c:pt>
                <c:pt idx="118">
                  <c:v>44558</c:v>
                </c:pt>
                <c:pt idx="119">
                  <c:v>44559</c:v>
                </c:pt>
                <c:pt idx="120">
                  <c:v>44560</c:v>
                </c:pt>
                <c:pt idx="121">
                  <c:v>44561</c:v>
                </c:pt>
                <c:pt idx="122">
                  <c:v>44564</c:v>
                </c:pt>
                <c:pt idx="123">
                  <c:v>44565</c:v>
                </c:pt>
                <c:pt idx="124">
                  <c:v>44566</c:v>
                </c:pt>
                <c:pt idx="125">
                  <c:v>44567</c:v>
                </c:pt>
                <c:pt idx="126">
                  <c:v>44568</c:v>
                </c:pt>
                <c:pt idx="127">
                  <c:v>44571</c:v>
                </c:pt>
                <c:pt idx="128">
                  <c:v>44572</c:v>
                </c:pt>
              </c:numCache>
            </c:numRef>
          </c:cat>
          <c:val>
            <c:numRef>
              <c:f>MSFT!$E$2:$E$130</c:f>
              <c:numCache>
                <c:formatCode>General</c:formatCode>
                <c:ptCount val="129"/>
                <c:pt idx="0">
                  <c:v>277.32000699999998</c:v>
                </c:pt>
                <c:pt idx="1">
                  <c:v>280.98001099999999</c:v>
                </c:pt>
                <c:pt idx="2">
                  <c:v>282.51001000000002</c:v>
                </c:pt>
                <c:pt idx="3">
                  <c:v>281.02999899999998</c:v>
                </c:pt>
                <c:pt idx="4">
                  <c:v>280.75</c:v>
                </c:pt>
                <c:pt idx="5">
                  <c:v>277.01001000000002</c:v>
                </c:pt>
                <c:pt idx="6">
                  <c:v>279.32000699999998</c:v>
                </c:pt>
                <c:pt idx="7">
                  <c:v>281.39999399999999</c:v>
                </c:pt>
                <c:pt idx="8">
                  <c:v>286.14001500000001</c:v>
                </c:pt>
                <c:pt idx="9">
                  <c:v>289.67001299999998</c:v>
                </c:pt>
                <c:pt idx="10">
                  <c:v>289.04998799999998</c:v>
                </c:pt>
                <c:pt idx="11">
                  <c:v>286.540009</c:v>
                </c:pt>
                <c:pt idx="12">
                  <c:v>286.22000100000002</c:v>
                </c:pt>
                <c:pt idx="13">
                  <c:v>286.5</c:v>
                </c:pt>
                <c:pt idx="14">
                  <c:v>284.91000400000001</c:v>
                </c:pt>
                <c:pt idx="15">
                  <c:v>284.82000699999998</c:v>
                </c:pt>
                <c:pt idx="16">
                  <c:v>287.11999500000002</c:v>
                </c:pt>
                <c:pt idx="17">
                  <c:v>286.51001000000002</c:v>
                </c:pt>
                <c:pt idx="18">
                  <c:v>289.51998900000001</c:v>
                </c:pt>
                <c:pt idx="19">
                  <c:v>289.459991</c:v>
                </c:pt>
                <c:pt idx="20">
                  <c:v>288.32998700000002</c:v>
                </c:pt>
                <c:pt idx="21">
                  <c:v>286.44000199999999</c:v>
                </c:pt>
                <c:pt idx="22">
                  <c:v>286.95001200000002</c:v>
                </c:pt>
                <c:pt idx="23">
                  <c:v>289.80999800000001</c:v>
                </c:pt>
                <c:pt idx="24">
                  <c:v>292.85000600000001</c:v>
                </c:pt>
                <c:pt idx="25">
                  <c:v>294.60000600000001</c:v>
                </c:pt>
                <c:pt idx="26">
                  <c:v>293.07998700000002</c:v>
                </c:pt>
                <c:pt idx="27">
                  <c:v>290.73001099999999</c:v>
                </c:pt>
                <c:pt idx="28">
                  <c:v>296.76998900000001</c:v>
                </c:pt>
                <c:pt idx="29">
                  <c:v>304.35998499999999</c:v>
                </c:pt>
                <c:pt idx="30">
                  <c:v>304.64999399999999</c:v>
                </c:pt>
                <c:pt idx="31">
                  <c:v>302.61999500000002</c:v>
                </c:pt>
                <c:pt idx="32">
                  <c:v>302.01001000000002</c:v>
                </c:pt>
                <c:pt idx="33">
                  <c:v>299.08999599999999</c:v>
                </c:pt>
                <c:pt idx="34">
                  <c:v>299.72000100000002</c:v>
                </c:pt>
                <c:pt idx="35">
                  <c:v>303.58999599999999</c:v>
                </c:pt>
                <c:pt idx="36">
                  <c:v>301.88000499999998</c:v>
                </c:pt>
                <c:pt idx="37">
                  <c:v>301.82998700000002</c:v>
                </c:pt>
                <c:pt idx="38">
                  <c:v>301.14999399999999</c:v>
                </c:pt>
                <c:pt idx="39">
                  <c:v>301.14001500000001</c:v>
                </c:pt>
                <c:pt idx="40">
                  <c:v>300.17999300000002</c:v>
                </c:pt>
                <c:pt idx="41">
                  <c:v>300.209991</c:v>
                </c:pt>
                <c:pt idx="42">
                  <c:v>297.25</c:v>
                </c:pt>
                <c:pt idx="43">
                  <c:v>295.709991</c:v>
                </c:pt>
                <c:pt idx="44">
                  <c:v>296.98998999999998</c:v>
                </c:pt>
                <c:pt idx="45">
                  <c:v>299.790009</c:v>
                </c:pt>
                <c:pt idx="46">
                  <c:v>304.82000699999998</c:v>
                </c:pt>
                <c:pt idx="47">
                  <c:v>305.22000100000002</c:v>
                </c:pt>
                <c:pt idx="48">
                  <c:v>299.86999500000002</c:v>
                </c:pt>
                <c:pt idx="49">
                  <c:v>294.29998799999998</c:v>
                </c:pt>
                <c:pt idx="50">
                  <c:v>294.79998799999998</c:v>
                </c:pt>
                <c:pt idx="51">
                  <c:v>298.57998700000002</c:v>
                </c:pt>
                <c:pt idx="52">
                  <c:v>299.55999800000001</c:v>
                </c:pt>
                <c:pt idx="53">
                  <c:v>299.35000600000001</c:v>
                </c:pt>
                <c:pt idx="54">
                  <c:v>294.17001299999998</c:v>
                </c:pt>
                <c:pt idx="55">
                  <c:v>283.51998900000001</c:v>
                </c:pt>
                <c:pt idx="56">
                  <c:v>284</c:v>
                </c:pt>
                <c:pt idx="57">
                  <c:v>281.92001299999998</c:v>
                </c:pt>
                <c:pt idx="58">
                  <c:v>289.10000600000001</c:v>
                </c:pt>
                <c:pt idx="59">
                  <c:v>283.10998499999999</c:v>
                </c:pt>
                <c:pt idx="60">
                  <c:v>288.76001000000002</c:v>
                </c:pt>
                <c:pt idx="61">
                  <c:v>293.10998499999999</c:v>
                </c:pt>
                <c:pt idx="62">
                  <c:v>294.85000600000001</c:v>
                </c:pt>
                <c:pt idx="63">
                  <c:v>294.85000600000001</c:v>
                </c:pt>
                <c:pt idx="64">
                  <c:v>294.23001099999999</c:v>
                </c:pt>
                <c:pt idx="65">
                  <c:v>292.88000499999998</c:v>
                </c:pt>
                <c:pt idx="66">
                  <c:v>296.30999800000001</c:v>
                </c:pt>
                <c:pt idx="67">
                  <c:v>302.75</c:v>
                </c:pt>
                <c:pt idx="68">
                  <c:v>304.209991</c:v>
                </c:pt>
                <c:pt idx="69">
                  <c:v>307.290009</c:v>
                </c:pt>
                <c:pt idx="70">
                  <c:v>308.23001099999999</c:v>
                </c:pt>
                <c:pt idx="71">
                  <c:v>307.41000400000001</c:v>
                </c:pt>
                <c:pt idx="72">
                  <c:v>310.76001000000002</c:v>
                </c:pt>
                <c:pt idx="73">
                  <c:v>309.16000400000001</c:v>
                </c:pt>
                <c:pt idx="74">
                  <c:v>308.13000499999998</c:v>
                </c:pt>
                <c:pt idx="75">
                  <c:v>310.10998499999999</c:v>
                </c:pt>
                <c:pt idx="76">
                  <c:v>323.17001299999998</c:v>
                </c:pt>
                <c:pt idx="77">
                  <c:v>324.35000600000001</c:v>
                </c:pt>
                <c:pt idx="78">
                  <c:v>331.61999500000002</c:v>
                </c:pt>
                <c:pt idx="79">
                  <c:v>329.36999500000002</c:v>
                </c:pt>
                <c:pt idx="80">
                  <c:v>333.13000499999998</c:v>
                </c:pt>
                <c:pt idx="81">
                  <c:v>334</c:v>
                </c:pt>
                <c:pt idx="82">
                  <c:v>336.44000199999999</c:v>
                </c:pt>
                <c:pt idx="83">
                  <c:v>336.05999800000001</c:v>
                </c:pt>
                <c:pt idx="84">
                  <c:v>336.98998999999998</c:v>
                </c:pt>
                <c:pt idx="85">
                  <c:v>335.95001200000002</c:v>
                </c:pt>
                <c:pt idx="86">
                  <c:v>330.79998799999998</c:v>
                </c:pt>
                <c:pt idx="87">
                  <c:v>332.42999300000002</c:v>
                </c:pt>
                <c:pt idx="88">
                  <c:v>336.72000100000002</c:v>
                </c:pt>
                <c:pt idx="89">
                  <c:v>336.07000699999998</c:v>
                </c:pt>
                <c:pt idx="90">
                  <c:v>339.51001000000002</c:v>
                </c:pt>
                <c:pt idx="91">
                  <c:v>339.11999500000002</c:v>
                </c:pt>
                <c:pt idx="92">
                  <c:v>341.26998900000001</c:v>
                </c:pt>
                <c:pt idx="93">
                  <c:v>343.10998499999999</c:v>
                </c:pt>
                <c:pt idx="94">
                  <c:v>339.82998700000002</c:v>
                </c:pt>
                <c:pt idx="95">
                  <c:v>337.67999300000002</c:v>
                </c:pt>
                <c:pt idx="96">
                  <c:v>337.91000400000001</c:v>
                </c:pt>
                <c:pt idx="97">
                  <c:v>329.67999300000002</c:v>
                </c:pt>
                <c:pt idx="98">
                  <c:v>336.63000499999998</c:v>
                </c:pt>
                <c:pt idx="99">
                  <c:v>330.58999599999999</c:v>
                </c:pt>
                <c:pt idx="100">
                  <c:v>330.07998700000002</c:v>
                </c:pt>
                <c:pt idx="101">
                  <c:v>329.48998999999998</c:v>
                </c:pt>
                <c:pt idx="102">
                  <c:v>323.01001000000002</c:v>
                </c:pt>
                <c:pt idx="103">
                  <c:v>326.19000199999999</c:v>
                </c:pt>
                <c:pt idx="104">
                  <c:v>334.92001299999998</c:v>
                </c:pt>
                <c:pt idx="105">
                  <c:v>334.97000100000002</c:v>
                </c:pt>
                <c:pt idx="106">
                  <c:v>333.10000600000001</c:v>
                </c:pt>
                <c:pt idx="107">
                  <c:v>342.540009</c:v>
                </c:pt>
                <c:pt idx="108">
                  <c:v>339.39999399999999</c:v>
                </c:pt>
                <c:pt idx="109">
                  <c:v>328.33999599999999</c:v>
                </c:pt>
                <c:pt idx="110">
                  <c:v>334.64999399999999</c:v>
                </c:pt>
                <c:pt idx="111">
                  <c:v>324.89999399999999</c:v>
                </c:pt>
                <c:pt idx="112">
                  <c:v>323.79998799999998</c:v>
                </c:pt>
                <c:pt idx="113">
                  <c:v>319.91000400000001</c:v>
                </c:pt>
                <c:pt idx="114">
                  <c:v>327.290009</c:v>
                </c:pt>
                <c:pt idx="115">
                  <c:v>333.20001200000002</c:v>
                </c:pt>
                <c:pt idx="116">
                  <c:v>334.69000199999999</c:v>
                </c:pt>
                <c:pt idx="117">
                  <c:v>342.45001200000002</c:v>
                </c:pt>
                <c:pt idx="118">
                  <c:v>341.25</c:v>
                </c:pt>
                <c:pt idx="119">
                  <c:v>341.95001200000002</c:v>
                </c:pt>
                <c:pt idx="120">
                  <c:v>339.32000699999998</c:v>
                </c:pt>
                <c:pt idx="121">
                  <c:v>336.32000699999998</c:v>
                </c:pt>
                <c:pt idx="122">
                  <c:v>334.75</c:v>
                </c:pt>
                <c:pt idx="123">
                  <c:v>329.01001000000002</c:v>
                </c:pt>
                <c:pt idx="124">
                  <c:v>316.38000499999998</c:v>
                </c:pt>
                <c:pt idx="125">
                  <c:v>313.88000499999998</c:v>
                </c:pt>
                <c:pt idx="126">
                  <c:v>314.040009</c:v>
                </c:pt>
                <c:pt idx="127">
                  <c:v>314.26998900000001</c:v>
                </c:pt>
                <c:pt idx="128">
                  <c:v>314.98001099999999</c:v>
                </c:pt>
              </c:numCache>
            </c:numRef>
          </c:val>
          <c:smooth val="0"/>
          <c:extLst>
            <c:ext xmlns:c16="http://schemas.microsoft.com/office/drawing/2014/chart" uri="{C3380CC4-5D6E-409C-BE32-E72D297353CC}">
              <c16:uniqueId val="{00000001-0148-4F1C-A34A-455AC6018C57}"/>
            </c:ext>
          </c:extLst>
        </c:ser>
        <c:dLbls>
          <c:showLegendKey val="0"/>
          <c:showVal val="0"/>
          <c:showCatName val="0"/>
          <c:showSerName val="0"/>
          <c:showPercent val="0"/>
          <c:showBubbleSize val="0"/>
        </c:dLbls>
        <c:smooth val="0"/>
        <c:axId val="1436874672"/>
        <c:axId val="1436871344"/>
      </c:lineChart>
      <c:dateAx>
        <c:axId val="143687467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6871344"/>
        <c:crosses val="autoZero"/>
        <c:auto val="1"/>
        <c:lblOffset val="100"/>
        <c:baseTimeUnit val="days"/>
      </c:dateAx>
      <c:valAx>
        <c:axId val="1436871344"/>
        <c:scaling>
          <c:orientation val="minMax"/>
          <c:min val="2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6874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D78D4-8830-4043-9064-E6BE46C06313}"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FDDA2-D307-7D41-8A9B-9D02DEE488BF}" type="slidenum">
              <a:rPr lang="en-US" smtClean="0"/>
              <a:t>‹#›</a:t>
            </a:fld>
            <a:endParaRPr lang="en-US"/>
          </a:p>
        </p:txBody>
      </p:sp>
    </p:spTree>
    <p:extLst>
      <p:ext uri="{BB962C8B-B14F-4D97-AF65-F5344CB8AC3E}">
        <p14:creationId xmlns:p14="http://schemas.microsoft.com/office/powerpoint/2010/main" val="1134089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a:t>
            </a:fld>
            <a:endParaRPr lang="en-US"/>
          </a:p>
        </p:txBody>
      </p:sp>
    </p:spTree>
    <p:extLst>
      <p:ext uri="{BB962C8B-B14F-4D97-AF65-F5344CB8AC3E}">
        <p14:creationId xmlns:p14="http://schemas.microsoft.com/office/powerpoint/2010/main" val="1025935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C32C3-0E38-EF40-8753-699E473F0219}"/>
              </a:ext>
            </a:extLst>
          </p:cNvPr>
          <p:cNvPicPr>
            <a:picLocks noChangeAspect="1"/>
          </p:cNvPicPr>
          <p:nvPr/>
        </p:nvPicPr>
        <p:blipFill rotWithShape="1">
          <a:blip r:embed="rId2"/>
          <a:srcRect r="50000"/>
          <a:stretch/>
        </p:blipFill>
        <p:spPr>
          <a:xfrm>
            <a:off x="6096000" y="0"/>
            <a:ext cx="6096000" cy="6858000"/>
          </a:xfrm>
          <a:prstGeom prst="rect">
            <a:avLst/>
          </a:prstGeom>
        </p:spPr>
      </p:pic>
      <p:sp>
        <p:nvSpPr>
          <p:cNvPr id="5" name="Title 4">
            <a:extLst>
              <a:ext uri="{FF2B5EF4-FFF2-40B4-BE49-F238E27FC236}">
                <a16:creationId xmlns:a16="http://schemas.microsoft.com/office/drawing/2014/main" id="{B27BE0D8-E95C-3C4B-A373-FA77AFB95C44}"/>
              </a:ext>
            </a:extLst>
          </p:cNvPr>
          <p:cNvSpPr>
            <a:spLocks noGrp="1"/>
          </p:cNvSpPr>
          <p:nvPr>
            <p:ph type="title" hasCustomPrompt="1"/>
          </p:nvPr>
        </p:nvSpPr>
        <p:spPr>
          <a:xfrm>
            <a:off x="6813549" y="2703443"/>
            <a:ext cx="4660900" cy="677395"/>
          </a:xfrm>
          <a:prstGeom prst="rect">
            <a:avLst/>
          </a:prstGeom>
        </p:spPr>
        <p:txBody>
          <a:bodyPr/>
          <a:lstStyle>
            <a:lvl1pPr algn="ctr">
              <a:defRPr sz="3200" b="1">
                <a:latin typeface="Arial" panose="020B0604020202020204" pitchFamily="34" charset="0"/>
                <a:cs typeface="Arial" panose="020B0604020202020204" pitchFamily="34" charset="0"/>
              </a:defRPr>
            </a:lvl1pPr>
          </a:lstStyle>
          <a:p>
            <a:r>
              <a:rPr lang="en-US" dirty="0"/>
              <a:t>Title</a:t>
            </a:r>
          </a:p>
        </p:txBody>
      </p:sp>
      <p:sp>
        <p:nvSpPr>
          <p:cNvPr id="10" name="Text Placeholder 2">
            <a:extLst>
              <a:ext uri="{FF2B5EF4-FFF2-40B4-BE49-F238E27FC236}">
                <a16:creationId xmlns:a16="http://schemas.microsoft.com/office/drawing/2014/main" id="{C1DA1688-B217-4843-B0D0-29E1D2028150}"/>
              </a:ext>
            </a:extLst>
          </p:cNvPr>
          <p:cNvSpPr>
            <a:spLocks noGrp="1"/>
          </p:cNvSpPr>
          <p:nvPr>
            <p:ph type="body" sz="quarter" idx="13" hasCustomPrompt="1"/>
          </p:nvPr>
        </p:nvSpPr>
        <p:spPr>
          <a:xfrm>
            <a:off x="6813549" y="3546735"/>
            <a:ext cx="4660900" cy="512762"/>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a:t>
            </a:r>
          </a:p>
        </p:txBody>
      </p:sp>
      <p:pic>
        <p:nvPicPr>
          <p:cNvPr id="11" name="Picture 10">
            <a:extLst>
              <a:ext uri="{FF2B5EF4-FFF2-40B4-BE49-F238E27FC236}">
                <a16:creationId xmlns:a16="http://schemas.microsoft.com/office/drawing/2014/main" id="{64356227-D7D4-F943-AFB2-F20F8B424051}"/>
              </a:ext>
            </a:extLst>
          </p:cNvPr>
          <p:cNvPicPr>
            <a:picLocks noChangeAspect="1"/>
          </p:cNvPicPr>
          <p:nvPr/>
        </p:nvPicPr>
        <p:blipFill>
          <a:blip r:embed="rId3"/>
          <a:stretch>
            <a:fillRect/>
          </a:stretch>
        </p:blipFill>
        <p:spPr>
          <a:xfrm>
            <a:off x="1598817" y="1983144"/>
            <a:ext cx="2853911" cy="2891711"/>
          </a:xfrm>
          <a:prstGeom prst="rect">
            <a:avLst/>
          </a:prstGeom>
        </p:spPr>
      </p:pic>
    </p:spTree>
    <p:extLst>
      <p:ext uri="{BB962C8B-B14F-4D97-AF65-F5344CB8AC3E}">
        <p14:creationId xmlns:p14="http://schemas.microsoft.com/office/powerpoint/2010/main" val="281909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D5093F-A64D-6A42-8920-D62D4FA40C4E}"/>
              </a:ext>
            </a:extLst>
          </p:cNvPr>
          <p:cNvGrpSpPr/>
          <p:nvPr userDrawn="1"/>
        </p:nvGrpSpPr>
        <p:grpSpPr>
          <a:xfrm>
            <a:off x="-1" y="0"/>
            <a:ext cx="12192002" cy="6858000"/>
            <a:chOff x="-1" y="0"/>
            <a:chExt cx="12192002" cy="6858000"/>
          </a:xfrm>
        </p:grpSpPr>
        <p:pic>
          <p:nvPicPr>
            <p:cNvPr id="8" name="Picture 7">
              <a:extLst>
                <a:ext uri="{FF2B5EF4-FFF2-40B4-BE49-F238E27FC236}">
                  <a16:creationId xmlns:a16="http://schemas.microsoft.com/office/drawing/2014/main" id="{0A42E0DC-41C4-5D4E-9365-D4101A18F8FD}"/>
                </a:ext>
              </a:extLst>
            </p:cNvPr>
            <p:cNvPicPr>
              <a:picLocks noChangeAspect="1"/>
            </p:cNvPicPr>
            <p:nvPr/>
          </p:nvPicPr>
          <p:blipFill rotWithShape="1">
            <a:blip r:embed="rId2"/>
            <a:srcRect t="20272"/>
            <a:stretch/>
          </p:blipFill>
          <p:spPr>
            <a:xfrm>
              <a:off x="1" y="0"/>
              <a:ext cx="12192000" cy="6858000"/>
            </a:xfrm>
            <a:prstGeom prst="rect">
              <a:avLst/>
            </a:prstGeom>
          </p:spPr>
        </p:pic>
        <p:cxnSp>
          <p:nvCxnSpPr>
            <p:cNvPr id="9" name="Straight Connector 8">
              <a:extLst>
                <a:ext uri="{FF2B5EF4-FFF2-40B4-BE49-F238E27FC236}">
                  <a16:creationId xmlns:a16="http://schemas.microsoft.com/office/drawing/2014/main" id="{5FC13913-2F32-2343-B64C-251CB51EA2C7}"/>
                </a:ext>
              </a:extLst>
            </p:cNvPr>
            <p:cNvCxnSpPr>
              <a:cxnSpLocks/>
            </p:cNvCxnSpPr>
            <p:nvPr/>
          </p:nvCxnSpPr>
          <p:spPr>
            <a:xfrm>
              <a:off x="1826811" y="1497477"/>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EDDACB2-B58B-F64A-B55E-70FEB45037B1}"/>
                </a:ext>
              </a:extLst>
            </p:cNvPr>
            <p:cNvSpPr/>
            <p:nvPr/>
          </p:nvSpPr>
          <p:spPr>
            <a:xfrm>
              <a:off x="5589104" y="990581"/>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4A6396A-6CC8-EE41-8B23-9407CDA8FD3F}"/>
                </a:ext>
              </a:extLst>
            </p:cNvPr>
            <p:cNvCxnSpPr>
              <a:cxnSpLocks/>
            </p:cNvCxnSpPr>
            <p:nvPr/>
          </p:nvCxnSpPr>
          <p:spPr>
            <a:xfrm>
              <a:off x="1826811" y="5360525"/>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24DCAAE-06D4-1C42-A8CE-0E38F73143D0}"/>
                </a:ext>
              </a:extLst>
            </p:cNvPr>
            <p:cNvSpPr/>
            <p:nvPr/>
          </p:nvSpPr>
          <p:spPr>
            <a:xfrm>
              <a:off x="5589104" y="4853629"/>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F89AB1-B31C-E448-B85A-7845F94BB1BB}"/>
                </a:ext>
              </a:extLst>
            </p:cNvPr>
            <p:cNvSpPr/>
            <p:nvPr/>
          </p:nvSpPr>
          <p:spPr>
            <a:xfrm>
              <a:off x="-1" y="2494755"/>
              <a:ext cx="12192001" cy="1866622"/>
            </a:xfrm>
            <a:prstGeom prst="rect">
              <a:avLst/>
            </a:prstGeom>
            <a:solidFill>
              <a:srgbClr val="FFC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F5AD75-B71E-D94B-A05C-66D485089CE9}"/>
                </a:ext>
              </a:extLst>
            </p:cNvPr>
            <p:cNvPicPr>
              <a:picLocks noChangeAspect="1"/>
            </p:cNvPicPr>
            <p:nvPr/>
          </p:nvPicPr>
          <p:blipFill>
            <a:blip r:embed="rId3"/>
            <a:stretch>
              <a:fillRect/>
            </a:stretch>
          </p:blipFill>
          <p:spPr>
            <a:xfrm>
              <a:off x="5770916" y="1320514"/>
              <a:ext cx="650162" cy="433441"/>
            </a:xfrm>
            <a:prstGeom prst="rect">
              <a:avLst/>
            </a:prstGeom>
          </p:spPr>
        </p:pic>
        <p:pic>
          <p:nvPicPr>
            <p:cNvPr id="16" name="Picture 15">
              <a:extLst>
                <a:ext uri="{FF2B5EF4-FFF2-40B4-BE49-F238E27FC236}">
                  <a16:creationId xmlns:a16="http://schemas.microsoft.com/office/drawing/2014/main" id="{27CDAB06-B996-2747-B5EA-CA07085E551D}"/>
                </a:ext>
              </a:extLst>
            </p:cNvPr>
            <p:cNvPicPr>
              <a:picLocks noChangeAspect="1"/>
            </p:cNvPicPr>
            <p:nvPr/>
          </p:nvPicPr>
          <p:blipFill>
            <a:blip r:embed="rId3"/>
            <a:stretch>
              <a:fillRect/>
            </a:stretch>
          </p:blipFill>
          <p:spPr>
            <a:xfrm rot="10800000">
              <a:off x="5770916" y="5143800"/>
              <a:ext cx="650162" cy="433441"/>
            </a:xfrm>
            <a:prstGeom prst="rect">
              <a:avLst/>
            </a:prstGeom>
          </p:spPr>
        </p:pic>
      </p:grpSp>
      <p:sp>
        <p:nvSpPr>
          <p:cNvPr id="17" name="Text Placeholder 12">
            <a:extLst>
              <a:ext uri="{FF2B5EF4-FFF2-40B4-BE49-F238E27FC236}">
                <a16:creationId xmlns:a16="http://schemas.microsoft.com/office/drawing/2014/main" id="{4E663CB2-1E13-F842-839B-5A8CD0A85A60}"/>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tx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4569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33246C5-2D29-F946-B2F7-3B9C84905703}"/>
              </a:ext>
            </a:extLst>
          </p:cNvPr>
          <p:cNvGrpSpPr/>
          <p:nvPr userDrawn="1"/>
        </p:nvGrpSpPr>
        <p:grpSpPr>
          <a:xfrm>
            <a:off x="-1" y="0"/>
            <a:ext cx="12192001" cy="6858000"/>
            <a:chOff x="-1" y="0"/>
            <a:chExt cx="12192001" cy="6858000"/>
          </a:xfrm>
        </p:grpSpPr>
        <p:pic>
          <p:nvPicPr>
            <p:cNvPr id="8" name="Picture 7">
              <a:extLst>
                <a:ext uri="{FF2B5EF4-FFF2-40B4-BE49-F238E27FC236}">
                  <a16:creationId xmlns:a16="http://schemas.microsoft.com/office/drawing/2014/main" id="{44CE2E98-8D1A-CD4B-B1A9-88632EBA646B}"/>
                </a:ext>
              </a:extLst>
            </p:cNvPr>
            <p:cNvPicPr>
              <a:picLocks noChangeAspect="1"/>
            </p:cNvPicPr>
            <p:nvPr/>
          </p:nvPicPr>
          <p:blipFill>
            <a:blip r:embed="rId2"/>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CFBB83C3-3C45-0841-A413-09852839C40C}"/>
                </a:ext>
              </a:extLst>
            </p:cNvPr>
            <p:cNvCxnSpPr>
              <a:cxnSpLocks/>
            </p:cNvCxnSpPr>
            <p:nvPr/>
          </p:nvCxnSpPr>
          <p:spPr>
            <a:xfrm>
              <a:off x="1826811" y="1497477"/>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7FDDB52-74F4-BD45-9465-8A1053479EC4}"/>
                </a:ext>
              </a:extLst>
            </p:cNvPr>
            <p:cNvSpPr/>
            <p:nvPr/>
          </p:nvSpPr>
          <p:spPr>
            <a:xfrm>
              <a:off x="5589104" y="990581"/>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DFCEBF5-ADAA-7B46-9038-529B9CAD1C0A}"/>
                </a:ext>
              </a:extLst>
            </p:cNvPr>
            <p:cNvCxnSpPr>
              <a:cxnSpLocks/>
            </p:cNvCxnSpPr>
            <p:nvPr/>
          </p:nvCxnSpPr>
          <p:spPr>
            <a:xfrm>
              <a:off x="1826811" y="5360525"/>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C772748-8129-DF4A-8381-C7C56673891E}"/>
                </a:ext>
              </a:extLst>
            </p:cNvPr>
            <p:cNvSpPr/>
            <p:nvPr/>
          </p:nvSpPr>
          <p:spPr>
            <a:xfrm>
              <a:off x="5589104" y="4853629"/>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7E82D3-A127-8949-B1E6-B259F329C874}"/>
                </a:ext>
              </a:extLst>
            </p:cNvPr>
            <p:cNvSpPr/>
            <p:nvPr/>
          </p:nvSpPr>
          <p:spPr>
            <a:xfrm>
              <a:off x="-1" y="2494755"/>
              <a:ext cx="12192001" cy="18666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EB4B2D7-120C-C34A-B84F-EA07D8F4AE44}"/>
                </a:ext>
              </a:extLst>
            </p:cNvPr>
            <p:cNvPicPr>
              <a:picLocks noChangeAspect="1"/>
            </p:cNvPicPr>
            <p:nvPr/>
          </p:nvPicPr>
          <p:blipFill>
            <a:blip r:embed="rId3"/>
            <a:stretch>
              <a:fillRect/>
            </a:stretch>
          </p:blipFill>
          <p:spPr>
            <a:xfrm>
              <a:off x="5750855" y="1305854"/>
              <a:ext cx="690281" cy="460187"/>
            </a:xfrm>
            <a:prstGeom prst="rect">
              <a:avLst/>
            </a:prstGeom>
          </p:spPr>
        </p:pic>
        <p:pic>
          <p:nvPicPr>
            <p:cNvPr id="16" name="Picture 15">
              <a:extLst>
                <a:ext uri="{FF2B5EF4-FFF2-40B4-BE49-F238E27FC236}">
                  <a16:creationId xmlns:a16="http://schemas.microsoft.com/office/drawing/2014/main" id="{7F279F7D-5F09-5A4A-BBE3-A178B7A30770}"/>
                </a:ext>
              </a:extLst>
            </p:cNvPr>
            <p:cNvPicPr>
              <a:picLocks noChangeAspect="1"/>
            </p:cNvPicPr>
            <p:nvPr/>
          </p:nvPicPr>
          <p:blipFill>
            <a:blip r:embed="rId3"/>
            <a:stretch>
              <a:fillRect/>
            </a:stretch>
          </p:blipFill>
          <p:spPr>
            <a:xfrm rot="10800000">
              <a:off x="5750855" y="5128560"/>
              <a:ext cx="690281" cy="460187"/>
            </a:xfrm>
            <a:prstGeom prst="rect">
              <a:avLst/>
            </a:prstGeom>
          </p:spPr>
        </p:pic>
      </p:grpSp>
      <p:sp>
        <p:nvSpPr>
          <p:cNvPr id="14" name="Text Placeholder 12">
            <a:extLst>
              <a:ext uri="{FF2B5EF4-FFF2-40B4-BE49-F238E27FC236}">
                <a16:creationId xmlns:a16="http://schemas.microsoft.com/office/drawing/2014/main" id="{D4F3A9B5-49EA-D54B-89B9-093CE6BD84CE}"/>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bg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218187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25A00D-820B-394B-BB34-47EBF2ABECF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71227B-224F-8845-985A-7D474CAE570C}"/>
              </a:ext>
            </a:extLst>
          </p:cNvPr>
          <p:cNvSpPr/>
          <p:nvPr/>
        </p:nvSpPr>
        <p:spPr>
          <a:xfrm>
            <a:off x="-1" y="2958419"/>
            <a:ext cx="12192001" cy="9411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3FC234-CE84-CE4A-AEC5-3D8F75B4E49C}"/>
              </a:ext>
            </a:extLst>
          </p:cNvPr>
          <p:cNvSpPr txBox="1"/>
          <p:nvPr/>
        </p:nvSpPr>
        <p:spPr>
          <a:xfrm>
            <a:off x="1822703" y="3210350"/>
            <a:ext cx="8546592" cy="477054"/>
          </a:xfrm>
          <a:prstGeom prst="rect">
            <a:avLst/>
          </a:prstGeom>
          <a:noFill/>
        </p:spPr>
        <p:txBody>
          <a:bodyPr wrap="square" rtlCol="0">
            <a:spAutoFit/>
          </a:bodyPr>
          <a:lstStyle/>
          <a:p>
            <a:pPr algn="ctr"/>
            <a:r>
              <a:rPr lang="en-US" sz="2500"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93475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pic>
        <p:nvPicPr>
          <p:cNvPr id="7" name="Picture 6">
            <a:extLst>
              <a:ext uri="{FF2B5EF4-FFF2-40B4-BE49-F238E27FC236}">
                <a16:creationId xmlns:a16="http://schemas.microsoft.com/office/drawing/2014/main" id="{558D1FCC-C828-5245-A412-3708798581AD}"/>
              </a:ext>
            </a:extLst>
          </p:cNvPr>
          <p:cNvPicPr>
            <a:picLocks noChangeAspect="1"/>
          </p:cNvPicPr>
          <p:nvPr/>
        </p:nvPicPr>
        <p:blipFill>
          <a:blip r:embed="rId3"/>
          <a:stretch>
            <a:fillRect/>
          </a:stretch>
        </p:blipFill>
        <p:spPr>
          <a:xfrm>
            <a:off x="4652335" y="963303"/>
            <a:ext cx="2887330" cy="2925572"/>
          </a:xfrm>
          <a:prstGeom prst="rect">
            <a:avLst/>
          </a:prstGeom>
        </p:spPr>
      </p:pic>
      <p:sp>
        <p:nvSpPr>
          <p:cNvPr id="10" name="Text Placeholder 2">
            <a:extLst>
              <a:ext uri="{FF2B5EF4-FFF2-40B4-BE49-F238E27FC236}">
                <a16:creationId xmlns:a16="http://schemas.microsoft.com/office/drawing/2014/main" id="{4754ED87-0658-414E-9715-03B964241252}"/>
              </a:ext>
            </a:extLst>
          </p:cNvPr>
          <p:cNvSpPr>
            <a:spLocks noGrp="1"/>
          </p:cNvSpPr>
          <p:nvPr>
            <p:ph type="body" sz="quarter" idx="12" hasCustomPrompt="1"/>
          </p:nvPr>
        </p:nvSpPr>
        <p:spPr>
          <a:xfrm>
            <a:off x="3765550" y="5448601"/>
            <a:ext cx="4660900" cy="446096"/>
          </a:xfrm>
          <a:prstGeom prst="rect">
            <a:avLst/>
          </a:prstGeom>
        </p:spPr>
        <p:txBody>
          <a:bodyPr/>
          <a:lstStyle>
            <a:lvl1pPr marL="0" indent="0" algn="ctr">
              <a:buNone/>
              <a:defRPr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Title2</a:t>
            </a:r>
          </a:p>
        </p:txBody>
      </p:sp>
      <p:sp>
        <p:nvSpPr>
          <p:cNvPr id="11" name="Text Placeholder 2">
            <a:extLst>
              <a:ext uri="{FF2B5EF4-FFF2-40B4-BE49-F238E27FC236}">
                <a16:creationId xmlns:a16="http://schemas.microsoft.com/office/drawing/2014/main" id="{DEA2028A-6C2D-9540-910F-711B608C5FD8}"/>
              </a:ext>
            </a:extLst>
          </p:cNvPr>
          <p:cNvSpPr>
            <a:spLocks noGrp="1"/>
          </p:cNvSpPr>
          <p:nvPr>
            <p:ph type="body" sz="quarter" idx="13" hasCustomPrompt="1"/>
          </p:nvPr>
        </p:nvSpPr>
        <p:spPr>
          <a:xfrm>
            <a:off x="3765550" y="5961363"/>
            <a:ext cx="4660900" cy="350227"/>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Date2</a:t>
            </a:r>
          </a:p>
        </p:txBody>
      </p:sp>
    </p:spTree>
    <p:extLst>
      <p:ext uri="{BB962C8B-B14F-4D97-AF65-F5344CB8AC3E}">
        <p14:creationId xmlns:p14="http://schemas.microsoft.com/office/powerpoint/2010/main" val="303132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FA6151DA-0E50-3747-B88F-29F646B3148B}"/>
              </a:ext>
            </a:extLst>
          </p:cNvPr>
          <p:cNvSpPr>
            <a:spLocks noGrp="1"/>
          </p:cNvSpPr>
          <p:nvPr>
            <p:ph type="title" hasCustomPrompt="1"/>
          </p:nvPr>
        </p:nvSpPr>
        <p:spPr>
          <a:xfrm>
            <a:off x="733425" y="109131"/>
            <a:ext cx="10515600" cy="666991"/>
          </a:xfrm>
          <a:prstGeom prst="rect">
            <a:avLst/>
          </a:prstGeom>
        </p:spPr>
        <p:txBody>
          <a:bodyPr/>
          <a:lstStyle>
            <a:lvl1pPr>
              <a:defRPr sz="3200" b="1" i="0">
                <a:latin typeface="Arial" panose="020B0604020202020204" pitchFamily="34" charset="0"/>
                <a:cs typeface="Arial" panose="020B0604020202020204" pitchFamily="34" charset="0"/>
              </a:defRPr>
            </a:lvl1pPr>
          </a:lstStyle>
          <a:p>
            <a:r>
              <a:rPr lang="en-US" dirty="0"/>
              <a:t>Title3</a:t>
            </a:r>
          </a:p>
        </p:txBody>
      </p:sp>
      <p:sp>
        <p:nvSpPr>
          <p:cNvPr id="15" name="Content Placeholder 14">
            <a:extLst>
              <a:ext uri="{FF2B5EF4-FFF2-40B4-BE49-F238E27FC236}">
                <a16:creationId xmlns:a16="http://schemas.microsoft.com/office/drawing/2014/main" id="{48378D0F-E7EF-4A4B-83B1-DE987880935F}"/>
              </a:ext>
            </a:extLst>
          </p:cNvPr>
          <p:cNvSpPr>
            <a:spLocks noGrp="1"/>
          </p:cNvSpPr>
          <p:nvPr>
            <p:ph sz="quarter" idx="10"/>
          </p:nvPr>
        </p:nvSpPr>
        <p:spPr>
          <a:xfrm>
            <a:off x="733425" y="908093"/>
            <a:ext cx="10355263" cy="5221539"/>
          </a:xfrm>
          <a:prstGeom prst="rect">
            <a:avLst/>
          </a:prstGeom>
        </p:spPr>
        <p:txBody>
          <a:bodyPr/>
          <a:lstStyle>
            <a:lvl1pPr>
              <a:buClr>
                <a:srgbClr val="F7BF32"/>
              </a:buClr>
              <a:defRPr b="0" i="0">
                <a:latin typeface="Avenir 65 Medium" panose="02000503020000020003" pitchFamily="2" charset="0"/>
              </a:defRPr>
            </a:lvl1pPr>
            <a:lvl2pPr>
              <a:buClr>
                <a:srgbClr val="F7BF32"/>
              </a:buClr>
              <a:defRPr b="0" i="0">
                <a:latin typeface="Avenir 55 Roman" panose="02000503020000020003" pitchFamily="2" charset="0"/>
              </a:defRPr>
            </a:lvl2pPr>
            <a:lvl3pPr>
              <a:buClr>
                <a:srgbClr val="F7BF32"/>
              </a:buClr>
              <a:defRPr b="0" i="0">
                <a:latin typeface="Avenir 55 Roman" panose="02000503020000020003" pitchFamily="2" charset="0"/>
              </a:defRPr>
            </a:lvl3pPr>
            <a:lvl4pPr>
              <a:buClr>
                <a:srgbClr val="F7BF32"/>
              </a:buClr>
              <a:defRPr b="0" i="0">
                <a:latin typeface="Avenir 55 Roman" panose="02000503020000020003" pitchFamily="2" charset="0"/>
              </a:defRPr>
            </a:lvl4pPr>
            <a:lvl5pPr>
              <a:buClr>
                <a:srgbClr val="F7BF32"/>
              </a:buClr>
              <a:defRPr b="0" i="0">
                <a:latin typeface="Avenir 55 Roman"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200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9A8CB0-9A70-A144-93B6-FBAF6A78F3A2}"/>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2119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sp>
        <p:nvSpPr>
          <p:cNvPr id="6" name="Title 1">
            <a:extLst>
              <a:ext uri="{FF2B5EF4-FFF2-40B4-BE49-F238E27FC236}">
                <a16:creationId xmlns:a16="http://schemas.microsoft.com/office/drawing/2014/main" id="{0159C787-850A-E94C-BE82-DEF54263AD14}"/>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605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D4AF910-3B45-C642-BA40-7F26C292CBB7}"/>
              </a:ext>
            </a:extLst>
          </p:cNvPr>
          <p:cNvGrpSpPr/>
          <p:nvPr userDrawn="1"/>
        </p:nvGrpSpPr>
        <p:grpSpPr>
          <a:xfrm>
            <a:off x="0" y="0"/>
            <a:ext cx="6143872" cy="6858000"/>
            <a:chOff x="0" y="0"/>
            <a:chExt cx="6143872" cy="6858000"/>
          </a:xfrm>
        </p:grpSpPr>
        <p:sp>
          <p:nvSpPr>
            <p:cNvPr id="8" name="Rectangle 7">
              <a:extLst>
                <a:ext uri="{FF2B5EF4-FFF2-40B4-BE49-F238E27FC236}">
                  <a16:creationId xmlns:a16="http://schemas.microsoft.com/office/drawing/2014/main" id="{CC89D864-D3E3-854A-9727-A7FA3A3C3175}"/>
                </a:ext>
              </a:extLst>
            </p:cNvPr>
            <p:cNvSpPr/>
            <p:nvPr/>
          </p:nvSpPr>
          <p:spPr>
            <a:xfrm>
              <a:off x="5617345" y="0"/>
              <a:ext cx="52652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D8ED27C-6546-2A4D-8DF8-81E2F1D5CA75}"/>
                </a:ext>
              </a:extLst>
            </p:cNvPr>
            <p:cNvPicPr>
              <a:picLocks noChangeAspect="1"/>
            </p:cNvPicPr>
            <p:nvPr/>
          </p:nvPicPr>
          <p:blipFill rotWithShape="1">
            <a:blip r:embed="rId2"/>
            <a:srcRect r="50000"/>
            <a:stretch/>
          </p:blipFill>
          <p:spPr>
            <a:xfrm>
              <a:off x="0" y="0"/>
              <a:ext cx="6096000" cy="6858000"/>
            </a:xfrm>
            <a:prstGeom prst="rect">
              <a:avLst/>
            </a:prstGeom>
          </p:spPr>
        </p:pic>
      </p:grpSp>
      <p:sp>
        <p:nvSpPr>
          <p:cNvPr id="13" name="Text Placeholder 12">
            <a:extLst>
              <a:ext uri="{FF2B5EF4-FFF2-40B4-BE49-F238E27FC236}">
                <a16:creationId xmlns:a16="http://schemas.microsoft.com/office/drawing/2014/main" id="{B1061A9F-A15E-C64A-9549-79374FACE173}"/>
              </a:ext>
            </a:extLst>
          </p:cNvPr>
          <p:cNvSpPr>
            <a:spLocks noGrp="1"/>
          </p:cNvSpPr>
          <p:nvPr>
            <p:ph type="body" sz="quarter" idx="10" hasCustomPrompt="1"/>
          </p:nvPr>
        </p:nvSpPr>
        <p:spPr>
          <a:xfrm>
            <a:off x="695833" y="3229691"/>
            <a:ext cx="4702175" cy="398616"/>
          </a:xfrm>
          <a:prstGeom prst="rect">
            <a:avLst/>
          </a:prstGeom>
        </p:spPr>
        <p:txBody>
          <a:bodyPr/>
          <a:lstStyle>
            <a:lvl1pPr marL="0" indent="0" algn="ctr">
              <a:buNone/>
              <a:defRPr sz="3000" b="1" i="0">
                <a:latin typeface="Arial" panose="020B0604020202020204" pitchFamily="34" charset="0"/>
                <a:cs typeface="Arial" panose="020B0604020202020204" pitchFamily="34" charset="0"/>
              </a:defRPr>
            </a:lvl1pPr>
          </a:lstStyle>
          <a:p>
            <a:pPr lvl="0"/>
            <a:r>
              <a:rPr lang="en-US" dirty="0"/>
              <a:t>What We’ll Cover</a:t>
            </a:r>
          </a:p>
        </p:txBody>
      </p:sp>
      <p:sp>
        <p:nvSpPr>
          <p:cNvPr id="19" name="Text Placeholder 18">
            <a:extLst>
              <a:ext uri="{FF2B5EF4-FFF2-40B4-BE49-F238E27FC236}">
                <a16:creationId xmlns:a16="http://schemas.microsoft.com/office/drawing/2014/main" id="{1FA52A49-6633-E54F-9E51-57323147E959}"/>
              </a:ext>
            </a:extLst>
          </p:cNvPr>
          <p:cNvSpPr>
            <a:spLocks noGrp="1"/>
          </p:cNvSpPr>
          <p:nvPr>
            <p:ph type="body" sz="quarter" idx="12" hasCustomPrompt="1"/>
          </p:nvPr>
        </p:nvSpPr>
        <p:spPr>
          <a:xfrm>
            <a:off x="6791833" y="1128199"/>
            <a:ext cx="4704334" cy="4564678"/>
          </a:xfrm>
          <a:prstGeom prst="rect">
            <a:avLst/>
          </a:prstGeom>
        </p:spPr>
        <p:txBody>
          <a:bodyPr/>
          <a:lstStyle>
            <a:lvl1pPr marL="0" indent="0">
              <a:buNone/>
              <a:defRPr sz="1800" b="0" i="0">
                <a:latin typeface="Arial" panose="020B0604020202020204" pitchFamily="34" charset="0"/>
                <a:cs typeface="Arial" panose="020B0604020202020204" pitchFamily="34" charset="0"/>
              </a:defRPr>
            </a:lvl1pPr>
            <a:lvl2pPr marL="742950" indent="-285750">
              <a:lnSpc>
                <a:spcPct val="200000"/>
              </a:lnSpc>
              <a:buClr>
                <a:srgbClr val="FFC629"/>
              </a:buClr>
              <a:buFont typeface="Arial" panose="020B0604020202020204" pitchFamily="34" charset="0"/>
              <a:buChar char="•"/>
              <a:defRPr sz="1800" b="0" i="0"/>
            </a:lvl2pPr>
          </a:lstStyle>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p:txBody>
      </p:sp>
    </p:spTree>
    <p:extLst>
      <p:ext uri="{BB962C8B-B14F-4D97-AF65-F5344CB8AC3E}">
        <p14:creationId xmlns:p14="http://schemas.microsoft.com/office/powerpoint/2010/main" val="28620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6B76FD-EBC2-924F-90F9-5FBB8B224E6C}"/>
              </a:ext>
            </a:extLst>
          </p:cNvPr>
          <p:cNvSpPr/>
          <p:nvPr/>
        </p:nvSpPr>
        <p:spPr>
          <a:xfrm>
            <a:off x="-1" y="6224584"/>
            <a:ext cx="12192001" cy="2607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204431-1C59-AA44-82EC-D02845A982FA}"/>
              </a:ext>
            </a:extLst>
          </p:cNvPr>
          <p:cNvPicPr>
            <a:picLocks noChangeAspect="1"/>
          </p:cNvPicPr>
          <p:nvPr/>
        </p:nvPicPr>
        <p:blipFill rotWithShape="1">
          <a:blip r:embed="rId2"/>
          <a:srcRect t="91324" r="1434" b="242"/>
          <a:stretch/>
        </p:blipFill>
        <p:spPr>
          <a:xfrm>
            <a:off x="0" y="6279639"/>
            <a:ext cx="12192000" cy="578361"/>
          </a:xfrm>
          <a:prstGeom prst="rect">
            <a:avLst/>
          </a:prstGeom>
        </p:spPr>
      </p:pic>
      <p:cxnSp>
        <p:nvCxnSpPr>
          <p:cNvPr id="9" name="Straight Connector 8">
            <a:extLst>
              <a:ext uri="{FF2B5EF4-FFF2-40B4-BE49-F238E27FC236}">
                <a16:creationId xmlns:a16="http://schemas.microsoft.com/office/drawing/2014/main" id="{9E6176D2-EEF6-1043-9E18-99A5E6FB1DED}"/>
              </a:ext>
            </a:extLst>
          </p:cNvPr>
          <p:cNvCxnSpPr>
            <a:cxnSpLocks/>
          </p:cNvCxnSpPr>
          <p:nvPr/>
        </p:nvCxnSpPr>
        <p:spPr>
          <a:xfrm>
            <a:off x="-13856" y="1260574"/>
            <a:ext cx="6096001"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3B75B1AC-CF2D-704D-8913-3B88C08C39B0}"/>
              </a:ext>
            </a:extLst>
          </p:cNvPr>
          <p:cNvSpPr>
            <a:spLocks noGrp="1"/>
          </p:cNvSpPr>
          <p:nvPr>
            <p:ph type="body" sz="quarter" idx="10" hasCustomPrompt="1"/>
          </p:nvPr>
        </p:nvSpPr>
        <p:spPr>
          <a:xfrm>
            <a:off x="598083" y="600075"/>
            <a:ext cx="5680075" cy="660400"/>
          </a:xfrm>
          <a:prstGeom prst="rect">
            <a:avLst/>
          </a:prstGeom>
        </p:spPr>
        <p:txBody>
          <a:bodyPr/>
          <a:lstStyle>
            <a:lvl1pPr marL="0" indent="0">
              <a:buNone/>
              <a:defRPr sz="3000" b="1" i="0">
                <a:latin typeface="Arial" panose="020B0604020202020204" pitchFamily="34" charset="0"/>
                <a:cs typeface="Arial" panose="020B0604020202020204" pitchFamily="34" charset="0"/>
              </a:defRPr>
            </a:lvl1pPr>
          </a:lstStyle>
          <a:p>
            <a:pPr lvl="0"/>
            <a:r>
              <a:rPr lang="en-US" dirty="0"/>
              <a:t>Title7</a:t>
            </a:r>
          </a:p>
        </p:txBody>
      </p:sp>
      <p:sp>
        <p:nvSpPr>
          <p:cNvPr id="20" name="Text Placeholder 19">
            <a:extLst>
              <a:ext uri="{FF2B5EF4-FFF2-40B4-BE49-F238E27FC236}">
                <a16:creationId xmlns:a16="http://schemas.microsoft.com/office/drawing/2014/main" id="{D8360B5A-D265-7849-A437-ACE53640BBA6}"/>
              </a:ext>
            </a:extLst>
          </p:cNvPr>
          <p:cNvSpPr>
            <a:spLocks noGrp="1"/>
          </p:cNvSpPr>
          <p:nvPr>
            <p:ph type="body" sz="quarter" idx="11" hasCustomPrompt="1"/>
          </p:nvPr>
        </p:nvSpPr>
        <p:spPr>
          <a:xfrm>
            <a:off x="598083" y="1752600"/>
            <a:ext cx="4257675" cy="3352800"/>
          </a:xfrm>
          <a:prstGeom prst="rect">
            <a:avLst/>
          </a:prstGeom>
        </p:spPr>
        <p:txBody>
          <a:bodyPr/>
          <a:lstStyle>
            <a:lvl1pPr marL="0" indent="0">
              <a:buClr>
                <a:srgbClr val="FFC629"/>
              </a:buClr>
              <a:buFont typeface="Arial" panose="020B0604020202020204" pitchFamily="34" charset="0"/>
              <a:buNone/>
              <a:defRPr sz="1500">
                <a:latin typeface="Arial" panose="020B0604020202020204" pitchFamily="34" charset="0"/>
                <a:cs typeface="Arial" panose="020B0604020202020204" pitchFamily="34" charset="0"/>
              </a:defRPr>
            </a:lvl1pPr>
            <a:lvl2pPr>
              <a:defRPr sz="1500"/>
            </a:lvl2pPr>
            <a:lvl3pPr>
              <a:defRPr sz="1500"/>
            </a:lvl3pPr>
            <a:lvl4pPr>
              <a:defRPr sz="1500"/>
            </a:lvl4pPr>
            <a:lvl5pPr>
              <a:defRPr sz="1500"/>
            </a:lvl5pPr>
          </a:lstStyle>
          <a:p>
            <a:r>
              <a:rPr lang="en-US" sz="1500" b="1" dirty="0">
                <a:latin typeface="Avenir 95 Black" panose="02000503020000020003" pitchFamily="2" charset="0"/>
              </a:rPr>
              <a:t>Points:</a:t>
            </a:r>
          </a:p>
          <a:p>
            <a:endParaRPr lang="en-US" sz="1500" dirty="0">
              <a:latin typeface="Avenir 65 Medium" panose="02000503020000020003" pitchFamily="2" charset="0"/>
            </a:endParaRP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1</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2</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3</a:t>
            </a:r>
          </a:p>
          <a:p>
            <a:pPr marL="285750" indent="-285750">
              <a:buFont typeface="Arial" panose="020B0604020202020204" pitchFamily="34" charset="0"/>
              <a:buChar char="•"/>
            </a:pPr>
            <a:endParaRPr lang="en-US" sz="1500" dirty="0">
              <a:latin typeface="Avenir 65 Medium" panose="02000503020000020003" pitchFamily="2" charset="0"/>
            </a:endParaRPr>
          </a:p>
          <a:p>
            <a:r>
              <a:rPr lang="en-US" sz="1500" dirty="0">
                <a:latin typeface="Avenir 65 Medium" panose="02000503020000020003" pitchFamily="2" charset="0"/>
              </a:rPr>
              <a:t>Reinforce main points/message here with copy to explain to the consumer.</a:t>
            </a:r>
          </a:p>
        </p:txBody>
      </p:sp>
      <p:sp>
        <p:nvSpPr>
          <p:cNvPr id="22" name="Picture Placeholder 21">
            <a:extLst>
              <a:ext uri="{FF2B5EF4-FFF2-40B4-BE49-F238E27FC236}">
                <a16:creationId xmlns:a16="http://schemas.microsoft.com/office/drawing/2014/main" id="{DF874033-E928-1743-85FB-DC29CB426C56}"/>
              </a:ext>
            </a:extLst>
          </p:cNvPr>
          <p:cNvSpPr>
            <a:spLocks noGrp="1"/>
          </p:cNvSpPr>
          <p:nvPr>
            <p:ph type="pic" sz="quarter" idx="12"/>
          </p:nvPr>
        </p:nvSpPr>
        <p:spPr>
          <a:xfrm>
            <a:off x="6799667" y="1593184"/>
            <a:ext cx="4794250" cy="389255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98510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475F388-1957-4E42-8C71-14A16B93040E}"/>
              </a:ext>
            </a:extLst>
          </p:cNvPr>
          <p:cNvGrpSpPr/>
          <p:nvPr userDrawn="1"/>
        </p:nvGrpSpPr>
        <p:grpSpPr>
          <a:xfrm>
            <a:off x="0" y="0"/>
            <a:ext cx="12192000" cy="6858000"/>
            <a:chOff x="0" y="0"/>
            <a:chExt cx="12192000" cy="6858000"/>
          </a:xfrm>
        </p:grpSpPr>
        <p:pic>
          <p:nvPicPr>
            <p:cNvPr id="8" name="Picture 7">
              <a:extLst>
                <a:ext uri="{FF2B5EF4-FFF2-40B4-BE49-F238E27FC236}">
                  <a16:creationId xmlns:a16="http://schemas.microsoft.com/office/drawing/2014/main" id="{560DCAAC-46AE-3343-8F9A-CD4DDA203A09}"/>
                </a:ext>
              </a:extLst>
            </p:cNvPr>
            <p:cNvPicPr>
              <a:picLocks noChangeAspect="1"/>
            </p:cNvPicPr>
            <p:nvPr/>
          </p:nvPicPr>
          <p:blipFill rotWithShape="1">
            <a:blip r:embed="rId2"/>
            <a:srcRect t="20272"/>
            <a:stretch/>
          </p:blipFill>
          <p:spPr>
            <a:xfrm>
              <a:off x="0" y="0"/>
              <a:ext cx="12192000" cy="6858000"/>
            </a:xfrm>
            <a:prstGeom prst="rect">
              <a:avLst/>
            </a:prstGeom>
          </p:spPr>
        </p:pic>
        <p:cxnSp>
          <p:nvCxnSpPr>
            <p:cNvPr id="10" name="Straight Connector 9">
              <a:extLst>
                <a:ext uri="{FF2B5EF4-FFF2-40B4-BE49-F238E27FC236}">
                  <a16:creationId xmlns:a16="http://schemas.microsoft.com/office/drawing/2014/main" id="{D7FE7ACE-CBBD-CE4F-9899-20F39A6A454D}"/>
                </a:ext>
              </a:extLst>
            </p:cNvPr>
            <p:cNvCxnSpPr/>
            <p:nvPr/>
          </p:nvCxnSpPr>
          <p:spPr>
            <a:xfrm>
              <a:off x="3169919" y="3857735"/>
              <a:ext cx="585216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1210CA93-A5F0-FC40-A24C-216D908FFEEC}"/>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bg1"/>
                </a:solidFill>
                <a:latin typeface="Arial" panose="020B0604020202020204" pitchFamily="34" charset="0"/>
                <a:cs typeface="Arial" panose="020B0604020202020204" pitchFamily="34" charset="0"/>
              </a:defRPr>
            </a:lvl1pPr>
          </a:lstStyle>
          <a:p>
            <a:pPr lvl="0"/>
            <a:r>
              <a:rPr lang="en-US" dirty="0"/>
              <a:t>Divider Title1</a:t>
            </a:r>
          </a:p>
        </p:txBody>
      </p:sp>
    </p:spTree>
    <p:extLst>
      <p:ext uri="{BB962C8B-B14F-4D97-AF65-F5344CB8AC3E}">
        <p14:creationId xmlns:p14="http://schemas.microsoft.com/office/powerpoint/2010/main" val="230174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C8967C-5DE1-8542-B6F8-DE583745C775}"/>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E3F91AB2-125E-C949-8DAC-F0922653571D}"/>
                </a:ext>
              </a:extLst>
            </p:cNvPr>
            <p:cNvPicPr>
              <a:picLocks noChangeAspect="1"/>
            </p:cNvPicPr>
            <p:nvPr/>
          </p:nvPicPr>
          <p:blipFill rotWithShape="1">
            <a:blip r:embed="rId2">
              <a:alphaModFix amt="50000"/>
            </a:blip>
            <a:srcRect t="19272"/>
            <a:stretch/>
          </p:blipFill>
          <p:spPr>
            <a:xfrm>
              <a:off x="0" y="-1"/>
              <a:ext cx="12192000" cy="6858001"/>
            </a:xfrm>
            <a:prstGeom prst="rect">
              <a:avLst/>
            </a:prstGeom>
          </p:spPr>
        </p:pic>
        <p:cxnSp>
          <p:nvCxnSpPr>
            <p:cNvPr id="10" name="Straight Connector 9">
              <a:extLst>
                <a:ext uri="{FF2B5EF4-FFF2-40B4-BE49-F238E27FC236}">
                  <a16:creationId xmlns:a16="http://schemas.microsoft.com/office/drawing/2014/main" id="{DF6F952A-A865-544A-B2DA-A32AF5762272}"/>
                </a:ext>
              </a:extLst>
            </p:cNvPr>
            <p:cNvCxnSpPr/>
            <p:nvPr/>
          </p:nvCxnSpPr>
          <p:spPr>
            <a:xfrm>
              <a:off x="3672840" y="3857735"/>
              <a:ext cx="484632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BDF5D72F-CC3C-2B4E-B192-FF761F67C873}"/>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tx1"/>
                </a:solidFill>
                <a:latin typeface="Arial" panose="020B0604020202020204" pitchFamily="34" charset="0"/>
                <a:cs typeface="Arial" panose="020B0604020202020204" pitchFamily="34" charset="0"/>
              </a:defRPr>
            </a:lvl1pPr>
          </a:lstStyle>
          <a:p>
            <a:pPr lvl="0"/>
            <a:r>
              <a:rPr lang="en-US" dirty="0"/>
              <a:t>Divider Title2</a:t>
            </a:r>
          </a:p>
        </p:txBody>
      </p:sp>
    </p:spTree>
    <p:extLst>
      <p:ext uri="{BB962C8B-B14F-4D97-AF65-F5344CB8AC3E}">
        <p14:creationId xmlns:p14="http://schemas.microsoft.com/office/powerpoint/2010/main" val="30890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5630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7" r:id="rId3"/>
    <p:sldLayoutId id="2147483668" r:id="rId4"/>
    <p:sldLayoutId id="2147483669" r:id="rId5"/>
    <p:sldLayoutId id="2147483658" r:id="rId6"/>
    <p:sldLayoutId id="2147483665" r:id="rId7"/>
    <p:sldLayoutId id="2147483660" r:id="rId8"/>
    <p:sldLayoutId id="2147483661" r:id="rId9"/>
    <p:sldLayoutId id="2147483663" r:id="rId10"/>
    <p:sldLayoutId id="2147483664" r:id="rId11"/>
    <p:sldLayoutId id="214748366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1.emf"/><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svg"/><Relationship Id="rId7" Type="http://schemas.openxmlformats.org/officeDocument/2006/relationships/image" Target="../media/image17.sv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62DE74-A72F-FA43-9FDB-0477AE57CAB9}"/>
              </a:ext>
            </a:extLst>
          </p:cNvPr>
          <p:cNvSpPr>
            <a:spLocks noGrp="1"/>
          </p:cNvSpPr>
          <p:nvPr>
            <p:ph type="title"/>
          </p:nvPr>
        </p:nvSpPr>
        <p:spPr/>
        <p:txBody>
          <a:bodyPr/>
          <a:lstStyle/>
          <a:p>
            <a:r>
              <a:rPr lang="en-US" dirty="0"/>
              <a:t>Introduction to Cloud Data Analytics</a:t>
            </a:r>
            <a:br>
              <a:rPr lang="en-US" dirty="0"/>
            </a:br>
            <a:endParaRPr lang="en-US" dirty="0"/>
          </a:p>
        </p:txBody>
      </p:sp>
    </p:spTree>
    <p:extLst>
      <p:ext uri="{BB962C8B-B14F-4D97-AF65-F5344CB8AC3E}">
        <p14:creationId xmlns:p14="http://schemas.microsoft.com/office/powerpoint/2010/main" val="187172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2C60-4371-4ADF-B18D-D239BE3ECB25}"/>
              </a:ext>
            </a:extLst>
          </p:cNvPr>
          <p:cNvSpPr>
            <a:spLocks noGrp="1"/>
          </p:cNvSpPr>
          <p:nvPr>
            <p:ph type="title"/>
          </p:nvPr>
        </p:nvSpPr>
        <p:spPr/>
        <p:txBody>
          <a:bodyPr/>
          <a:lstStyle/>
          <a:p>
            <a:r>
              <a:rPr lang="en-US" dirty="0"/>
              <a:t>Anomaly Detection</a:t>
            </a:r>
          </a:p>
        </p:txBody>
      </p:sp>
      <p:sp>
        <p:nvSpPr>
          <p:cNvPr id="3" name="Content Placeholder 2">
            <a:extLst>
              <a:ext uri="{FF2B5EF4-FFF2-40B4-BE49-F238E27FC236}">
                <a16:creationId xmlns:a16="http://schemas.microsoft.com/office/drawing/2014/main" id="{262C75B9-CD4E-4B69-814D-1D94A2AB3925}"/>
              </a:ext>
            </a:extLst>
          </p:cNvPr>
          <p:cNvSpPr>
            <a:spLocks noGrp="1"/>
          </p:cNvSpPr>
          <p:nvPr>
            <p:ph sz="quarter" idx="10"/>
          </p:nvPr>
        </p:nvSpPr>
        <p:spPr>
          <a:xfrm>
            <a:off x="733425" y="908093"/>
            <a:ext cx="5213328" cy="5221539"/>
          </a:xfrm>
        </p:spPr>
        <p:txBody>
          <a:bodyPr/>
          <a:lstStyle/>
          <a:p>
            <a:r>
              <a:rPr lang="en-US" sz="2400" dirty="0"/>
              <a:t>Determines “rare” entities in data</a:t>
            </a:r>
          </a:p>
          <a:p>
            <a:r>
              <a:rPr lang="en-US" sz="2400" dirty="0"/>
              <a:t>Example: detecting faults in a product line during operation</a:t>
            </a:r>
          </a:p>
          <a:p>
            <a:r>
              <a:rPr lang="en-US" sz="2400" dirty="0"/>
              <a:t>Unlike classification or regression, anomaly detection models do </a:t>
            </a:r>
            <a:r>
              <a:rPr lang="en-US" sz="2400" b="1" dirty="0"/>
              <a:t>not</a:t>
            </a:r>
            <a:r>
              <a:rPr lang="en-US" sz="2400" dirty="0"/>
              <a:t> need labels to train – they only need the feature data</a:t>
            </a:r>
          </a:p>
          <a:p>
            <a:pPr lvl="1"/>
            <a:r>
              <a:rPr lang="en-US" dirty="0"/>
              <a:t>This task belongs to the </a:t>
            </a:r>
            <a:r>
              <a:rPr lang="en-US" b="1" dirty="0"/>
              <a:t>Unsupervised Learning </a:t>
            </a:r>
            <a:r>
              <a:rPr lang="en-US" dirty="0"/>
              <a:t>branch of Machine Learning</a:t>
            </a:r>
          </a:p>
          <a:p>
            <a:endParaRPr lang="en-US" sz="2400" dirty="0"/>
          </a:p>
        </p:txBody>
      </p:sp>
      <p:pic>
        <p:nvPicPr>
          <p:cNvPr id="4" name="Picture 3">
            <a:extLst>
              <a:ext uri="{FF2B5EF4-FFF2-40B4-BE49-F238E27FC236}">
                <a16:creationId xmlns:a16="http://schemas.microsoft.com/office/drawing/2014/main" id="{EDB2629E-EFE9-4877-A878-6714D8CF2094}"/>
              </a:ext>
            </a:extLst>
          </p:cNvPr>
          <p:cNvPicPr>
            <a:picLocks noChangeAspect="1"/>
          </p:cNvPicPr>
          <p:nvPr/>
        </p:nvPicPr>
        <p:blipFill rotWithShape="1">
          <a:blip r:embed="rId2">
            <a:extLst>
              <a:ext uri="{28A0092B-C50C-407E-A947-70E740481C1C}">
                <a14:useLocalDpi xmlns:a14="http://schemas.microsoft.com/office/drawing/2010/main" val="0"/>
              </a:ext>
            </a:extLst>
          </a:blip>
          <a:srcRect l="-3302" t="-1" r="-1" b="-11556"/>
          <a:stretch/>
        </p:blipFill>
        <p:spPr>
          <a:xfrm>
            <a:off x="6282246" y="95648"/>
            <a:ext cx="5597946" cy="1624889"/>
          </a:xfrm>
          <a:prstGeom prst="rect">
            <a:avLst/>
          </a:prstGeom>
          <a:solidFill>
            <a:schemeClr val="bg1"/>
          </a:solidFill>
        </p:spPr>
      </p:pic>
      <p:sp>
        <p:nvSpPr>
          <p:cNvPr id="5" name="Oval 4">
            <a:extLst>
              <a:ext uri="{FF2B5EF4-FFF2-40B4-BE49-F238E27FC236}">
                <a16:creationId xmlns:a16="http://schemas.microsoft.com/office/drawing/2014/main" id="{2299B2D5-EF3B-4520-9151-C57F3E25AF28}"/>
              </a:ext>
            </a:extLst>
          </p:cNvPr>
          <p:cNvSpPr/>
          <p:nvPr/>
        </p:nvSpPr>
        <p:spPr>
          <a:xfrm>
            <a:off x="9112751" y="109130"/>
            <a:ext cx="230114" cy="1403315"/>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0B9AF8C-EF44-45E7-B477-90D821B38A77}"/>
              </a:ext>
            </a:extLst>
          </p:cNvPr>
          <p:cNvSpPr/>
          <p:nvPr/>
        </p:nvSpPr>
        <p:spPr>
          <a:xfrm>
            <a:off x="7175688" y="651555"/>
            <a:ext cx="438219" cy="513073"/>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4">
            <a:extLst>
              <a:ext uri="{FF2B5EF4-FFF2-40B4-BE49-F238E27FC236}">
                <a16:creationId xmlns:a16="http://schemas.microsoft.com/office/drawing/2014/main" id="{38C21DB4-9933-4330-A3D5-9A82C016A6FC}"/>
              </a:ext>
            </a:extLst>
          </p:cNvPr>
          <p:cNvGraphicFramePr>
            <a:graphicFrameLocks noGrp="1"/>
          </p:cNvGraphicFramePr>
          <p:nvPr>
            <p:extLst>
              <p:ext uri="{D42A27DB-BD31-4B8C-83A1-F6EECF244321}">
                <p14:modId xmlns:p14="http://schemas.microsoft.com/office/powerpoint/2010/main" val="2289721735"/>
              </p:ext>
            </p:extLst>
          </p:nvPr>
        </p:nvGraphicFramePr>
        <p:xfrm>
          <a:off x="7026942" y="2050314"/>
          <a:ext cx="2200866" cy="3337560"/>
        </p:xfrm>
        <a:graphic>
          <a:graphicData uri="http://schemas.openxmlformats.org/drawingml/2006/table">
            <a:tbl>
              <a:tblPr firstRow="1" bandRow="1">
                <a:tableStyleId>{00A15C55-8517-42AA-B614-E9B94910E393}</a:tableStyleId>
              </a:tblPr>
              <a:tblGrid>
                <a:gridCol w="922808">
                  <a:extLst>
                    <a:ext uri="{9D8B030D-6E8A-4147-A177-3AD203B41FA5}">
                      <a16:colId xmlns:a16="http://schemas.microsoft.com/office/drawing/2014/main" val="1847807242"/>
                    </a:ext>
                  </a:extLst>
                </a:gridCol>
                <a:gridCol w="1278058">
                  <a:extLst>
                    <a:ext uri="{9D8B030D-6E8A-4147-A177-3AD203B41FA5}">
                      <a16:colId xmlns:a16="http://schemas.microsoft.com/office/drawing/2014/main" val="4277968307"/>
                    </a:ext>
                  </a:extLst>
                </a:gridCol>
              </a:tblGrid>
              <a:tr h="370840">
                <a:tc>
                  <a:txBody>
                    <a:bodyPr/>
                    <a:lstStyle/>
                    <a:p>
                      <a:pPr algn="ctr" fontAlgn="b"/>
                      <a:r>
                        <a:rPr lang="en-US" sz="1400" b="1" u="none" strike="noStrike" dirty="0">
                          <a:solidFill>
                            <a:schemeClr val="bg1"/>
                          </a:solidFill>
                          <a:effectLst/>
                        </a:rPr>
                        <a:t>Time</a:t>
                      </a:r>
                      <a:endParaRPr lang="en-US" sz="1400" b="1" i="0" u="none" strike="noStrike" dirty="0">
                        <a:solidFill>
                          <a:schemeClr val="bg1"/>
                        </a:solidFill>
                        <a:effectLst/>
                        <a:latin typeface="Calibri" panose="020F0502020204030204" pitchFamily="34" charset="0"/>
                      </a:endParaRPr>
                    </a:p>
                  </a:txBody>
                  <a:tcPr marL="9525" marR="9525" marT="9525" marB="0" anchor="ctr"/>
                </a:tc>
                <a:tc>
                  <a:txBody>
                    <a:bodyPr/>
                    <a:lstStyle/>
                    <a:p>
                      <a:r>
                        <a:rPr lang="en-US" sz="1400" dirty="0"/>
                        <a:t>Temperature</a:t>
                      </a:r>
                    </a:p>
                  </a:txBody>
                  <a:tcPr anchor="ctr"/>
                </a:tc>
                <a:extLst>
                  <a:ext uri="{0D108BD9-81ED-4DB2-BD59-A6C34878D82A}">
                    <a16:rowId xmlns:a16="http://schemas.microsoft.com/office/drawing/2014/main" val="2138257583"/>
                  </a:ext>
                </a:extLst>
              </a:tr>
              <a:tr h="370840">
                <a:tc>
                  <a:txBody>
                    <a:bodyPr/>
                    <a:lstStyle/>
                    <a:p>
                      <a:pPr algn="r" fontAlgn="b"/>
                      <a:r>
                        <a:rPr lang="en-US" sz="1600" b="0" u="none" strike="noStrike" dirty="0">
                          <a:solidFill>
                            <a:srgbClr val="000000"/>
                          </a:solidFill>
                          <a:effectLst/>
                        </a:rPr>
                        <a:t>555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105</a:t>
                      </a:r>
                    </a:p>
                  </a:txBody>
                  <a:tcPr anchor="ctr"/>
                </a:tc>
                <a:extLst>
                  <a:ext uri="{0D108BD9-81ED-4DB2-BD59-A6C34878D82A}">
                    <a16:rowId xmlns:a16="http://schemas.microsoft.com/office/drawing/2014/main" val="4250914417"/>
                  </a:ext>
                </a:extLst>
              </a:tr>
              <a:tr h="370840">
                <a:tc>
                  <a:txBody>
                    <a:bodyPr/>
                    <a:lstStyle/>
                    <a:p>
                      <a:pPr algn="r" fontAlgn="b"/>
                      <a:r>
                        <a:rPr lang="en-US" sz="1600" b="0" u="none" strike="noStrike" dirty="0">
                          <a:solidFill>
                            <a:srgbClr val="000000"/>
                          </a:solidFill>
                          <a:effectLst/>
                        </a:rPr>
                        <a:t>556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103</a:t>
                      </a:r>
                    </a:p>
                  </a:txBody>
                  <a:tcPr anchor="ctr"/>
                </a:tc>
                <a:extLst>
                  <a:ext uri="{0D108BD9-81ED-4DB2-BD59-A6C34878D82A}">
                    <a16:rowId xmlns:a16="http://schemas.microsoft.com/office/drawing/2014/main" val="1551227789"/>
                  </a:ext>
                </a:extLst>
              </a:tr>
              <a:tr h="370840">
                <a:tc>
                  <a:txBody>
                    <a:bodyPr/>
                    <a:lstStyle/>
                    <a:p>
                      <a:pPr algn="r" fontAlgn="b"/>
                      <a:r>
                        <a:rPr lang="en-US" sz="1600" b="0" u="none" strike="noStrike" dirty="0">
                          <a:solidFill>
                            <a:srgbClr val="000000"/>
                          </a:solidFill>
                          <a:effectLst/>
                        </a:rPr>
                        <a:t>557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138</a:t>
                      </a:r>
                    </a:p>
                  </a:txBody>
                  <a:tcPr anchor="ctr"/>
                </a:tc>
                <a:extLst>
                  <a:ext uri="{0D108BD9-81ED-4DB2-BD59-A6C34878D82A}">
                    <a16:rowId xmlns:a16="http://schemas.microsoft.com/office/drawing/2014/main" val="2927075177"/>
                  </a:ext>
                </a:extLst>
              </a:tr>
              <a:tr h="370840">
                <a:tc>
                  <a:txBody>
                    <a:bodyPr/>
                    <a:lstStyle/>
                    <a:p>
                      <a:pPr algn="r" fontAlgn="b"/>
                      <a:r>
                        <a:rPr lang="en-US" sz="1600" b="0" u="none" strike="noStrike" dirty="0">
                          <a:solidFill>
                            <a:srgbClr val="000000"/>
                          </a:solidFill>
                          <a:effectLst/>
                        </a:rPr>
                        <a:t>558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186</a:t>
                      </a:r>
                    </a:p>
                  </a:txBody>
                  <a:tcPr anchor="ctr"/>
                </a:tc>
                <a:extLst>
                  <a:ext uri="{0D108BD9-81ED-4DB2-BD59-A6C34878D82A}">
                    <a16:rowId xmlns:a16="http://schemas.microsoft.com/office/drawing/2014/main" val="3873713489"/>
                  </a:ext>
                </a:extLst>
              </a:tr>
              <a:tr h="370840">
                <a:tc>
                  <a:txBody>
                    <a:bodyPr/>
                    <a:lstStyle/>
                    <a:p>
                      <a:pPr algn="r" fontAlgn="b"/>
                      <a:r>
                        <a:rPr lang="en-US" sz="1600" b="0" u="none" strike="noStrike" dirty="0">
                          <a:solidFill>
                            <a:srgbClr val="000000"/>
                          </a:solidFill>
                          <a:effectLst/>
                        </a:rPr>
                        <a:t>559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145</a:t>
                      </a:r>
                    </a:p>
                  </a:txBody>
                  <a:tcPr anchor="ctr"/>
                </a:tc>
                <a:extLst>
                  <a:ext uri="{0D108BD9-81ED-4DB2-BD59-A6C34878D82A}">
                    <a16:rowId xmlns:a16="http://schemas.microsoft.com/office/drawing/2014/main" val="1958290747"/>
                  </a:ext>
                </a:extLst>
              </a:tr>
              <a:tr h="370840">
                <a:tc>
                  <a:txBody>
                    <a:bodyPr/>
                    <a:lstStyle/>
                    <a:p>
                      <a:pPr algn="r" fontAlgn="b"/>
                      <a:r>
                        <a:rPr lang="en-US" sz="1600" b="0" i="0" u="none" strike="noStrike" dirty="0">
                          <a:solidFill>
                            <a:srgbClr val="000000"/>
                          </a:solidFill>
                          <a:effectLst/>
                          <a:latin typeface="Calibri" panose="020F0502020204030204" pitchFamily="34" charset="0"/>
                        </a:rPr>
                        <a:t>560</a:t>
                      </a:r>
                    </a:p>
                  </a:txBody>
                  <a:tcPr marL="9525" marR="9525" marT="9525" marB="0" anchor="ctr"/>
                </a:tc>
                <a:tc>
                  <a:txBody>
                    <a:bodyPr/>
                    <a:lstStyle/>
                    <a:p>
                      <a:pPr algn="r"/>
                      <a:r>
                        <a:rPr lang="en-US" sz="1400" dirty="0"/>
                        <a:t>101</a:t>
                      </a:r>
                    </a:p>
                  </a:txBody>
                  <a:tcPr anchor="ctr"/>
                </a:tc>
                <a:extLst>
                  <a:ext uri="{0D108BD9-81ED-4DB2-BD59-A6C34878D82A}">
                    <a16:rowId xmlns:a16="http://schemas.microsoft.com/office/drawing/2014/main" val="2836184016"/>
                  </a:ext>
                </a:extLst>
              </a:tr>
              <a:tr h="370840">
                <a:tc>
                  <a:txBody>
                    <a:bodyPr/>
                    <a:lstStyle/>
                    <a:p>
                      <a:pPr algn="r" fontAlgn="b"/>
                      <a:r>
                        <a:rPr lang="en-US" sz="1600" b="0" i="0" u="none" strike="noStrike" dirty="0">
                          <a:solidFill>
                            <a:srgbClr val="000000"/>
                          </a:solidFill>
                          <a:effectLst/>
                          <a:latin typeface="Calibri" panose="020F0502020204030204" pitchFamily="34" charset="0"/>
                        </a:rPr>
                        <a:t>561</a:t>
                      </a:r>
                    </a:p>
                  </a:txBody>
                  <a:tcPr marL="9525" marR="9525" marT="9525" marB="0" anchor="ctr"/>
                </a:tc>
                <a:tc>
                  <a:txBody>
                    <a:bodyPr/>
                    <a:lstStyle/>
                    <a:p>
                      <a:pPr algn="r"/>
                      <a:r>
                        <a:rPr lang="en-US" sz="1400" dirty="0"/>
                        <a:t>102</a:t>
                      </a:r>
                    </a:p>
                  </a:txBody>
                  <a:tcPr anchor="ctr"/>
                </a:tc>
                <a:extLst>
                  <a:ext uri="{0D108BD9-81ED-4DB2-BD59-A6C34878D82A}">
                    <a16:rowId xmlns:a16="http://schemas.microsoft.com/office/drawing/2014/main" val="1524912372"/>
                  </a:ext>
                </a:extLst>
              </a:tr>
              <a:tr h="370840">
                <a:tc>
                  <a:txBody>
                    <a:bodyPr/>
                    <a:lstStyle/>
                    <a:p>
                      <a:pPr algn="r" fontAlgn="b"/>
                      <a:r>
                        <a:rPr lang="en-US" sz="1600" b="0" i="0" u="none" strike="noStrike" dirty="0">
                          <a:solidFill>
                            <a:srgbClr val="000000"/>
                          </a:solidFill>
                          <a:effectLst/>
                          <a:latin typeface="Calibri" panose="020F0502020204030204" pitchFamily="34" charset="0"/>
                        </a:rPr>
                        <a:t>563</a:t>
                      </a:r>
                    </a:p>
                  </a:txBody>
                  <a:tcPr marL="9525" marR="9525" marT="9525" marB="0" anchor="ctr"/>
                </a:tc>
                <a:tc>
                  <a:txBody>
                    <a:bodyPr/>
                    <a:lstStyle/>
                    <a:p>
                      <a:pPr algn="r"/>
                      <a:r>
                        <a:rPr lang="en-US" sz="1400" dirty="0"/>
                        <a:t>103</a:t>
                      </a:r>
                    </a:p>
                  </a:txBody>
                  <a:tcPr anchor="ctr"/>
                </a:tc>
                <a:extLst>
                  <a:ext uri="{0D108BD9-81ED-4DB2-BD59-A6C34878D82A}">
                    <a16:rowId xmlns:a16="http://schemas.microsoft.com/office/drawing/2014/main" val="3439200037"/>
                  </a:ext>
                </a:extLst>
              </a:tr>
            </a:tbl>
          </a:graphicData>
        </a:graphic>
      </p:graphicFrame>
      <p:graphicFrame>
        <p:nvGraphicFramePr>
          <p:cNvPr id="8" name="Table 7">
            <a:extLst>
              <a:ext uri="{FF2B5EF4-FFF2-40B4-BE49-F238E27FC236}">
                <a16:creationId xmlns:a16="http://schemas.microsoft.com/office/drawing/2014/main" id="{2CBFBD03-39C8-4366-95CB-9F9D05B1072B}"/>
              </a:ext>
            </a:extLst>
          </p:cNvPr>
          <p:cNvGraphicFramePr>
            <a:graphicFrameLocks noGrp="1"/>
          </p:cNvGraphicFramePr>
          <p:nvPr>
            <p:extLst>
              <p:ext uri="{D42A27DB-BD31-4B8C-83A1-F6EECF244321}">
                <p14:modId xmlns:p14="http://schemas.microsoft.com/office/powerpoint/2010/main" val="4200704247"/>
              </p:ext>
            </p:extLst>
          </p:nvPr>
        </p:nvGraphicFramePr>
        <p:xfrm>
          <a:off x="10032669" y="2058823"/>
          <a:ext cx="895482" cy="3337560"/>
        </p:xfrm>
        <a:graphic>
          <a:graphicData uri="http://schemas.openxmlformats.org/drawingml/2006/table">
            <a:tbl>
              <a:tblPr firstRow="1" bandRow="1">
                <a:tableStyleId>{21E4AEA4-8DFA-4A89-87EB-49C32662AFE0}</a:tableStyleId>
              </a:tblPr>
              <a:tblGrid>
                <a:gridCol w="895482">
                  <a:extLst>
                    <a:ext uri="{9D8B030D-6E8A-4147-A177-3AD203B41FA5}">
                      <a16:colId xmlns:a16="http://schemas.microsoft.com/office/drawing/2014/main" val="3055482815"/>
                    </a:ext>
                  </a:extLst>
                </a:gridCol>
              </a:tblGrid>
              <a:tr h="370840">
                <a:tc>
                  <a:txBody>
                    <a:bodyPr/>
                    <a:lstStyle/>
                    <a:p>
                      <a:pPr algn="ctr"/>
                      <a:r>
                        <a:rPr lang="en-US" sz="1400" dirty="0"/>
                        <a:t>Anomaly</a:t>
                      </a:r>
                    </a:p>
                  </a:txBody>
                  <a:tcPr anchor="ctr"/>
                </a:tc>
                <a:extLst>
                  <a:ext uri="{0D108BD9-81ED-4DB2-BD59-A6C34878D82A}">
                    <a16:rowId xmlns:a16="http://schemas.microsoft.com/office/drawing/2014/main" val="770657337"/>
                  </a:ext>
                </a:extLst>
              </a:tr>
              <a:tr h="370840">
                <a:tc>
                  <a:txBody>
                    <a:bodyPr/>
                    <a:lstStyle/>
                    <a:p>
                      <a:pPr algn="ctr"/>
                      <a:r>
                        <a:rPr lang="en-US" sz="1400" dirty="0"/>
                        <a:t>No</a:t>
                      </a:r>
                    </a:p>
                  </a:txBody>
                  <a:tcPr anchor="ctr"/>
                </a:tc>
                <a:extLst>
                  <a:ext uri="{0D108BD9-81ED-4DB2-BD59-A6C34878D82A}">
                    <a16:rowId xmlns:a16="http://schemas.microsoft.com/office/drawing/2014/main" val="1794160944"/>
                  </a:ext>
                </a:extLst>
              </a:tr>
              <a:tr h="370840">
                <a:tc>
                  <a:txBody>
                    <a:bodyPr/>
                    <a:lstStyle/>
                    <a:p>
                      <a:pPr algn="ctr"/>
                      <a:r>
                        <a:rPr lang="en-US" sz="1400" dirty="0"/>
                        <a:t>No</a:t>
                      </a:r>
                    </a:p>
                  </a:txBody>
                  <a:tcPr anchor="ctr"/>
                </a:tc>
                <a:extLst>
                  <a:ext uri="{0D108BD9-81ED-4DB2-BD59-A6C34878D82A}">
                    <a16:rowId xmlns:a16="http://schemas.microsoft.com/office/drawing/2014/main" val="2037776680"/>
                  </a:ext>
                </a:extLst>
              </a:tr>
              <a:tr h="370840">
                <a:tc>
                  <a:txBody>
                    <a:bodyPr/>
                    <a:lstStyle/>
                    <a:p>
                      <a:pPr algn="ctr"/>
                      <a:r>
                        <a:rPr lang="en-US" sz="1400" dirty="0"/>
                        <a:t>Yes</a:t>
                      </a:r>
                    </a:p>
                  </a:txBody>
                  <a:tcPr anchor="ctr"/>
                </a:tc>
                <a:extLst>
                  <a:ext uri="{0D108BD9-81ED-4DB2-BD59-A6C34878D82A}">
                    <a16:rowId xmlns:a16="http://schemas.microsoft.com/office/drawing/2014/main" val="1979790178"/>
                  </a:ext>
                </a:extLst>
              </a:tr>
              <a:tr h="370840">
                <a:tc>
                  <a:txBody>
                    <a:bodyPr/>
                    <a:lstStyle/>
                    <a:p>
                      <a:pPr algn="ctr"/>
                      <a:r>
                        <a:rPr lang="en-US" sz="1400" dirty="0"/>
                        <a:t>Yes</a:t>
                      </a:r>
                    </a:p>
                  </a:txBody>
                  <a:tcPr anchor="ctr"/>
                </a:tc>
                <a:extLst>
                  <a:ext uri="{0D108BD9-81ED-4DB2-BD59-A6C34878D82A}">
                    <a16:rowId xmlns:a16="http://schemas.microsoft.com/office/drawing/2014/main" val="2079958673"/>
                  </a:ext>
                </a:extLst>
              </a:tr>
              <a:tr h="370840">
                <a:tc>
                  <a:txBody>
                    <a:bodyPr/>
                    <a:lstStyle/>
                    <a:p>
                      <a:pPr algn="ctr"/>
                      <a:r>
                        <a:rPr lang="en-US" sz="1400" dirty="0"/>
                        <a:t>Yes</a:t>
                      </a:r>
                    </a:p>
                  </a:txBody>
                  <a:tcPr anchor="ctr"/>
                </a:tc>
                <a:extLst>
                  <a:ext uri="{0D108BD9-81ED-4DB2-BD59-A6C34878D82A}">
                    <a16:rowId xmlns:a16="http://schemas.microsoft.com/office/drawing/2014/main" val="1318855023"/>
                  </a:ext>
                </a:extLst>
              </a:tr>
              <a:tr h="370840">
                <a:tc>
                  <a:txBody>
                    <a:bodyPr/>
                    <a:lstStyle/>
                    <a:p>
                      <a:pPr algn="ctr"/>
                      <a:r>
                        <a:rPr lang="en-US" sz="1400" dirty="0"/>
                        <a:t>No</a:t>
                      </a:r>
                    </a:p>
                  </a:txBody>
                  <a:tcPr anchor="ctr"/>
                </a:tc>
                <a:extLst>
                  <a:ext uri="{0D108BD9-81ED-4DB2-BD59-A6C34878D82A}">
                    <a16:rowId xmlns:a16="http://schemas.microsoft.com/office/drawing/2014/main" val="388741540"/>
                  </a:ext>
                </a:extLst>
              </a:tr>
              <a:tr h="370840">
                <a:tc>
                  <a:txBody>
                    <a:bodyPr/>
                    <a:lstStyle/>
                    <a:p>
                      <a:pPr algn="ctr"/>
                      <a:r>
                        <a:rPr lang="en-US" sz="1400" dirty="0"/>
                        <a:t>No</a:t>
                      </a:r>
                    </a:p>
                  </a:txBody>
                  <a:tcPr anchor="ctr"/>
                </a:tc>
                <a:extLst>
                  <a:ext uri="{0D108BD9-81ED-4DB2-BD59-A6C34878D82A}">
                    <a16:rowId xmlns:a16="http://schemas.microsoft.com/office/drawing/2014/main" val="3871137258"/>
                  </a:ext>
                </a:extLst>
              </a:tr>
              <a:tr h="370840">
                <a:tc>
                  <a:txBody>
                    <a:bodyPr/>
                    <a:lstStyle/>
                    <a:p>
                      <a:pPr algn="ctr"/>
                      <a:r>
                        <a:rPr lang="en-US" sz="1400" dirty="0"/>
                        <a:t>No</a:t>
                      </a:r>
                    </a:p>
                  </a:txBody>
                  <a:tcPr anchor="ctr"/>
                </a:tc>
                <a:extLst>
                  <a:ext uri="{0D108BD9-81ED-4DB2-BD59-A6C34878D82A}">
                    <a16:rowId xmlns:a16="http://schemas.microsoft.com/office/drawing/2014/main" val="3706182856"/>
                  </a:ext>
                </a:extLst>
              </a:tr>
            </a:tbl>
          </a:graphicData>
        </a:graphic>
      </p:graphicFrame>
      <p:sp>
        <p:nvSpPr>
          <p:cNvPr id="9" name="Arrow: Right 8">
            <a:extLst>
              <a:ext uri="{FF2B5EF4-FFF2-40B4-BE49-F238E27FC236}">
                <a16:creationId xmlns:a16="http://schemas.microsoft.com/office/drawing/2014/main" id="{890E032B-BE38-4337-A5E8-7BBFCA541B68}"/>
              </a:ext>
            </a:extLst>
          </p:cNvPr>
          <p:cNvSpPr/>
          <p:nvPr/>
        </p:nvSpPr>
        <p:spPr>
          <a:xfrm>
            <a:off x="9548258" y="3619161"/>
            <a:ext cx="163961" cy="42094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0" name="Right Brace 9">
            <a:extLst>
              <a:ext uri="{FF2B5EF4-FFF2-40B4-BE49-F238E27FC236}">
                <a16:creationId xmlns:a16="http://schemas.microsoft.com/office/drawing/2014/main" id="{117285E5-F5C6-46EE-AED7-D7F82A1523F1}"/>
              </a:ext>
            </a:extLst>
          </p:cNvPr>
          <p:cNvSpPr/>
          <p:nvPr/>
        </p:nvSpPr>
        <p:spPr>
          <a:xfrm rot="5400000">
            <a:off x="7963806" y="4384196"/>
            <a:ext cx="327135" cy="235151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E69CDD04-AE49-48DA-AAAE-183B972F89C8}"/>
              </a:ext>
            </a:extLst>
          </p:cNvPr>
          <p:cNvSpPr txBox="1"/>
          <p:nvPr/>
        </p:nvSpPr>
        <p:spPr>
          <a:xfrm>
            <a:off x="7208986" y="5723519"/>
            <a:ext cx="2018822" cy="646331"/>
          </a:xfrm>
          <a:prstGeom prst="rect">
            <a:avLst/>
          </a:prstGeom>
          <a:noFill/>
        </p:spPr>
        <p:txBody>
          <a:bodyPr wrap="none" rtlCol="0">
            <a:spAutoFit/>
          </a:bodyPr>
          <a:lstStyle/>
          <a:p>
            <a:r>
              <a:rPr lang="en-US" dirty="0"/>
              <a:t>Only needs feature </a:t>
            </a:r>
          </a:p>
          <a:p>
            <a:r>
              <a:rPr lang="en-US" dirty="0"/>
              <a:t>data to learn</a:t>
            </a:r>
          </a:p>
        </p:txBody>
      </p:sp>
      <p:sp>
        <p:nvSpPr>
          <p:cNvPr id="12" name="Right Brace 11">
            <a:extLst>
              <a:ext uri="{FF2B5EF4-FFF2-40B4-BE49-F238E27FC236}">
                <a16:creationId xmlns:a16="http://schemas.microsoft.com/office/drawing/2014/main" id="{4F557757-2343-4068-A649-755342A626A4}"/>
              </a:ext>
            </a:extLst>
          </p:cNvPr>
          <p:cNvSpPr/>
          <p:nvPr/>
        </p:nvSpPr>
        <p:spPr>
          <a:xfrm rot="5400000">
            <a:off x="10312305" y="5010578"/>
            <a:ext cx="327135" cy="103421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305D136-9BB3-449A-B61F-3A37D5AA8A78}"/>
              </a:ext>
            </a:extLst>
          </p:cNvPr>
          <p:cNvSpPr txBox="1"/>
          <p:nvPr/>
        </p:nvSpPr>
        <p:spPr>
          <a:xfrm>
            <a:off x="9809433" y="5723518"/>
            <a:ext cx="1509452" cy="646331"/>
          </a:xfrm>
          <a:prstGeom prst="rect">
            <a:avLst/>
          </a:prstGeom>
          <a:noFill/>
        </p:spPr>
        <p:txBody>
          <a:bodyPr wrap="none" rtlCol="0">
            <a:spAutoFit/>
          </a:bodyPr>
          <a:lstStyle/>
          <a:p>
            <a:r>
              <a:rPr lang="en-US" dirty="0"/>
              <a:t>Generated by </a:t>
            </a:r>
          </a:p>
          <a:p>
            <a:r>
              <a:rPr lang="en-US" dirty="0"/>
              <a:t>trained model</a:t>
            </a:r>
          </a:p>
        </p:txBody>
      </p:sp>
    </p:spTree>
    <p:extLst>
      <p:ext uri="{BB962C8B-B14F-4D97-AF65-F5344CB8AC3E}">
        <p14:creationId xmlns:p14="http://schemas.microsoft.com/office/powerpoint/2010/main" val="382593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p:bldP spid="1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498A2-A498-4891-BED9-366F5F63056F}"/>
              </a:ext>
            </a:extLst>
          </p:cNvPr>
          <p:cNvSpPr>
            <a:spLocks noGrp="1"/>
          </p:cNvSpPr>
          <p:nvPr>
            <p:ph type="title"/>
          </p:nvPr>
        </p:nvSpPr>
        <p:spPr/>
        <p:txBody>
          <a:bodyPr/>
          <a:lstStyle/>
          <a:p>
            <a:r>
              <a:rPr lang="en-US" dirty="0"/>
              <a:t>Forecasting</a:t>
            </a:r>
          </a:p>
        </p:txBody>
      </p:sp>
      <p:sp>
        <p:nvSpPr>
          <p:cNvPr id="3" name="Content Placeholder 2">
            <a:extLst>
              <a:ext uri="{FF2B5EF4-FFF2-40B4-BE49-F238E27FC236}">
                <a16:creationId xmlns:a16="http://schemas.microsoft.com/office/drawing/2014/main" id="{C4F67844-09FD-47C8-B739-A49290125FF6}"/>
              </a:ext>
            </a:extLst>
          </p:cNvPr>
          <p:cNvSpPr>
            <a:spLocks noGrp="1"/>
          </p:cNvSpPr>
          <p:nvPr>
            <p:ph sz="quarter" idx="10"/>
          </p:nvPr>
        </p:nvSpPr>
        <p:spPr>
          <a:xfrm>
            <a:off x="733426" y="908093"/>
            <a:ext cx="4552951" cy="5221539"/>
          </a:xfrm>
        </p:spPr>
        <p:txBody>
          <a:bodyPr/>
          <a:lstStyle/>
          <a:p>
            <a:r>
              <a:rPr lang="en-US" sz="2800" dirty="0"/>
              <a:t>Similar to regression, predict a target that has numeric types</a:t>
            </a:r>
          </a:p>
          <a:p>
            <a:r>
              <a:rPr lang="en-US" dirty="0"/>
              <a:t>However, usually involving a time dimension in the data – future values are predicted based on current and historical data</a:t>
            </a:r>
          </a:p>
          <a:p>
            <a:r>
              <a:rPr lang="en-US" dirty="0"/>
              <a:t>Examples: </a:t>
            </a:r>
          </a:p>
          <a:p>
            <a:pPr lvl="1"/>
            <a:r>
              <a:rPr lang="en-US" dirty="0"/>
              <a:t>Predict future stock prices</a:t>
            </a:r>
          </a:p>
          <a:p>
            <a:pPr lvl="1"/>
            <a:r>
              <a:rPr lang="en-US" dirty="0"/>
              <a:t>Predict future product sales</a:t>
            </a:r>
          </a:p>
          <a:p>
            <a:r>
              <a:rPr lang="en-US" dirty="0"/>
              <a:t>Like regression, this is a supervised learning task</a:t>
            </a:r>
          </a:p>
        </p:txBody>
      </p:sp>
      <p:graphicFrame>
        <p:nvGraphicFramePr>
          <p:cNvPr id="4" name="Chart 3">
            <a:extLst>
              <a:ext uri="{FF2B5EF4-FFF2-40B4-BE49-F238E27FC236}">
                <a16:creationId xmlns:a16="http://schemas.microsoft.com/office/drawing/2014/main" id="{9ED63E02-534F-479F-BAAD-1C1ACDBD68EB}"/>
              </a:ext>
            </a:extLst>
          </p:cNvPr>
          <p:cNvGraphicFramePr>
            <a:graphicFrameLocks/>
          </p:cNvGraphicFramePr>
          <p:nvPr>
            <p:extLst>
              <p:ext uri="{D42A27DB-BD31-4B8C-83A1-F6EECF244321}">
                <p14:modId xmlns:p14="http://schemas.microsoft.com/office/powerpoint/2010/main" val="856600281"/>
              </p:ext>
            </p:extLst>
          </p:nvPr>
        </p:nvGraphicFramePr>
        <p:xfrm>
          <a:off x="6905624" y="556522"/>
          <a:ext cx="4552950"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14FBA5E1-6A5D-4A76-AB22-B88977EE64CE}"/>
              </a:ext>
            </a:extLst>
          </p:cNvPr>
          <p:cNvCxnSpPr>
            <a:cxnSpLocks/>
          </p:cNvCxnSpPr>
          <p:nvPr/>
        </p:nvCxnSpPr>
        <p:spPr>
          <a:xfrm>
            <a:off x="10871901" y="832419"/>
            <a:ext cx="0" cy="1846142"/>
          </a:xfrm>
          <a:prstGeom prst="line">
            <a:avLst/>
          </a:prstGeom>
          <a:ln w="38100">
            <a:prstDash val="dash"/>
          </a:ln>
        </p:spPr>
        <p:style>
          <a:lnRef idx="1">
            <a:schemeClr val="accent4"/>
          </a:lnRef>
          <a:fillRef idx="0">
            <a:schemeClr val="accent4"/>
          </a:fillRef>
          <a:effectRef idx="0">
            <a:schemeClr val="accent4"/>
          </a:effectRef>
          <a:fontRef idx="minor">
            <a:schemeClr val="tx1"/>
          </a:fontRef>
        </p:style>
      </p:cxnSp>
      <p:graphicFrame>
        <p:nvGraphicFramePr>
          <p:cNvPr id="10" name="Table 10">
            <a:extLst>
              <a:ext uri="{FF2B5EF4-FFF2-40B4-BE49-F238E27FC236}">
                <a16:creationId xmlns:a16="http://schemas.microsoft.com/office/drawing/2014/main" id="{3FF4AA17-2D53-47F7-9446-FFD6AD866FE2}"/>
              </a:ext>
            </a:extLst>
          </p:cNvPr>
          <p:cNvGraphicFramePr>
            <a:graphicFrameLocks noGrp="1"/>
          </p:cNvGraphicFramePr>
          <p:nvPr>
            <p:extLst>
              <p:ext uri="{D42A27DB-BD31-4B8C-83A1-F6EECF244321}">
                <p14:modId xmlns:p14="http://schemas.microsoft.com/office/powerpoint/2010/main" val="3712489282"/>
              </p:ext>
            </p:extLst>
          </p:nvPr>
        </p:nvGraphicFramePr>
        <p:xfrm>
          <a:off x="5406195" y="3738230"/>
          <a:ext cx="4998850" cy="1915809"/>
        </p:xfrm>
        <a:graphic>
          <a:graphicData uri="http://schemas.openxmlformats.org/drawingml/2006/table">
            <a:tbl>
              <a:tblPr firstRow="1" bandRow="1">
                <a:tableStyleId>{00A15C55-8517-42AA-B614-E9B94910E393}</a:tableStyleId>
              </a:tblPr>
              <a:tblGrid>
                <a:gridCol w="999770">
                  <a:extLst>
                    <a:ext uri="{9D8B030D-6E8A-4147-A177-3AD203B41FA5}">
                      <a16:colId xmlns:a16="http://schemas.microsoft.com/office/drawing/2014/main" val="3038520021"/>
                    </a:ext>
                  </a:extLst>
                </a:gridCol>
                <a:gridCol w="999770">
                  <a:extLst>
                    <a:ext uri="{9D8B030D-6E8A-4147-A177-3AD203B41FA5}">
                      <a16:colId xmlns:a16="http://schemas.microsoft.com/office/drawing/2014/main" val="4071887601"/>
                    </a:ext>
                  </a:extLst>
                </a:gridCol>
                <a:gridCol w="999770">
                  <a:extLst>
                    <a:ext uri="{9D8B030D-6E8A-4147-A177-3AD203B41FA5}">
                      <a16:colId xmlns:a16="http://schemas.microsoft.com/office/drawing/2014/main" val="231863993"/>
                    </a:ext>
                  </a:extLst>
                </a:gridCol>
                <a:gridCol w="999770">
                  <a:extLst>
                    <a:ext uri="{9D8B030D-6E8A-4147-A177-3AD203B41FA5}">
                      <a16:colId xmlns:a16="http://schemas.microsoft.com/office/drawing/2014/main" val="3207002300"/>
                    </a:ext>
                  </a:extLst>
                </a:gridCol>
                <a:gridCol w="999770">
                  <a:extLst>
                    <a:ext uri="{9D8B030D-6E8A-4147-A177-3AD203B41FA5}">
                      <a16:colId xmlns:a16="http://schemas.microsoft.com/office/drawing/2014/main" val="2415679210"/>
                    </a:ext>
                  </a:extLst>
                </a:gridCol>
              </a:tblGrid>
              <a:tr h="273687">
                <a:tc>
                  <a:txBody>
                    <a:bodyPr/>
                    <a:lstStyle/>
                    <a:p>
                      <a:pPr algn="ctr" fontAlgn="b"/>
                      <a:r>
                        <a:rPr lang="en-US" sz="1200" b="1" u="none" strike="noStrike" dirty="0">
                          <a:solidFill>
                            <a:schemeClr val="bg1"/>
                          </a:solidFill>
                          <a:effectLst/>
                        </a:rPr>
                        <a:t>Date</a:t>
                      </a:r>
                      <a:endParaRPr lang="en-US" sz="1200" b="1" i="0" u="none" strike="noStrike" dirty="0">
                        <a:solidFill>
                          <a:schemeClr val="bg1"/>
                        </a:solidFill>
                        <a:effectLst/>
                        <a:latin typeface="Calibri" panose="020F0502020204030204" pitchFamily="34" charset="0"/>
                      </a:endParaRPr>
                    </a:p>
                  </a:txBody>
                  <a:tcPr marL="7030" marR="7030" marT="7030" marB="0" anchor="ctr"/>
                </a:tc>
                <a:tc>
                  <a:txBody>
                    <a:bodyPr/>
                    <a:lstStyle/>
                    <a:p>
                      <a:pPr algn="ctr" fontAlgn="b"/>
                      <a:r>
                        <a:rPr lang="en-US" sz="1200" b="1" u="none" strike="noStrike" dirty="0">
                          <a:solidFill>
                            <a:schemeClr val="bg1"/>
                          </a:solidFill>
                          <a:effectLst/>
                        </a:rPr>
                        <a:t>Open</a:t>
                      </a:r>
                      <a:endParaRPr lang="en-US" sz="1200" b="1" i="0" u="none" strike="noStrike" dirty="0">
                        <a:solidFill>
                          <a:schemeClr val="bg1"/>
                        </a:solidFill>
                        <a:effectLst/>
                        <a:latin typeface="Calibri" panose="020F0502020204030204" pitchFamily="34" charset="0"/>
                      </a:endParaRPr>
                    </a:p>
                  </a:txBody>
                  <a:tcPr marL="7030" marR="7030" marT="7030" marB="0" anchor="ctr"/>
                </a:tc>
                <a:tc>
                  <a:txBody>
                    <a:bodyPr/>
                    <a:lstStyle/>
                    <a:p>
                      <a:pPr algn="ctr" fontAlgn="b"/>
                      <a:r>
                        <a:rPr lang="en-US" sz="1200" b="1" u="none" strike="noStrike" dirty="0">
                          <a:solidFill>
                            <a:schemeClr val="bg1"/>
                          </a:solidFill>
                          <a:effectLst/>
                        </a:rPr>
                        <a:t>High</a:t>
                      </a:r>
                      <a:endParaRPr lang="en-US" sz="1200" b="1" i="0" u="none" strike="noStrike" dirty="0">
                        <a:solidFill>
                          <a:schemeClr val="bg1"/>
                        </a:solidFill>
                        <a:effectLst/>
                        <a:latin typeface="Calibri" panose="020F0502020204030204" pitchFamily="34" charset="0"/>
                      </a:endParaRPr>
                    </a:p>
                  </a:txBody>
                  <a:tcPr marL="7030" marR="7030" marT="7030" marB="0" anchor="ctr"/>
                </a:tc>
                <a:tc>
                  <a:txBody>
                    <a:bodyPr/>
                    <a:lstStyle/>
                    <a:p>
                      <a:pPr algn="ctr" fontAlgn="b"/>
                      <a:r>
                        <a:rPr lang="en-US" sz="1200" b="1" u="none" strike="noStrike" dirty="0">
                          <a:solidFill>
                            <a:schemeClr val="bg1"/>
                          </a:solidFill>
                          <a:effectLst/>
                        </a:rPr>
                        <a:t>Low</a:t>
                      </a:r>
                      <a:endParaRPr lang="en-US" sz="1200" b="1" i="0" u="none" strike="noStrike" dirty="0">
                        <a:solidFill>
                          <a:schemeClr val="bg1"/>
                        </a:solidFill>
                        <a:effectLst/>
                        <a:latin typeface="Calibri" panose="020F0502020204030204" pitchFamily="34" charset="0"/>
                      </a:endParaRPr>
                    </a:p>
                  </a:txBody>
                  <a:tcPr marL="7030" marR="7030" marT="7030" marB="0" anchor="ctr"/>
                </a:tc>
                <a:tc>
                  <a:txBody>
                    <a:bodyPr/>
                    <a:lstStyle/>
                    <a:p>
                      <a:pPr algn="ctr" fontAlgn="b"/>
                      <a:r>
                        <a:rPr lang="en-US" sz="1200" b="1" u="none" strike="noStrike" dirty="0">
                          <a:solidFill>
                            <a:schemeClr val="bg1"/>
                          </a:solidFill>
                          <a:effectLst/>
                        </a:rPr>
                        <a:t>Close</a:t>
                      </a:r>
                      <a:endParaRPr lang="en-US" sz="1200" b="1" i="0" u="none" strike="noStrike" dirty="0">
                        <a:solidFill>
                          <a:schemeClr val="bg1"/>
                        </a:solidFill>
                        <a:effectLst/>
                        <a:latin typeface="Calibri" panose="020F0502020204030204" pitchFamily="34" charset="0"/>
                      </a:endParaRPr>
                    </a:p>
                  </a:txBody>
                  <a:tcPr marL="7030" marR="7030" marT="7030" marB="0" anchor="ctr"/>
                </a:tc>
                <a:extLst>
                  <a:ext uri="{0D108BD9-81ED-4DB2-BD59-A6C34878D82A}">
                    <a16:rowId xmlns:a16="http://schemas.microsoft.com/office/drawing/2014/main" val="2609230565"/>
                  </a:ext>
                </a:extLst>
              </a:tr>
              <a:tr h="273687">
                <a:tc>
                  <a:txBody>
                    <a:bodyPr/>
                    <a:lstStyle/>
                    <a:p>
                      <a:pPr algn="r" fontAlgn="b"/>
                      <a:r>
                        <a:rPr lang="en-US" sz="1200" b="0" i="0" u="none" strike="noStrike">
                          <a:solidFill>
                            <a:srgbClr val="000000"/>
                          </a:solidFill>
                          <a:effectLst/>
                          <a:latin typeface="Calibri" panose="020F0502020204030204" pitchFamily="34" charset="0"/>
                        </a:rPr>
                        <a:t>1/4/2022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334.83</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335.2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326.12</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329.01</a:t>
                      </a:r>
                    </a:p>
                  </a:txBody>
                  <a:tcPr marL="9525" marR="9525" marT="9525" marB="0" anchor="b"/>
                </a:tc>
                <a:extLst>
                  <a:ext uri="{0D108BD9-81ED-4DB2-BD59-A6C34878D82A}">
                    <a16:rowId xmlns:a16="http://schemas.microsoft.com/office/drawing/2014/main" val="2505722423"/>
                  </a:ext>
                </a:extLst>
              </a:tr>
              <a:tr h="273687">
                <a:tc>
                  <a:txBody>
                    <a:bodyPr/>
                    <a:lstStyle/>
                    <a:p>
                      <a:pPr algn="r" fontAlgn="b"/>
                      <a:r>
                        <a:rPr lang="en-US" sz="1200" b="0" i="0" u="none" strike="noStrike">
                          <a:solidFill>
                            <a:srgbClr val="000000"/>
                          </a:solidFill>
                          <a:effectLst/>
                          <a:latin typeface="Calibri" panose="020F0502020204030204" pitchFamily="34" charset="0"/>
                        </a:rPr>
                        <a:t>1/5/2022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325.86</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326.07</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315.98</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316.38</a:t>
                      </a:r>
                    </a:p>
                  </a:txBody>
                  <a:tcPr marL="9525" marR="9525" marT="9525" marB="0" anchor="b"/>
                </a:tc>
                <a:extLst>
                  <a:ext uri="{0D108BD9-81ED-4DB2-BD59-A6C34878D82A}">
                    <a16:rowId xmlns:a16="http://schemas.microsoft.com/office/drawing/2014/main" val="4129834630"/>
                  </a:ext>
                </a:extLst>
              </a:tr>
              <a:tr h="273687">
                <a:tc>
                  <a:txBody>
                    <a:bodyPr/>
                    <a:lstStyle/>
                    <a:p>
                      <a:pPr algn="r" fontAlgn="b"/>
                      <a:r>
                        <a:rPr lang="en-US" sz="1200" b="0" i="0" u="none" strike="noStrike">
                          <a:solidFill>
                            <a:srgbClr val="000000"/>
                          </a:solidFill>
                          <a:effectLst/>
                          <a:latin typeface="Calibri" panose="020F0502020204030204" pitchFamily="34" charset="0"/>
                        </a:rPr>
                        <a:t>1/6/2022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313.15</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318.7</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311.49</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313.88</a:t>
                      </a:r>
                    </a:p>
                  </a:txBody>
                  <a:tcPr marL="9525" marR="9525" marT="9525" marB="0" anchor="b"/>
                </a:tc>
                <a:extLst>
                  <a:ext uri="{0D108BD9-81ED-4DB2-BD59-A6C34878D82A}">
                    <a16:rowId xmlns:a16="http://schemas.microsoft.com/office/drawing/2014/main" val="1649881455"/>
                  </a:ext>
                </a:extLst>
              </a:tr>
              <a:tr h="273687">
                <a:tc>
                  <a:txBody>
                    <a:bodyPr/>
                    <a:lstStyle/>
                    <a:p>
                      <a:pPr algn="r" fontAlgn="b"/>
                      <a:r>
                        <a:rPr lang="en-US" sz="1200" b="0" i="0" u="none" strike="noStrike">
                          <a:solidFill>
                            <a:srgbClr val="000000"/>
                          </a:solidFill>
                          <a:effectLst/>
                          <a:latin typeface="Calibri" panose="020F0502020204030204" pitchFamily="34" charset="0"/>
                        </a:rPr>
                        <a:t>1/7/2022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314.15</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316.5</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310.09</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314.04</a:t>
                      </a:r>
                    </a:p>
                  </a:txBody>
                  <a:tcPr marL="9525" marR="9525" marT="9525" marB="0" anchor="b"/>
                </a:tc>
                <a:extLst>
                  <a:ext uri="{0D108BD9-81ED-4DB2-BD59-A6C34878D82A}">
                    <a16:rowId xmlns:a16="http://schemas.microsoft.com/office/drawing/2014/main" val="1341088570"/>
                  </a:ext>
                </a:extLst>
              </a:tr>
              <a:tr h="273687">
                <a:tc>
                  <a:txBody>
                    <a:bodyPr/>
                    <a:lstStyle/>
                    <a:p>
                      <a:pPr algn="r" fontAlgn="b"/>
                      <a:r>
                        <a:rPr lang="en-US" sz="1200" b="0" i="0" u="none" strike="noStrike">
                          <a:solidFill>
                            <a:srgbClr val="000000"/>
                          </a:solidFill>
                          <a:effectLst/>
                          <a:latin typeface="Calibri" panose="020F0502020204030204" pitchFamily="34" charset="0"/>
                        </a:rPr>
                        <a:t>1/10/2022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309.49</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314.72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304.69</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314.27</a:t>
                      </a:r>
                    </a:p>
                  </a:txBody>
                  <a:tcPr marL="9525" marR="9525" marT="9525" marB="0" anchor="b"/>
                </a:tc>
                <a:extLst>
                  <a:ext uri="{0D108BD9-81ED-4DB2-BD59-A6C34878D82A}">
                    <a16:rowId xmlns:a16="http://schemas.microsoft.com/office/drawing/2014/main" val="2620169070"/>
                  </a:ext>
                </a:extLst>
              </a:tr>
              <a:tr h="273687">
                <a:tc>
                  <a:txBody>
                    <a:bodyPr/>
                    <a:lstStyle/>
                    <a:p>
                      <a:pPr algn="r" fontAlgn="b"/>
                      <a:r>
                        <a:rPr lang="en-US" sz="1200" b="0" i="0" u="none" strike="noStrike">
                          <a:solidFill>
                            <a:srgbClr val="000000"/>
                          </a:solidFill>
                          <a:effectLst/>
                          <a:latin typeface="Calibri" panose="020F0502020204030204" pitchFamily="34" charset="0"/>
                        </a:rPr>
                        <a:t>1/11/2022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313.38</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316.61</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309.89</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314.98</a:t>
                      </a:r>
                    </a:p>
                  </a:txBody>
                  <a:tcPr marL="9525" marR="9525" marT="9525" marB="0" anchor="b"/>
                </a:tc>
                <a:extLst>
                  <a:ext uri="{0D108BD9-81ED-4DB2-BD59-A6C34878D82A}">
                    <a16:rowId xmlns:a16="http://schemas.microsoft.com/office/drawing/2014/main" val="697867635"/>
                  </a:ext>
                </a:extLst>
              </a:tr>
            </a:tbl>
          </a:graphicData>
        </a:graphic>
      </p:graphicFrame>
      <p:graphicFrame>
        <p:nvGraphicFramePr>
          <p:cNvPr id="11" name="Table 10">
            <a:extLst>
              <a:ext uri="{FF2B5EF4-FFF2-40B4-BE49-F238E27FC236}">
                <a16:creationId xmlns:a16="http://schemas.microsoft.com/office/drawing/2014/main" id="{06019928-51F3-4FC4-8CBA-CA26C273A365}"/>
              </a:ext>
            </a:extLst>
          </p:cNvPr>
          <p:cNvGraphicFramePr>
            <a:graphicFrameLocks noGrp="1"/>
          </p:cNvGraphicFramePr>
          <p:nvPr>
            <p:extLst>
              <p:ext uri="{D42A27DB-BD31-4B8C-83A1-F6EECF244321}">
                <p14:modId xmlns:p14="http://schemas.microsoft.com/office/powerpoint/2010/main" val="1308065071"/>
              </p:ext>
            </p:extLst>
          </p:nvPr>
        </p:nvGraphicFramePr>
        <p:xfrm>
          <a:off x="11078181" y="3728749"/>
          <a:ext cx="999770" cy="1915809"/>
        </p:xfrm>
        <a:graphic>
          <a:graphicData uri="http://schemas.openxmlformats.org/drawingml/2006/table">
            <a:tbl>
              <a:tblPr firstRow="1" bandRow="1">
                <a:tableStyleId>{93296810-A885-4BE3-A3E7-6D5BEEA58F35}</a:tableStyleId>
              </a:tblPr>
              <a:tblGrid>
                <a:gridCol w="999770">
                  <a:extLst>
                    <a:ext uri="{9D8B030D-6E8A-4147-A177-3AD203B41FA5}">
                      <a16:colId xmlns:a16="http://schemas.microsoft.com/office/drawing/2014/main" val="1441278130"/>
                    </a:ext>
                  </a:extLst>
                </a:gridCol>
              </a:tblGrid>
              <a:tr h="273687">
                <a:tc>
                  <a:txBody>
                    <a:bodyPr/>
                    <a:lstStyle/>
                    <a:p>
                      <a:pPr algn="ctr" fontAlgn="b"/>
                      <a:r>
                        <a:rPr lang="en-US" sz="1200" b="1" u="none" strike="noStrike" dirty="0" err="1">
                          <a:solidFill>
                            <a:schemeClr val="bg1"/>
                          </a:solidFill>
                          <a:effectLst/>
                        </a:rPr>
                        <a:t>NextClose</a:t>
                      </a:r>
                      <a:endParaRPr lang="en-US" sz="1200" b="1" i="0" u="none" strike="noStrike" dirty="0">
                        <a:solidFill>
                          <a:schemeClr val="bg1"/>
                        </a:solidFill>
                        <a:effectLst/>
                        <a:latin typeface="Calibri" panose="020F0502020204030204" pitchFamily="34" charset="0"/>
                      </a:endParaRPr>
                    </a:p>
                  </a:txBody>
                  <a:tcPr marL="7030" marR="7030" marT="7030" marB="0" anchor="ctr"/>
                </a:tc>
                <a:extLst>
                  <a:ext uri="{0D108BD9-81ED-4DB2-BD59-A6C34878D82A}">
                    <a16:rowId xmlns:a16="http://schemas.microsoft.com/office/drawing/2014/main" val="684285565"/>
                  </a:ext>
                </a:extLst>
              </a:tr>
              <a:tr h="273687">
                <a:tc>
                  <a:txBody>
                    <a:bodyPr/>
                    <a:lstStyle/>
                    <a:p>
                      <a:pPr algn="r" fontAlgn="b"/>
                      <a:r>
                        <a:rPr lang="en-US" sz="1200" b="0" i="0" u="none" strike="noStrike" dirty="0">
                          <a:solidFill>
                            <a:srgbClr val="000000"/>
                          </a:solidFill>
                          <a:effectLst/>
                          <a:latin typeface="Calibri" panose="020F0502020204030204" pitchFamily="34" charset="0"/>
                        </a:rPr>
                        <a:t>316.38</a:t>
                      </a:r>
                    </a:p>
                  </a:txBody>
                  <a:tcPr marL="9525" marR="9525" marT="9525" marB="0" anchor="b"/>
                </a:tc>
                <a:extLst>
                  <a:ext uri="{0D108BD9-81ED-4DB2-BD59-A6C34878D82A}">
                    <a16:rowId xmlns:a16="http://schemas.microsoft.com/office/drawing/2014/main" val="2928412088"/>
                  </a:ext>
                </a:extLst>
              </a:tr>
              <a:tr h="273687">
                <a:tc>
                  <a:txBody>
                    <a:bodyPr/>
                    <a:lstStyle/>
                    <a:p>
                      <a:pPr algn="r" fontAlgn="b"/>
                      <a:r>
                        <a:rPr lang="en-US" sz="1200" b="0" i="0" u="none" strike="noStrike" dirty="0">
                          <a:solidFill>
                            <a:srgbClr val="000000"/>
                          </a:solidFill>
                          <a:effectLst/>
                          <a:latin typeface="Calibri" panose="020F0502020204030204" pitchFamily="34" charset="0"/>
                        </a:rPr>
                        <a:t>313.88</a:t>
                      </a:r>
                    </a:p>
                  </a:txBody>
                  <a:tcPr marL="9525" marR="9525" marT="9525" marB="0" anchor="b"/>
                </a:tc>
                <a:extLst>
                  <a:ext uri="{0D108BD9-81ED-4DB2-BD59-A6C34878D82A}">
                    <a16:rowId xmlns:a16="http://schemas.microsoft.com/office/drawing/2014/main" val="2065551603"/>
                  </a:ext>
                </a:extLst>
              </a:tr>
              <a:tr h="273687">
                <a:tc>
                  <a:txBody>
                    <a:bodyPr/>
                    <a:lstStyle/>
                    <a:p>
                      <a:pPr algn="r" fontAlgn="b"/>
                      <a:r>
                        <a:rPr lang="en-US" sz="1200" b="0" i="0" u="none" strike="noStrike" dirty="0">
                          <a:solidFill>
                            <a:srgbClr val="000000"/>
                          </a:solidFill>
                          <a:effectLst/>
                          <a:latin typeface="Calibri" panose="020F0502020204030204" pitchFamily="34" charset="0"/>
                        </a:rPr>
                        <a:t>314.04</a:t>
                      </a:r>
                    </a:p>
                  </a:txBody>
                  <a:tcPr marL="9525" marR="9525" marT="9525" marB="0" anchor="b"/>
                </a:tc>
                <a:extLst>
                  <a:ext uri="{0D108BD9-81ED-4DB2-BD59-A6C34878D82A}">
                    <a16:rowId xmlns:a16="http://schemas.microsoft.com/office/drawing/2014/main" val="2297655550"/>
                  </a:ext>
                </a:extLst>
              </a:tr>
              <a:tr h="273687">
                <a:tc>
                  <a:txBody>
                    <a:bodyPr/>
                    <a:lstStyle/>
                    <a:p>
                      <a:pPr algn="r" fontAlgn="b"/>
                      <a:r>
                        <a:rPr lang="en-US" sz="1200" b="0" i="0" u="none" strike="noStrike" dirty="0">
                          <a:solidFill>
                            <a:srgbClr val="000000"/>
                          </a:solidFill>
                          <a:effectLst/>
                          <a:latin typeface="Calibri" panose="020F0502020204030204" pitchFamily="34" charset="0"/>
                        </a:rPr>
                        <a:t>314.27</a:t>
                      </a:r>
                    </a:p>
                  </a:txBody>
                  <a:tcPr marL="9525" marR="9525" marT="9525" marB="0" anchor="b"/>
                </a:tc>
                <a:extLst>
                  <a:ext uri="{0D108BD9-81ED-4DB2-BD59-A6C34878D82A}">
                    <a16:rowId xmlns:a16="http://schemas.microsoft.com/office/drawing/2014/main" val="2320953050"/>
                  </a:ext>
                </a:extLst>
              </a:tr>
              <a:tr h="273687">
                <a:tc>
                  <a:txBody>
                    <a:bodyPr/>
                    <a:lstStyle/>
                    <a:p>
                      <a:pPr algn="r" fontAlgn="b"/>
                      <a:r>
                        <a:rPr lang="en-US" sz="1200" b="0" i="0" u="none" strike="noStrike" dirty="0">
                          <a:solidFill>
                            <a:srgbClr val="000000"/>
                          </a:solidFill>
                          <a:effectLst/>
                          <a:latin typeface="Calibri" panose="020F0502020204030204" pitchFamily="34" charset="0"/>
                        </a:rPr>
                        <a:t>314.98</a:t>
                      </a:r>
                    </a:p>
                  </a:txBody>
                  <a:tcPr marL="9525" marR="9525" marT="9525" marB="0" anchor="b"/>
                </a:tc>
                <a:extLst>
                  <a:ext uri="{0D108BD9-81ED-4DB2-BD59-A6C34878D82A}">
                    <a16:rowId xmlns:a16="http://schemas.microsoft.com/office/drawing/2014/main" val="3229786951"/>
                  </a:ext>
                </a:extLst>
              </a:tr>
              <a:tr h="273687">
                <a:tc>
                  <a:txBody>
                    <a:bodyPr/>
                    <a:lstStyle/>
                    <a:p>
                      <a:pPr algn="r" fontAlgn="b"/>
                      <a:r>
                        <a:rPr lang="en-US" sz="1200" b="1" u="none" strike="noStrike" dirty="0">
                          <a:solidFill>
                            <a:srgbClr val="000000"/>
                          </a:solidFill>
                          <a:effectLst/>
                        </a:rPr>
                        <a:t>???</a:t>
                      </a:r>
                      <a:endParaRPr lang="en-US" sz="1200" b="1" i="0" u="none" strike="noStrike" dirty="0">
                        <a:solidFill>
                          <a:srgbClr val="000000"/>
                        </a:solidFill>
                        <a:effectLst/>
                        <a:latin typeface="Calibri" panose="020F0502020204030204" pitchFamily="34" charset="0"/>
                      </a:endParaRPr>
                    </a:p>
                  </a:txBody>
                  <a:tcPr marL="7030" marR="7030" marT="7030" marB="0" anchor="b"/>
                </a:tc>
                <a:extLst>
                  <a:ext uri="{0D108BD9-81ED-4DB2-BD59-A6C34878D82A}">
                    <a16:rowId xmlns:a16="http://schemas.microsoft.com/office/drawing/2014/main" val="4287252481"/>
                  </a:ext>
                </a:extLst>
              </a:tr>
            </a:tbl>
          </a:graphicData>
        </a:graphic>
      </p:graphicFrame>
      <p:sp>
        <p:nvSpPr>
          <p:cNvPr id="12" name="Arrow: Right 11">
            <a:extLst>
              <a:ext uri="{FF2B5EF4-FFF2-40B4-BE49-F238E27FC236}">
                <a16:creationId xmlns:a16="http://schemas.microsoft.com/office/drawing/2014/main" id="{4D599CE1-9E71-44B2-B009-A1B4587684F3}"/>
              </a:ext>
            </a:extLst>
          </p:cNvPr>
          <p:cNvSpPr/>
          <p:nvPr/>
        </p:nvSpPr>
        <p:spPr>
          <a:xfrm>
            <a:off x="10659632" y="4485664"/>
            <a:ext cx="163961" cy="42094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34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7934-5F7C-4C7E-A61B-8ABB2768C74D}"/>
              </a:ext>
            </a:extLst>
          </p:cNvPr>
          <p:cNvSpPr>
            <a:spLocks noGrp="1"/>
          </p:cNvSpPr>
          <p:nvPr>
            <p:ph type="title"/>
          </p:nvPr>
        </p:nvSpPr>
        <p:spPr/>
        <p:txBody>
          <a:bodyPr/>
          <a:lstStyle/>
          <a:p>
            <a:r>
              <a:rPr lang="en-US" dirty="0"/>
              <a:t>Image Analytics and Text Analytics</a:t>
            </a:r>
          </a:p>
        </p:txBody>
      </p:sp>
      <p:sp>
        <p:nvSpPr>
          <p:cNvPr id="3" name="Content Placeholder 2">
            <a:extLst>
              <a:ext uri="{FF2B5EF4-FFF2-40B4-BE49-F238E27FC236}">
                <a16:creationId xmlns:a16="http://schemas.microsoft.com/office/drawing/2014/main" id="{DAFD3F78-07EF-46FE-B3D8-69503E0717D9}"/>
              </a:ext>
            </a:extLst>
          </p:cNvPr>
          <p:cNvSpPr>
            <a:spLocks noGrp="1"/>
          </p:cNvSpPr>
          <p:nvPr>
            <p:ph sz="quarter" idx="10"/>
          </p:nvPr>
        </p:nvSpPr>
        <p:spPr/>
        <p:txBody>
          <a:bodyPr/>
          <a:lstStyle/>
          <a:p>
            <a:r>
              <a:rPr lang="en-US" dirty="0"/>
              <a:t>We focus on the mentioned tasks (classification, regression, etc.) however applied on image or text data</a:t>
            </a:r>
          </a:p>
          <a:p>
            <a:endParaRPr lang="en-US" dirty="0"/>
          </a:p>
        </p:txBody>
      </p:sp>
      <p:graphicFrame>
        <p:nvGraphicFramePr>
          <p:cNvPr id="4" name="Table 4">
            <a:extLst>
              <a:ext uri="{FF2B5EF4-FFF2-40B4-BE49-F238E27FC236}">
                <a16:creationId xmlns:a16="http://schemas.microsoft.com/office/drawing/2014/main" id="{14F38EAE-8DAC-4345-A3A5-4ED343C052E0}"/>
              </a:ext>
            </a:extLst>
          </p:cNvPr>
          <p:cNvGraphicFramePr>
            <a:graphicFrameLocks noGrp="1"/>
          </p:cNvGraphicFramePr>
          <p:nvPr>
            <p:extLst>
              <p:ext uri="{D42A27DB-BD31-4B8C-83A1-F6EECF244321}">
                <p14:modId xmlns:p14="http://schemas.microsoft.com/office/powerpoint/2010/main" val="2437519548"/>
              </p:ext>
            </p:extLst>
          </p:nvPr>
        </p:nvGraphicFramePr>
        <p:xfrm>
          <a:off x="354550" y="1841411"/>
          <a:ext cx="2319282" cy="4072506"/>
        </p:xfrm>
        <a:graphic>
          <a:graphicData uri="http://schemas.openxmlformats.org/drawingml/2006/table">
            <a:tbl>
              <a:tblPr firstRow="1" bandRow="1">
                <a:tableStyleId>{00A15C55-8517-42AA-B614-E9B94910E393}</a:tableStyleId>
              </a:tblPr>
              <a:tblGrid>
                <a:gridCol w="2319282">
                  <a:extLst>
                    <a:ext uri="{9D8B030D-6E8A-4147-A177-3AD203B41FA5}">
                      <a16:colId xmlns:a16="http://schemas.microsoft.com/office/drawing/2014/main" val="1519493360"/>
                    </a:ext>
                  </a:extLst>
                </a:gridCol>
              </a:tblGrid>
              <a:tr h="327924">
                <a:tc>
                  <a:txBody>
                    <a:bodyPr/>
                    <a:lstStyle/>
                    <a:p>
                      <a:pPr algn="ctr"/>
                      <a:r>
                        <a:rPr lang="en-US" dirty="0"/>
                        <a:t>Image</a:t>
                      </a:r>
                    </a:p>
                  </a:txBody>
                  <a:tcPr/>
                </a:tc>
                <a:extLst>
                  <a:ext uri="{0D108BD9-81ED-4DB2-BD59-A6C34878D82A}">
                    <a16:rowId xmlns:a16="http://schemas.microsoft.com/office/drawing/2014/main" val="3902634008"/>
                  </a:ext>
                </a:extLst>
              </a:tr>
              <a:tr h="1235582">
                <a:tc>
                  <a:txBody>
                    <a:bodyPr/>
                    <a:lstStyle/>
                    <a:p>
                      <a:endParaRPr lang="en-US" dirty="0"/>
                    </a:p>
                  </a:txBody>
                  <a:tcPr/>
                </a:tc>
                <a:extLst>
                  <a:ext uri="{0D108BD9-81ED-4DB2-BD59-A6C34878D82A}">
                    <a16:rowId xmlns:a16="http://schemas.microsoft.com/office/drawing/2014/main" val="4183554272"/>
                  </a:ext>
                </a:extLst>
              </a:tr>
              <a:tr h="1235582">
                <a:tc>
                  <a:txBody>
                    <a:bodyPr/>
                    <a:lstStyle/>
                    <a:p>
                      <a:endParaRPr lang="en-US"/>
                    </a:p>
                  </a:txBody>
                  <a:tcPr/>
                </a:tc>
                <a:extLst>
                  <a:ext uri="{0D108BD9-81ED-4DB2-BD59-A6C34878D82A}">
                    <a16:rowId xmlns:a16="http://schemas.microsoft.com/office/drawing/2014/main" val="253480730"/>
                  </a:ext>
                </a:extLst>
              </a:tr>
              <a:tr h="1235582">
                <a:tc>
                  <a:txBody>
                    <a:bodyPr/>
                    <a:lstStyle/>
                    <a:p>
                      <a:endParaRPr lang="en-US" dirty="0"/>
                    </a:p>
                  </a:txBody>
                  <a:tcPr/>
                </a:tc>
                <a:extLst>
                  <a:ext uri="{0D108BD9-81ED-4DB2-BD59-A6C34878D82A}">
                    <a16:rowId xmlns:a16="http://schemas.microsoft.com/office/drawing/2014/main" val="2582088165"/>
                  </a:ext>
                </a:extLst>
              </a:tr>
            </a:tbl>
          </a:graphicData>
        </a:graphic>
      </p:graphicFrame>
      <p:pic>
        <p:nvPicPr>
          <p:cNvPr id="3074" name="Picture 2" descr="The 25 Cutest Dog Breeds - Most Adorable Dogs and Puppies">
            <a:extLst>
              <a:ext uri="{FF2B5EF4-FFF2-40B4-BE49-F238E27FC236}">
                <a16:creationId xmlns:a16="http://schemas.microsoft.com/office/drawing/2014/main" id="{21DE3F9A-164C-4D09-B93E-8E8FDEDE3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66" y="2335064"/>
            <a:ext cx="1781849" cy="89373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at returns home after family believe they cremated him | The Independent">
            <a:extLst>
              <a:ext uri="{FF2B5EF4-FFF2-40B4-BE49-F238E27FC236}">
                <a16:creationId xmlns:a16="http://schemas.microsoft.com/office/drawing/2014/main" id="{F9EDC08C-872F-4CE9-9BFC-B56A9D9AC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652" y="4771029"/>
            <a:ext cx="1467076" cy="108484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Why You're Probably Training Your Cat All Wrong">
            <a:extLst>
              <a:ext uri="{FF2B5EF4-FFF2-40B4-BE49-F238E27FC236}">
                <a16:creationId xmlns:a16="http://schemas.microsoft.com/office/drawing/2014/main" id="{8EBC6772-373B-455D-A686-D57F5D46AC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4424" y="3578823"/>
            <a:ext cx="959532" cy="9595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4">
            <a:extLst>
              <a:ext uri="{FF2B5EF4-FFF2-40B4-BE49-F238E27FC236}">
                <a16:creationId xmlns:a16="http://schemas.microsoft.com/office/drawing/2014/main" id="{9CDEE09F-CA8A-4791-80EF-98BC451B9257}"/>
              </a:ext>
            </a:extLst>
          </p:cNvPr>
          <p:cNvGraphicFramePr>
            <a:graphicFrameLocks noGrp="1"/>
          </p:cNvGraphicFramePr>
          <p:nvPr>
            <p:extLst>
              <p:ext uri="{D42A27DB-BD31-4B8C-83A1-F6EECF244321}">
                <p14:modId xmlns:p14="http://schemas.microsoft.com/office/powerpoint/2010/main" val="1300786105"/>
              </p:ext>
            </p:extLst>
          </p:nvPr>
        </p:nvGraphicFramePr>
        <p:xfrm>
          <a:off x="3268512" y="1841411"/>
          <a:ext cx="2319282" cy="4072506"/>
        </p:xfrm>
        <a:graphic>
          <a:graphicData uri="http://schemas.openxmlformats.org/drawingml/2006/table">
            <a:tbl>
              <a:tblPr firstRow="1" bandRow="1">
                <a:tableStyleId>{93296810-A885-4BE3-A3E7-6D5BEEA58F35}</a:tableStyleId>
              </a:tblPr>
              <a:tblGrid>
                <a:gridCol w="2319282">
                  <a:extLst>
                    <a:ext uri="{9D8B030D-6E8A-4147-A177-3AD203B41FA5}">
                      <a16:colId xmlns:a16="http://schemas.microsoft.com/office/drawing/2014/main" val="1519493360"/>
                    </a:ext>
                  </a:extLst>
                </a:gridCol>
              </a:tblGrid>
              <a:tr h="327924">
                <a:tc>
                  <a:txBody>
                    <a:bodyPr/>
                    <a:lstStyle/>
                    <a:p>
                      <a:pPr algn="ctr"/>
                      <a:r>
                        <a:rPr lang="en-US" dirty="0"/>
                        <a:t>Class</a:t>
                      </a:r>
                    </a:p>
                  </a:txBody>
                  <a:tcPr/>
                </a:tc>
                <a:extLst>
                  <a:ext uri="{0D108BD9-81ED-4DB2-BD59-A6C34878D82A}">
                    <a16:rowId xmlns:a16="http://schemas.microsoft.com/office/drawing/2014/main" val="3902634008"/>
                  </a:ext>
                </a:extLst>
              </a:tr>
              <a:tr h="1235582">
                <a:tc>
                  <a:txBody>
                    <a:bodyPr/>
                    <a:lstStyle/>
                    <a:p>
                      <a:pPr algn="ctr"/>
                      <a:r>
                        <a:rPr lang="en-US" sz="2000" b="1" dirty="0"/>
                        <a:t>Dog</a:t>
                      </a:r>
                    </a:p>
                  </a:txBody>
                  <a:tcPr anchor="ctr"/>
                </a:tc>
                <a:extLst>
                  <a:ext uri="{0D108BD9-81ED-4DB2-BD59-A6C34878D82A}">
                    <a16:rowId xmlns:a16="http://schemas.microsoft.com/office/drawing/2014/main" val="4183554272"/>
                  </a:ext>
                </a:extLst>
              </a:tr>
              <a:tr h="1235582">
                <a:tc>
                  <a:txBody>
                    <a:bodyPr/>
                    <a:lstStyle/>
                    <a:p>
                      <a:pPr algn="ctr"/>
                      <a:r>
                        <a:rPr lang="en-US" sz="2000" b="1" dirty="0"/>
                        <a:t>Cat</a:t>
                      </a:r>
                    </a:p>
                  </a:txBody>
                  <a:tcPr anchor="ctr"/>
                </a:tc>
                <a:extLst>
                  <a:ext uri="{0D108BD9-81ED-4DB2-BD59-A6C34878D82A}">
                    <a16:rowId xmlns:a16="http://schemas.microsoft.com/office/drawing/2014/main" val="253480730"/>
                  </a:ext>
                </a:extLst>
              </a:tr>
              <a:tr h="1235582">
                <a:tc>
                  <a:txBody>
                    <a:bodyPr/>
                    <a:lstStyle/>
                    <a:p>
                      <a:pPr algn="ctr"/>
                      <a:r>
                        <a:rPr lang="en-US" sz="2000" b="1" dirty="0"/>
                        <a:t>Cat</a:t>
                      </a:r>
                    </a:p>
                  </a:txBody>
                  <a:tcPr anchor="ctr"/>
                </a:tc>
                <a:extLst>
                  <a:ext uri="{0D108BD9-81ED-4DB2-BD59-A6C34878D82A}">
                    <a16:rowId xmlns:a16="http://schemas.microsoft.com/office/drawing/2014/main" val="2582088165"/>
                  </a:ext>
                </a:extLst>
              </a:tr>
            </a:tbl>
          </a:graphicData>
        </a:graphic>
      </p:graphicFrame>
      <p:sp>
        <p:nvSpPr>
          <p:cNvPr id="10" name="Arrow: Right 9">
            <a:extLst>
              <a:ext uri="{FF2B5EF4-FFF2-40B4-BE49-F238E27FC236}">
                <a16:creationId xmlns:a16="http://schemas.microsoft.com/office/drawing/2014/main" id="{2EB84F29-8250-49F3-AA69-E10BA13E2527}"/>
              </a:ext>
            </a:extLst>
          </p:cNvPr>
          <p:cNvSpPr/>
          <p:nvPr/>
        </p:nvSpPr>
        <p:spPr>
          <a:xfrm>
            <a:off x="2889191" y="3848119"/>
            <a:ext cx="163961" cy="42094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aphicFrame>
        <p:nvGraphicFramePr>
          <p:cNvPr id="11" name="Table 4">
            <a:extLst>
              <a:ext uri="{FF2B5EF4-FFF2-40B4-BE49-F238E27FC236}">
                <a16:creationId xmlns:a16="http://schemas.microsoft.com/office/drawing/2014/main" id="{A79116E3-B755-4DC6-8993-5974B2CD656E}"/>
              </a:ext>
            </a:extLst>
          </p:cNvPr>
          <p:cNvGraphicFramePr>
            <a:graphicFrameLocks noGrp="1"/>
          </p:cNvGraphicFramePr>
          <p:nvPr>
            <p:extLst>
              <p:ext uri="{D42A27DB-BD31-4B8C-83A1-F6EECF244321}">
                <p14:modId xmlns:p14="http://schemas.microsoft.com/office/powerpoint/2010/main" val="2853897726"/>
              </p:ext>
            </p:extLst>
          </p:nvPr>
        </p:nvGraphicFramePr>
        <p:xfrm>
          <a:off x="6813157" y="1841411"/>
          <a:ext cx="2319282" cy="4072506"/>
        </p:xfrm>
        <a:graphic>
          <a:graphicData uri="http://schemas.openxmlformats.org/drawingml/2006/table">
            <a:tbl>
              <a:tblPr firstRow="1" bandRow="1">
                <a:tableStyleId>{00A15C55-8517-42AA-B614-E9B94910E393}</a:tableStyleId>
              </a:tblPr>
              <a:tblGrid>
                <a:gridCol w="2319282">
                  <a:extLst>
                    <a:ext uri="{9D8B030D-6E8A-4147-A177-3AD203B41FA5}">
                      <a16:colId xmlns:a16="http://schemas.microsoft.com/office/drawing/2014/main" val="1519493360"/>
                    </a:ext>
                  </a:extLst>
                </a:gridCol>
              </a:tblGrid>
              <a:tr h="327924">
                <a:tc>
                  <a:txBody>
                    <a:bodyPr/>
                    <a:lstStyle/>
                    <a:p>
                      <a:pPr algn="ctr"/>
                      <a:r>
                        <a:rPr lang="en-US" dirty="0"/>
                        <a:t>Comment</a:t>
                      </a:r>
                    </a:p>
                  </a:txBody>
                  <a:tcPr/>
                </a:tc>
                <a:extLst>
                  <a:ext uri="{0D108BD9-81ED-4DB2-BD59-A6C34878D82A}">
                    <a16:rowId xmlns:a16="http://schemas.microsoft.com/office/drawing/2014/main" val="3902634008"/>
                  </a:ext>
                </a:extLst>
              </a:tr>
              <a:tr h="1235582">
                <a:tc>
                  <a:txBody>
                    <a:bodyPr/>
                    <a:lstStyle/>
                    <a:p>
                      <a:r>
                        <a:rPr lang="en-US" dirty="0"/>
                        <a:t>Love the product, will buy again, A++++++</a:t>
                      </a:r>
                    </a:p>
                  </a:txBody>
                  <a:tcPr/>
                </a:tc>
                <a:extLst>
                  <a:ext uri="{0D108BD9-81ED-4DB2-BD59-A6C34878D82A}">
                    <a16:rowId xmlns:a16="http://schemas.microsoft.com/office/drawing/2014/main" val="4183554272"/>
                  </a:ext>
                </a:extLst>
              </a:tr>
              <a:tr h="1235582">
                <a:tc>
                  <a:txBody>
                    <a:bodyPr/>
                    <a:lstStyle/>
                    <a:p>
                      <a:r>
                        <a:rPr lang="en-US" dirty="0"/>
                        <a:t>Didn’t work. Returned. Not coming back.</a:t>
                      </a:r>
                    </a:p>
                  </a:txBody>
                  <a:tcPr/>
                </a:tc>
                <a:extLst>
                  <a:ext uri="{0D108BD9-81ED-4DB2-BD59-A6C34878D82A}">
                    <a16:rowId xmlns:a16="http://schemas.microsoft.com/office/drawing/2014/main" val="253480730"/>
                  </a:ext>
                </a:extLst>
              </a:tr>
              <a:tr h="1235582">
                <a:tc>
                  <a:txBody>
                    <a:bodyPr/>
                    <a:lstStyle/>
                    <a:p>
                      <a:r>
                        <a:rPr lang="en-US" dirty="0"/>
                        <a:t>The product is mediocre. Can temporarily use, but will replace</a:t>
                      </a:r>
                    </a:p>
                  </a:txBody>
                  <a:tcPr/>
                </a:tc>
                <a:extLst>
                  <a:ext uri="{0D108BD9-81ED-4DB2-BD59-A6C34878D82A}">
                    <a16:rowId xmlns:a16="http://schemas.microsoft.com/office/drawing/2014/main" val="2582088165"/>
                  </a:ext>
                </a:extLst>
              </a:tr>
            </a:tbl>
          </a:graphicData>
        </a:graphic>
      </p:graphicFrame>
      <p:graphicFrame>
        <p:nvGraphicFramePr>
          <p:cNvPr id="12" name="Table 4">
            <a:extLst>
              <a:ext uri="{FF2B5EF4-FFF2-40B4-BE49-F238E27FC236}">
                <a16:creationId xmlns:a16="http://schemas.microsoft.com/office/drawing/2014/main" id="{6CE4D1DA-81E8-4B37-AA3C-829D2D144E14}"/>
              </a:ext>
            </a:extLst>
          </p:cNvPr>
          <p:cNvGraphicFramePr>
            <a:graphicFrameLocks noGrp="1"/>
          </p:cNvGraphicFramePr>
          <p:nvPr>
            <p:extLst>
              <p:ext uri="{D42A27DB-BD31-4B8C-83A1-F6EECF244321}">
                <p14:modId xmlns:p14="http://schemas.microsoft.com/office/powerpoint/2010/main" val="3241806016"/>
              </p:ext>
            </p:extLst>
          </p:nvPr>
        </p:nvGraphicFramePr>
        <p:xfrm>
          <a:off x="9727119" y="1841411"/>
          <a:ext cx="2319282" cy="4072506"/>
        </p:xfrm>
        <a:graphic>
          <a:graphicData uri="http://schemas.openxmlformats.org/drawingml/2006/table">
            <a:tbl>
              <a:tblPr firstRow="1" bandRow="1">
                <a:tableStyleId>{93296810-A885-4BE3-A3E7-6D5BEEA58F35}</a:tableStyleId>
              </a:tblPr>
              <a:tblGrid>
                <a:gridCol w="2319282">
                  <a:extLst>
                    <a:ext uri="{9D8B030D-6E8A-4147-A177-3AD203B41FA5}">
                      <a16:colId xmlns:a16="http://schemas.microsoft.com/office/drawing/2014/main" val="1519493360"/>
                    </a:ext>
                  </a:extLst>
                </a:gridCol>
              </a:tblGrid>
              <a:tr h="327924">
                <a:tc>
                  <a:txBody>
                    <a:bodyPr/>
                    <a:lstStyle/>
                    <a:p>
                      <a:pPr algn="ctr"/>
                      <a:r>
                        <a:rPr lang="en-US" dirty="0"/>
                        <a:t>Rating</a:t>
                      </a:r>
                    </a:p>
                  </a:txBody>
                  <a:tcPr/>
                </a:tc>
                <a:extLst>
                  <a:ext uri="{0D108BD9-81ED-4DB2-BD59-A6C34878D82A}">
                    <a16:rowId xmlns:a16="http://schemas.microsoft.com/office/drawing/2014/main" val="3902634008"/>
                  </a:ext>
                </a:extLst>
              </a:tr>
              <a:tr h="1235582">
                <a:tc>
                  <a:txBody>
                    <a:bodyPr/>
                    <a:lstStyle/>
                    <a:p>
                      <a:pPr algn="ctr"/>
                      <a:r>
                        <a:rPr lang="en-US" sz="2000" b="1" dirty="0"/>
                        <a:t>5</a:t>
                      </a:r>
                    </a:p>
                  </a:txBody>
                  <a:tcPr anchor="ctr"/>
                </a:tc>
                <a:extLst>
                  <a:ext uri="{0D108BD9-81ED-4DB2-BD59-A6C34878D82A}">
                    <a16:rowId xmlns:a16="http://schemas.microsoft.com/office/drawing/2014/main" val="4183554272"/>
                  </a:ext>
                </a:extLst>
              </a:tr>
              <a:tr h="1235582">
                <a:tc>
                  <a:txBody>
                    <a:bodyPr/>
                    <a:lstStyle/>
                    <a:p>
                      <a:pPr algn="ctr"/>
                      <a:r>
                        <a:rPr lang="en-US" sz="2000" b="1" dirty="0"/>
                        <a:t>1</a:t>
                      </a:r>
                    </a:p>
                  </a:txBody>
                  <a:tcPr anchor="ctr"/>
                </a:tc>
                <a:extLst>
                  <a:ext uri="{0D108BD9-81ED-4DB2-BD59-A6C34878D82A}">
                    <a16:rowId xmlns:a16="http://schemas.microsoft.com/office/drawing/2014/main" val="253480730"/>
                  </a:ext>
                </a:extLst>
              </a:tr>
              <a:tr h="1235582">
                <a:tc>
                  <a:txBody>
                    <a:bodyPr/>
                    <a:lstStyle/>
                    <a:p>
                      <a:pPr algn="ctr"/>
                      <a:r>
                        <a:rPr lang="en-US" sz="2000" b="1" dirty="0"/>
                        <a:t>2</a:t>
                      </a:r>
                    </a:p>
                  </a:txBody>
                  <a:tcPr anchor="ctr"/>
                </a:tc>
                <a:extLst>
                  <a:ext uri="{0D108BD9-81ED-4DB2-BD59-A6C34878D82A}">
                    <a16:rowId xmlns:a16="http://schemas.microsoft.com/office/drawing/2014/main" val="2582088165"/>
                  </a:ext>
                </a:extLst>
              </a:tr>
            </a:tbl>
          </a:graphicData>
        </a:graphic>
      </p:graphicFrame>
      <p:sp>
        <p:nvSpPr>
          <p:cNvPr id="13" name="Arrow: Right 12">
            <a:extLst>
              <a:ext uri="{FF2B5EF4-FFF2-40B4-BE49-F238E27FC236}">
                <a16:creationId xmlns:a16="http://schemas.microsoft.com/office/drawing/2014/main" id="{C5DC96F9-B273-46EE-B41F-D54EC1FBEFD6}"/>
              </a:ext>
            </a:extLst>
          </p:cNvPr>
          <p:cNvSpPr/>
          <p:nvPr/>
        </p:nvSpPr>
        <p:spPr>
          <a:xfrm>
            <a:off x="9347798" y="3848119"/>
            <a:ext cx="163961" cy="42094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379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DCB6-6A57-43D5-8CDD-DCB66E422E0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0E36148-ABEC-4915-806C-AC1C32CBFB28}"/>
              </a:ext>
            </a:extLst>
          </p:cNvPr>
          <p:cNvSpPr>
            <a:spLocks noGrp="1"/>
          </p:cNvSpPr>
          <p:nvPr>
            <p:ph sz="quarter" idx="10"/>
          </p:nvPr>
        </p:nvSpPr>
        <p:spPr/>
        <p:txBody>
          <a:bodyPr/>
          <a:lstStyle/>
          <a:p>
            <a:r>
              <a:rPr lang="en-US" dirty="0"/>
              <a:t>Machine Learning Based Cloud Analytics</a:t>
            </a:r>
          </a:p>
          <a:p>
            <a:r>
              <a:rPr lang="en-US" dirty="0"/>
              <a:t>Activities in this course</a:t>
            </a:r>
          </a:p>
          <a:p>
            <a:r>
              <a:rPr lang="en-US" dirty="0"/>
              <a:t>Overview of Data and Data Analytical Tasks Reviewed in this Course</a:t>
            </a:r>
          </a:p>
          <a:p>
            <a:endParaRPr lang="en-US" dirty="0"/>
          </a:p>
        </p:txBody>
      </p:sp>
    </p:spTree>
    <p:extLst>
      <p:ext uri="{BB962C8B-B14F-4D97-AF65-F5344CB8AC3E}">
        <p14:creationId xmlns:p14="http://schemas.microsoft.com/office/powerpoint/2010/main" val="171847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911A-3BB5-4459-8AF3-AF411490A894}"/>
              </a:ext>
            </a:extLst>
          </p:cNvPr>
          <p:cNvSpPr>
            <a:spLocks noGrp="1"/>
          </p:cNvSpPr>
          <p:nvPr>
            <p:ph type="title"/>
          </p:nvPr>
        </p:nvSpPr>
        <p:spPr/>
        <p:txBody>
          <a:bodyPr/>
          <a:lstStyle/>
          <a:p>
            <a:r>
              <a:rPr lang="en-US" dirty="0"/>
              <a:t>Data Analytics</a:t>
            </a:r>
          </a:p>
        </p:txBody>
      </p:sp>
      <p:sp>
        <p:nvSpPr>
          <p:cNvPr id="3" name="Content Placeholder 2">
            <a:extLst>
              <a:ext uri="{FF2B5EF4-FFF2-40B4-BE49-F238E27FC236}">
                <a16:creationId xmlns:a16="http://schemas.microsoft.com/office/drawing/2014/main" id="{F3F98559-9815-4642-8017-FA3FE52F571E}"/>
              </a:ext>
            </a:extLst>
          </p:cNvPr>
          <p:cNvSpPr>
            <a:spLocks noGrp="1"/>
          </p:cNvSpPr>
          <p:nvPr>
            <p:ph sz="quarter" idx="10"/>
          </p:nvPr>
        </p:nvSpPr>
        <p:spPr/>
        <p:txBody>
          <a:bodyPr/>
          <a:lstStyle/>
          <a:p>
            <a:r>
              <a:rPr lang="en-US" sz="2400" dirty="0"/>
              <a:t>The process of discover meaningful patterns in data</a:t>
            </a:r>
          </a:p>
          <a:p>
            <a:pPr lvl="1"/>
            <a:r>
              <a:rPr lang="en-US" sz="2000" dirty="0"/>
              <a:t>Raw data by themselves may not be too useful nor interesting</a:t>
            </a:r>
          </a:p>
          <a:p>
            <a:pPr lvl="1"/>
            <a:r>
              <a:rPr lang="en-US" sz="2000" dirty="0"/>
              <a:t>It is our task to make sense of the data and discover meaningful patterns</a:t>
            </a:r>
          </a:p>
          <a:p>
            <a:endParaRPr lang="en-US" dirty="0"/>
          </a:p>
        </p:txBody>
      </p:sp>
      <p:graphicFrame>
        <p:nvGraphicFramePr>
          <p:cNvPr id="6" name="Table 4">
            <a:extLst>
              <a:ext uri="{FF2B5EF4-FFF2-40B4-BE49-F238E27FC236}">
                <a16:creationId xmlns:a16="http://schemas.microsoft.com/office/drawing/2014/main" id="{2B21BD1F-BB77-4480-925F-B1F20B247842}"/>
              </a:ext>
            </a:extLst>
          </p:cNvPr>
          <p:cNvGraphicFramePr>
            <a:graphicFrameLocks noGrp="1"/>
          </p:cNvGraphicFramePr>
          <p:nvPr>
            <p:extLst>
              <p:ext uri="{D42A27DB-BD31-4B8C-83A1-F6EECF244321}">
                <p14:modId xmlns:p14="http://schemas.microsoft.com/office/powerpoint/2010/main" val="2707651445"/>
              </p:ext>
            </p:extLst>
          </p:nvPr>
        </p:nvGraphicFramePr>
        <p:xfrm>
          <a:off x="395706" y="2538144"/>
          <a:ext cx="4627480" cy="2966720"/>
        </p:xfrm>
        <a:graphic>
          <a:graphicData uri="http://schemas.openxmlformats.org/drawingml/2006/table">
            <a:tbl>
              <a:tblPr firstRow="1" bandRow="1">
                <a:tableStyleId>{00A15C55-8517-42AA-B614-E9B94910E393}</a:tableStyleId>
              </a:tblPr>
              <a:tblGrid>
                <a:gridCol w="1141515">
                  <a:extLst>
                    <a:ext uri="{9D8B030D-6E8A-4147-A177-3AD203B41FA5}">
                      <a16:colId xmlns:a16="http://schemas.microsoft.com/office/drawing/2014/main" val="2385928695"/>
                    </a:ext>
                  </a:extLst>
                </a:gridCol>
                <a:gridCol w="1172225">
                  <a:extLst>
                    <a:ext uri="{9D8B030D-6E8A-4147-A177-3AD203B41FA5}">
                      <a16:colId xmlns:a16="http://schemas.microsoft.com/office/drawing/2014/main" val="302706152"/>
                    </a:ext>
                  </a:extLst>
                </a:gridCol>
                <a:gridCol w="1156870">
                  <a:extLst>
                    <a:ext uri="{9D8B030D-6E8A-4147-A177-3AD203B41FA5}">
                      <a16:colId xmlns:a16="http://schemas.microsoft.com/office/drawing/2014/main" val="2123779599"/>
                    </a:ext>
                  </a:extLst>
                </a:gridCol>
                <a:gridCol w="1156870">
                  <a:extLst>
                    <a:ext uri="{9D8B030D-6E8A-4147-A177-3AD203B41FA5}">
                      <a16:colId xmlns:a16="http://schemas.microsoft.com/office/drawing/2014/main" val="873021026"/>
                    </a:ext>
                  </a:extLst>
                </a:gridCol>
              </a:tblGrid>
              <a:tr h="370840">
                <a:tc>
                  <a:txBody>
                    <a:bodyPr/>
                    <a:lstStyle/>
                    <a:p>
                      <a:pPr algn="ctr" fontAlgn="b"/>
                      <a:r>
                        <a:rPr lang="en-US" sz="1600" b="1" u="none" strike="noStrike" dirty="0">
                          <a:solidFill>
                            <a:srgbClr val="000000"/>
                          </a:solidFill>
                          <a:effectLst/>
                        </a:rPr>
                        <a:t>Student ID</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solidFill>
                            <a:srgbClr val="000000"/>
                          </a:solidFill>
                          <a:effectLst/>
                        </a:rPr>
                        <a:t>Study Time</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solidFill>
                            <a:srgbClr val="000000"/>
                          </a:solidFill>
                          <a:effectLst/>
                        </a:rPr>
                        <a:t>Sleep Time</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solidFill>
                            <a:srgbClr val="000000"/>
                          </a:solidFill>
                          <a:effectLst/>
                        </a:rPr>
                        <a:t>Grade</a:t>
                      </a:r>
                      <a:endParaRPr lang="en-US" sz="16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63224489"/>
                  </a:ext>
                </a:extLst>
              </a:tr>
              <a:tr h="370840">
                <a:tc>
                  <a:txBody>
                    <a:bodyPr/>
                    <a:lstStyle/>
                    <a:p>
                      <a:pPr algn="l" fontAlgn="b"/>
                      <a:r>
                        <a:rPr lang="en-US" sz="1800" b="0" u="none" strike="noStrike" dirty="0">
                          <a:solidFill>
                            <a:srgbClr val="000000"/>
                          </a:solidFill>
                          <a:effectLst/>
                        </a:rPr>
                        <a:t>001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3</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9971332"/>
                  </a:ext>
                </a:extLst>
              </a:tr>
              <a:tr h="370840">
                <a:tc>
                  <a:txBody>
                    <a:bodyPr/>
                    <a:lstStyle/>
                    <a:p>
                      <a:pPr algn="l" fontAlgn="b"/>
                      <a:r>
                        <a:rPr lang="en-US" sz="1800" b="0" u="none" strike="noStrike" dirty="0">
                          <a:solidFill>
                            <a:srgbClr val="000000"/>
                          </a:solidFill>
                          <a:effectLst/>
                        </a:rPr>
                        <a:t>002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3.6</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1766696"/>
                  </a:ext>
                </a:extLst>
              </a:tr>
              <a:tr h="370840">
                <a:tc>
                  <a:txBody>
                    <a:bodyPr/>
                    <a:lstStyle/>
                    <a:p>
                      <a:pPr algn="l" fontAlgn="b"/>
                      <a:r>
                        <a:rPr lang="en-US" sz="1800" b="0" u="none" strike="noStrike" dirty="0">
                          <a:solidFill>
                            <a:srgbClr val="000000"/>
                          </a:solidFill>
                          <a:effectLst/>
                        </a:rPr>
                        <a:t>003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11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2.2</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5172768"/>
                  </a:ext>
                </a:extLst>
              </a:tr>
              <a:tr h="370840">
                <a:tc>
                  <a:txBody>
                    <a:bodyPr/>
                    <a:lstStyle/>
                    <a:p>
                      <a:pPr algn="l" fontAlgn="b"/>
                      <a:r>
                        <a:rPr lang="en-US" sz="1800" b="0" u="none" strike="noStrike" dirty="0">
                          <a:solidFill>
                            <a:srgbClr val="000000"/>
                          </a:solidFill>
                          <a:effectLst/>
                        </a:rPr>
                        <a:t>004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2.4</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7067384"/>
                  </a:ext>
                </a:extLst>
              </a:tr>
              <a:tr h="370840">
                <a:tc>
                  <a:txBody>
                    <a:bodyPr/>
                    <a:lstStyle/>
                    <a:p>
                      <a:pPr algn="l" fontAlgn="b"/>
                      <a:r>
                        <a:rPr lang="en-US" sz="1800" b="0" u="none" strike="noStrike">
                          <a:solidFill>
                            <a:srgbClr val="000000"/>
                          </a:solidFill>
                          <a:effectLst/>
                        </a:rPr>
                        <a:t>005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6</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1.2</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1238611"/>
                  </a:ext>
                </a:extLst>
              </a:tr>
              <a:tr h="370840">
                <a:tc>
                  <a:txBody>
                    <a:bodyPr/>
                    <a:lstStyle/>
                    <a:p>
                      <a:pPr algn="l" fontAlgn="b"/>
                      <a:r>
                        <a:rPr lang="en-US" sz="1800" b="0" u="none" strike="noStrike" dirty="0">
                          <a:solidFill>
                            <a:srgbClr val="000000"/>
                          </a:solidFill>
                          <a:effectLst/>
                        </a:rPr>
                        <a:t>006</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7</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3.75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0271804"/>
                  </a:ext>
                </a:extLst>
              </a:tr>
              <a:tr h="370840">
                <a:tc>
                  <a:txBody>
                    <a:bodyPr/>
                    <a:lstStyle/>
                    <a:p>
                      <a:pPr algn="l" fontAlgn="b"/>
                      <a:r>
                        <a:rPr lang="en-US" sz="1800" b="0" u="none" strike="noStrike" dirty="0">
                          <a:solidFill>
                            <a:srgbClr val="000000"/>
                          </a:solidFill>
                          <a:effectLst/>
                        </a:rPr>
                        <a:t>007</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6</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7</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3.1</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8651413"/>
                  </a:ext>
                </a:extLst>
              </a:tr>
            </a:tbl>
          </a:graphicData>
        </a:graphic>
      </p:graphicFrame>
      <p:graphicFrame>
        <p:nvGraphicFramePr>
          <p:cNvPr id="7" name="Chart 6">
            <a:extLst>
              <a:ext uri="{FF2B5EF4-FFF2-40B4-BE49-F238E27FC236}">
                <a16:creationId xmlns:a16="http://schemas.microsoft.com/office/drawing/2014/main" id="{7B93005A-6433-4768-A1BB-7FD2C5582D67}"/>
              </a:ext>
            </a:extLst>
          </p:cNvPr>
          <p:cNvGraphicFramePr>
            <a:graphicFrameLocks/>
          </p:cNvGraphicFramePr>
          <p:nvPr>
            <p:extLst>
              <p:ext uri="{D42A27DB-BD31-4B8C-83A1-F6EECF244321}">
                <p14:modId xmlns:p14="http://schemas.microsoft.com/office/powerpoint/2010/main" val="3721271562"/>
              </p:ext>
            </p:extLst>
          </p:nvPr>
        </p:nvGraphicFramePr>
        <p:xfrm>
          <a:off x="5634589" y="2367157"/>
          <a:ext cx="2934511" cy="24278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38F6E511-1EFA-4802-B357-5FC6468585F0}"/>
              </a:ext>
            </a:extLst>
          </p:cNvPr>
          <p:cNvGraphicFramePr>
            <a:graphicFrameLocks/>
          </p:cNvGraphicFramePr>
          <p:nvPr>
            <p:extLst>
              <p:ext uri="{D42A27DB-BD31-4B8C-83A1-F6EECF244321}">
                <p14:modId xmlns:p14="http://schemas.microsoft.com/office/powerpoint/2010/main" val="717652132"/>
              </p:ext>
            </p:extLst>
          </p:nvPr>
        </p:nvGraphicFramePr>
        <p:xfrm>
          <a:off x="8727182" y="2371617"/>
          <a:ext cx="2934511" cy="2423403"/>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A2957342-8ADE-436D-AB75-3C42BA917EA7}"/>
              </a:ext>
            </a:extLst>
          </p:cNvPr>
          <p:cNvSpPr txBox="1"/>
          <p:nvPr/>
        </p:nvSpPr>
        <p:spPr>
          <a:xfrm>
            <a:off x="395705" y="5504864"/>
            <a:ext cx="3592763" cy="461665"/>
          </a:xfrm>
          <a:prstGeom prst="rect">
            <a:avLst/>
          </a:prstGeom>
          <a:noFill/>
        </p:spPr>
        <p:txBody>
          <a:bodyPr wrap="square" rtlCol="0">
            <a:spAutoFit/>
          </a:bodyPr>
          <a:lstStyle/>
          <a:p>
            <a:r>
              <a:rPr lang="en-US" sz="1200" i="1" dirty="0">
                <a:solidFill>
                  <a:schemeClr val="tx1"/>
                </a:solidFill>
              </a:rPr>
              <a:t>***This is a toy example and neither the data nor the result are from actual studies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4013C5B-3C56-4C07-97E3-B4609887D136}"/>
                  </a:ext>
                </a:extLst>
              </p:cNvPr>
              <p:cNvSpPr txBox="1"/>
              <p:nvPr/>
            </p:nvSpPr>
            <p:spPr>
              <a:xfrm>
                <a:off x="6550431" y="5264932"/>
                <a:ext cx="4698594" cy="3947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𝒈𝒓𝒂𝒅𝒆</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𝟐𝟗𝟕</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𝟑𝟖</m:t>
                      </m:r>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𝒕</m:t>
                          </m:r>
                        </m:e>
                        <m:sub>
                          <m:r>
                            <a:rPr lang="en-US" b="1" i="1" smtClean="0">
                              <a:solidFill>
                                <a:schemeClr val="tx1"/>
                              </a:solidFill>
                              <a:latin typeface="Cambria Math" panose="02040503050406030204" pitchFamily="18" charset="0"/>
                            </a:rPr>
                            <m:t>𝒔𝒕𝒖𝒅𝒚</m:t>
                          </m:r>
                        </m:sub>
                      </m:sSub>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𝟎𝟖𝟏</m:t>
                      </m:r>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𝒕</m:t>
                          </m:r>
                        </m:e>
                        <m:sub>
                          <m:r>
                            <a:rPr lang="en-US" b="1" i="1" smtClean="0">
                              <a:solidFill>
                                <a:schemeClr val="tx1"/>
                              </a:solidFill>
                              <a:latin typeface="Cambria Math" panose="02040503050406030204" pitchFamily="18" charset="0"/>
                            </a:rPr>
                            <m:t>𝒔𝒍𝒆𝒆𝒑</m:t>
                          </m:r>
                        </m:sub>
                      </m:sSub>
                    </m:oMath>
                  </m:oMathPara>
                </a14:m>
                <a:endParaRPr lang="en-US" b="1" dirty="0">
                  <a:solidFill>
                    <a:schemeClr val="tx1"/>
                  </a:solidFill>
                </a:endParaRPr>
              </a:p>
            </p:txBody>
          </p:sp>
        </mc:Choice>
        <mc:Fallback xmlns="">
          <p:sp>
            <p:nvSpPr>
              <p:cNvPr id="10" name="TextBox 9">
                <a:extLst>
                  <a:ext uri="{FF2B5EF4-FFF2-40B4-BE49-F238E27FC236}">
                    <a16:creationId xmlns:a16="http://schemas.microsoft.com/office/drawing/2014/main" id="{A4013C5B-3C56-4C07-97E3-B4609887D136}"/>
                  </a:ext>
                </a:extLst>
              </p:cNvPr>
              <p:cNvSpPr txBox="1">
                <a:spLocks noRot="1" noChangeAspect="1" noMove="1" noResize="1" noEditPoints="1" noAdjustHandles="1" noChangeArrowheads="1" noChangeShapeType="1" noTextEdit="1"/>
              </p:cNvSpPr>
              <p:nvPr/>
            </p:nvSpPr>
            <p:spPr>
              <a:xfrm>
                <a:off x="6550431" y="5264932"/>
                <a:ext cx="4698594" cy="394788"/>
              </a:xfrm>
              <a:prstGeom prst="rect">
                <a:avLst/>
              </a:prstGeom>
              <a:blipFill>
                <a:blip r:embed="rId4"/>
                <a:stretch>
                  <a:fillRect b="-10938"/>
                </a:stretch>
              </a:blipFill>
            </p:spPr>
            <p:txBody>
              <a:bodyPr/>
              <a:lstStyle/>
              <a:p>
                <a:r>
                  <a:rPr lang="en-US">
                    <a:noFill/>
                  </a:rPr>
                  <a:t> </a:t>
                </a:r>
              </a:p>
            </p:txBody>
          </p:sp>
        </mc:Fallback>
      </mc:AlternateContent>
    </p:spTree>
    <p:extLst>
      <p:ext uri="{BB962C8B-B14F-4D97-AF65-F5344CB8AC3E}">
        <p14:creationId xmlns:p14="http://schemas.microsoft.com/office/powerpoint/2010/main" val="411838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B259-12DB-4A12-9ECC-7653AD1CF672}"/>
              </a:ext>
            </a:extLst>
          </p:cNvPr>
          <p:cNvSpPr>
            <a:spLocks noGrp="1"/>
          </p:cNvSpPr>
          <p:nvPr>
            <p:ph type="title"/>
          </p:nvPr>
        </p:nvSpPr>
        <p:spPr/>
        <p:txBody>
          <a:bodyPr/>
          <a:lstStyle/>
          <a:p>
            <a:r>
              <a:rPr lang="en-US" sz="3200" dirty="0"/>
              <a:t>Machine Learning Based Data Analytics </a:t>
            </a:r>
            <a:endParaRPr lang="en-US" dirty="0"/>
          </a:p>
        </p:txBody>
      </p:sp>
      <p:sp>
        <p:nvSpPr>
          <p:cNvPr id="3" name="Content Placeholder 2">
            <a:extLst>
              <a:ext uri="{FF2B5EF4-FFF2-40B4-BE49-F238E27FC236}">
                <a16:creationId xmlns:a16="http://schemas.microsoft.com/office/drawing/2014/main" id="{08BF10E2-1DB0-493D-9DC7-CA8E04B1F62E}"/>
              </a:ext>
            </a:extLst>
          </p:cNvPr>
          <p:cNvSpPr>
            <a:spLocks noGrp="1"/>
          </p:cNvSpPr>
          <p:nvPr>
            <p:ph sz="quarter" idx="10"/>
          </p:nvPr>
        </p:nvSpPr>
        <p:spPr>
          <a:xfrm>
            <a:off x="361360" y="920705"/>
            <a:ext cx="4271344" cy="5221539"/>
          </a:xfrm>
        </p:spPr>
        <p:txBody>
          <a:bodyPr/>
          <a:lstStyle/>
          <a:p>
            <a:r>
              <a:rPr lang="en-US" sz="1800" dirty="0"/>
              <a:t>Traditional analytical methods like statistical models typically requires a lot of monitoring and controls from the analysts</a:t>
            </a:r>
          </a:p>
          <a:p>
            <a:r>
              <a:rPr lang="en-US" sz="1800" dirty="0"/>
              <a:t>Machine learning analytics refers to the use of algorithms that can automatically </a:t>
            </a:r>
            <a:r>
              <a:rPr lang="en-US" sz="1800" b="1" dirty="0"/>
              <a:t>learn</a:t>
            </a:r>
            <a:r>
              <a:rPr lang="en-US" sz="1800" dirty="0"/>
              <a:t> from data to solve a given task</a:t>
            </a:r>
          </a:p>
          <a:p>
            <a:pPr lvl="1"/>
            <a:r>
              <a:rPr lang="en-US" sz="1400" dirty="0"/>
              <a:t>That is not to say they are 100% automated. We as the analysts still need to involve in the process</a:t>
            </a:r>
          </a:p>
          <a:p>
            <a:pPr lvl="1"/>
            <a:r>
              <a:rPr lang="en-US" sz="1400" dirty="0"/>
              <a:t>That is also not to say that traditional methods are irrelevant at this moment. They do have their roles in data analytics. They just aren’t the focus of this course</a:t>
            </a:r>
          </a:p>
          <a:p>
            <a:r>
              <a:rPr lang="en-US" sz="1800" dirty="0"/>
              <a:t>Machine learning models can continue learning to adapt to new data</a:t>
            </a:r>
          </a:p>
          <a:p>
            <a:endParaRPr lang="en-US" dirty="0"/>
          </a:p>
        </p:txBody>
      </p:sp>
      <p:graphicFrame>
        <p:nvGraphicFramePr>
          <p:cNvPr id="4" name="Table 3">
            <a:extLst>
              <a:ext uri="{FF2B5EF4-FFF2-40B4-BE49-F238E27FC236}">
                <a16:creationId xmlns:a16="http://schemas.microsoft.com/office/drawing/2014/main" id="{CB2896AF-BC96-44A6-9516-64A3602BE742}"/>
              </a:ext>
            </a:extLst>
          </p:cNvPr>
          <p:cNvGraphicFramePr>
            <a:graphicFrameLocks noGrp="1"/>
          </p:cNvGraphicFramePr>
          <p:nvPr>
            <p:extLst>
              <p:ext uri="{D42A27DB-BD31-4B8C-83A1-F6EECF244321}">
                <p14:modId xmlns:p14="http://schemas.microsoft.com/office/powerpoint/2010/main" val="1000084168"/>
              </p:ext>
            </p:extLst>
          </p:nvPr>
        </p:nvGraphicFramePr>
        <p:xfrm>
          <a:off x="6980951" y="786068"/>
          <a:ext cx="2756568" cy="1414678"/>
        </p:xfrm>
        <a:graphic>
          <a:graphicData uri="http://schemas.openxmlformats.org/drawingml/2006/table">
            <a:tbl>
              <a:tblPr firstRow="1" bandRow="1">
                <a:tableStyleId>{00A15C55-8517-42AA-B614-E9B94910E393}</a:tableStyleId>
              </a:tblPr>
              <a:tblGrid>
                <a:gridCol w="679995">
                  <a:extLst>
                    <a:ext uri="{9D8B030D-6E8A-4147-A177-3AD203B41FA5}">
                      <a16:colId xmlns:a16="http://schemas.microsoft.com/office/drawing/2014/main" val="2385928695"/>
                    </a:ext>
                  </a:extLst>
                </a:gridCol>
                <a:gridCol w="698289">
                  <a:extLst>
                    <a:ext uri="{9D8B030D-6E8A-4147-A177-3AD203B41FA5}">
                      <a16:colId xmlns:a16="http://schemas.microsoft.com/office/drawing/2014/main" val="302706152"/>
                    </a:ext>
                  </a:extLst>
                </a:gridCol>
                <a:gridCol w="689142">
                  <a:extLst>
                    <a:ext uri="{9D8B030D-6E8A-4147-A177-3AD203B41FA5}">
                      <a16:colId xmlns:a16="http://schemas.microsoft.com/office/drawing/2014/main" val="2123779599"/>
                    </a:ext>
                  </a:extLst>
                </a:gridCol>
                <a:gridCol w="689142">
                  <a:extLst>
                    <a:ext uri="{9D8B030D-6E8A-4147-A177-3AD203B41FA5}">
                      <a16:colId xmlns:a16="http://schemas.microsoft.com/office/drawing/2014/main" val="873021026"/>
                    </a:ext>
                  </a:extLst>
                </a:gridCol>
              </a:tblGrid>
              <a:tr h="174523">
                <a:tc>
                  <a:txBody>
                    <a:bodyPr/>
                    <a:lstStyle/>
                    <a:p>
                      <a:pPr algn="ctr" fontAlgn="b"/>
                      <a:r>
                        <a:rPr lang="en-US" sz="1050" b="1" u="none" strike="noStrike" dirty="0">
                          <a:solidFill>
                            <a:srgbClr val="000000"/>
                          </a:solidFill>
                          <a:effectLst/>
                        </a:rPr>
                        <a:t>Student ID</a:t>
                      </a:r>
                      <a:endParaRPr lang="en-US" sz="105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050" b="1" u="none" strike="noStrike" dirty="0">
                          <a:solidFill>
                            <a:srgbClr val="000000"/>
                          </a:solidFill>
                          <a:effectLst/>
                        </a:rPr>
                        <a:t>Study Time</a:t>
                      </a:r>
                      <a:endParaRPr lang="en-US" sz="105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050" b="1" u="none" strike="noStrike" dirty="0">
                          <a:solidFill>
                            <a:srgbClr val="000000"/>
                          </a:solidFill>
                          <a:effectLst/>
                        </a:rPr>
                        <a:t>Sleep Time</a:t>
                      </a:r>
                      <a:endParaRPr lang="en-US" sz="105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050" b="1" u="none" strike="noStrike" dirty="0">
                          <a:solidFill>
                            <a:srgbClr val="000000"/>
                          </a:solidFill>
                          <a:effectLst/>
                        </a:rPr>
                        <a:t>Grade</a:t>
                      </a:r>
                      <a:endParaRPr lang="en-US" sz="105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63224489"/>
                  </a:ext>
                </a:extLst>
              </a:tr>
              <a:tr h="174523">
                <a:tc>
                  <a:txBody>
                    <a:bodyPr/>
                    <a:lstStyle/>
                    <a:p>
                      <a:pPr algn="l" fontAlgn="b"/>
                      <a:r>
                        <a:rPr lang="en-US" sz="1100" b="0" u="none" strike="noStrike" dirty="0">
                          <a:solidFill>
                            <a:srgbClr val="000000"/>
                          </a:solidFill>
                          <a:effectLst/>
                        </a:rPr>
                        <a:t>001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9971332"/>
                  </a:ext>
                </a:extLst>
              </a:tr>
              <a:tr h="174523">
                <a:tc>
                  <a:txBody>
                    <a:bodyPr/>
                    <a:lstStyle/>
                    <a:p>
                      <a:pPr algn="l" fontAlgn="b"/>
                      <a:r>
                        <a:rPr lang="en-US" sz="1100" b="0" u="none" strike="noStrike" dirty="0">
                          <a:solidFill>
                            <a:srgbClr val="000000"/>
                          </a:solidFill>
                          <a:effectLst/>
                        </a:rPr>
                        <a:t>002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3.6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1766696"/>
                  </a:ext>
                </a:extLst>
              </a:tr>
              <a:tr h="174523">
                <a:tc>
                  <a:txBody>
                    <a:bodyPr/>
                    <a:lstStyle/>
                    <a:p>
                      <a:pPr algn="l" fontAlgn="b"/>
                      <a:r>
                        <a:rPr lang="en-US" sz="1100" b="0" u="none" strike="noStrike" dirty="0">
                          <a:solidFill>
                            <a:srgbClr val="000000"/>
                          </a:solidFill>
                          <a:effectLst/>
                        </a:rPr>
                        <a:t>003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11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2.2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5172768"/>
                  </a:ext>
                </a:extLst>
              </a:tr>
              <a:tr h="174523">
                <a:tc>
                  <a:txBody>
                    <a:bodyPr/>
                    <a:lstStyle/>
                    <a:p>
                      <a:pPr algn="l" fontAlgn="b"/>
                      <a:r>
                        <a:rPr lang="en-US" sz="1100" b="0" u="none" strike="noStrike" dirty="0">
                          <a:solidFill>
                            <a:srgbClr val="000000"/>
                          </a:solidFill>
                          <a:effectLst/>
                        </a:rPr>
                        <a:t>004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2.4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7067384"/>
                  </a:ext>
                </a:extLst>
              </a:tr>
              <a:tr h="174523">
                <a:tc>
                  <a:txBody>
                    <a:bodyPr/>
                    <a:lstStyle/>
                    <a:p>
                      <a:pPr algn="l" fontAlgn="b"/>
                      <a:r>
                        <a:rPr lang="en-US" sz="1100" b="0" u="none" strike="noStrike">
                          <a:solidFill>
                            <a:srgbClr val="000000"/>
                          </a:solidFill>
                          <a:effectLst/>
                        </a:rPr>
                        <a:t>005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1238611"/>
                  </a:ext>
                </a:extLst>
              </a:tr>
              <a:tr h="174523">
                <a:tc>
                  <a:txBody>
                    <a:bodyPr/>
                    <a:lstStyle/>
                    <a:p>
                      <a:pPr algn="l" fontAlgn="b"/>
                      <a:r>
                        <a:rPr lang="en-US" sz="1100" b="0" u="none" strike="noStrike" dirty="0">
                          <a:solidFill>
                            <a:srgbClr val="000000"/>
                          </a:solidFill>
                          <a:effectLst/>
                        </a:rPr>
                        <a:t>006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3.75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0271804"/>
                  </a:ext>
                </a:extLst>
              </a:tr>
              <a:tr h="174523">
                <a:tc>
                  <a:txBody>
                    <a:bodyPr/>
                    <a:lstStyle/>
                    <a:p>
                      <a:pPr algn="l" fontAlgn="b"/>
                      <a:r>
                        <a:rPr lang="en-US" sz="1100" b="0" u="none" strike="noStrike" dirty="0">
                          <a:solidFill>
                            <a:srgbClr val="000000"/>
                          </a:solidFill>
                          <a:effectLst/>
                        </a:rPr>
                        <a:t>007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3.1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8651413"/>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350D629-8019-4DA6-8C5B-E29D325E7D3B}"/>
                  </a:ext>
                </a:extLst>
              </p:cNvPr>
              <p:cNvSpPr txBox="1"/>
              <p:nvPr/>
            </p:nvSpPr>
            <p:spPr>
              <a:xfrm>
                <a:off x="4961061" y="2613357"/>
                <a:ext cx="2850717" cy="43800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100" dirty="0">
                    <a:solidFill>
                      <a:schemeClr val="tx1"/>
                    </a:solidFill>
                    <a:latin typeface="Cambria Math" panose="02040503050406030204" pitchFamily="18" charset="0"/>
                  </a:rPr>
                  <a:t>Fit a regression model:</a:t>
                </a:r>
              </a:p>
              <a:p>
                <a:pPr/>
                <a14:m>
                  <m:oMathPara xmlns:m="http://schemas.openxmlformats.org/officeDocument/2006/math">
                    <m:oMathParaPr>
                      <m:jc m:val="centerGroup"/>
                    </m:oMathParaPr>
                    <m:oMath xmlns:m="http://schemas.openxmlformats.org/officeDocument/2006/math">
                      <m:r>
                        <a:rPr lang="en-US" sz="1050" b="1" i="1" smtClean="0">
                          <a:solidFill>
                            <a:schemeClr val="tx1"/>
                          </a:solidFill>
                          <a:latin typeface="Cambria Math" panose="02040503050406030204" pitchFamily="18" charset="0"/>
                        </a:rPr>
                        <m:t>𝒈𝒓𝒂𝒅𝒆</m:t>
                      </m:r>
                      <m:r>
                        <a:rPr lang="en-US" sz="1050" b="1" i="1" smtClean="0">
                          <a:solidFill>
                            <a:schemeClr val="tx1"/>
                          </a:solidFill>
                          <a:latin typeface="Cambria Math" panose="02040503050406030204" pitchFamily="18" charset="0"/>
                        </a:rPr>
                        <m:t>=</m:t>
                      </m:r>
                      <m:r>
                        <a:rPr lang="en-US" sz="1050" b="1" i="1" smtClean="0">
                          <a:solidFill>
                            <a:schemeClr val="tx1"/>
                          </a:solidFill>
                          <a:latin typeface="Cambria Math" panose="02040503050406030204" pitchFamily="18" charset="0"/>
                        </a:rPr>
                        <m:t>𝟎</m:t>
                      </m:r>
                      <m:r>
                        <a:rPr lang="en-US" sz="1050" b="1" i="1" smtClean="0">
                          <a:solidFill>
                            <a:schemeClr val="tx1"/>
                          </a:solidFill>
                          <a:latin typeface="Cambria Math" panose="02040503050406030204" pitchFamily="18" charset="0"/>
                        </a:rPr>
                        <m:t>.</m:t>
                      </m:r>
                      <m:r>
                        <a:rPr lang="en-US" sz="1050" b="1" i="1" smtClean="0">
                          <a:solidFill>
                            <a:schemeClr val="tx1"/>
                          </a:solidFill>
                          <a:latin typeface="Cambria Math" panose="02040503050406030204" pitchFamily="18" charset="0"/>
                        </a:rPr>
                        <m:t>𝟐𝟗𝟕</m:t>
                      </m:r>
                      <m:r>
                        <a:rPr lang="en-US" sz="1050" b="1" i="1" smtClean="0">
                          <a:solidFill>
                            <a:schemeClr val="tx1"/>
                          </a:solidFill>
                          <a:latin typeface="Cambria Math" panose="02040503050406030204" pitchFamily="18" charset="0"/>
                        </a:rPr>
                        <m:t>+</m:t>
                      </m:r>
                      <m:r>
                        <a:rPr lang="en-US" sz="1050" b="1" i="1" smtClean="0">
                          <a:solidFill>
                            <a:schemeClr val="tx1"/>
                          </a:solidFill>
                          <a:latin typeface="Cambria Math" panose="02040503050406030204" pitchFamily="18" charset="0"/>
                        </a:rPr>
                        <m:t>𝟎</m:t>
                      </m:r>
                      <m:r>
                        <a:rPr lang="en-US" sz="1050" b="1" i="1" smtClean="0">
                          <a:solidFill>
                            <a:schemeClr val="tx1"/>
                          </a:solidFill>
                          <a:latin typeface="Cambria Math" panose="02040503050406030204" pitchFamily="18" charset="0"/>
                        </a:rPr>
                        <m:t>.</m:t>
                      </m:r>
                      <m:r>
                        <a:rPr lang="en-US" sz="1050" b="1" i="1" smtClean="0">
                          <a:solidFill>
                            <a:schemeClr val="tx1"/>
                          </a:solidFill>
                          <a:latin typeface="Cambria Math" panose="02040503050406030204" pitchFamily="18" charset="0"/>
                        </a:rPr>
                        <m:t>𝟑𝟖</m:t>
                      </m:r>
                      <m:sSub>
                        <m:sSubPr>
                          <m:ctrlPr>
                            <a:rPr lang="en-US" sz="1050" b="1" i="1" smtClean="0">
                              <a:solidFill>
                                <a:schemeClr val="tx1"/>
                              </a:solidFill>
                              <a:latin typeface="Cambria Math" panose="02040503050406030204" pitchFamily="18" charset="0"/>
                            </a:rPr>
                          </m:ctrlPr>
                        </m:sSubPr>
                        <m:e>
                          <m:r>
                            <a:rPr lang="en-US" sz="1050" b="1" i="1" smtClean="0">
                              <a:solidFill>
                                <a:schemeClr val="tx1"/>
                              </a:solidFill>
                              <a:latin typeface="Cambria Math" panose="02040503050406030204" pitchFamily="18" charset="0"/>
                            </a:rPr>
                            <m:t>𝒕</m:t>
                          </m:r>
                        </m:e>
                        <m:sub>
                          <m:r>
                            <a:rPr lang="en-US" sz="1050" b="1" i="1" smtClean="0">
                              <a:solidFill>
                                <a:schemeClr val="tx1"/>
                              </a:solidFill>
                              <a:latin typeface="Cambria Math" panose="02040503050406030204" pitchFamily="18" charset="0"/>
                            </a:rPr>
                            <m:t>𝒔𝒕𝒖𝒅𝒚</m:t>
                          </m:r>
                        </m:sub>
                      </m:sSub>
                      <m:r>
                        <a:rPr lang="en-US" sz="1050" b="1" i="1" smtClean="0">
                          <a:solidFill>
                            <a:schemeClr val="tx1"/>
                          </a:solidFill>
                          <a:latin typeface="Cambria Math" panose="02040503050406030204" pitchFamily="18" charset="0"/>
                        </a:rPr>
                        <m:t>+</m:t>
                      </m:r>
                      <m:r>
                        <a:rPr lang="en-US" sz="1050" b="1" i="1" smtClean="0">
                          <a:solidFill>
                            <a:schemeClr val="tx1"/>
                          </a:solidFill>
                          <a:latin typeface="Cambria Math" panose="02040503050406030204" pitchFamily="18" charset="0"/>
                        </a:rPr>
                        <m:t>𝟎</m:t>
                      </m:r>
                      <m:r>
                        <a:rPr lang="en-US" sz="1050" b="1" i="1" smtClean="0">
                          <a:solidFill>
                            <a:schemeClr val="tx1"/>
                          </a:solidFill>
                          <a:latin typeface="Cambria Math" panose="02040503050406030204" pitchFamily="18" charset="0"/>
                        </a:rPr>
                        <m:t>.</m:t>
                      </m:r>
                      <m:r>
                        <a:rPr lang="en-US" sz="1050" b="1" i="1" smtClean="0">
                          <a:solidFill>
                            <a:schemeClr val="tx1"/>
                          </a:solidFill>
                          <a:latin typeface="Cambria Math" panose="02040503050406030204" pitchFamily="18" charset="0"/>
                        </a:rPr>
                        <m:t>𝟎𝟖𝟏</m:t>
                      </m:r>
                      <m:sSub>
                        <m:sSubPr>
                          <m:ctrlPr>
                            <a:rPr lang="en-US" sz="1050" b="1" i="1" smtClean="0">
                              <a:solidFill>
                                <a:schemeClr val="tx1"/>
                              </a:solidFill>
                              <a:latin typeface="Cambria Math" panose="02040503050406030204" pitchFamily="18" charset="0"/>
                            </a:rPr>
                          </m:ctrlPr>
                        </m:sSubPr>
                        <m:e>
                          <m:r>
                            <a:rPr lang="en-US" sz="1050" b="1" i="1" smtClean="0">
                              <a:solidFill>
                                <a:schemeClr val="tx1"/>
                              </a:solidFill>
                              <a:latin typeface="Cambria Math" panose="02040503050406030204" pitchFamily="18" charset="0"/>
                            </a:rPr>
                            <m:t>𝒕</m:t>
                          </m:r>
                        </m:e>
                        <m:sub>
                          <m:r>
                            <a:rPr lang="en-US" sz="1050" b="1" i="1" smtClean="0">
                              <a:solidFill>
                                <a:schemeClr val="tx1"/>
                              </a:solidFill>
                              <a:latin typeface="Cambria Math" panose="02040503050406030204" pitchFamily="18" charset="0"/>
                            </a:rPr>
                            <m:t>𝒔𝒍𝒆𝒆𝒑</m:t>
                          </m:r>
                        </m:sub>
                      </m:sSub>
                    </m:oMath>
                  </m:oMathPara>
                </a14:m>
                <a:endParaRPr lang="en-US" sz="1050" b="1" dirty="0">
                  <a:solidFill>
                    <a:schemeClr val="tx1"/>
                  </a:solidFill>
                </a:endParaRPr>
              </a:p>
            </p:txBody>
          </p:sp>
        </mc:Choice>
        <mc:Fallback xmlns="">
          <p:sp>
            <p:nvSpPr>
              <p:cNvPr id="5" name="TextBox 4">
                <a:extLst>
                  <a:ext uri="{FF2B5EF4-FFF2-40B4-BE49-F238E27FC236}">
                    <a16:creationId xmlns:a16="http://schemas.microsoft.com/office/drawing/2014/main" id="{C350D629-8019-4DA6-8C5B-E29D325E7D3B}"/>
                  </a:ext>
                </a:extLst>
              </p:cNvPr>
              <p:cNvSpPr txBox="1">
                <a:spLocks noRot="1" noChangeAspect="1" noMove="1" noResize="1" noEditPoints="1" noAdjustHandles="1" noChangeArrowheads="1" noChangeShapeType="1" noTextEdit="1"/>
              </p:cNvSpPr>
              <p:nvPr/>
            </p:nvSpPr>
            <p:spPr>
              <a:xfrm>
                <a:off x="4961061" y="2613357"/>
                <a:ext cx="2850717" cy="43800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40BBC3-3D52-4D98-8A9C-0A2381C52C8A}"/>
                  </a:ext>
                </a:extLst>
              </p:cNvPr>
              <p:cNvSpPr txBox="1"/>
              <p:nvPr/>
            </p:nvSpPr>
            <p:spPr>
              <a:xfrm>
                <a:off x="4784487" y="3293670"/>
                <a:ext cx="3225819" cy="111331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100" dirty="0">
                    <a:solidFill>
                      <a:schemeClr val="tx1"/>
                    </a:solidFill>
                    <a:latin typeface="Cambria Math" panose="02040503050406030204" pitchFamily="18" charset="0"/>
                  </a:rPr>
                  <a:t>Statistical tests suggest that </a:t>
                </a:r>
                <a14:m>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𝑡</m:t>
                        </m:r>
                      </m:e>
                      <m:sub>
                        <m:r>
                          <a:rPr lang="en-US" sz="1100" b="0" i="1" smtClean="0">
                            <a:solidFill>
                              <a:schemeClr val="tx1"/>
                            </a:solidFill>
                            <a:latin typeface="Cambria Math" panose="02040503050406030204" pitchFamily="18" charset="0"/>
                          </a:rPr>
                          <m:t>𝑠𝑙𝑒𝑒𝑝</m:t>
                        </m:r>
                      </m:sub>
                    </m:sSub>
                  </m:oMath>
                </a14:m>
                <a:r>
                  <a:rPr lang="en-US" sz="1100" dirty="0">
                    <a:solidFill>
                      <a:schemeClr val="tx1"/>
                    </a:solidFill>
                    <a:latin typeface="Cambria Math" panose="02040503050406030204" pitchFamily="18" charset="0"/>
                  </a:rPr>
                  <a:t> is not significant</a:t>
                </a:r>
                <a:endParaRPr lang="en-US" sz="1050" b="1" dirty="0">
                  <a:solidFill>
                    <a:schemeClr val="tx1"/>
                  </a:solidFill>
                  <a:latin typeface="Cambria Math" panose="02040503050406030204" pitchFamily="18" charset="0"/>
                </a:endParaRPr>
              </a:p>
              <a:p>
                <a:endParaRPr lang="en-US" sz="1050" b="1" dirty="0">
                  <a:solidFill>
                    <a:schemeClr val="tx1"/>
                  </a:solidFill>
                  <a:latin typeface="Cambria Math" panose="02040503050406030204" pitchFamily="18" charset="0"/>
                </a:endParaRPr>
              </a:p>
              <a:p>
                <a:endParaRPr lang="en-US" sz="1100" dirty="0">
                  <a:solidFill>
                    <a:schemeClr val="tx1"/>
                  </a:solidFill>
                  <a:latin typeface="Cambria Math" panose="02040503050406030204" pitchFamily="18" charset="0"/>
                </a:endParaRPr>
              </a:p>
              <a:p>
                <a:endParaRPr lang="en-US" sz="1100" dirty="0">
                  <a:solidFill>
                    <a:schemeClr val="tx1"/>
                  </a:solidFill>
                  <a:latin typeface="Cambria Math" panose="02040503050406030204" pitchFamily="18" charset="0"/>
                </a:endParaRPr>
              </a:p>
              <a:p>
                <a:endParaRPr lang="en-US" sz="1100" dirty="0">
                  <a:solidFill>
                    <a:schemeClr val="tx1"/>
                  </a:solidFill>
                  <a:latin typeface="Cambria Math" panose="02040503050406030204" pitchFamily="18" charset="0"/>
                </a:endParaRPr>
              </a:p>
              <a:p>
                <a:endParaRPr lang="en-US" sz="1100" dirty="0">
                  <a:solidFill>
                    <a:schemeClr val="tx1"/>
                  </a:solidFill>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1E40BBC3-3D52-4D98-8A9C-0A2381C52C8A}"/>
                  </a:ext>
                </a:extLst>
              </p:cNvPr>
              <p:cNvSpPr txBox="1">
                <a:spLocks noRot="1" noChangeAspect="1" noMove="1" noResize="1" noEditPoints="1" noAdjustHandles="1" noChangeArrowheads="1" noChangeShapeType="1" noTextEdit="1"/>
              </p:cNvSpPr>
              <p:nvPr/>
            </p:nvSpPr>
            <p:spPr>
              <a:xfrm>
                <a:off x="4784487" y="3293670"/>
                <a:ext cx="3225819" cy="1113318"/>
              </a:xfrm>
              <a:prstGeom prst="rect">
                <a:avLst/>
              </a:prstGeom>
              <a:blipFill>
                <a:blip r:embed="rId3"/>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34F3C3F5-9978-4464-9AB5-944102BB5BD1}"/>
              </a:ext>
            </a:extLst>
          </p:cNvPr>
          <p:cNvPicPr>
            <a:picLocks noChangeAspect="1"/>
          </p:cNvPicPr>
          <p:nvPr/>
        </p:nvPicPr>
        <p:blipFill>
          <a:blip r:embed="rId4"/>
          <a:stretch>
            <a:fillRect/>
          </a:stretch>
        </p:blipFill>
        <p:spPr>
          <a:xfrm>
            <a:off x="5369101" y="3587818"/>
            <a:ext cx="2056589" cy="755564"/>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A8A929B-B6B3-4419-96A1-349CA68FBF28}"/>
                  </a:ext>
                </a:extLst>
              </p:cNvPr>
              <p:cNvSpPr txBox="1"/>
              <p:nvPr/>
            </p:nvSpPr>
            <p:spPr>
              <a:xfrm>
                <a:off x="5358958" y="4649296"/>
                <a:ext cx="2054922" cy="4510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100" dirty="0">
                    <a:solidFill>
                      <a:schemeClr val="tx1"/>
                    </a:solidFill>
                    <a:latin typeface="Cambria Math" panose="02040503050406030204" pitchFamily="18" charset="0"/>
                  </a:rPr>
                  <a:t>Fit new model without </a:t>
                </a:r>
                <a14:m>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𝑡</m:t>
                        </m:r>
                      </m:e>
                      <m:sub>
                        <m:r>
                          <a:rPr lang="en-US" sz="1100" b="0" i="1" smtClean="0">
                            <a:solidFill>
                              <a:schemeClr val="tx1"/>
                            </a:solidFill>
                            <a:latin typeface="Cambria Math" panose="02040503050406030204" pitchFamily="18" charset="0"/>
                          </a:rPr>
                          <m:t>𝑠𝑙𝑒𝑒𝑝</m:t>
                        </m:r>
                      </m:sub>
                    </m:sSub>
                  </m:oMath>
                </a14:m>
                <a:r>
                  <a:rPr lang="en-US" sz="1100" dirty="0">
                    <a:solidFill>
                      <a:schemeClr val="tx1"/>
                    </a:solidFill>
                    <a:latin typeface="Cambria Math" panose="02040503050406030204" pitchFamily="18" charset="0"/>
                  </a:rPr>
                  <a:t>:</a:t>
                </a:r>
              </a:p>
              <a:p>
                <a:pPr/>
                <a14:m>
                  <m:oMathPara xmlns:m="http://schemas.openxmlformats.org/officeDocument/2006/math">
                    <m:oMathParaPr>
                      <m:jc m:val="centerGroup"/>
                    </m:oMathParaPr>
                    <m:oMath xmlns:m="http://schemas.openxmlformats.org/officeDocument/2006/math">
                      <m:r>
                        <a:rPr lang="en-US" sz="1050" b="1" i="1" smtClean="0">
                          <a:solidFill>
                            <a:schemeClr val="tx1"/>
                          </a:solidFill>
                          <a:latin typeface="Cambria Math" panose="02040503050406030204" pitchFamily="18" charset="0"/>
                        </a:rPr>
                        <m:t>𝒈𝒓𝒂𝒅𝒆</m:t>
                      </m:r>
                      <m:r>
                        <a:rPr lang="en-US" sz="1050" b="1" i="1" smtClean="0">
                          <a:solidFill>
                            <a:schemeClr val="tx1"/>
                          </a:solidFill>
                          <a:latin typeface="Cambria Math" panose="02040503050406030204" pitchFamily="18" charset="0"/>
                        </a:rPr>
                        <m:t>=</m:t>
                      </m:r>
                      <m:r>
                        <a:rPr lang="en-US" sz="1050" b="1" i="1" smtClean="0">
                          <a:solidFill>
                            <a:schemeClr val="tx1"/>
                          </a:solidFill>
                          <a:latin typeface="Cambria Math" panose="02040503050406030204" pitchFamily="18" charset="0"/>
                        </a:rPr>
                        <m:t>𝟏</m:t>
                      </m:r>
                      <m:r>
                        <a:rPr lang="en-US" sz="1050" b="1" i="1" smtClean="0">
                          <a:solidFill>
                            <a:schemeClr val="tx1"/>
                          </a:solidFill>
                          <a:latin typeface="Cambria Math" panose="02040503050406030204" pitchFamily="18" charset="0"/>
                        </a:rPr>
                        <m:t>.</m:t>
                      </m:r>
                      <m:r>
                        <a:rPr lang="en-US" sz="1050" b="1" i="1" smtClean="0">
                          <a:solidFill>
                            <a:schemeClr val="tx1"/>
                          </a:solidFill>
                          <a:latin typeface="Cambria Math" panose="02040503050406030204" pitchFamily="18" charset="0"/>
                        </a:rPr>
                        <m:t>𝟎𝟎𝟏</m:t>
                      </m:r>
                      <m:r>
                        <a:rPr lang="en-US" sz="1050" b="1" i="1" smtClean="0">
                          <a:solidFill>
                            <a:schemeClr val="tx1"/>
                          </a:solidFill>
                          <a:latin typeface="Cambria Math" panose="02040503050406030204" pitchFamily="18" charset="0"/>
                        </a:rPr>
                        <m:t>+</m:t>
                      </m:r>
                      <m:r>
                        <a:rPr lang="en-US" sz="1050" b="1" i="1" smtClean="0">
                          <a:solidFill>
                            <a:schemeClr val="tx1"/>
                          </a:solidFill>
                          <a:latin typeface="Cambria Math" panose="02040503050406030204" pitchFamily="18" charset="0"/>
                        </a:rPr>
                        <m:t>𝟎</m:t>
                      </m:r>
                      <m:r>
                        <a:rPr lang="en-US" sz="1050" b="1" i="1" smtClean="0">
                          <a:solidFill>
                            <a:schemeClr val="tx1"/>
                          </a:solidFill>
                          <a:latin typeface="Cambria Math" panose="02040503050406030204" pitchFamily="18" charset="0"/>
                        </a:rPr>
                        <m:t>.</m:t>
                      </m:r>
                      <m:r>
                        <a:rPr lang="en-US" sz="1050" b="1" i="1" smtClean="0">
                          <a:solidFill>
                            <a:schemeClr val="tx1"/>
                          </a:solidFill>
                          <a:latin typeface="Cambria Math" panose="02040503050406030204" pitchFamily="18" charset="0"/>
                        </a:rPr>
                        <m:t>𝟑𝟔</m:t>
                      </m:r>
                      <m:sSub>
                        <m:sSubPr>
                          <m:ctrlPr>
                            <a:rPr lang="en-US" sz="1050" b="1" i="1" smtClean="0">
                              <a:solidFill>
                                <a:schemeClr val="tx1"/>
                              </a:solidFill>
                              <a:latin typeface="Cambria Math" panose="02040503050406030204" pitchFamily="18" charset="0"/>
                            </a:rPr>
                          </m:ctrlPr>
                        </m:sSubPr>
                        <m:e>
                          <m:r>
                            <a:rPr lang="en-US" sz="1050" b="1" i="1" smtClean="0">
                              <a:solidFill>
                                <a:schemeClr val="tx1"/>
                              </a:solidFill>
                              <a:latin typeface="Cambria Math" panose="02040503050406030204" pitchFamily="18" charset="0"/>
                            </a:rPr>
                            <m:t>𝒕</m:t>
                          </m:r>
                        </m:e>
                        <m:sub>
                          <m:r>
                            <a:rPr lang="en-US" sz="1050" b="1" i="1" smtClean="0">
                              <a:solidFill>
                                <a:schemeClr val="tx1"/>
                              </a:solidFill>
                              <a:latin typeface="Cambria Math" panose="02040503050406030204" pitchFamily="18" charset="0"/>
                            </a:rPr>
                            <m:t>𝒔𝒕𝒖𝒅𝒚</m:t>
                          </m:r>
                        </m:sub>
                      </m:sSub>
                    </m:oMath>
                  </m:oMathPara>
                </a14:m>
                <a:endParaRPr lang="en-US" sz="1050" b="1" dirty="0">
                  <a:solidFill>
                    <a:schemeClr val="tx1"/>
                  </a:solidFill>
                </a:endParaRPr>
              </a:p>
            </p:txBody>
          </p:sp>
        </mc:Choice>
        <mc:Fallback xmlns="">
          <p:sp>
            <p:nvSpPr>
              <p:cNvPr id="10" name="TextBox 9">
                <a:extLst>
                  <a:ext uri="{FF2B5EF4-FFF2-40B4-BE49-F238E27FC236}">
                    <a16:creationId xmlns:a16="http://schemas.microsoft.com/office/drawing/2014/main" id="{4A8A929B-B6B3-4419-96A1-349CA68FBF28}"/>
                  </a:ext>
                </a:extLst>
              </p:cNvPr>
              <p:cNvSpPr txBox="1">
                <a:spLocks noRot="1" noChangeAspect="1" noMove="1" noResize="1" noEditPoints="1" noAdjustHandles="1" noChangeArrowheads="1" noChangeShapeType="1" noTextEdit="1"/>
              </p:cNvSpPr>
              <p:nvPr/>
            </p:nvSpPr>
            <p:spPr>
              <a:xfrm>
                <a:off x="5358958" y="4649296"/>
                <a:ext cx="2054922" cy="451021"/>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53181D7F-5D16-4D3D-8499-CAFC084C553A}"/>
              </a:ext>
            </a:extLst>
          </p:cNvPr>
          <p:cNvSpPr txBox="1"/>
          <p:nvPr/>
        </p:nvSpPr>
        <p:spPr>
          <a:xfrm>
            <a:off x="5104413" y="5336432"/>
            <a:ext cx="2585964" cy="93871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100" dirty="0">
                <a:solidFill>
                  <a:schemeClr val="tx1"/>
                </a:solidFill>
                <a:latin typeface="Cambria Math" panose="02040503050406030204" pitchFamily="18" charset="0"/>
              </a:rPr>
              <a:t>New data comes  </a:t>
            </a:r>
          </a:p>
          <a:p>
            <a:endParaRPr lang="en-US" sz="1100" dirty="0">
              <a:solidFill>
                <a:schemeClr val="tx1"/>
              </a:solidFill>
              <a:latin typeface="Cambria Math" panose="02040503050406030204" pitchFamily="18" charset="0"/>
            </a:endParaRPr>
          </a:p>
          <a:p>
            <a:endParaRPr lang="en-US" sz="1100" dirty="0">
              <a:solidFill>
                <a:schemeClr val="tx1"/>
              </a:solidFill>
              <a:latin typeface="Cambria Math" panose="02040503050406030204" pitchFamily="18" charset="0"/>
            </a:endParaRPr>
          </a:p>
          <a:p>
            <a:endParaRPr lang="en-US" sz="1100" dirty="0">
              <a:solidFill>
                <a:schemeClr val="tx1"/>
              </a:solidFill>
              <a:latin typeface="Cambria Math" panose="02040503050406030204" pitchFamily="18" charset="0"/>
            </a:endParaRPr>
          </a:p>
          <a:p>
            <a:r>
              <a:rPr lang="en-US" sz="1100" dirty="0">
                <a:solidFill>
                  <a:schemeClr val="tx1"/>
                </a:solidFill>
                <a:latin typeface="Cambria Math" panose="02040503050406030204" pitchFamily="18" charset="0"/>
                <a:sym typeface="Wingdings" panose="05000000000000000000" pitchFamily="2" charset="2"/>
              </a:rPr>
              <a:t> </a:t>
            </a:r>
            <a:r>
              <a:rPr lang="en-US" sz="1100" b="1" dirty="0">
                <a:solidFill>
                  <a:schemeClr val="tx1"/>
                </a:solidFill>
                <a:latin typeface="Cambria Math" panose="02040503050406030204" pitchFamily="18" charset="0"/>
              </a:rPr>
              <a:t>repeat</a:t>
            </a:r>
            <a:r>
              <a:rPr lang="en-US" sz="1100" dirty="0">
                <a:solidFill>
                  <a:schemeClr val="tx1"/>
                </a:solidFill>
                <a:latin typeface="Cambria Math" panose="02040503050406030204" pitchFamily="18" charset="0"/>
              </a:rPr>
              <a:t> </a:t>
            </a:r>
            <a:r>
              <a:rPr lang="en-US" sz="1100" b="1" dirty="0">
                <a:solidFill>
                  <a:schemeClr val="tx1"/>
                </a:solidFill>
                <a:latin typeface="Cambria Math" panose="02040503050406030204" pitchFamily="18" charset="0"/>
              </a:rPr>
              <a:t>most (if not all) of the process</a:t>
            </a:r>
            <a:endParaRPr lang="en-US" sz="1050" b="1" dirty="0">
              <a:solidFill>
                <a:schemeClr val="tx1"/>
              </a:solidFill>
            </a:endParaRPr>
          </a:p>
        </p:txBody>
      </p:sp>
      <p:graphicFrame>
        <p:nvGraphicFramePr>
          <p:cNvPr id="12" name="Table 11">
            <a:extLst>
              <a:ext uri="{FF2B5EF4-FFF2-40B4-BE49-F238E27FC236}">
                <a16:creationId xmlns:a16="http://schemas.microsoft.com/office/drawing/2014/main" id="{BF867E65-E722-4E9E-863A-378ADD409615}"/>
              </a:ext>
            </a:extLst>
          </p:cNvPr>
          <p:cNvGraphicFramePr>
            <a:graphicFrameLocks noGrp="1"/>
          </p:cNvGraphicFramePr>
          <p:nvPr>
            <p:extLst>
              <p:ext uri="{D42A27DB-BD31-4B8C-83A1-F6EECF244321}">
                <p14:modId xmlns:p14="http://schemas.microsoft.com/office/powerpoint/2010/main" val="2046583130"/>
              </p:ext>
            </p:extLst>
          </p:nvPr>
        </p:nvGraphicFramePr>
        <p:xfrm>
          <a:off x="5270010" y="5631861"/>
          <a:ext cx="2272159" cy="354330"/>
        </p:xfrm>
        <a:graphic>
          <a:graphicData uri="http://schemas.openxmlformats.org/drawingml/2006/table">
            <a:tbl>
              <a:tblPr bandRow="1">
                <a:tableStyleId>{00A15C55-8517-42AA-B614-E9B94910E393}</a:tableStyleId>
              </a:tblPr>
              <a:tblGrid>
                <a:gridCol w="560500">
                  <a:extLst>
                    <a:ext uri="{9D8B030D-6E8A-4147-A177-3AD203B41FA5}">
                      <a16:colId xmlns:a16="http://schemas.microsoft.com/office/drawing/2014/main" val="3674462006"/>
                    </a:ext>
                  </a:extLst>
                </a:gridCol>
                <a:gridCol w="575579">
                  <a:extLst>
                    <a:ext uri="{9D8B030D-6E8A-4147-A177-3AD203B41FA5}">
                      <a16:colId xmlns:a16="http://schemas.microsoft.com/office/drawing/2014/main" val="3236150332"/>
                    </a:ext>
                  </a:extLst>
                </a:gridCol>
                <a:gridCol w="568040">
                  <a:extLst>
                    <a:ext uri="{9D8B030D-6E8A-4147-A177-3AD203B41FA5}">
                      <a16:colId xmlns:a16="http://schemas.microsoft.com/office/drawing/2014/main" val="3470664244"/>
                    </a:ext>
                  </a:extLst>
                </a:gridCol>
                <a:gridCol w="568040">
                  <a:extLst>
                    <a:ext uri="{9D8B030D-6E8A-4147-A177-3AD203B41FA5}">
                      <a16:colId xmlns:a16="http://schemas.microsoft.com/office/drawing/2014/main" val="145280366"/>
                    </a:ext>
                  </a:extLst>
                </a:gridCol>
              </a:tblGrid>
              <a:tr h="174523">
                <a:tc>
                  <a:txBody>
                    <a:bodyPr/>
                    <a:lstStyle/>
                    <a:p>
                      <a:pPr algn="l" fontAlgn="b"/>
                      <a:r>
                        <a:rPr lang="en-US" sz="1100" b="0" u="none" strike="noStrike" dirty="0">
                          <a:solidFill>
                            <a:srgbClr val="000000"/>
                          </a:solidFill>
                          <a:effectLst/>
                        </a:rPr>
                        <a:t>008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3.1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23993239"/>
                  </a:ext>
                </a:extLst>
              </a:tr>
              <a:tr h="174523">
                <a:tc>
                  <a:txBody>
                    <a:bodyPr/>
                    <a:lstStyle/>
                    <a:p>
                      <a:pPr algn="l" fontAlgn="b"/>
                      <a:r>
                        <a:rPr lang="en-US" sz="1100" b="0" u="none" strike="noStrike" dirty="0">
                          <a:solidFill>
                            <a:srgbClr val="000000"/>
                          </a:solidFill>
                          <a:effectLst/>
                        </a:rPr>
                        <a:t>009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9</a:t>
                      </a:r>
                    </a:p>
                  </a:txBody>
                  <a:tcPr marL="9525" marR="9525" marT="9525" marB="0" anchor="b"/>
                </a:tc>
                <a:tc>
                  <a:txBody>
                    <a:bodyPr/>
                    <a:lstStyle/>
                    <a:p>
                      <a:pPr algn="r" fontAlgn="b"/>
                      <a:r>
                        <a:rPr lang="en-US" sz="1100" b="0" u="none" strike="noStrike" dirty="0">
                          <a:solidFill>
                            <a:srgbClr val="000000"/>
                          </a:solidFill>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3.2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7179134"/>
                  </a:ext>
                </a:extLst>
              </a:tr>
            </a:tbl>
          </a:graphicData>
        </a:graphic>
      </p:graphicFrame>
      <p:sp>
        <p:nvSpPr>
          <p:cNvPr id="13" name="TextBox 12">
            <a:extLst>
              <a:ext uri="{FF2B5EF4-FFF2-40B4-BE49-F238E27FC236}">
                <a16:creationId xmlns:a16="http://schemas.microsoft.com/office/drawing/2014/main" id="{0D5F2FA4-EE01-4FA0-831A-AC5AD00F5935}"/>
              </a:ext>
            </a:extLst>
          </p:cNvPr>
          <p:cNvSpPr txBox="1"/>
          <p:nvPr/>
        </p:nvSpPr>
        <p:spPr>
          <a:xfrm>
            <a:off x="8922988" y="2624315"/>
            <a:ext cx="3004349" cy="43088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100" dirty="0">
                <a:solidFill>
                  <a:schemeClr val="tx1"/>
                </a:solidFill>
                <a:latin typeface="Cambria Math" panose="02040503050406030204" pitchFamily="18" charset="0"/>
              </a:rPr>
              <a:t>Determine a suitable ML algorithm for the data</a:t>
            </a:r>
          </a:p>
          <a:p>
            <a:r>
              <a:rPr lang="en-US" sz="1100" dirty="0">
                <a:solidFill>
                  <a:schemeClr val="tx1"/>
                </a:solidFill>
                <a:latin typeface="Cambria Math" panose="02040503050406030204" pitchFamily="18" charset="0"/>
              </a:rPr>
              <a:t>For example, neural network</a:t>
            </a:r>
            <a:endParaRPr lang="en-US" sz="1050" dirty="0">
              <a:solidFill>
                <a:schemeClr val="tx1"/>
              </a:solidFill>
            </a:endParaRPr>
          </a:p>
        </p:txBody>
      </p:sp>
      <p:sp>
        <p:nvSpPr>
          <p:cNvPr id="14" name="TextBox 13">
            <a:extLst>
              <a:ext uri="{FF2B5EF4-FFF2-40B4-BE49-F238E27FC236}">
                <a16:creationId xmlns:a16="http://schemas.microsoft.com/office/drawing/2014/main" id="{A35CD6BE-C180-4A83-943F-F62D377D7197}"/>
              </a:ext>
            </a:extLst>
          </p:cNvPr>
          <p:cNvSpPr txBox="1"/>
          <p:nvPr/>
        </p:nvSpPr>
        <p:spPr>
          <a:xfrm>
            <a:off x="8924236" y="3284329"/>
            <a:ext cx="3004349" cy="110030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100" dirty="0">
                <a:solidFill>
                  <a:schemeClr val="tx1"/>
                </a:solidFill>
                <a:latin typeface="Cambria Math" panose="02040503050406030204" pitchFamily="18" charset="0"/>
              </a:rPr>
              <a:t>Determine a suitable ML algorithm for the data</a:t>
            </a:r>
          </a:p>
          <a:p>
            <a:r>
              <a:rPr lang="en-US" sz="1100" dirty="0">
                <a:solidFill>
                  <a:schemeClr val="tx1"/>
                </a:solidFill>
                <a:latin typeface="Cambria Math" panose="02040503050406030204" pitchFamily="18" charset="0"/>
              </a:rPr>
              <a:t>For example, neural network</a:t>
            </a:r>
          </a:p>
          <a:p>
            <a:endParaRPr lang="en-US" sz="1100" dirty="0">
              <a:solidFill>
                <a:schemeClr val="tx1"/>
              </a:solidFill>
              <a:latin typeface="Cambria Math" panose="02040503050406030204" pitchFamily="18" charset="0"/>
            </a:endParaRPr>
          </a:p>
          <a:p>
            <a:endParaRPr lang="en-US" sz="1100" dirty="0">
              <a:solidFill>
                <a:schemeClr val="tx1"/>
              </a:solidFill>
              <a:latin typeface="Cambria Math" panose="02040503050406030204" pitchFamily="18" charset="0"/>
            </a:endParaRPr>
          </a:p>
          <a:p>
            <a:endParaRPr lang="en-US" sz="1100" dirty="0">
              <a:solidFill>
                <a:schemeClr val="tx1"/>
              </a:solidFill>
              <a:latin typeface="Cambria Math" panose="02040503050406030204" pitchFamily="18" charset="0"/>
            </a:endParaRPr>
          </a:p>
          <a:p>
            <a:endParaRPr lang="en-US" sz="1050" dirty="0">
              <a:solidFill>
                <a:schemeClr val="tx1"/>
              </a:solidFill>
            </a:endParaRPr>
          </a:p>
        </p:txBody>
      </p:sp>
      <p:pic>
        <p:nvPicPr>
          <p:cNvPr id="15" name="Picture 14">
            <a:extLst>
              <a:ext uri="{FF2B5EF4-FFF2-40B4-BE49-F238E27FC236}">
                <a16:creationId xmlns:a16="http://schemas.microsoft.com/office/drawing/2014/main" id="{75D340E5-DB9E-48D6-9371-5ED81852C570}"/>
              </a:ext>
            </a:extLst>
          </p:cNvPr>
          <p:cNvPicPr>
            <a:picLocks noChangeAspect="1"/>
          </p:cNvPicPr>
          <p:nvPr/>
        </p:nvPicPr>
        <p:blipFill rotWithShape="1">
          <a:blip r:embed="rId6"/>
          <a:srcRect t="17570" b="20421"/>
          <a:stretch/>
        </p:blipFill>
        <p:spPr>
          <a:xfrm>
            <a:off x="9986211" y="3694893"/>
            <a:ext cx="989590" cy="648489"/>
          </a:xfrm>
          <a:prstGeom prst="rect">
            <a:avLst/>
          </a:prstGeom>
        </p:spPr>
      </p:pic>
      <p:sp>
        <p:nvSpPr>
          <p:cNvPr id="16" name="TextBox 15">
            <a:extLst>
              <a:ext uri="{FF2B5EF4-FFF2-40B4-BE49-F238E27FC236}">
                <a16:creationId xmlns:a16="http://schemas.microsoft.com/office/drawing/2014/main" id="{F91EAB98-AD10-421A-8A19-47CD6EDCF224}"/>
              </a:ext>
            </a:extLst>
          </p:cNvPr>
          <p:cNvSpPr txBox="1"/>
          <p:nvPr/>
        </p:nvSpPr>
        <p:spPr>
          <a:xfrm>
            <a:off x="9153467" y="4659362"/>
            <a:ext cx="2545890" cy="43088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100" dirty="0">
                <a:solidFill>
                  <a:schemeClr val="tx1"/>
                </a:solidFill>
                <a:latin typeface="Cambria Math" panose="02040503050406030204" pitchFamily="18" charset="0"/>
              </a:rPr>
              <a:t>Finetuning and Training are automated</a:t>
            </a:r>
          </a:p>
          <a:p>
            <a:r>
              <a:rPr lang="en-US" sz="1100" dirty="0">
                <a:solidFill>
                  <a:schemeClr val="tx1"/>
                </a:solidFill>
                <a:latin typeface="Cambria Math" panose="02040503050406030204" pitchFamily="18" charset="0"/>
                <a:sym typeface="Wingdings" panose="05000000000000000000" pitchFamily="2" charset="2"/>
              </a:rPr>
              <a:t> </a:t>
            </a:r>
            <a:r>
              <a:rPr lang="en-US" sz="1100" dirty="0">
                <a:solidFill>
                  <a:schemeClr val="tx1"/>
                </a:solidFill>
                <a:latin typeface="Cambria Math" panose="02040503050406030204" pitchFamily="18" charset="0"/>
              </a:rPr>
              <a:t>Obtain and deploy trained model</a:t>
            </a:r>
            <a:endParaRPr lang="en-US" sz="1050" dirty="0">
              <a:solidFill>
                <a:schemeClr val="tx1"/>
              </a:solidFill>
            </a:endParaRPr>
          </a:p>
        </p:txBody>
      </p:sp>
      <p:sp>
        <p:nvSpPr>
          <p:cNvPr id="17" name="TextBox 16">
            <a:extLst>
              <a:ext uri="{FF2B5EF4-FFF2-40B4-BE49-F238E27FC236}">
                <a16:creationId xmlns:a16="http://schemas.microsoft.com/office/drawing/2014/main" id="{2B1D66B0-DA07-4F67-9C05-2A6533A2698D}"/>
              </a:ext>
            </a:extLst>
          </p:cNvPr>
          <p:cNvSpPr txBox="1"/>
          <p:nvPr/>
        </p:nvSpPr>
        <p:spPr>
          <a:xfrm>
            <a:off x="8859317" y="5338122"/>
            <a:ext cx="3134191" cy="93871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100" dirty="0">
                <a:solidFill>
                  <a:schemeClr val="tx1"/>
                </a:solidFill>
                <a:latin typeface="Cambria Math" panose="02040503050406030204" pitchFamily="18" charset="0"/>
              </a:rPr>
              <a:t>New data comes  </a:t>
            </a:r>
          </a:p>
          <a:p>
            <a:endParaRPr lang="en-US" sz="1100" dirty="0">
              <a:solidFill>
                <a:schemeClr val="tx1"/>
              </a:solidFill>
              <a:latin typeface="Cambria Math" panose="02040503050406030204" pitchFamily="18" charset="0"/>
            </a:endParaRPr>
          </a:p>
          <a:p>
            <a:endParaRPr lang="en-US" sz="1100" dirty="0">
              <a:solidFill>
                <a:schemeClr val="tx1"/>
              </a:solidFill>
              <a:latin typeface="Cambria Math" panose="02040503050406030204" pitchFamily="18" charset="0"/>
            </a:endParaRPr>
          </a:p>
          <a:p>
            <a:endParaRPr lang="en-US" sz="1100" dirty="0">
              <a:solidFill>
                <a:schemeClr val="tx1"/>
              </a:solidFill>
              <a:latin typeface="Cambria Math" panose="02040503050406030204" pitchFamily="18" charset="0"/>
            </a:endParaRPr>
          </a:p>
          <a:p>
            <a:r>
              <a:rPr lang="en-US" sz="1100" dirty="0">
                <a:solidFill>
                  <a:schemeClr val="tx1"/>
                </a:solidFill>
                <a:latin typeface="Cambria Math" panose="02040503050406030204" pitchFamily="18" charset="0"/>
                <a:sym typeface="Wingdings" panose="05000000000000000000" pitchFamily="2" charset="2"/>
              </a:rPr>
              <a:t> </a:t>
            </a:r>
            <a:r>
              <a:rPr lang="en-US" sz="1100" b="1" dirty="0">
                <a:solidFill>
                  <a:schemeClr val="tx1"/>
                </a:solidFill>
                <a:latin typeface="Cambria Math" panose="02040503050406030204" pitchFamily="18" charset="0"/>
              </a:rPr>
              <a:t>Continue training the deployed neural network</a:t>
            </a:r>
            <a:endParaRPr lang="en-US" sz="1050" b="1" dirty="0">
              <a:solidFill>
                <a:schemeClr val="tx1"/>
              </a:solidFill>
            </a:endParaRPr>
          </a:p>
        </p:txBody>
      </p:sp>
      <p:graphicFrame>
        <p:nvGraphicFramePr>
          <p:cNvPr id="18" name="Table 17">
            <a:extLst>
              <a:ext uri="{FF2B5EF4-FFF2-40B4-BE49-F238E27FC236}">
                <a16:creationId xmlns:a16="http://schemas.microsoft.com/office/drawing/2014/main" id="{B15551BB-2F60-44DA-9034-BD6685A1F987}"/>
              </a:ext>
            </a:extLst>
          </p:cNvPr>
          <p:cNvGraphicFramePr>
            <a:graphicFrameLocks noGrp="1"/>
          </p:cNvGraphicFramePr>
          <p:nvPr>
            <p:extLst>
              <p:ext uri="{D42A27DB-BD31-4B8C-83A1-F6EECF244321}">
                <p14:modId xmlns:p14="http://schemas.microsoft.com/office/powerpoint/2010/main" val="1290887591"/>
              </p:ext>
            </p:extLst>
          </p:nvPr>
        </p:nvGraphicFramePr>
        <p:xfrm>
          <a:off x="9290332" y="5630316"/>
          <a:ext cx="2272159" cy="354330"/>
        </p:xfrm>
        <a:graphic>
          <a:graphicData uri="http://schemas.openxmlformats.org/drawingml/2006/table">
            <a:tbl>
              <a:tblPr bandRow="1">
                <a:tableStyleId>{00A15C55-8517-42AA-B614-E9B94910E393}</a:tableStyleId>
              </a:tblPr>
              <a:tblGrid>
                <a:gridCol w="560500">
                  <a:extLst>
                    <a:ext uri="{9D8B030D-6E8A-4147-A177-3AD203B41FA5}">
                      <a16:colId xmlns:a16="http://schemas.microsoft.com/office/drawing/2014/main" val="3674462006"/>
                    </a:ext>
                  </a:extLst>
                </a:gridCol>
                <a:gridCol w="575579">
                  <a:extLst>
                    <a:ext uri="{9D8B030D-6E8A-4147-A177-3AD203B41FA5}">
                      <a16:colId xmlns:a16="http://schemas.microsoft.com/office/drawing/2014/main" val="3236150332"/>
                    </a:ext>
                  </a:extLst>
                </a:gridCol>
                <a:gridCol w="568040">
                  <a:extLst>
                    <a:ext uri="{9D8B030D-6E8A-4147-A177-3AD203B41FA5}">
                      <a16:colId xmlns:a16="http://schemas.microsoft.com/office/drawing/2014/main" val="3470664244"/>
                    </a:ext>
                  </a:extLst>
                </a:gridCol>
                <a:gridCol w="568040">
                  <a:extLst>
                    <a:ext uri="{9D8B030D-6E8A-4147-A177-3AD203B41FA5}">
                      <a16:colId xmlns:a16="http://schemas.microsoft.com/office/drawing/2014/main" val="145280366"/>
                    </a:ext>
                  </a:extLst>
                </a:gridCol>
              </a:tblGrid>
              <a:tr h="174523">
                <a:tc>
                  <a:txBody>
                    <a:bodyPr/>
                    <a:lstStyle/>
                    <a:p>
                      <a:pPr algn="l" fontAlgn="b"/>
                      <a:r>
                        <a:rPr lang="en-US" sz="1100" b="0" u="none" strike="noStrike" dirty="0">
                          <a:solidFill>
                            <a:srgbClr val="000000"/>
                          </a:solidFill>
                          <a:effectLst/>
                        </a:rPr>
                        <a:t>008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3.1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23993239"/>
                  </a:ext>
                </a:extLst>
              </a:tr>
              <a:tr h="174523">
                <a:tc>
                  <a:txBody>
                    <a:bodyPr/>
                    <a:lstStyle/>
                    <a:p>
                      <a:pPr algn="l" fontAlgn="b"/>
                      <a:r>
                        <a:rPr lang="en-US" sz="1100" b="0" u="none" strike="noStrike" dirty="0">
                          <a:solidFill>
                            <a:srgbClr val="000000"/>
                          </a:solidFill>
                          <a:effectLst/>
                        </a:rPr>
                        <a:t>009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9</a:t>
                      </a:r>
                    </a:p>
                  </a:txBody>
                  <a:tcPr marL="9525" marR="9525" marT="9525" marB="0" anchor="b"/>
                </a:tc>
                <a:tc>
                  <a:txBody>
                    <a:bodyPr/>
                    <a:lstStyle/>
                    <a:p>
                      <a:pPr algn="r" fontAlgn="b"/>
                      <a:r>
                        <a:rPr lang="en-US" sz="1100" b="0" u="none" strike="noStrike" dirty="0">
                          <a:solidFill>
                            <a:srgbClr val="000000"/>
                          </a:solidFill>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3.2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7179134"/>
                  </a:ext>
                </a:extLst>
              </a:tr>
            </a:tbl>
          </a:graphicData>
        </a:graphic>
      </p:graphicFrame>
      <p:sp>
        <p:nvSpPr>
          <p:cNvPr id="19" name="Arrow: Bent 18">
            <a:extLst>
              <a:ext uri="{FF2B5EF4-FFF2-40B4-BE49-F238E27FC236}">
                <a16:creationId xmlns:a16="http://schemas.microsoft.com/office/drawing/2014/main" id="{02493C55-C7F1-407A-992C-2CCADDAF12EC}"/>
              </a:ext>
            </a:extLst>
          </p:cNvPr>
          <p:cNvSpPr/>
          <p:nvPr/>
        </p:nvSpPr>
        <p:spPr>
          <a:xfrm rot="5400000">
            <a:off x="9868362" y="1600513"/>
            <a:ext cx="835031" cy="365439"/>
          </a:xfrm>
          <a:prstGeom prst="bentArrow">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20" name="Arrow: Bent 19">
            <a:extLst>
              <a:ext uri="{FF2B5EF4-FFF2-40B4-BE49-F238E27FC236}">
                <a16:creationId xmlns:a16="http://schemas.microsoft.com/office/drawing/2014/main" id="{184256B3-B038-4720-B7BF-C88A04E5D52E}"/>
              </a:ext>
            </a:extLst>
          </p:cNvPr>
          <p:cNvSpPr/>
          <p:nvPr/>
        </p:nvSpPr>
        <p:spPr>
          <a:xfrm rot="5400000" flipV="1">
            <a:off x="6015079" y="1600512"/>
            <a:ext cx="835029" cy="365439"/>
          </a:xfrm>
          <a:prstGeom prst="bentArrow">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21" name="Arrow: Down 20">
            <a:extLst>
              <a:ext uri="{FF2B5EF4-FFF2-40B4-BE49-F238E27FC236}">
                <a16:creationId xmlns:a16="http://schemas.microsoft.com/office/drawing/2014/main" id="{101C22B4-AF71-47F3-BFD7-201470AB1E84}"/>
              </a:ext>
            </a:extLst>
          </p:cNvPr>
          <p:cNvSpPr/>
          <p:nvPr/>
        </p:nvSpPr>
        <p:spPr>
          <a:xfrm>
            <a:off x="6241027" y="3101035"/>
            <a:ext cx="273089" cy="145043"/>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231BE473-EC9F-4AFE-BE33-BB53008F91B9}"/>
              </a:ext>
            </a:extLst>
          </p:cNvPr>
          <p:cNvSpPr/>
          <p:nvPr/>
        </p:nvSpPr>
        <p:spPr>
          <a:xfrm>
            <a:off x="6249874" y="4452524"/>
            <a:ext cx="273089" cy="145043"/>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D957FA22-45DA-4463-89C6-EC4A13BAE6CE}"/>
              </a:ext>
            </a:extLst>
          </p:cNvPr>
          <p:cNvSpPr/>
          <p:nvPr/>
        </p:nvSpPr>
        <p:spPr>
          <a:xfrm>
            <a:off x="6241026" y="5154900"/>
            <a:ext cx="273089" cy="145043"/>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15F76593-B1F0-47D2-84E3-2EE026E37AE2}"/>
              </a:ext>
            </a:extLst>
          </p:cNvPr>
          <p:cNvSpPr/>
          <p:nvPr/>
        </p:nvSpPr>
        <p:spPr>
          <a:xfrm>
            <a:off x="10332054" y="3101035"/>
            <a:ext cx="273089" cy="145043"/>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CB3FD659-3104-4EF3-81FD-B630968102AF}"/>
              </a:ext>
            </a:extLst>
          </p:cNvPr>
          <p:cNvSpPr/>
          <p:nvPr/>
        </p:nvSpPr>
        <p:spPr>
          <a:xfrm>
            <a:off x="10340901" y="4452524"/>
            <a:ext cx="273089" cy="145043"/>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B6F1AFA3-82C3-41FA-83DB-EEF1B6B685D7}"/>
              </a:ext>
            </a:extLst>
          </p:cNvPr>
          <p:cNvSpPr/>
          <p:nvPr/>
        </p:nvSpPr>
        <p:spPr>
          <a:xfrm>
            <a:off x="10332053" y="5154900"/>
            <a:ext cx="273089" cy="145043"/>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66E65D0-E4D7-4D20-877D-4EAAC2898AE1}"/>
              </a:ext>
            </a:extLst>
          </p:cNvPr>
          <p:cNvSpPr txBox="1"/>
          <p:nvPr/>
        </p:nvSpPr>
        <p:spPr>
          <a:xfrm>
            <a:off x="5270010" y="1543675"/>
            <a:ext cx="963341" cy="523220"/>
          </a:xfrm>
          <a:prstGeom prst="rect">
            <a:avLst/>
          </a:prstGeom>
          <a:noFill/>
        </p:spPr>
        <p:txBody>
          <a:bodyPr wrap="none" rtlCol="0">
            <a:spAutoFit/>
          </a:bodyPr>
          <a:lstStyle/>
          <a:p>
            <a:r>
              <a:rPr lang="en-US" sz="1400" dirty="0"/>
              <a:t>Traditional</a:t>
            </a:r>
          </a:p>
          <a:p>
            <a:r>
              <a:rPr lang="en-US" sz="1400" dirty="0"/>
              <a:t>Analytics</a:t>
            </a:r>
          </a:p>
        </p:txBody>
      </p:sp>
      <p:sp>
        <p:nvSpPr>
          <p:cNvPr id="28" name="TextBox 27">
            <a:extLst>
              <a:ext uri="{FF2B5EF4-FFF2-40B4-BE49-F238E27FC236}">
                <a16:creationId xmlns:a16="http://schemas.microsoft.com/office/drawing/2014/main" id="{3FA7C042-6CB4-4424-A114-A888CA32323D}"/>
              </a:ext>
            </a:extLst>
          </p:cNvPr>
          <p:cNvSpPr txBox="1"/>
          <p:nvPr/>
        </p:nvSpPr>
        <p:spPr>
          <a:xfrm>
            <a:off x="10459907" y="1537846"/>
            <a:ext cx="1491114" cy="523220"/>
          </a:xfrm>
          <a:prstGeom prst="rect">
            <a:avLst/>
          </a:prstGeom>
          <a:noFill/>
        </p:spPr>
        <p:txBody>
          <a:bodyPr wrap="none" rtlCol="0">
            <a:spAutoFit/>
          </a:bodyPr>
          <a:lstStyle/>
          <a:p>
            <a:r>
              <a:rPr lang="en-US" sz="1400" dirty="0"/>
              <a:t>Machine Learning</a:t>
            </a:r>
          </a:p>
          <a:p>
            <a:r>
              <a:rPr lang="en-US" sz="1400" dirty="0"/>
              <a:t>Analytics</a:t>
            </a:r>
          </a:p>
        </p:txBody>
      </p:sp>
    </p:spTree>
    <p:extLst>
      <p:ext uri="{BB962C8B-B14F-4D97-AF65-F5344CB8AC3E}">
        <p14:creationId xmlns:p14="http://schemas.microsoft.com/office/powerpoint/2010/main" val="352469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11" grpId="0" animBg="1"/>
      <p:bldP spid="13" grpId="0" animBg="1"/>
      <p:bldP spid="14" grpId="0" animBg="1"/>
      <p:bldP spid="16" grpId="0" animBg="1"/>
      <p:bldP spid="17"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94BD6-ED4D-4119-95D9-B1AA3065CDC5}"/>
              </a:ext>
            </a:extLst>
          </p:cNvPr>
          <p:cNvSpPr>
            <a:spLocks noGrp="1"/>
          </p:cNvSpPr>
          <p:nvPr>
            <p:ph type="title"/>
          </p:nvPr>
        </p:nvSpPr>
        <p:spPr/>
        <p:txBody>
          <a:bodyPr/>
          <a:lstStyle/>
          <a:p>
            <a:r>
              <a:rPr lang="en-US" sz="3200" dirty="0"/>
              <a:t>Machine Learning Based Data Analytics on Clouds</a:t>
            </a:r>
            <a:endParaRPr lang="en-US" dirty="0"/>
          </a:p>
        </p:txBody>
      </p:sp>
      <p:sp>
        <p:nvSpPr>
          <p:cNvPr id="3" name="Content Placeholder 2">
            <a:extLst>
              <a:ext uri="{FF2B5EF4-FFF2-40B4-BE49-F238E27FC236}">
                <a16:creationId xmlns:a16="http://schemas.microsoft.com/office/drawing/2014/main" id="{FA6B71DC-425B-46EF-8C77-91BC12C2CE21}"/>
              </a:ext>
            </a:extLst>
          </p:cNvPr>
          <p:cNvSpPr>
            <a:spLocks noGrp="1"/>
          </p:cNvSpPr>
          <p:nvPr>
            <p:ph sz="quarter" idx="10"/>
          </p:nvPr>
        </p:nvSpPr>
        <p:spPr>
          <a:xfrm>
            <a:off x="733425" y="908093"/>
            <a:ext cx="6505575" cy="5221539"/>
          </a:xfrm>
        </p:spPr>
        <p:txBody>
          <a:bodyPr/>
          <a:lstStyle/>
          <a:p>
            <a:r>
              <a:rPr lang="en-US" sz="2000" dirty="0"/>
              <a:t>In short, cloud technologies move computational resources (including both software and hardware) outside of the local environment </a:t>
            </a:r>
          </a:p>
          <a:p>
            <a:r>
              <a:rPr lang="en-US" sz="2000" dirty="0"/>
              <a:t>Many machine learning algorithms are computationally expensive more than what a regular personal computer may provide</a:t>
            </a:r>
          </a:p>
          <a:p>
            <a:r>
              <a:rPr lang="en-US" sz="2000" dirty="0"/>
              <a:t>On the other hand, there are multiple cloud services offering resources for analytics</a:t>
            </a:r>
          </a:p>
          <a:p>
            <a:r>
              <a:rPr lang="en-US" sz="2000" dirty="0"/>
              <a:t>In this course, we focus on Amazon Web Services and Microsoft Azure</a:t>
            </a:r>
          </a:p>
          <a:p>
            <a:pPr lvl="1"/>
            <a:r>
              <a:rPr lang="en-US" sz="1800" dirty="0"/>
              <a:t>The two services provide many options for specific tasks in analytics. We will focus on the more general machine learning options:</a:t>
            </a:r>
          </a:p>
          <a:p>
            <a:pPr lvl="2"/>
            <a:r>
              <a:rPr lang="en-US" sz="1600" dirty="0" err="1"/>
              <a:t>SageMaker</a:t>
            </a:r>
            <a:r>
              <a:rPr lang="en-US" sz="1600" dirty="0"/>
              <a:t> on AWS</a:t>
            </a:r>
          </a:p>
          <a:p>
            <a:pPr lvl="2"/>
            <a:r>
              <a:rPr lang="en-US" sz="1600" dirty="0"/>
              <a:t>Machine Learning on Azure</a:t>
            </a:r>
          </a:p>
          <a:p>
            <a:pPr lvl="2"/>
            <a:r>
              <a:rPr lang="en-US" sz="1600" dirty="0"/>
              <a:t>Both utilize Python to write script, so we will start with reviewing Python programming</a:t>
            </a:r>
          </a:p>
        </p:txBody>
      </p:sp>
      <p:pic>
        <p:nvPicPr>
          <p:cNvPr id="5" name="Graphic 4" descr="Laptop outline">
            <a:extLst>
              <a:ext uri="{FF2B5EF4-FFF2-40B4-BE49-F238E27FC236}">
                <a16:creationId xmlns:a16="http://schemas.microsoft.com/office/drawing/2014/main" id="{6962E816-183B-4432-92CB-83D7F1189A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55755" y="1138181"/>
            <a:ext cx="666992" cy="666992"/>
          </a:xfrm>
          <a:prstGeom prst="rect">
            <a:avLst/>
          </a:prstGeom>
        </p:spPr>
      </p:pic>
      <p:pic>
        <p:nvPicPr>
          <p:cNvPr id="7" name="Graphic 6" descr="Cloud outline">
            <a:extLst>
              <a:ext uri="{FF2B5EF4-FFF2-40B4-BE49-F238E27FC236}">
                <a16:creationId xmlns:a16="http://schemas.microsoft.com/office/drawing/2014/main" id="{427757C0-3AD9-440F-B729-48CFBA13F6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22759" y="2370432"/>
            <a:ext cx="3556000" cy="3556000"/>
          </a:xfrm>
          <a:prstGeom prst="rect">
            <a:avLst/>
          </a:prstGeom>
        </p:spPr>
      </p:pic>
      <p:pic>
        <p:nvPicPr>
          <p:cNvPr id="9" name="Graphic 8" descr="Database outline">
            <a:extLst>
              <a:ext uri="{FF2B5EF4-FFF2-40B4-BE49-F238E27FC236}">
                <a16:creationId xmlns:a16="http://schemas.microsoft.com/office/drawing/2014/main" id="{61BAEC46-EA41-49C2-804C-F00BEEF7FE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97026" y="4140200"/>
            <a:ext cx="666992" cy="666992"/>
          </a:xfrm>
          <a:prstGeom prst="rect">
            <a:avLst/>
          </a:prstGeom>
        </p:spPr>
      </p:pic>
      <p:pic>
        <p:nvPicPr>
          <p:cNvPr id="13" name="Graphic 12" descr="Server outline">
            <a:extLst>
              <a:ext uri="{FF2B5EF4-FFF2-40B4-BE49-F238E27FC236}">
                <a16:creationId xmlns:a16="http://schemas.microsoft.com/office/drawing/2014/main" id="{0797DB83-6EE6-49AA-891B-19F4F8EE2A3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23393" y="4140200"/>
            <a:ext cx="666992" cy="666992"/>
          </a:xfrm>
          <a:prstGeom prst="rect">
            <a:avLst/>
          </a:prstGeom>
        </p:spPr>
      </p:pic>
      <p:pic>
        <p:nvPicPr>
          <p:cNvPr id="15" name="Graphic 14" descr="Cmd Terminal outline">
            <a:extLst>
              <a:ext uri="{FF2B5EF4-FFF2-40B4-BE49-F238E27FC236}">
                <a16:creationId xmlns:a16="http://schemas.microsoft.com/office/drawing/2014/main" id="{EAD94E94-E0E8-4286-BBEA-B2FCCF0DC45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549760" y="4140200"/>
            <a:ext cx="666992" cy="666992"/>
          </a:xfrm>
          <a:prstGeom prst="rect">
            <a:avLst/>
          </a:prstGeom>
        </p:spPr>
      </p:pic>
      <p:cxnSp>
        <p:nvCxnSpPr>
          <p:cNvPr id="21" name="Connector: Elbow 20">
            <a:extLst>
              <a:ext uri="{FF2B5EF4-FFF2-40B4-BE49-F238E27FC236}">
                <a16:creationId xmlns:a16="http://schemas.microsoft.com/office/drawing/2014/main" id="{A731D8CD-E071-4590-95C2-F0D43B720038}"/>
              </a:ext>
            </a:extLst>
          </p:cNvPr>
          <p:cNvCxnSpPr>
            <a:stCxn id="5" idx="1"/>
          </p:cNvCxnSpPr>
          <p:nvPr/>
        </p:nvCxnSpPr>
        <p:spPr>
          <a:xfrm rot="10800000" flipV="1">
            <a:off x="9030523" y="1471676"/>
            <a:ext cx="625233" cy="19636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28D8C03-7B89-443B-B0E0-9971B993779B}"/>
              </a:ext>
            </a:extLst>
          </p:cNvPr>
          <p:cNvCxnSpPr>
            <a:cxnSpLocks/>
            <a:endCxn id="5" idx="3"/>
          </p:cNvCxnSpPr>
          <p:nvPr/>
        </p:nvCxnSpPr>
        <p:spPr>
          <a:xfrm rot="16200000" flipV="1">
            <a:off x="9579891" y="2214534"/>
            <a:ext cx="2046223" cy="5605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77DEA3C-301E-42CF-A962-A8D2D00EB67C}"/>
              </a:ext>
            </a:extLst>
          </p:cNvPr>
          <p:cNvPicPr>
            <a:picLocks noChangeAspect="1"/>
          </p:cNvPicPr>
          <p:nvPr/>
        </p:nvPicPr>
        <p:blipFill>
          <a:blip r:embed="rId12"/>
          <a:stretch>
            <a:fillRect/>
          </a:stretch>
        </p:blipFill>
        <p:spPr>
          <a:xfrm>
            <a:off x="8852845" y="2273664"/>
            <a:ext cx="359695" cy="359695"/>
          </a:xfrm>
          <a:prstGeom prst="rect">
            <a:avLst/>
          </a:prstGeom>
          <a:solidFill>
            <a:schemeClr val="bg1"/>
          </a:solidFill>
        </p:spPr>
      </p:pic>
      <p:pic>
        <p:nvPicPr>
          <p:cNvPr id="29" name="Picture 28">
            <a:extLst>
              <a:ext uri="{FF2B5EF4-FFF2-40B4-BE49-F238E27FC236}">
                <a16:creationId xmlns:a16="http://schemas.microsoft.com/office/drawing/2014/main" id="{D7668D4B-85BC-4F0A-B806-D050171931D1}"/>
              </a:ext>
            </a:extLst>
          </p:cNvPr>
          <p:cNvPicPr>
            <a:picLocks noChangeAspect="1"/>
          </p:cNvPicPr>
          <p:nvPr/>
        </p:nvPicPr>
        <p:blipFill>
          <a:blip r:embed="rId13"/>
          <a:stretch>
            <a:fillRect/>
          </a:stretch>
        </p:blipFill>
        <p:spPr>
          <a:xfrm>
            <a:off x="10703408" y="2267567"/>
            <a:ext cx="359695" cy="365792"/>
          </a:xfrm>
          <a:prstGeom prst="rect">
            <a:avLst/>
          </a:prstGeom>
          <a:solidFill>
            <a:schemeClr val="bg1"/>
          </a:solidFill>
        </p:spPr>
      </p:pic>
    </p:spTree>
    <p:extLst>
      <p:ext uri="{BB962C8B-B14F-4D97-AF65-F5344CB8AC3E}">
        <p14:creationId xmlns:p14="http://schemas.microsoft.com/office/powerpoint/2010/main" val="344657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09F8-8E67-42D2-832D-2C44C8B55FBB}"/>
              </a:ext>
            </a:extLst>
          </p:cNvPr>
          <p:cNvSpPr>
            <a:spLocks noGrp="1"/>
          </p:cNvSpPr>
          <p:nvPr>
            <p:ph type="title"/>
          </p:nvPr>
        </p:nvSpPr>
        <p:spPr/>
        <p:txBody>
          <a:bodyPr/>
          <a:lstStyle/>
          <a:p>
            <a:r>
              <a:rPr lang="en-US" dirty="0"/>
              <a:t>Analytical Tasks Reviewed in this Course</a:t>
            </a:r>
          </a:p>
        </p:txBody>
      </p:sp>
      <p:sp>
        <p:nvSpPr>
          <p:cNvPr id="3" name="Content Placeholder 2">
            <a:extLst>
              <a:ext uri="{FF2B5EF4-FFF2-40B4-BE49-F238E27FC236}">
                <a16:creationId xmlns:a16="http://schemas.microsoft.com/office/drawing/2014/main" id="{00B6AFB6-B349-4BE1-9AEC-AB3A4C45966B}"/>
              </a:ext>
            </a:extLst>
          </p:cNvPr>
          <p:cNvSpPr>
            <a:spLocks noGrp="1"/>
          </p:cNvSpPr>
          <p:nvPr>
            <p:ph sz="quarter" idx="10"/>
          </p:nvPr>
        </p:nvSpPr>
        <p:spPr/>
        <p:txBody>
          <a:bodyPr/>
          <a:lstStyle/>
          <a:p>
            <a:r>
              <a:rPr lang="en-US" dirty="0"/>
              <a:t>Classification</a:t>
            </a:r>
          </a:p>
          <a:p>
            <a:r>
              <a:rPr lang="en-US" dirty="0"/>
              <a:t>Regression</a:t>
            </a:r>
          </a:p>
          <a:p>
            <a:r>
              <a:rPr lang="en-US" dirty="0"/>
              <a:t>Anomaly detection</a:t>
            </a:r>
          </a:p>
          <a:p>
            <a:r>
              <a:rPr lang="en-US" dirty="0"/>
              <a:t>Forecasting</a:t>
            </a:r>
          </a:p>
          <a:p>
            <a:r>
              <a:rPr lang="en-US" dirty="0"/>
              <a:t>Image Analytics</a:t>
            </a:r>
          </a:p>
          <a:p>
            <a:r>
              <a:rPr lang="en-US" dirty="0"/>
              <a:t>Text Analytics</a:t>
            </a:r>
          </a:p>
        </p:txBody>
      </p:sp>
    </p:spTree>
    <p:extLst>
      <p:ext uri="{BB962C8B-B14F-4D97-AF65-F5344CB8AC3E}">
        <p14:creationId xmlns:p14="http://schemas.microsoft.com/office/powerpoint/2010/main" val="18576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24AB4-A4F6-488C-BFED-7186997C4D19}"/>
              </a:ext>
            </a:extLst>
          </p:cNvPr>
          <p:cNvSpPr>
            <a:spLocks noGrp="1"/>
          </p:cNvSpPr>
          <p:nvPr>
            <p:ph sz="quarter" idx="10"/>
          </p:nvPr>
        </p:nvSpPr>
        <p:spPr>
          <a:xfrm>
            <a:off x="722777" y="536027"/>
            <a:ext cx="4683607" cy="5221539"/>
          </a:xfrm>
        </p:spPr>
        <p:txBody>
          <a:bodyPr/>
          <a:lstStyle/>
          <a:p>
            <a:r>
              <a:rPr lang="en-US" sz="2000" dirty="0"/>
              <a:t>Tabular data</a:t>
            </a:r>
          </a:p>
          <a:p>
            <a:pPr lvl="1"/>
            <a:r>
              <a:rPr lang="en-US" sz="1800" dirty="0"/>
              <a:t>Usually in the form of a 2-Dimensional table (e.g., in Excel or regular DBMS)</a:t>
            </a:r>
          </a:p>
          <a:p>
            <a:pPr lvl="1"/>
            <a:r>
              <a:rPr lang="en-US" sz="1800" dirty="0"/>
              <a:t>Rows represent individual </a:t>
            </a:r>
            <a:r>
              <a:rPr lang="en-US" sz="1800" b="1" dirty="0"/>
              <a:t>instances</a:t>
            </a:r>
            <a:r>
              <a:rPr lang="en-US" sz="1800" dirty="0"/>
              <a:t> or </a:t>
            </a:r>
            <a:r>
              <a:rPr lang="en-US" sz="1800" b="1" dirty="0"/>
              <a:t>data points</a:t>
            </a:r>
          </a:p>
          <a:p>
            <a:pPr lvl="1"/>
            <a:r>
              <a:rPr lang="en-US" sz="1800" dirty="0"/>
              <a:t>Columns represent </a:t>
            </a:r>
            <a:r>
              <a:rPr lang="en-US" sz="1800" b="1" dirty="0"/>
              <a:t>features</a:t>
            </a:r>
          </a:p>
          <a:p>
            <a:r>
              <a:rPr lang="en-US" sz="2200" dirty="0"/>
              <a:t>Image data – are 3D tensors</a:t>
            </a:r>
          </a:p>
          <a:p>
            <a:pPr lvl="1"/>
            <a:r>
              <a:rPr lang="en-US" sz="1800" dirty="0"/>
              <a:t>One image instance is one 3D tensor</a:t>
            </a:r>
          </a:p>
          <a:p>
            <a:pPr lvl="1"/>
            <a:r>
              <a:rPr lang="en-US" sz="1800" dirty="0"/>
              <a:t>Each element in the tensor represents the magnitude of the corresponding pixel at the width/height location and color channel</a:t>
            </a:r>
          </a:p>
          <a:p>
            <a:r>
              <a:rPr lang="en-US" sz="2200" dirty="0"/>
              <a:t>Text data – are …texts </a:t>
            </a:r>
          </a:p>
          <a:p>
            <a:pPr lvl="1"/>
            <a:r>
              <a:rPr lang="en-US" sz="1800" dirty="0"/>
              <a:t>Usually referred to as unstructured data</a:t>
            </a:r>
          </a:p>
          <a:p>
            <a:pPr lvl="1"/>
            <a:r>
              <a:rPr lang="en-US" sz="1800" dirty="0"/>
              <a:t>One instance can be one sentence, one paragraph, or one document</a:t>
            </a:r>
          </a:p>
          <a:p>
            <a:pPr lvl="1"/>
            <a:r>
              <a:rPr lang="en-US" sz="1800" dirty="0"/>
              <a:t>Need to be transformed into numeric before modeling</a:t>
            </a:r>
          </a:p>
        </p:txBody>
      </p:sp>
      <p:sp>
        <p:nvSpPr>
          <p:cNvPr id="5" name="Title 4">
            <a:extLst>
              <a:ext uri="{FF2B5EF4-FFF2-40B4-BE49-F238E27FC236}">
                <a16:creationId xmlns:a16="http://schemas.microsoft.com/office/drawing/2014/main" id="{742F95C7-1517-490F-BA16-FEAF68A4E4BB}"/>
              </a:ext>
            </a:extLst>
          </p:cNvPr>
          <p:cNvSpPr>
            <a:spLocks noGrp="1"/>
          </p:cNvSpPr>
          <p:nvPr>
            <p:ph type="title"/>
          </p:nvPr>
        </p:nvSpPr>
        <p:spPr>
          <a:xfrm>
            <a:off x="757566" y="0"/>
            <a:ext cx="10515600" cy="666991"/>
          </a:xfrm>
        </p:spPr>
        <p:txBody>
          <a:bodyPr/>
          <a:lstStyle/>
          <a:p>
            <a:r>
              <a:rPr lang="en-US" sz="2400" dirty="0"/>
              <a:t>Common Types of Data</a:t>
            </a:r>
          </a:p>
        </p:txBody>
      </p:sp>
      <p:graphicFrame>
        <p:nvGraphicFramePr>
          <p:cNvPr id="6" name="Table 5">
            <a:extLst>
              <a:ext uri="{FF2B5EF4-FFF2-40B4-BE49-F238E27FC236}">
                <a16:creationId xmlns:a16="http://schemas.microsoft.com/office/drawing/2014/main" id="{4B398D09-9CFE-47CD-97E9-FDEFBCB25CD1}"/>
              </a:ext>
            </a:extLst>
          </p:cNvPr>
          <p:cNvGraphicFramePr>
            <a:graphicFrameLocks noGrp="1"/>
          </p:cNvGraphicFramePr>
          <p:nvPr>
            <p:extLst>
              <p:ext uri="{D42A27DB-BD31-4B8C-83A1-F6EECF244321}">
                <p14:modId xmlns:p14="http://schemas.microsoft.com/office/powerpoint/2010/main" val="991977170"/>
              </p:ext>
            </p:extLst>
          </p:nvPr>
        </p:nvGraphicFramePr>
        <p:xfrm>
          <a:off x="6015366" y="68322"/>
          <a:ext cx="2756568" cy="1414678"/>
        </p:xfrm>
        <a:graphic>
          <a:graphicData uri="http://schemas.openxmlformats.org/drawingml/2006/table">
            <a:tbl>
              <a:tblPr firstRow="1" bandRow="1">
                <a:tableStyleId>{00A15C55-8517-42AA-B614-E9B94910E393}</a:tableStyleId>
              </a:tblPr>
              <a:tblGrid>
                <a:gridCol w="679995">
                  <a:extLst>
                    <a:ext uri="{9D8B030D-6E8A-4147-A177-3AD203B41FA5}">
                      <a16:colId xmlns:a16="http://schemas.microsoft.com/office/drawing/2014/main" val="2385928695"/>
                    </a:ext>
                  </a:extLst>
                </a:gridCol>
                <a:gridCol w="698289">
                  <a:extLst>
                    <a:ext uri="{9D8B030D-6E8A-4147-A177-3AD203B41FA5}">
                      <a16:colId xmlns:a16="http://schemas.microsoft.com/office/drawing/2014/main" val="302706152"/>
                    </a:ext>
                  </a:extLst>
                </a:gridCol>
                <a:gridCol w="689142">
                  <a:extLst>
                    <a:ext uri="{9D8B030D-6E8A-4147-A177-3AD203B41FA5}">
                      <a16:colId xmlns:a16="http://schemas.microsoft.com/office/drawing/2014/main" val="2123779599"/>
                    </a:ext>
                  </a:extLst>
                </a:gridCol>
                <a:gridCol w="689142">
                  <a:extLst>
                    <a:ext uri="{9D8B030D-6E8A-4147-A177-3AD203B41FA5}">
                      <a16:colId xmlns:a16="http://schemas.microsoft.com/office/drawing/2014/main" val="873021026"/>
                    </a:ext>
                  </a:extLst>
                </a:gridCol>
              </a:tblGrid>
              <a:tr h="174523">
                <a:tc>
                  <a:txBody>
                    <a:bodyPr/>
                    <a:lstStyle/>
                    <a:p>
                      <a:pPr algn="ctr" fontAlgn="b"/>
                      <a:r>
                        <a:rPr lang="en-US" sz="1050" b="1" u="none" strike="noStrike" dirty="0">
                          <a:solidFill>
                            <a:srgbClr val="000000"/>
                          </a:solidFill>
                          <a:effectLst/>
                        </a:rPr>
                        <a:t>Student ID</a:t>
                      </a:r>
                      <a:endParaRPr lang="en-US" sz="105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050" b="1" u="none" strike="noStrike" dirty="0">
                          <a:solidFill>
                            <a:srgbClr val="000000"/>
                          </a:solidFill>
                          <a:effectLst/>
                        </a:rPr>
                        <a:t>Study Time</a:t>
                      </a:r>
                      <a:endParaRPr lang="en-US" sz="105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050" b="1" u="none" strike="noStrike" dirty="0">
                          <a:solidFill>
                            <a:srgbClr val="000000"/>
                          </a:solidFill>
                          <a:effectLst/>
                        </a:rPr>
                        <a:t>Sleep Time</a:t>
                      </a:r>
                      <a:endParaRPr lang="en-US" sz="105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050" b="1" u="none" strike="noStrike" dirty="0">
                          <a:solidFill>
                            <a:srgbClr val="000000"/>
                          </a:solidFill>
                          <a:effectLst/>
                        </a:rPr>
                        <a:t>Grade</a:t>
                      </a:r>
                      <a:endParaRPr lang="en-US" sz="105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63224489"/>
                  </a:ext>
                </a:extLst>
              </a:tr>
              <a:tr h="174523">
                <a:tc>
                  <a:txBody>
                    <a:bodyPr/>
                    <a:lstStyle/>
                    <a:p>
                      <a:pPr algn="l" fontAlgn="b"/>
                      <a:r>
                        <a:rPr lang="en-US" sz="1100" b="0" u="none" strike="noStrike" dirty="0">
                          <a:solidFill>
                            <a:srgbClr val="000000"/>
                          </a:solidFill>
                          <a:effectLst/>
                        </a:rPr>
                        <a:t>001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9971332"/>
                  </a:ext>
                </a:extLst>
              </a:tr>
              <a:tr h="174523">
                <a:tc>
                  <a:txBody>
                    <a:bodyPr/>
                    <a:lstStyle/>
                    <a:p>
                      <a:pPr algn="l" fontAlgn="b"/>
                      <a:r>
                        <a:rPr lang="en-US" sz="1100" b="0" u="none" strike="noStrike" dirty="0">
                          <a:solidFill>
                            <a:srgbClr val="000000"/>
                          </a:solidFill>
                          <a:effectLst/>
                        </a:rPr>
                        <a:t>002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3.6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1766696"/>
                  </a:ext>
                </a:extLst>
              </a:tr>
              <a:tr h="174523">
                <a:tc>
                  <a:txBody>
                    <a:bodyPr/>
                    <a:lstStyle/>
                    <a:p>
                      <a:pPr algn="l" fontAlgn="b"/>
                      <a:r>
                        <a:rPr lang="en-US" sz="1100" b="0" u="none" strike="noStrike" dirty="0">
                          <a:solidFill>
                            <a:srgbClr val="000000"/>
                          </a:solidFill>
                          <a:effectLst/>
                        </a:rPr>
                        <a:t>003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11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2.2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5172768"/>
                  </a:ext>
                </a:extLst>
              </a:tr>
              <a:tr h="174523">
                <a:tc>
                  <a:txBody>
                    <a:bodyPr/>
                    <a:lstStyle/>
                    <a:p>
                      <a:pPr algn="l" fontAlgn="b"/>
                      <a:r>
                        <a:rPr lang="en-US" sz="1100" b="0" u="none" strike="noStrike" dirty="0">
                          <a:solidFill>
                            <a:srgbClr val="000000"/>
                          </a:solidFill>
                          <a:effectLst/>
                        </a:rPr>
                        <a:t>004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2.4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7067384"/>
                  </a:ext>
                </a:extLst>
              </a:tr>
              <a:tr h="174523">
                <a:tc>
                  <a:txBody>
                    <a:bodyPr/>
                    <a:lstStyle/>
                    <a:p>
                      <a:pPr algn="l" fontAlgn="b"/>
                      <a:r>
                        <a:rPr lang="en-US" sz="1100" b="0" u="none" strike="noStrike">
                          <a:solidFill>
                            <a:srgbClr val="000000"/>
                          </a:solidFill>
                          <a:effectLst/>
                        </a:rPr>
                        <a:t>005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1238611"/>
                  </a:ext>
                </a:extLst>
              </a:tr>
              <a:tr h="174523">
                <a:tc>
                  <a:txBody>
                    <a:bodyPr/>
                    <a:lstStyle/>
                    <a:p>
                      <a:pPr algn="l" fontAlgn="b"/>
                      <a:r>
                        <a:rPr lang="en-US" sz="1100" b="0" u="none" strike="noStrike" dirty="0">
                          <a:solidFill>
                            <a:srgbClr val="000000"/>
                          </a:solidFill>
                          <a:effectLst/>
                        </a:rPr>
                        <a:t>006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3.75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0271804"/>
                  </a:ext>
                </a:extLst>
              </a:tr>
              <a:tr h="174523">
                <a:tc>
                  <a:txBody>
                    <a:bodyPr/>
                    <a:lstStyle/>
                    <a:p>
                      <a:pPr algn="l" fontAlgn="b"/>
                      <a:r>
                        <a:rPr lang="en-US" sz="1100" b="0" u="none" strike="noStrike" dirty="0">
                          <a:solidFill>
                            <a:srgbClr val="000000"/>
                          </a:solidFill>
                          <a:effectLst/>
                        </a:rPr>
                        <a:t>007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3.1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8651413"/>
                  </a:ext>
                </a:extLst>
              </a:tr>
            </a:tbl>
          </a:graphicData>
        </a:graphic>
      </p:graphicFrame>
      <p:sp>
        <p:nvSpPr>
          <p:cNvPr id="7" name="TextBox 6">
            <a:extLst>
              <a:ext uri="{FF2B5EF4-FFF2-40B4-BE49-F238E27FC236}">
                <a16:creationId xmlns:a16="http://schemas.microsoft.com/office/drawing/2014/main" id="{C77BDC20-8DD3-4CC7-B63B-FAD9CF0F17E3}"/>
              </a:ext>
            </a:extLst>
          </p:cNvPr>
          <p:cNvSpPr txBox="1"/>
          <p:nvPr/>
        </p:nvSpPr>
        <p:spPr>
          <a:xfrm>
            <a:off x="9036059" y="452495"/>
            <a:ext cx="2604463" cy="646331"/>
          </a:xfrm>
          <a:prstGeom prst="rect">
            <a:avLst/>
          </a:prstGeom>
          <a:noFill/>
        </p:spPr>
        <p:txBody>
          <a:bodyPr wrap="square" rtlCol="0">
            <a:spAutoFit/>
          </a:bodyPr>
          <a:lstStyle/>
          <a:p>
            <a:r>
              <a:rPr lang="en-US" dirty="0"/>
              <a:t>Each row represent one individual student</a:t>
            </a:r>
          </a:p>
        </p:txBody>
      </p:sp>
      <p:sp>
        <p:nvSpPr>
          <p:cNvPr id="8" name="TextBox 7">
            <a:extLst>
              <a:ext uri="{FF2B5EF4-FFF2-40B4-BE49-F238E27FC236}">
                <a16:creationId xmlns:a16="http://schemas.microsoft.com/office/drawing/2014/main" id="{FADAB009-0BFC-415F-8AE8-A1C05387336D}"/>
              </a:ext>
            </a:extLst>
          </p:cNvPr>
          <p:cNvSpPr txBox="1"/>
          <p:nvPr/>
        </p:nvSpPr>
        <p:spPr>
          <a:xfrm>
            <a:off x="6167471" y="1591909"/>
            <a:ext cx="2604463" cy="646331"/>
          </a:xfrm>
          <a:prstGeom prst="rect">
            <a:avLst/>
          </a:prstGeom>
          <a:noFill/>
        </p:spPr>
        <p:txBody>
          <a:bodyPr wrap="square" rtlCol="0">
            <a:spAutoFit/>
          </a:bodyPr>
          <a:lstStyle/>
          <a:p>
            <a:r>
              <a:rPr lang="en-US" dirty="0"/>
              <a:t>Each column represent one type of information</a:t>
            </a:r>
          </a:p>
        </p:txBody>
      </p:sp>
      <p:pic>
        <p:nvPicPr>
          <p:cNvPr id="26" name="Picture 25">
            <a:extLst>
              <a:ext uri="{FF2B5EF4-FFF2-40B4-BE49-F238E27FC236}">
                <a16:creationId xmlns:a16="http://schemas.microsoft.com/office/drawing/2014/main" id="{A8D33D01-3D46-4066-97E6-87C572832190}"/>
              </a:ext>
            </a:extLst>
          </p:cNvPr>
          <p:cNvPicPr>
            <a:picLocks noChangeAspect="1"/>
          </p:cNvPicPr>
          <p:nvPr/>
        </p:nvPicPr>
        <p:blipFill>
          <a:blip r:embed="rId2"/>
          <a:stretch>
            <a:fillRect/>
          </a:stretch>
        </p:blipFill>
        <p:spPr>
          <a:xfrm>
            <a:off x="6015366" y="2404375"/>
            <a:ext cx="2865428" cy="2485358"/>
          </a:xfrm>
          <a:prstGeom prst="rect">
            <a:avLst/>
          </a:prstGeom>
        </p:spPr>
      </p:pic>
      <p:graphicFrame>
        <p:nvGraphicFramePr>
          <p:cNvPr id="27" name="Table 27">
            <a:extLst>
              <a:ext uri="{FF2B5EF4-FFF2-40B4-BE49-F238E27FC236}">
                <a16:creationId xmlns:a16="http://schemas.microsoft.com/office/drawing/2014/main" id="{91A8324D-DF09-4785-A5E0-6B750DBF40F0}"/>
              </a:ext>
            </a:extLst>
          </p:cNvPr>
          <p:cNvGraphicFramePr>
            <a:graphicFrameLocks noGrp="1"/>
          </p:cNvGraphicFramePr>
          <p:nvPr>
            <p:extLst>
              <p:ext uri="{D42A27DB-BD31-4B8C-83A1-F6EECF244321}">
                <p14:modId xmlns:p14="http://schemas.microsoft.com/office/powerpoint/2010/main" val="970159098"/>
              </p:ext>
            </p:extLst>
          </p:nvPr>
        </p:nvGraphicFramePr>
        <p:xfrm>
          <a:off x="9160055" y="2404375"/>
          <a:ext cx="1041400" cy="7924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598582651"/>
                    </a:ext>
                  </a:extLst>
                </a:gridCol>
                <a:gridCol w="208280">
                  <a:extLst>
                    <a:ext uri="{9D8B030D-6E8A-4147-A177-3AD203B41FA5}">
                      <a16:colId xmlns:a16="http://schemas.microsoft.com/office/drawing/2014/main" val="3436101014"/>
                    </a:ext>
                  </a:extLst>
                </a:gridCol>
                <a:gridCol w="208280">
                  <a:extLst>
                    <a:ext uri="{9D8B030D-6E8A-4147-A177-3AD203B41FA5}">
                      <a16:colId xmlns:a16="http://schemas.microsoft.com/office/drawing/2014/main" val="1642512668"/>
                    </a:ext>
                  </a:extLst>
                </a:gridCol>
                <a:gridCol w="208280">
                  <a:extLst>
                    <a:ext uri="{9D8B030D-6E8A-4147-A177-3AD203B41FA5}">
                      <a16:colId xmlns:a16="http://schemas.microsoft.com/office/drawing/2014/main" val="2113946935"/>
                    </a:ext>
                  </a:extLst>
                </a:gridCol>
                <a:gridCol w="208280">
                  <a:extLst>
                    <a:ext uri="{9D8B030D-6E8A-4147-A177-3AD203B41FA5}">
                      <a16:colId xmlns:a16="http://schemas.microsoft.com/office/drawing/2014/main" val="838888554"/>
                    </a:ext>
                  </a:extLst>
                </a:gridCol>
              </a:tblGrid>
              <a:tr h="129889">
                <a:tc>
                  <a:txBody>
                    <a:bodyPr/>
                    <a:lstStyle/>
                    <a:p>
                      <a:r>
                        <a:rPr lang="en-US" sz="700" dirty="0"/>
                        <a:t>5</a:t>
                      </a:r>
                    </a:p>
                  </a:txBody>
                  <a:tcPr>
                    <a:solidFill>
                      <a:srgbClr val="B85C5C"/>
                    </a:solidFill>
                  </a:tcPr>
                </a:tc>
                <a:tc>
                  <a:txBody>
                    <a:bodyPr/>
                    <a:lstStyle/>
                    <a:p>
                      <a:r>
                        <a:rPr lang="en-US" sz="700" dirty="0"/>
                        <a:t>1</a:t>
                      </a:r>
                    </a:p>
                  </a:txBody>
                  <a:tcPr>
                    <a:solidFill>
                      <a:srgbClr val="B85C5C"/>
                    </a:solidFill>
                  </a:tcPr>
                </a:tc>
                <a:tc>
                  <a:txBody>
                    <a:bodyPr/>
                    <a:lstStyle/>
                    <a:p>
                      <a:r>
                        <a:rPr lang="en-US" sz="700" dirty="0"/>
                        <a:t>3</a:t>
                      </a:r>
                    </a:p>
                  </a:txBody>
                  <a:tcPr>
                    <a:solidFill>
                      <a:srgbClr val="B85C5C"/>
                    </a:solidFill>
                  </a:tcPr>
                </a:tc>
                <a:tc>
                  <a:txBody>
                    <a:bodyPr/>
                    <a:lstStyle/>
                    <a:p>
                      <a:r>
                        <a:rPr lang="en-US" sz="700" dirty="0"/>
                        <a:t>8</a:t>
                      </a:r>
                    </a:p>
                  </a:txBody>
                  <a:tcPr>
                    <a:solidFill>
                      <a:srgbClr val="B85C5C"/>
                    </a:solidFill>
                  </a:tcPr>
                </a:tc>
                <a:tc>
                  <a:txBody>
                    <a:bodyPr/>
                    <a:lstStyle/>
                    <a:p>
                      <a:r>
                        <a:rPr lang="en-US" sz="700" dirty="0"/>
                        <a:t>9</a:t>
                      </a:r>
                    </a:p>
                  </a:txBody>
                  <a:tcPr>
                    <a:solidFill>
                      <a:srgbClr val="B85C5C"/>
                    </a:solidFill>
                  </a:tcPr>
                </a:tc>
                <a:extLst>
                  <a:ext uri="{0D108BD9-81ED-4DB2-BD59-A6C34878D82A}">
                    <a16:rowId xmlns:a16="http://schemas.microsoft.com/office/drawing/2014/main" val="2214698756"/>
                  </a:ext>
                </a:extLst>
              </a:tr>
              <a:tr h="129889">
                <a:tc>
                  <a:txBody>
                    <a:bodyPr/>
                    <a:lstStyle/>
                    <a:p>
                      <a:r>
                        <a:rPr lang="en-US" sz="700" dirty="0"/>
                        <a:t>1</a:t>
                      </a:r>
                    </a:p>
                  </a:txBody>
                  <a:tcPr>
                    <a:solidFill>
                      <a:srgbClr val="B85C5C"/>
                    </a:solidFill>
                  </a:tcPr>
                </a:tc>
                <a:tc>
                  <a:txBody>
                    <a:bodyPr/>
                    <a:lstStyle/>
                    <a:p>
                      <a:r>
                        <a:rPr lang="en-US" sz="700" dirty="0"/>
                        <a:t>0</a:t>
                      </a:r>
                    </a:p>
                  </a:txBody>
                  <a:tcPr>
                    <a:solidFill>
                      <a:srgbClr val="B85C5C"/>
                    </a:solidFill>
                  </a:tcPr>
                </a:tc>
                <a:tc>
                  <a:txBody>
                    <a:bodyPr/>
                    <a:lstStyle/>
                    <a:p>
                      <a:r>
                        <a:rPr lang="en-US" sz="700" dirty="0"/>
                        <a:t>0</a:t>
                      </a:r>
                    </a:p>
                  </a:txBody>
                  <a:tcPr>
                    <a:solidFill>
                      <a:srgbClr val="B85C5C"/>
                    </a:solidFill>
                  </a:tcPr>
                </a:tc>
                <a:tc>
                  <a:txBody>
                    <a:bodyPr/>
                    <a:lstStyle/>
                    <a:p>
                      <a:r>
                        <a:rPr lang="en-US" sz="700" dirty="0"/>
                        <a:t>8</a:t>
                      </a:r>
                    </a:p>
                  </a:txBody>
                  <a:tcPr>
                    <a:solidFill>
                      <a:srgbClr val="B85C5C"/>
                    </a:solidFill>
                  </a:tcPr>
                </a:tc>
                <a:tc>
                  <a:txBody>
                    <a:bodyPr/>
                    <a:lstStyle/>
                    <a:p>
                      <a:r>
                        <a:rPr lang="en-US" sz="700" dirty="0"/>
                        <a:t>1</a:t>
                      </a:r>
                    </a:p>
                  </a:txBody>
                  <a:tcPr>
                    <a:solidFill>
                      <a:srgbClr val="B85C5C"/>
                    </a:solidFill>
                  </a:tcPr>
                </a:tc>
                <a:extLst>
                  <a:ext uri="{0D108BD9-81ED-4DB2-BD59-A6C34878D82A}">
                    <a16:rowId xmlns:a16="http://schemas.microsoft.com/office/drawing/2014/main" val="3366010203"/>
                  </a:ext>
                </a:extLst>
              </a:tr>
              <a:tr h="129889">
                <a:tc>
                  <a:txBody>
                    <a:bodyPr/>
                    <a:lstStyle/>
                    <a:p>
                      <a:r>
                        <a:rPr lang="en-US" sz="700" dirty="0"/>
                        <a:t>0</a:t>
                      </a:r>
                    </a:p>
                  </a:txBody>
                  <a:tcPr>
                    <a:solidFill>
                      <a:srgbClr val="B85C5C"/>
                    </a:solidFill>
                  </a:tcPr>
                </a:tc>
                <a:tc>
                  <a:txBody>
                    <a:bodyPr/>
                    <a:lstStyle/>
                    <a:p>
                      <a:r>
                        <a:rPr lang="en-US" sz="700" dirty="0"/>
                        <a:t>7</a:t>
                      </a:r>
                    </a:p>
                  </a:txBody>
                  <a:tcPr>
                    <a:solidFill>
                      <a:srgbClr val="B85C5C"/>
                    </a:solidFill>
                  </a:tcPr>
                </a:tc>
                <a:tc>
                  <a:txBody>
                    <a:bodyPr/>
                    <a:lstStyle/>
                    <a:p>
                      <a:r>
                        <a:rPr lang="en-US" sz="700" dirty="0"/>
                        <a:t>5</a:t>
                      </a:r>
                    </a:p>
                  </a:txBody>
                  <a:tcPr>
                    <a:solidFill>
                      <a:srgbClr val="B85C5C"/>
                    </a:solidFill>
                  </a:tcPr>
                </a:tc>
                <a:tc>
                  <a:txBody>
                    <a:bodyPr/>
                    <a:lstStyle/>
                    <a:p>
                      <a:r>
                        <a:rPr lang="en-US" sz="700" dirty="0"/>
                        <a:t>3</a:t>
                      </a:r>
                    </a:p>
                  </a:txBody>
                  <a:tcPr>
                    <a:solidFill>
                      <a:srgbClr val="B85C5C"/>
                    </a:solidFill>
                  </a:tcPr>
                </a:tc>
                <a:tc>
                  <a:txBody>
                    <a:bodyPr/>
                    <a:lstStyle/>
                    <a:p>
                      <a:r>
                        <a:rPr lang="en-US" sz="700" dirty="0"/>
                        <a:t>1</a:t>
                      </a:r>
                    </a:p>
                  </a:txBody>
                  <a:tcPr>
                    <a:solidFill>
                      <a:srgbClr val="B85C5C"/>
                    </a:solidFill>
                  </a:tcPr>
                </a:tc>
                <a:extLst>
                  <a:ext uri="{0D108BD9-81ED-4DB2-BD59-A6C34878D82A}">
                    <a16:rowId xmlns:a16="http://schemas.microsoft.com/office/drawing/2014/main" val="3382687161"/>
                  </a:ext>
                </a:extLst>
              </a:tr>
              <a:tr h="129889">
                <a:tc>
                  <a:txBody>
                    <a:bodyPr/>
                    <a:lstStyle/>
                    <a:p>
                      <a:r>
                        <a:rPr lang="en-US" sz="700" dirty="0"/>
                        <a:t>8</a:t>
                      </a:r>
                    </a:p>
                  </a:txBody>
                  <a:tcPr>
                    <a:solidFill>
                      <a:srgbClr val="B85C5C"/>
                    </a:solidFill>
                  </a:tcPr>
                </a:tc>
                <a:tc>
                  <a:txBody>
                    <a:bodyPr/>
                    <a:lstStyle/>
                    <a:p>
                      <a:r>
                        <a:rPr lang="en-US" sz="700" dirty="0"/>
                        <a:t>2</a:t>
                      </a:r>
                    </a:p>
                  </a:txBody>
                  <a:tcPr>
                    <a:solidFill>
                      <a:srgbClr val="B85C5C"/>
                    </a:solidFill>
                  </a:tcPr>
                </a:tc>
                <a:tc>
                  <a:txBody>
                    <a:bodyPr/>
                    <a:lstStyle/>
                    <a:p>
                      <a:r>
                        <a:rPr lang="en-US" sz="700" dirty="0"/>
                        <a:t>5</a:t>
                      </a:r>
                    </a:p>
                  </a:txBody>
                  <a:tcPr>
                    <a:solidFill>
                      <a:srgbClr val="B85C5C"/>
                    </a:solidFill>
                  </a:tcPr>
                </a:tc>
                <a:tc>
                  <a:txBody>
                    <a:bodyPr/>
                    <a:lstStyle/>
                    <a:p>
                      <a:r>
                        <a:rPr lang="en-US" sz="700" dirty="0"/>
                        <a:t>9</a:t>
                      </a:r>
                    </a:p>
                  </a:txBody>
                  <a:tcPr>
                    <a:solidFill>
                      <a:srgbClr val="B85C5C"/>
                    </a:solidFill>
                  </a:tcPr>
                </a:tc>
                <a:tc>
                  <a:txBody>
                    <a:bodyPr/>
                    <a:lstStyle/>
                    <a:p>
                      <a:r>
                        <a:rPr lang="en-US" sz="700" dirty="0"/>
                        <a:t>8</a:t>
                      </a:r>
                    </a:p>
                  </a:txBody>
                  <a:tcPr>
                    <a:solidFill>
                      <a:srgbClr val="B85C5C"/>
                    </a:solidFill>
                  </a:tcPr>
                </a:tc>
                <a:extLst>
                  <a:ext uri="{0D108BD9-81ED-4DB2-BD59-A6C34878D82A}">
                    <a16:rowId xmlns:a16="http://schemas.microsoft.com/office/drawing/2014/main" val="3877380769"/>
                  </a:ext>
                </a:extLst>
              </a:tr>
            </a:tbl>
          </a:graphicData>
        </a:graphic>
      </p:graphicFrame>
      <p:graphicFrame>
        <p:nvGraphicFramePr>
          <p:cNvPr id="29" name="Table 27">
            <a:extLst>
              <a:ext uri="{FF2B5EF4-FFF2-40B4-BE49-F238E27FC236}">
                <a16:creationId xmlns:a16="http://schemas.microsoft.com/office/drawing/2014/main" id="{47741D70-AECD-4DFA-B671-438D51802391}"/>
              </a:ext>
            </a:extLst>
          </p:cNvPr>
          <p:cNvGraphicFramePr>
            <a:graphicFrameLocks noGrp="1"/>
          </p:cNvGraphicFramePr>
          <p:nvPr>
            <p:extLst>
              <p:ext uri="{D42A27DB-BD31-4B8C-83A1-F6EECF244321}">
                <p14:modId xmlns:p14="http://schemas.microsoft.com/office/powerpoint/2010/main" val="2925538319"/>
              </p:ext>
            </p:extLst>
          </p:nvPr>
        </p:nvGraphicFramePr>
        <p:xfrm>
          <a:off x="9160055" y="3250814"/>
          <a:ext cx="1041400" cy="7924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598582651"/>
                    </a:ext>
                  </a:extLst>
                </a:gridCol>
                <a:gridCol w="208280">
                  <a:extLst>
                    <a:ext uri="{9D8B030D-6E8A-4147-A177-3AD203B41FA5}">
                      <a16:colId xmlns:a16="http://schemas.microsoft.com/office/drawing/2014/main" val="3436101014"/>
                    </a:ext>
                  </a:extLst>
                </a:gridCol>
                <a:gridCol w="208280">
                  <a:extLst>
                    <a:ext uri="{9D8B030D-6E8A-4147-A177-3AD203B41FA5}">
                      <a16:colId xmlns:a16="http://schemas.microsoft.com/office/drawing/2014/main" val="1642512668"/>
                    </a:ext>
                  </a:extLst>
                </a:gridCol>
                <a:gridCol w="208280">
                  <a:extLst>
                    <a:ext uri="{9D8B030D-6E8A-4147-A177-3AD203B41FA5}">
                      <a16:colId xmlns:a16="http://schemas.microsoft.com/office/drawing/2014/main" val="2113946935"/>
                    </a:ext>
                  </a:extLst>
                </a:gridCol>
                <a:gridCol w="208280">
                  <a:extLst>
                    <a:ext uri="{9D8B030D-6E8A-4147-A177-3AD203B41FA5}">
                      <a16:colId xmlns:a16="http://schemas.microsoft.com/office/drawing/2014/main" val="838888554"/>
                    </a:ext>
                  </a:extLst>
                </a:gridCol>
              </a:tblGrid>
              <a:tr h="129889">
                <a:tc>
                  <a:txBody>
                    <a:bodyPr/>
                    <a:lstStyle/>
                    <a:p>
                      <a:r>
                        <a:rPr lang="en-US" sz="700" dirty="0"/>
                        <a:t>5</a:t>
                      </a:r>
                    </a:p>
                  </a:txBody>
                  <a:tcPr>
                    <a:solidFill>
                      <a:srgbClr val="65E537"/>
                    </a:solidFill>
                  </a:tcPr>
                </a:tc>
                <a:tc>
                  <a:txBody>
                    <a:bodyPr/>
                    <a:lstStyle/>
                    <a:p>
                      <a:r>
                        <a:rPr lang="en-US" sz="700" dirty="0"/>
                        <a:t>1</a:t>
                      </a:r>
                    </a:p>
                  </a:txBody>
                  <a:tcPr>
                    <a:solidFill>
                      <a:srgbClr val="65E537"/>
                    </a:solidFill>
                  </a:tcPr>
                </a:tc>
                <a:tc>
                  <a:txBody>
                    <a:bodyPr/>
                    <a:lstStyle/>
                    <a:p>
                      <a:r>
                        <a:rPr lang="en-US" sz="700" dirty="0"/>
                        <a:t>3</a:t>
                      </a:r>
                    </a:p>
                  </a:txBody>
                  <a:tcPr>
                    <a:solidFill>
                      <a:srgbClr val="65E537"/>
                    </a:solidFill>
                  </a:tcPr>
                </a:tc>
                <a:tc>
                  <a:txBody>
                    <a:bodyPr/>
                    <a:lstStyle/>
                    <a:p>
                      <a:r>
                        <a:rPr lang="en-US" sz="700" dirty="0"/>
                        <a:t>8</a:t>
                      </a:r>
                    </a:p>
                  </a:txBody>
                  <a:tcPr>
                    <a:solidFill>
                      <a:srgbClr val="65E537"/>
                    </a:solidFill>
                  </a:tcPr>
                </a:tc>
                <a:tc>
                  <a:txBody>
                    <a:bodyPr/>
                    <a:lstStyle/>
                    <a:p>
                      <a:r>
                        <a:rPr lang="en-US" sz="700" dirty="0"/>
                        <a:t>9</a:t>
                      </a:r>
                    </a:p>
                  </a:txBody>
                  <a:tcPr>
                    <a:solidFill>
                      <a:srgbClr val="65E537"/>
                    </a:solidFill>
                  </a:tcPr>
                </a:tc>
                <a:extLst>
                  <a:ext uri="{0D108BD9-81ED-4DB2-BD59-A6C34878D82A}">
                    <a16:rowId xmlns:a16="http://schemas.microsoft.com/office/drawing/2014/main" val="2214698756"/>
                  </a:ext>
                </a:extLst>
              </a:tr>
              <a:tr h="129889">
                <a:tc>
                  <a:txBody>
                    <a:bodyPr/>
                    <a:lstStyle/>
                    <a:p>
                      <a:r>
                        <a:rPr lang="en-US" sz="700" dirty="0"/>
                        <a:t>1</a:t>
                      </a:r>
                    </a:p>
                  </a:txBody>
                  <a:tcPr>
                    <a:solidFill>
                      <a:srgbClr val="65E537"/>
                    </a:solidFill>
                  </a:tcPr>
                </a:tc>
                <a:tc>
                  <a:txBody>
                    <a:bodyPr/>
                    <a:lstStyle/>
                    <a:p>
                      <a:r>
                        <a:rPr lang="en-US" sz="700" dirty="0"/>
                        <a:t>0</a:t>
                      </a:r>
                    </a:p>
                  </a:txBody>
                  <a:tcPr>
                    <a:solidFill>
                      <a:srgbClr val="65E537"/>
                    </a:solidFill>
                  </a:tcPr>
                </a:tc>
                <a:tc>
                  <a:txBody>
                    <a:bodyPr/>
                    <a:lstStyle/>
                    <a:p>
                      <a:r>
                        <a:rPr lang="en-US" sz="700" dirty="0"/>
                        <a:t>0</a:t>
                      </a:r>
                    </a:p>
                  </a:txBody>
                  <a:tcPr>
                    <a:solidFill>
                      <a:srgbClr val="65E537"/>
                    </a:solidFill>
                  </a:tcPr>
                </a:tc>
                <a:tc>
                  <a:txBody>
                    <a:bodyPr/>
                    <a:lstStyle/>
                    <a:p>
                      <a:r>
                        <a:rPr lang="en-US" sz="700" dirty="0"/>
                        <a:t>8</a:t>
                      </a:r>
                    </a:p>
                  </a:txBody>
                  <a:tcPr>
                    <a:solidFill>
                      <a:srgbClr val="65E537"/>
                    </a:solidFill>
                  </a:tcPr>
                </a:tc>
                <a:tc>
                  <a:txBody>
                    <a:bodyPr/>
                    <a:lstStyle/>
                    <a:p>
                      <a:r>
                        <a:rPr lang="en-US" sz="700" dirty="0"/>
                        <a:t>1</a:t>
                      </a:r>
                    </a:p>
                  </a:txBody>
                  <a:tcPr>
                    <a:solidFill>
                      <a:srgbClr val="65E537"/>
                    </a:solidFill>
                  </a:tcPr>
                </a:tc>
                <a:extLst>
                  <a:ext uri="{0D108BD9-81ED-4DB2-BD59-A6C34878D82A}">
                    <a16:rowId xmlns:a16="http://schemas.microsoft.com/office/drawing/2014/main" val="3366010203"/>
                  </a:ext>
                </a:extLst>
              </a:tr>
              <a:tr h="129889">
                <a:tc>
                  <a:txBody>
                    <a:bodyPr/>
                    <a:lstStyle/>
                    <a:p>
                      <a:r>
                        <a:rPr lang="en-US" sz="700" dirty="0"/>
                        <a:t>0</a:t>
                      </a:r>
                    </a:p>
                  </a:txBody>
                  <a:tcPr>
                    <a:solidFill>
                      <a:srgbClr val="65E537"/>
                    </a:solidFill>
                  </a:tcPr>
                </a:tc>
                <a:tc>
                  <a:txBody>
                    <a:bodyPr/>
                    <a:lstStyle/>
                    <a:p>
                      <a:r>
                        <a:rPr lang="en-US" sz="700" dirty="0"/>
                        <a:t>7</a:t>
                      </a:r>
                    </a:p>
                  </a:txBody>
                  <a:tcPr>
                    <a:solidFill>
                      <a:srgbClr val="65E537"/>
                    </a:solidFill>
                  </a:tcPr>
                </a:tc>
                <a:tc>
                  <a:txBody>
                    <a:bodyPr/>
                    <a:lstStyle/>
                    <a:p>
                      <a:r>
                        <a:rPr lang="en-US" sz="700" dirty="0"/>
                        <a:t>5</a:t>
                      </a:r>
                    </a:p>
                  </a:txBody>
                  <a:tcPr>
                    <a:solidFill>
                      <a:srgbClr val="65E537"/>
                    </a:solidFill>
                  </a:tcPr>
                </a:tc>
                <a:tc>
                  <a:txBody>
                    <a:bodyPr/>
                    <a:lstStyle/>
                    <a:p>
                      <a:r>
                        <a:rPr lang="en-US" sz="700" dirty="0"/>
                        <a:t>3</a:t>
                      </a:r>
                    </a:p>
                  </a:txBody>
                  <a:tcPr>
                    <a:solidFill>
                      <a:srgbClr val="65E537"/>
                    </a:solidFill>
                  </a:tcPr>
                </a:tc>
                <a:tc>
                  <a:txBody>
                    <a:bodyPr/>
                    <a:lstStyle/>
                    <a:p>
                      <a:r>
                        <a:rPr lang="en-US" sz="700" dirty="0"/>
                        <a:t>1</a:t>
                      </a:r>
                    </a:p>
                  </a:txBody>
                  <a:tcPr>
                    <a:solidFill>
                      <a:srgbClr val="65E537"/>
                    </a:solidFill>
                  </a:tcPr>
                </a:tc>
                <a:extLst>
                  <a:ext uri="{0D108BD9-81ED-4DB2-BD59-A6C34878D82A}">
                    <a16:rowId xmlns:a16="http://schemas.microsoft.com/office/drawing/2014/main" val="3382687161"/>
                  </a:ext>
                </a:extLst>
              </a:tr>
              <a:tr h="129889">
                <a:tc>
                  <a:txBody>
                    <a:bodyPr/>
                    <a:lstStyle/>
                    <a:p>
                      <a:r>
                        <a:rPr lang="en-US" sz="700" dirty="0"/>
                        <a:t>8</a:t>
                      </a:r>
                    </a:p>
                  </a:txBody>
                  <a:tcPr>
                    <a:solidFill>
                      <a:srgbClr val="65E537"/>
                    </a:solidFill>
                  </a:tcPr>
                </a:tc>
                <a:tc>
                  <a:txBody>
                    <a:bodyPr/>
                    <a:lstStyle/>
                    <a:p>
                      <a:r>
                        <a:rPr lang="en-US" sz="700" dirty="0"/>
                        <a:t>2</a:t>
                      </a:r>
                    </a:p>
                  </a:txBody>
                  <a:tcPr>
                    <a:solidFill>
                      <a:srgbClr val="65E537"/>
                    </a:solidFill>
                  </a:tcPr>
                </a:tc>
                <a:tc>
                  <a:txBody>
                    <a:bodyPr/>
                    <a:lstStyle/>
                    <a:p>
                      <a:r>
                        <a:rPr lang="en-US" sz="700" dirty="0"/>
                        <a:t>5</a:t>
                      </a:r>
                    </a:p>
                  </a:txBody>
                  <a:tcPr>
                    <a:solidFill>
                      <a:srgbClr val="65E537"/>
                    </a:solidFill>
                  </a:tcPr>
                </a:tc>
                <a:tc>
                  <a:txBody>
                    <a:bodyPr/>
                    <a:lstStyle/>
                    <a:p>
                      <a:r>
                        <a:rPr lang="en-US" sz="700" dirty="0"/>
                        <a:t>9</a:t>
                      </a:r>
                    </a:p>
                  </a:txBody>
                  <a:tcPr>
                    <a:solidFill>
                      <a:srgbClr val="65E537"/>
                    </a:solidFill>
                  </a:tcPr>
                </a:tc>
                <a:tc>
                  <a:txBody>
                    <a:bodyPr/>
                    <a:lstStyle/>
                    <a:p>
                      <a:r>
                        <a:rPr lang="en-US" sz="700" dirty="0"/>
                        <a:t>8</a:t>
                      </a:r>
                    </a:p>
                  </a:txBody>
                  <a:tcPr>
                    <a:solidFill>
                      <a:srgbClr val="65E537"/>
                    </a:solidFill>
                  </a:tcPr>
                </a:tc>
                <a:extLst>
                  <a:ext uri="{0D108BD9-81ED-4DB2-BD59-A6C34878D82A}">
                    <a16:rowId xmlns:a16="http://schemas.microsoft.com/office/drawing/2014/main" val="3877380769"/>
                  </a:ext>
                </a:extLst>
              </a:tr>
            </a:tbl>
          </a:graphicData>
        </a:graphic>
      </p:graphicFrame>
      <p:graphicFrame>
        <p:nvGraphicFramePr>
          <p:cNvPr id="30" name="Table 27">
            <a:extLst>
              <a:ext uri="{FF2B5EF4-FFF2-40B4-BE49-F238E27FC236}">
                <a16:creationId xmlns:a16="http://schemas.microsoft.com/office/drawing/2014/main" id="{86A719EF-5F87-4AAA-ACBB-A25D52A267C0}"/>
              </a:ext>
            </a:extLst>
          </p:cNvPr>
          <p:cNvGraphicFramePr>
            <a:graphicFrameLocks noGrp="1"/>
          </p:cNvGraphicFramePr>
          <p:nvPr>
            <p:extLst>
              <p:ext uri="{D42A27DB-BD31-4B8C-83A1-F6EECF244321}">
                <p14:modId xmlns:p14="http://schemas.microsoft.com/office/powerpoint/2010/main" val="3052128274"/>
              </p:ext>
            </p:extLst>
          </p:nvPr>
        </p:nvGraphicFramePr>
        <p:xfrm>
          <a:off x="9160055" y="4097253"/>
          <a:ext cx="1041400" cy="7924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598582651"/>
                    </a:ext>
                  </a:extLst>
                </a:gridCol>
                <a:gridCol w="208280">
                  <a:extLst>
                    <a:ext uri="{9D8B030D-6E8A-4147-A177-3AD203B41FA5}">
                      <a16:colId xmlns:a16="http://schemas.microsoft.com/office/drawing/2014/main" val="3436101014"/>
                    </a:ext>
                  </a:extLst>
                </a:gridCol>
                <a:gridCol w="208280">
                  <a:extLst>
                    <a:ext uri="{9D8B030D-6E8A-4147-A177-3AD203B41FA5}">
                      <a16:colId xmlns:a16="http://schemas.microsoft.com/office/drawing/2014/main" val="1642512668"/>
                    </a:ext>
                  </a:extLst>
                </a:gridCol>
                <a:gridCol w="208280">
                  <a:extLst>
                    <a:ext uri="{9D8B030D-6E8A-4147-A177-3AD203B41FA5}">
                      <a16:colId xmlns:a16="http://schemas.microsoft.com/office/drawing/2014/main" val="2113946935"/>
                    </a:ext>
                  </a:extLst>
                </a:gridCol>
                <a:gridCol w="208280">
                  <a:extLst>
                    <a:ext uri="{9D8B030D-6E8A-4147-A177-3AD203B41FA5}">
                      <a16:colId xmlns:a16="http://schemas.microsoft.com/office/drawing/2014/main" val="838888554"/>
                    </a:ext>
                  </a:extLst>
                </a:gridCol>
              </a:tblGrid>
              <a:tr h="129889">
                <a:tc>
                  <a:txBody>
                    <a:bodyPr/>
                    <a:lstStyle/>
                    <a:p>
                      <a:r>
                        <a:rPr lang="en-US" sz="700" dirty="0"/>
                        <a:t>5</a:t>
                      </a:r>
                    </a:p>
                  </a:txBody>
                  <a:tcPr>
                    <a:solidFill>
                      <a:srgbClr val="457AC7"/>
                    </a:solidFill>
                  </a:tcPr>
                </a:tc>
                <a:tc>
                  <a:txBody>
                    <a:bodyPr/>
                    <a:lstStyle/>
                    <a:p>
                      <a:r>
                        <a:rPr lang="en-US" sz="700" dirty="0"/>
                        <a:t>1</a:t>
                      </a:r>
                    </a:p>
                  </a:txBody>
                  <a:tcPr>
                    <a:solidFill>
                      <a:srgbClr val="457AC7"/>
                    </a:solidFill>
                  </a:tcPr>
                </a:tc>
                <a:tc>
                  <a:txBody>
                    <a:bodyPr/>
                    <a:lstStyle/>
                    <a:p>
                      <a:r>
                        <a:rPr lang="en-US" sz="700" dirty="0"/>
                        <a:t>3</a:t>
                      </a:r>
                    </a:p>
                  </a:txBody>
                  <a:tcPr>
                    <a:solidFill>
                      <a:srgbClr val="457AC7"/>
                    </a:solidFill>
                  </a:tcPr>
                </a:tc>
                <a:tc>
                  <a:txBody>
                    <a:bodyPr/>
                    <a:lstStyle/>
                    <a:p>
                      <a:r>
                        <a:rPr lang="en-US" sz="700" dirty="0"/>
                        <a:t>8</a:t>
                      </a:r>
                    </a:p>
                  </a:txBody>
                  <a:tcPr>
                    <a:solidFill>
                      <a:srgbClr val="457AC7"/>
                    </a:solidFill>
                  </a:tcPr>
                </a:tc>
                <a:tc>
                  <a:txBody>
                    <a:bodyPr/>
                    <a:lstStyle/>
                    <a:p>
                      <a:r>
                        <a:rPr lang="en-US" sz="700" dirty="0"/>
                        <a:t>9</a:t>
                      </a:r>
                    </a:p>
                  </a:txBody>
                  <a:tcPr>
                    <a:solidFill>
                      <a:srgbClr val="457AC7"/>
                    </a:solidFill>
                  </a:tcPr>
                </a:tc>
                <a:extLst>
                  <a:ext uri="{0D108BD9-81ED-4DB2-BD59-A6C34878D82A}">
                    <a16:rowId xmlns:a16="http://schemas.microsoft.com/office/drawing/2014/main" val="2214698756"/>
                  </a:ext>
                </a:extLst>
              </a:tr>
              <a:tr h="129889">
                <a:tc>
                  <a:txBody>
                    <a:bodyPr/>
                    <a:lstStyle/>
                    <a:p>
                      <a:r>
                        <a:rPr lang="en-US" sz="700" dirty="0"/>
                        <a:t>1</a:t>
                      </a:r>
                    </a:p>
                  </a:txBody>
                  <a:tcPr>
                    <a:solidFill>
                      <a:srgbClr val="457AC7"/>
                    </a:solidFill>
                  </a:tcPr>
                </a:tc>
                <a:tc>
                  <a:txBody>
                    <a:bodyPr/>
                    <a:lstStyle/>
                    <a:p>
                      <a:r>
                        <a:rPr lang="en-US" sz="700" dirty="0"/>
                        <a:t>0</a:t>
                      </a:r>
                    </a:p>
                  </a:txBody>
                  <a:tcPr>
                    <a:solidFill>
                      <a:srgbClr val="457AC7"/>
                    </a:solidFill>
                  </a:tcPr>
                </a:tc>
                <a:tc>
                  <a:txBody>
                    <a:bodyPr/>
                    <a:lstStyle/>
                    <a:p>
                      <a:r>
                        <a:rPr lang="en-US" sz="700" dirty="0"/>
                        <a:t>0</a:t>
                      </a:r>
                    </a:p>
                  </a:txBody>
                  <a:tcPr>
                    <a:solidFill>
                      <a:srgbClr val="457AC7"/>
                    </a:solidFill>
                  </a:tcPr>
                </a:tc>
                <a:tc>
                  <a:txBody>
                    <a:bodyPr/>
                    <a:lstStyle/>
                    <a:p>
                      <a:r>
                        <a:rPr lang="en-US" sz="700" dirty="0"/>
                        <a:t>8</a:t>
                      </a:r>
                    </a:p>
                  </a:txBody>
                  <a:tcPr>
                    <a:solidFill>
                      <a:srgbClr val="457AC7"/>
                    </a:solidFill>
                  </a:tcPr>
                </a:tc>
                <a:tc>
                  <a:txBody>
                    <a:bodyPr/>
                    <a:lstStyle/>
                    <a:p>
                      <a:r>
                        <a:rPr lang="en-US" sz="700" dirty="0"/>
                        <a:t>1</a:t>
                      </a:r>
                    </a:p>
                  </a:txBody>
                  <a:tcPr>
                    <a:solidFill>
                      <a:srgbClr val="457AC7"/>
                    </a:solidFill>
                  </a:tcPr>
                </a:tc>
                <a:extLst>
                  <a:ext uri="{0D108BD9-81ED-4DB2-BD59-A6C34878D82A}">
                    <a16:rowId xmlns:a16="http://schemas.microsoft.com/office/drawing/2014/main" val="3366010203"/>
                  </a:ext>
                </a:extLst>
              </a:tr>
              <a:tr h="129889">
                <a:tc>
                  <a:txBody>
                    <a:bodyPr/>
                    <a:lstStyle/>
                    <a:p>
                      <a:r>
                        <a:rPr lang="en-US" sz="700" dirty="0"/>
                        <a:t>0</a:t>
                      </a:r>
                    </a:p>
                  </a:txBody>
                  <a:tcPr>
                    <a:solidFill>
                      <a:srgbClr val="457AC7"/>
                    </a:solidFill>
                  </a:tcPr>
                </a:tc>
                <a:tc>
                  <a:txBody>
                    <a:bodyPr/>
                    <a:lstStyle/>
                    <a:p>
                      <a:r>
                        <a:rPr lang="en-US" sz="700" dirty="0"/>
                        <a:t>7</a:t>
                      </a:r>
                    </a:p>
                  </a:txBody>
                  <a:tcPr>
                    <a:solidFill>
                      <a:srgbClr val="457AC7"/>
                    </a:solidFill>
                  </a:tcPr>
                </a:tc>
                <a:tc>
                  <a:txBody>
                    <a:bodyPr/>
                    <a:lstStyle/>
                    <a:p>
                      <a:r>
                        <a:rPr lang="en-US" sz="700" dirty="0"/>
                        <a:t>5</a:t>
                      </a:r>
                    </a:p>
                  </a:txBody>
                  <a:tcPr>
                    <a:solidFill>
                      <a:srgbClr val="457AC7"/>
                    </a:solidFill>
                  </a:tcPr>
                </a:tc>
                <a:tc>
                  <a:txBody>
                    <a:bodyPr/>
                    <a:lstStyle/>
                    <a:p>
                      <a:r>
                        <a:rPr lang="en-US" sz="700" dirty="0"/>
                        <a:t>3</a:t>
                      </a:r>
                    </a:p>
                  </a:txBody>
                  <a:tcPr>
                    <a:solidFill>
                      <a:srgbClr val="457AC7"/>
                    </a:solidFill>
                  </a:tcPr>
                </a:tc>
                <a:tc>
                  <a:txBody>
                    <a:bodyPr/>
                    <a:lstStyle/>
                    <a:p>
                      <a:r>
                        <a:rPr lang="en-US" sz="700" dirty="0"/>
                        <a:t>1</a:t>
                      </a:r>
                    </a:p>
                  </a:txBody>
                  <a:tcPr>
                    <a:solidFill>
                      <a:srgbClr val="457AC7"/>
                    </a:solidFill>
                  </a:tcPr>
                </a:tc>
                <a:extLst>
                  <a:ext uri="{0D108BD9-81ED-4DB2-BD59-A6C34878D82A}">
                    <a16:rowId xmlns:a16="http://schemas.microsoft.com/office/drawing/2014/main" val="3382687161"/>
                  </a:ext>
                </a:extLst>
              </a:tr>
              <a:tr h="129889">
                <a:tc>
                  <a:txBody>
                    <a:bodyPr/>
                    <a:lstStyle/>
                    <a:p>
                      <a:r>
                        <a:rPr lang="en-US" sz="700" dirty="0"/>
                        <a:t>8</a:t>
                      </a:r>
                    </a:p>
                  </a:txBody>
                  <a:tcPr>
                    <a:solidFill>
                      <a:srgbClr val="457AC7"/>
                    </a:solidFill>
                  </a:tcPr>
                </a:tc>
                <a:tc>
                  <a:txBody>
                    <a:bodyPr/>
                    <a:lstStyle/>
                    <a:p>
                      <a:r>
                        <a:rPr lang="en-US" sz="700" dirty="0"/>
                        <a:t>2</a:t>
                      </a:r>
                    </a:p>
                  </a:txBody>
                  <a:tcPr>
                    <a:solidFill>
                      <a:srgbClr val="457AC7"/>
                    </a:solidFill>
                  </a:tcPr>
                </a:tc>
                <a:tc>
                  <a:txBody>
                    <a:bodyPr/>
                    <a:lstStyle/>
                    <a:p>
                      <a:r>
                        <a:rPr lang="en-US" sz="700" dirty="0"/>
                        <a:t>5</a:t>
                      </a:r>
                    </a:p>
                  </a:txBody>
                  <a:tcPr>
                    <a:solidFill>
                      <a:srgbClr val="457AC7"/>
                    </a:solidFill>
                  </a:tcPr>
                </a:tc>
                <a:tc>
                  <a:txBody>
                    <a:bodyPr/>
                    <a:lstStyle/>
                    <a:p>
                      <a:r>
                        <a:rPr lang="en-US" sz="700" dirty="0"/>
                        <a:t>9</a:t>
                      </a:r>
                    </a:p>
                  </a:txBody>
                  <a:tcPr>
                    <a:solidFill>
                      <a:srgbClr val="457AC7"/>
                    </a:solidFill>
                  </a:tcPr>
                </a:tc>
                <a:tc>
                  <a:txBody>
                    <a:bodyPr/>
                    <a:lstStyle/>
                    <a:p>
                      <a:r>
                        <a:rPr lang="en-US" sz="700" dirty="0"/>
                        <a:t>8</a:t>
                      </a:r>
                    </a:p>
                  </a:txBody>
                  <a:tcPr>
                    <a:solidFill>
                      <a:srgbClr val="457AC7"/>
                    </a:solidFill>
                  </a:tcPr>
                </a:tc>
                <a:extLst>
                  <a:ext uri="{0D108BD9-81ED-4DB2-BD59-A6C34878D82A}">
                    <a16:rowId xmlns:a16="http://schemas.microsoft.com/office/drawing/2014/main" val="3877380769"/>
                  </a:ext>
                </a:extLst>
              </a:tr>
            </a:tbl>
          </a:graphicData>
        </a:graphic>
      </p:graphicFrame>
      <p:sp>
        <p:nvSpPr>
          <p:cNvPr id="32" name="TextBox 31">
            <a:extLst>
              <a:ext uri="{FF2B5EF4-FFF2-40B4-BE49-F238E27FC236}">
                <a16:creationId xmlns:a16="http://schemas.microsoft.com/office/drawing/2014/main" id="{91070DB1-4ECB-4244-A6B7-54B4B83E6129}"/>
              </a:ext>
            </a:extLst>
          </p:cNvPr>
          <p:cNvSpPr txBox="1"/>
          <p:nvPr/>
        </p:nvSpPr>
        <p:spPr>
          <a:xfrm>
            <a:off x="6015366" y="5210052"/>
            <a:ext cx="4174710" cy="954107"/>
          </a:xfrm>
          <a:prstGeom prst="rect">
            <a:avLst/>
          </a:prstGeom>
          <a:noFill/>
          <a:ln>
            <a:solidFill>
              <a:schemeClr val="tx1"/>
            </a:solidFill>
          </a:ln>
        </p:spPr>
        <p:txBody>
          <a:bodyPr wrap="square">
            <a:spAutoFit/>
          </a:bodyPr>
          <a:lstStyle/>
          <a:p>
            <a:r>
              <a:rPr lang="en-US" sz="800" b="0" i="0" dirty="0">
                <a:solidFill>
                  <a:srgbClr val="202122"/>
                </a:solidFill>
                <a:effectLst/>
                <a:latin typeface="Arial" panose="020B0604020202020204" pitchFamily="34" charset="0"/>
              </a:rPr>
              <a:t>It was the best of times, it was the worst of times, it was the age of wisdom, it was the age of foolishness, it was the epoch of belief, it was the epoch of incredulity, it was the season of Light, it was the season of Darkness, it was the spring of hope, it was the winter of despair, we had everything before us, we had nothing before us, we were all going direct to Heaven, we were all going direct the other way—in short, the period was so far like the present period, that some of its noisiest authorities insisted on its being received, for good or for evil, in the superlative degree of comparison only.</a:t>
            </a:r>
            <a:endParaRPr lang="en-US" sz="800" dirty="0"/>
          </a:p>
        </p:txBody>
      </p:sp>
    </p:spTree>
    <p:extLst>
      <p:ext uri="{BB962C8B-B14F-4D97-AF65-F5344CB8AC3E}">
        <p14:creationId xmlns:p14="http://schemas.microsoft.com/office/powerpoint/2010/main" val="194353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5C04-F0A7-4FE3-9CF1-5F0903A6F7F8}"/>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356034-8C67-4777-ADCD-AD3AB78599DC}"/>
                  </a:ext>
                </a:extLst>
              </p:cNvPr>
              <p:cNvSpPr>
                <a:spLocks noGrp="1"/>
              </p:cNvSpPr>
              <p:nvPr>
                <p:ph sz="quarter" idx="10"/>
              </p:nvPr>
            </p:nvSpPr>
            <p:spPr>
              <a:xfrm>
                <a:off x="172173" y="914398"/>
                <a:ext cx="5244859" cy="5221539"/>
              </a:xfrm>
            </p:spPr>
            <p:txBody>
              <a:bodyPr/>
              <a:lstStyle/>
              <a:p>
                <a:r>
                  <a:rPr lang="en-US" sz="2000" dirty="0"/>
                  <a:t>Assign/predict </a:t>
                </a:r>
                <a:r>
                  <a:rPr lang="en-US" sz="2000" b="1" dirty="0"/>
                  <a:t>categories of each instance </a:t>
                </a:r>
                <a:r>
                  <a:rPr lang="en-US" sz="2000" dirty="0"/>
                  <a:t>in data based on their given attributes</a:t>
                </a:r>
              </a:p>
              <a:p>
                <a:r>
                  <a:rPr lang="en-US" sz="2000" dirty="0"/>
                  <a:t>Example: credit rating</a:t>
                </a:r>
              </a:p>
              <a:p>
                <a:pPr lvl="1"/>
                <a:r>
                  <a:rPr lang="en-US" sz="1800" dirty="0"/>
                  <a:t>Based on account information, determine if a customer will default (“bad” category) or not (“good” category) in the near future</a:t>
                </a:r>
              </a:p>
              <a:p>
                <a:pPr lvl="2"/>
                <a:r>
                  <a:rPr lang="en-US" sz="1600" dirty="0"/>
                  <a:t>Account information may be number of accounts, balance, average account age, past-due accounts, etc.</a:t>
                </a:r>
              </a:p>
              <a:p>
                <a:pPr lvl="2"/>
                <a:r>
                  <a:rPr lang="en-US" sz="1600" dirty="0"/>
                  <a:t>Roughly speaking, your credit score computed by companies like Equifax is actually the chance of you belonging to the “good” category (</a:t>
                </a:r>
                <a14:m>
                  <m:oMath xmlns:m="http://schemas.openxmlformats.org/officeDocument/2006/math">
                    <m:r>
                      <a:rPr lang="en-US" sz="1600" b="0" i="1" smtClean="0">
                        <a:latin typeface="Cambria Math" panose="02040503050406030204" pitchFamily="18" charset="0"/>
                      </a:rPr>
                      <m:t>×1000</m:t>
                    </m:r>
                  </m:oMath>
                </a14:m>
                <a:r>
                  <a:rPr lang="en-US" sz="1600" dirty="0"/>
                  <a:t>)</a:t>
                </a:r>
              </a:p>
              <a:p>
                <a:pPr lvl="1"/>
                <a:r>
                  <a:rPr lang="en-US" sz="1600" dirty="0"/>
                  <a:t>Diagnosing medical conditions (positive/negative), etc.</a:t>
                </a:r>
              </a:p>
              <a:p>
                <a:r>
                  <a:rPr lang="en-US" sz="2000" dirty="0"/>
                  <a:t>To train an analytical model, the training data </a:t>
                </a:r>
                <a:r>
                  <a:rPr lang="en-US" sz="2000" b="1" dirty="0"/>
                  <a:t>must include both the features and the labels</a:t>
                </a:r>
              </a:p>
              <a:p>
                <a:pPr lvl="1"/>
                <a:r>
                  <a:rPr lang="en-US" sz="1600" dirty="0"/>
                  <a:t>A trained model can then be used to predict data without labels</a:t>
                </a:r>
              </a:p>
            </p:txBody>
          </p:sp>
        </mc:Choice>
        <mc:Fallback xmlns="">
          <p:sp>
            <p:nvSpPr>
              <p:cNvPr id="3" name="Content Placeholder 2">
                <a:extLst>
                  <a:ext uri="{FF2B5EF4-FFF2-40B4-BE49-F238E27FC236}">
                    <a16:creationId xmlns:a16="http://schemas.microsoft.com/office/drawing/2014/main" id="{68356034-8C67-4777-ADCD-AD3AB78599DC}"/>
                  </a:ext>
                </a:extLst>
              </p:cNvPr>
              <p:cNvSpPr>
                <a:spLocks noGrp="1" noRot="1" noChangeAspect="1" noMove="1" noResize="1" noEditPoints="1" noAdjustHandles="1" noChangeArrowheads="1" noChangeShapeType="1" noTextEdit="1"/>
              </p:cNvSpPr>
              <p:nvPr>
                <p:ph sz="quarter" idx="10"/>
              </p:nvPr>
            </p:nvSpPr>
            <p:spPr>
              <a:xfrm>
                <a:off x="172173" y="914398"/>
                <a:ext cx="5244859" cy="5221539"/>
              </a:xfrm>
              <a:blipFill>
                <a:blip r:embed="rId2"/>
                <a:stretch>
                  <a:fillRect l="-1045" t="-1167" r="-1394" b="-817"/>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23D05762-45C8-4CF7-A52D-50E512EAA597}"/>
              </a:ext>
            </a:extLst>
          </p:cNvPr>
          <p:cNvGraphicFramePr>
            <a:graphicFrameLocks noGrp="1"/>
          </p:cNvGraphicFramePr>
          <p:nvPr>
            <p:extLst>
              <p:ext uri="{D42A27DB-BD31-4B8C-83A1-F6EECF244321}">
                <p14:modId xmlns:p14="http://schemas.microsoft.com/office/powerpoint/2010/main" val="1931289466"/>
              </p:ext>
            </p:extLst>
          </p:nvPr>
        </p:nvGraphicFramePr>
        <p:xfrm>
          <a:off x="5496910" y="487290"/>
          <a:ext cx="5150770" cy="2225040"/>
        </p:xfrm>
        <a:graphic>
          <a:graphicData uri="http://schemas.openxmlformats.org/drawingml/2006/table">
            <a:tbl>
              <a:tblPr firstRow="1" bandRow="1">
                <a:tableStyleId>{00A15C55-8517-42AA-B614-E9B94910E393}</a:tableStyleId>
              </a:tblPr>
              <a:tblGrid>
                <a:gridCol w="1190472">
                  <a:extLst>
                    <a:ext uri="{9D8B030D-6E8A-4147-A177-3AD203B41FA5}">
                      <a16:colId xmlns:a16="http://schemas.microsoft.com/office/drawing/2014/main" val="743330414"/>
                    </a:ext>
                  </a:extLst>
                </a:gridCol>
                <a:gridCol w="895482">
                  <a:extLst>
                    <a:ext uri="{9D8B030D-6E8A-4147-A177-3AD203B41FA5}">
                      <a16:colId xmlns:a16="http://schemas.microsoft.com/office/drawing/2014/main" val="315540010"/>
                    </a:ext>
                  </a:extLst>
                </a:gridCol>
                <a:gridCol w="863950">
                  <a:extLst>
                    <a:ext uri="{9D8B030D-6E8A-4147-A177-3AD203B41FA5}">
                      <a16:colId xmlns:a16="http://schemas.microsoft.com/office/drawing/2014/main" val="2984437135"/>
                    </a:ext>
                  </a:extLst>
                </a:gridCol>
                <a:gridCol w="1109893">
                  <a:extLst>
                    <a:ext uri="{9D8B030D-6E8A-4147-A177-3AD203B41FA5}">
                      <a16:colId xmlns:a16="http://schemas.microsoft.com/office/drawing/2014/main" val="1847807242"/>
                    </a:ext>
                  </a:extLst>
                </a:gridCol>
                <a:gridCol w="1090973">
                  <a:extLst>
                    <a:ext uri="{9D8B030D-6E8A-4147-A177-3AD203B41FA5}">
                      <a16:colId xmlns:a16="http://schemas.microsoft.com/office/drawing/2014/main" val="4277968307"/>
                    </a:ext>
                  </a:extLst>
                </a:gridCol>
              </a:tblGrid>
              <a:tr h="370840">
                <a:tc>
                  <a:txBody>
                    <a:bodyPr/>
                    <a:lstStyle/>
                    <a:p>
                      <a:r>
                        <a:rPr lang="en-US" sz="1400" dirty="0" err="1"/>
                        <a:t>Enc_SSN</a:t>
                      </a:r>
                      <a:endParaRPr lang="en-US" sz="1400" dirty="0"/>
                    </a:p>
                  </a:txBody>
                  <a:tcPr/>
                </a:tc>
                <a:tc>
                  <a:txBody>
                    <a:bodyPr/>
                    <a:lstStyle/>
                    <a:p>
                      <a:r>
                        <a:rPr lang="en-US" sz="1400" dirty="0" err="1"/>
                        <a:t>NoOfAcc</a:t>
                      </a:r>
                      <a:endParaRPr lang="en-US" sz="1400" dirty="0"/>
                    </a:p>
                  </a:txBody>
                  <a:tcPr/>
                </a:tc>
                <a:tc>
                  <a:txBody>
                    <a:bodyPr/>
                    <a:lstStyle/>
                    <a:p>
                      <a:r>
                        <a:rPr lang="en-US" sz="1400" dirty="0"/>
                        <a:t>Balance</a:t>
                      </a:r>
                    </a:p>
                  </a:txBody>
                  <a:tcPr/>
                </a:tc>
                <a:tc>
                  <a:txBody>
                    <a:bodyPr/>
                    <a:lstStyle/>
                    <a:p>
                      <a:r>
                        <a:rPr lang="en-US" sz="1400" dirty="0"/>
                        <a:t>3MnPstDue</a:t>
                      </a:r>
                    </a:p>
                  </a:txBody>
                  <a:tcPr/>
                </a:tc>
                <a:tc>
                  <a:txBody>
                    <a:bodyPr/>
                    <a:lstStyle/>
                    <a:p>
                      <a:r>
                        <a:rPr lang="en-US" sz="1400" dirty="0"/>
                        <a:t>6MnPstDue</a:t>
                      </a:r>
                    </a:p>
                  </a:txBody>
                  <a:tcPr/>
                </a:tc>
                <a:extLst>
                  <a:ext uri="{0D108BD9-81ED-4DB2-BD59-A6C34878D82A}">
                    <a16:rowId xmlns:a16="http://schemas.microsoft.com/office/drawing/2014/main" val="2138257583"/>
                  </a:ext>
                </a:extLst>
              </a:tr>
              <a:tr h="370840">
                <a:tc>
                  <a:txBody>
                    <a:bodyPr/>
                    <a:lstStyle/>
                    <a:p>
                      <a:r>
                        <a:rPr lang="en-US" sz="1400" dirty="0"/>
                        <a:t>Ad9asgvjabl</a:t>
                      </a:r>
                    </a:p>
                  </a:txBody>
                  <a:tcPr/>
                </a:tc>
                <a:tc>
                  <a:txBody>
                    <a:bodyPr/>
                    <a:lstStyle/>
                    <a:p>
                      <a:r>
                        <a:rPr lang="en-US" sz="1400" dirty="0"/>
                        <a:t>3</a:t>
                      </a:r>
                    </a:p>
                  </a:txBody>
                  <a:tcPr/>
                </a:tc>
                <a:tc>
                  <a:txBody>
                    <a:bodyPr/>
                    <a:lstStyle/>
                    <a:p>
                      <a:r>
                        <a:rPr lang="en-US" sz="1400" dirty="0"/>
                        <a:t>100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4250914417"/>
                  </a:ext>
                </a:extLst>
              </a:tr>
              <a:tr h="370840">
                <a:tc>
                  <a:txBody>
                    <a:bodyPr/>
                    <a:lstStyle/>
                    <a:p>
                      <a:r>
                        <a:rPr lang="en-US" sz="1400" dirty="0"/>
                        <a:t>CLvb0das9b</a:t>
                      </a:r>
                    </a:p>
                  </a:txBody>
                  <a:tcPr/>
                </a:tc>
                <a:tc>
                  <a:txBody>
                    <a:bodyPr/>
                    <a:lstStyle/>
                    <a:p>
                      <a:r>
                        <a:rPr lang="en-US" sz="1400" dirty="0"/>
                        <a:t>1</a:t>
                      </a:r>
                    </a:p>
                  </a:txBody>
                  <a:tcPr/>
                </a:tc>
                <a:tc>
                  <a:txBody>
                    <a:bodyPr/>
                    <a:lstStyle/>
                    <a:p>
                      <a:r>
                        <a:rPr lang="en-US" sz="1400" dirty="0"/>
                        <a:t>2500</a:t>
                      </a:r>
                    </a:p>
                  </a:txBody>
                  <a:tcPr/>
                </a:tc>
                <a:tc>
                  <a:txBody>
                    <a:bodyPr/>
                    <a:lstStyle/>
                    <a:p>
                      <a:r>
                        <a:rPr lang="en-US" sz="1400" dirty="0"/>
                        <a:t>1000</a:t>
                      </a:r>
                    </a:p>
                  </a:txBody>
                  <a:tcPr/>
                </a:tc>
                <a:tc>
                  <a:txBody>
                    <a:bodyPr/>
                    <a:lstStyle/>
                    <a:p>
                      <a:r>
                        <a:rPr lang="en-US" sz="1400" dirty="0"/>
                        <a:t>500</a:t>
                      </a:r>
                    </a:p>
                  </a:txBody>
                  <a:tcPr/>
                </a:tc>
                <a:extLst>
                  <a:ext uri="{0D108BD9-81ED-4DB2-BD59-A6C34878D82A}">
                    <a16:rowId xmlns:a16="http://schemas.microsoft.com/office/drawing/2014/main" val="1551227789"/>
                  </a:ext>
                </a:extLst>
              </a:tr>
              <a:tr h="370840">
                <a:tc>
                  <a:txBody>
                    <a:bodyPr/>
                    <a:lstStyle/>
                    <a:p>
                      <a:r>
                        <a:rPr lang="en-US" sz="1400" dirty="0"/>
                        <a:t>MCdfasd924</a:t>
                      </a:r>
                    </a:p>
                  </a:txBody>
                  <a:tcPr/>
                </a:tc>
                <a:tc>
                  <a:txBody>
                    <a:bodyPr/>
                    <a:lstStyle/>
                    <a:p>
                      <a:r>
                        <a:rPr lang="en-US" sz="1400" dirty="0"/>
                        <a:t>4</a:t>
                      </a:r>
                    </a:p>
                  </a:txBody>
                  <a:tcPr/>
                </a:tc>
                <a:tc>
                  <a:txBody>
                    <a:bodyPr/>
                    <a:lstStyle/>
                    <a:p>
                      <a:r>
                        <a:rPr lang="en-US" sz="1400" dirty="0"/>
                        <a:t>50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2927075177"/>
                  </a:ext>
                </a:extLst>
              </a:tr>
              <a:tr h="370840">
                <a:tc>
                  <a:txBody>
                    <a:bodyPr/>
                    <a:lstStyle/>
                    <a:p>
                      <a:r>
                        <a:rPr lang="en-US" sz="1400" dirty="0"/>
                        <a:t>Mx9ta9fgak4</a:t>
                      </a:r>
                    </a:p>
                  </a:txBody>
                  <a:tcPr/>
                </a:tc>
                <a:tc>
                  <a:txBody>
                    <a:bodyPr/>
                    <a:lstStyle/>
                    <a:p>
                      <a:r>
                        <a:rPr lang="en-US" sz="1400" dirty="0"/>
                        <a:t>2</a:t>
                      </a:r>
                    </a:p>
                  </a:txBody>
                  <a:tcPr/>
                </a:tc>
                <a:tc>
                  <a:txBody>
                    <a:bodyPr/>
                    <a:lstStyle/>
                    <a:p>
                      <a:r>
                        <a:rPr lang="en-US" sz="1400" dirty="0"/>
                        <a:t>1200</a:t>
                      </a:r>
                    </a:p>
                  </a:txBody>
                  <a:tcPr/>
                </a:tc>
                <a:tc>
                  <a:txBody>
                    <a:bodyPr/>
                    <a:lstStyle/>
                    <a:p>
                      <a:r>
                        <a:rPr lang="en-US" sz="1400" dirty="0"/>
                        <a:t>200</a:t>
                      </a:r>
                    </a:p>
                  </a:txBody>
                  <a:tcPr/>
                </a:tc>
                <a:tc>
                  <a:txBody>
                    <a:bodyPr/>
                    <a:lstStyle/>
                    <a:p>
                      <a:r>
                        <a:rPr lang="en-US" sz="1400" dirty="0"/>
                        <a:t>0</a:t>
                      </a:r>
                    </a:p>
                  </a:txBody>
                  <a:tcPr/>
                </a:tc>
                <a:extLst>
                  <a:ext uri="{0D108BD9-81ED-4DB2-BD59-A6C34878D82A}">
                    <a16:rowId xmlns:a16="http://schemas.microsoft.com/office/drawing/2014/main" val="3873713489"/>
                  </a:ext>
                </a:extLst>
              </a:tr>
              <a:tr h="370840">
                <a:tc>
                  <a:txBody>
                    <a:bodyPr/>
                    <a:lstStyle/>
                    <a:p>
                      <a:r>
                        <a:rPr lang="en-US" sz="1400" dirty="0"/>
                        <a:t>Ro04ik2lv90</a:t>
                      </a:r>
                    </a:p>
                  </a:txBody>
                  <a:tcPr/>
                </a:tc>
                <a:tc>
                  <a:txBody>
                    <a:bodyPr/>
                    <a:lstStyle/>
                    <a:p>
                      <a:r>
                        <a:rPr lang="en-US" sz="1400" dirty="0"/>
                        <a:t>4</a:t>
                      </a:r>
                    </a:p>
                  </a:txBody>
                  <a:tcPr/>
                </a:tc>
                <a:tc>
                  <a:txBody>
                    <a:bodyPr/>
                    <a:lstStyle/>
                    <a:p>
                      <a:r>
                        <a:rPr lang="en-US" sz="1400" dirty="0"/>
                        <a:t>200</a:t>
                      </a:r>
                    </a:p>
                  </a:txBody>
                  <a:tcPr/>
                </a:tc>
                <a:tc>
                  <a:txBody>
                    <a:bodyPr/>
                    <a:lstStyle/>
                    <a:p>
                      <a:r>
                        <a:rPr lang="en-US" sz="1400" dirty="0"/>
                        <a:t>50</a:t>
                      </a:r>
                    </a:p>
                  </a:txBody>
                  <a:tcPr/>
                </a:tc>
                <a:tc>
                  <a:txBody>
                    <a:bodyPr/>
                    <a:lstStyle/>
                    <a:p>
                      <a:r>
                        <a:rPr lang="en-US" sz="1400" dirty="0"/>
                        <a:t>0</a:t>
                      </a:r>
                    </a:p>
                  </a:txBody>
                  <a:tcPr/>
                </a:tc>
                <a:extLst>
                  <a:ext uri="{0D108BD9-81ED-4DB2-BD59-A6C34878D82A}">
                    <a16:rowId xmlns:a16="http://schemas.microsoft.com/office/drawing/2014/main" val="1958290747"/>
                  </a:ext>
                </a:extLst>
              </a:tr>
            </a:tbl>
          </a:graphicData>
        </a:graphic>
      </p:graphicFrame>
      <p:graphicFrame>
        <p:nvGraphicFramePr>
          <p:cNvPr id="5" name="Table 4">
            <a:extLst>
              <a:ext uri="{FF2B5EF4-FFF2-40B4-BE49-F238E27FC236}">
                <a16:creationId xmlns:a16="http://schemas.microsoft.com/office/drawing/2014/main" id="{AE1953CB-B365-4371-9746-ECA3F7121BFA}"/>
              </a:ext>
            </a:extLst>
          </p:cNvPr>
          <p:cNvGraphicFramePr>
            <a:graphicFrameLocks noGrp="1"/>
          </p:cNvGraphicFramePr>
          <p:nvPr>
            <p:extLst>
              <p:ext uri="{D42A27DB-BD31-4B8C-83A1-F6EECF244321}">
                <p14:modId xmlns:p14="http://schemas.microsoft.com/office/powerpoint/2010/main" val="2339459709"/>
              </p:ext>
            </p:extLst>
          </p:nvPr>
        </p:nvGraphicFramePr>
        <p:xfrm>
          <a:off x="11124345" y="487290"/>
          <a:ext cx="895482" cy="2225040"/>
        </p:xfrm>
        <a:graphic>
          <a:graphicData uri="http://schemas.openxmlformats.org/drawingml/2006/table">
            <a:tbl>
              <a:tblPr firstRow="1" bandRow="1">
                <a:tableStyleId>{21E4AEA4-8DFA-4A89-87EB-49C32662AFE0}</a:tableStyleId>
              </a:tblPr>
              <a:tblGrid>
                <a:gridCol w="895482">
                  <a:extLst>
                    <a:ext uri="{9D8B030D-6E8A-4147-A177-3AD203B41FA5}">
                      <a16:colId xmlns:a16="http://schemas.microsoft.com/office/drawing/2014/main" val="3055482815"/>
                    </a:ext>
                  </a:extLst>
                </a:gridCol>
              </a:tblGrid>
              <a:tr h="370840">
                <a:tc>
                  <a:txBody>
                    <a:bodyPr/>
                    <a:lstStyle/>
                    <a:p>
                      <a:r>
                        <a:rPr lang="en-US" sz="1400" dirty="0"/>
                        <a:t>Class</a:t>
                      </a:r>
                    </a:p>
                  </a:txBody>
                  <a:tcPr/>
                </a:tc>
                <a:extLst>
                  <a:ext uri="{0D108BD9-81ED-4DB2-BD59-A6C34878D82A}">
                    <a16:rowId xmlns:a16="http://schemas.microsoft.com/office/drawing/2014/main" val="770657337"/>
                  </a:ext>
                </a:extLst>
              </a:tr>
              <a:tr h="370840">
                <a:tc>
                  <a:txBody>
                    <a:bodyPr/>
                    <a:lstStyle/>
                    <a:p>
                      <a:r>
                        <a:rPr lang="en-US" sz="1400" dirty="0"/>
                        <a:t>Good</a:t>
                      </a:r>
                    </a:p>
                  </a:txBody>
                  <a:tcPr/>
                </a:tc>
                <a:extLst>
                  <a:ext uri="{0D108BD9-81ED-4DB2-BD59-A6C34878D82A}">
                    <a16:rowId xmlns:a16="http://schemas.microsoft.com/office/drawing/2014/main" val="1794160944"/>
                  </a:ext>
                </a:extLst>
              </a:tr>
              <a:tr h="370840">
                <a:tc>
                  <a:txBody>
                    <a:bodyPr/>
                    <a:lstStyle/>
                    <a:p>
                      <a:r>
                        <a:rPr lang="en-US" sz="1400" dirty="0"/>
                        <a:t>Bad</a:t>
                      </a:r>
                    </a:p>
                  </a:txBody>
                  <a:tcPr/>
                </a:tc>
                <a:extLst>
                  <a:ext uri="{0D108BD9-81ED-4DB2-BD59-A6C34878D82A}">
                    <a16:rowId xmlns:a16="http://schemas.microsoft.com/office/drawing/2014/main" val="2037776680"/>
                  </a:ext>
                </a:extLst>
              </a:tr>
              <a:tr h="370840">
                <a:tc>
                  <a:txBody>
                    <a:bodyPr/>
                    <a:lstStyle/>
                    <a:p>
                      <a:r>
                        <a:rPr lang="en-US" sz="1400" dirty="0"/>
                        <a:t>Good</a:t>
                      </a:r>
                    </a:p>
                  </a:txBody>
                  <a:tcPr/>
                </a:tc>
                <a:extLst>
                  <a:ext uri="{0D108BD9-81ED-4DB2-BD59-A6C34878D82A}">
                    <a16:rowId xmlns:a16="http://schemas.microsoft.com/office/drawing/2014/main" val="1979790178"/>
                  </a:ext>
                </a:extLst>
              </a:tr>
              <a:tr h="370840">
                <a:tc>
                  <a:txBody>
                    <a:bodyPr/>
                    <a:lstStyle/>
                    <a:p>
                      <a:r>
                        <a:rPr lang="en-US" sz="1400" dirty="0"/>
                        <a:t>Good</a:t>
                      </a:r>
                    </a:p>
                  </a:txBody>
                  <a:tcPr/>
                </a:tc>
                <a:extLst>
                  <a:ext uri="{0D108BD9-81ED-4DB2-BD59-A6C34878D82A}">
                    <a16:rowId xmlns:a16="http://schemas.microsoft.com/office/drawing/2014/main" val="2079958673"/>
                  </a:ext>
                </a:extLst>
              </a:tr>
              <a:tr h="370840">
                <a:tc>
                  <a:txBody>
                    <a:bodyPr/>
                    <a:lstStyle/>
                    <a:p>
                      <a:r>
                        <a:rPr lang="en-US" sz="1400" dirty="0"/>
                        <a:t>Good</a:t>
                      </a:r>
                    </a:p>
                  </a:txBody>
                  <a:tcPr/>
                </a:tc>
                <a:extLst>
                  <a:ext uri="{0D108BD9-81ED-4DB2-BD59-A6C34878D82A}">
                    <a16:rowId xmlns:a16="http://schemas.microsoft.com/office/drawing/2014/main" val="1318855023"/>
                  </a:ext>
                </a:extLst>
              </a:tr>
            </a:tbl>
          </a:graphicData>
        </a:graphic>
      </p:graphicFrame>
      <p:sp>
        <p:nvSpPr>
          <p:cNvPr id="6" name="Arrow: Right 5">
            <a:extLst>
              <a:ext uri="{FF2B5EF4-FFF2-40B4-BE49-F238E27FC236}">
                <a16:creationId xmlns:a16="http://schemas.microsoft.com/office/drawing/2014/main" id="{E73426E4-18DF-42F5-A972-6761B817D2D9}"/>
              </a:ext>
            </a:extLst>
          </p:cNvPr>
          <p:cNvSpPr/>
          <p:nvPr/>
        </p:nvSpPr>
        <p:spPr>
          <a:xfrm>
            <a:off x="10804032" y="1389340"/>
            <a:ext cx="163961" cy="42094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7" name="Right Brace 6">
            <a:extLst>
              <a:ext uri="{FF2B5EF4-FFF2-40B4-BE49-F238E27FC236}">
                <a16:creationId xmlns:a16="http://schemas.microsoft.com/office/drawing/2014/main" id="{882D6321-ADDD-40A6-B5BD-E9E398D9F02C}"/>
              </a:ext>
            </a:extLst>
          </p:cNvPr>
          <p:cNvSpPr/>
          <p:nvPr/>
        </p:nvSpPr>
        <p:spPr>
          <a:xfrm rot="5400000">
            <a:off x="9450441" y="1013987"/>
            <a:ext cx="327134" cy="391615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BCE015D6-721B-4C87-9FAD-3FF62B874760}"/>
              </a:ext>
            </a:extLst>
          </p:cNvPr>
          <p:cNvSpPr txBox="1"/>
          <p:nvPr/>
        </p:nvSpPr>
        <p:spPr>
          <a:xfrm>
            <a:off x="7909791" y="3227114"/>
            <a:ext cx="3408434" cy="369332"/>
          </a:xfrm>
          <a:prstGeom prst="rect">
            <a:avLst/>
          </a:prstGeom>
          <a:noFill/>
        </p:spPr>
        <p:txBody>
          <a:bodyPr wrap="none" rtlCol="0">
            <a:spAutoFit/>
          </a:bodyPr>
          <a:lstStyle/>
          <a:p>
            <a:r>
              <a:rPr lang="en-US" dirty="0"/>
              <a:t>Must provide both to train models</a:t>
            </a:r>
          </a:p>
        </p:txBody>
      </p:sp>
      <p:graphicFrame>
        <p:nvGraphicFramePr>
          <p:cNvPr id="9" name="Table 8">
            <a:extLst>
              <a:ext uri="{FF2B5EF4-FFF2-40B4-BE49-F238E27FC236}">
                <a16:creationId xmlns:a16="http://schemas.microsoft.com/office/drawing/2014/main" id="{E14126AD-9285-42B2-A2C7-8E41BF205A89}"/>
              </a:ext>
            </a:extLst>
          </p:cNvPr>
          <p:cNvGraphicFramePr>
            <a:graphicFrameLocks noGrp="1"/>
          </p:cNvGraphicFramePr>
          <p:nvPr>
            <p:extLst>
              <p:ext uri="{D42A27DB-BD31-4B8C-83A1-F6EECF244321}">
                <p14:modId xmlns:p14="http://schemas.microsoft.com/office/powerpoint/2010/main" val="884099883"/>
              </p:ext>
            </p:extLst>
          </p:nvPr>
        </p:nvGraphicFramePr>
        <p:xfrm>
          <a:off x="5496910" y="3941663"/>
          <a:ext cx="5150770" cy="1112520"/>
        </p:xfrm>
        <a:graphic>
          <a:graphicData uri="http://schemas.openxmlformats.org/drawingml/2006/table">
            <a:tbl>
              <a:tblPr firstRow="1" bandRow="1">
                <a:tableStyleId>{00A15C55-8517-42AA-B614-E9B94910E393}</a:tableStyleId>
              </a:tblPr>
              <a:tblGrid>
                <a:gridCol w="1190472">
                  <a:extLst>
                    <a:ext uri="{9D8B030D-6E8A-4147-A177-3AD203B41FA5}">
                      <a16:colId xmlns:a16="http://schemas.microsoft.com/office/drawing/2014/main" val="3868212953"/>
                    </a:ext>
                  </a:extLst>
                </a:gridCol>
                <a:gridCol w="895482">
                  <a:extLst>
                    <a:ext uri="{9D8B030D-6E8A-4147-A177-3AD203B41FA5}">
                      <a16:colId xmlns:a16="http://schemas.microsoft.com/office/drawing/2014/main" val="324594643"/>
                    </a:ext>
                  </a:extLst>
                </a:gridCol>
                <a:gridCol w="863950">
                  <a:extLst>
                    <a:ext uri="{9D8B030D-6E8A-4147-A177-3AD203B41FA5}">
                      <a16:colId xmlns:a16="http://schemas.microsoft.com/office/drawing/2014/main" val="2297402252"/>
                    </a:ext>
                  </a:extLst>
                </a:gridCol>
                <a:gridCol w="1109893">
                  <a:extLst>
                    <a:ext uri="{9D8B030D-6E8A-4147-A177-3AD203B41FA5}">
                      <a16:colId xmlns:a16="http://schemas.microsoft.com/office/drawing/2014/main" val="2290169818"/>
                    </a:ext>
                  </a:extLst>
                </a:gridCol>
                <a:gridCol w="1090973">
                  <a:extLst>
                    <a:ext uri="{9D8B030D-6E8A-4147-A177-3AD203B41FA5}">
                      <a16:colId xmlns:a16="http://schemas.microsoft.com/office/drawing/2014/main" val="2250981012"/>
                    </a:ext>
                  </a:extLst>
                </a:gridCol>
              </a:tblGrid>
              <a:tr h="370840">
                <a:tc>
                  <a:txBody>
                    <a:bodyPr/>
                    <a:lstStyle/>
                    <a:p>
                      <a:r>
                        <a:rPr lang="en-US" sz="1400" dirty="0" err="1"/>
                        <a:t>Enc_SSN</a:t>
                      </a:r>
                      <a:endParaRPr lang="en-US" sz="1400" dirty="0"/>
                    </a:p>
                  </a:txBody>
                  <a:tcPr/>
                </a:tc>
                <a:tc>
                  <a:txBody>
                    <a:bodyPr/>
                    <a:lstStyle/>
                    <a:p>
                      <a:r>
                        <a:rPr lang="en-US" sz="1400" dirty="0" err="1"/>
                        <a:t>NoOfAcc</a:t>
                      </a:r>
                      <a:endParaRPr lang="en-US" sz="1400" dirty="0"/>
                    </a:p>
                  </a:txBody>
                  <a:tcPr/>
                </a:tc>
                <a:tc>
                  <a:txBody>
                    <a:bodyPr/>
                    <a:lstStyle/>
                    <a:p>
                      <a:r>
                        <a:rPr lang="en-US" sz="1400" dirty="0"/>
                        <a:t>Balance</a:t>
                      </a:r>
                    </a:p>
                  </a:txBody>
                  <a:tcPr/>
                </a:tc>
                <a:tc>
                  <a:txBody>
                    <a:bodyPr/>
                    <a:lstStyle/>
                    <a:p>
                      <a:r>
                        <a:rPr lang="en-US" sz="1400" dirty="0"/>
                        <a:t>3MnPstDue</a:t>
                      </a:r>
                    </a:p>
                  </a:txBody>
                  <a:tcPr/>
                </a:tc>
                <a:tc>
                  <a:txBody>
                    <a:bodyPr/>
                    <a:lstStyle/>
                    <a:p>
                      <a:r>
                        <a:rPr lang="en-US" sz="1400" dirty="0"/>
                        <a:t>6MnPstDue</a:t>
                      </a:r>
                    </a:p>
                  </a:txBody>
                  <a:tcPr/>
                </a:tc>
                <a:extLst>
                  <a:ext uri="{0D108BD9-81ED-4DB2-BD59-A6C34878D82A}">
                    <a16:rowId xmlns:a16="http://schemas.microsoft.com/office/drawing/2014/main" val="2163849554"/>
                  </a:ext>
                </a:extLst>
              </a:tr>
              <a:tr h="370840">
                <a:tc>
                  <a:txBody>
                    <a:bodyPr/>
                    <a:lstStyle/>
                    <a:p>
                      <a:r>
                        <a:rPr lang="en-US" sz="1400" dirty="0"/>
                        <a:t>Ad9asgvjabl</a:t>
                      </a:r>
                    </a:p>
                  </a:txBody>
                  <a:tcPr/>
                </a:tc>
                <a:tc>
                  <a:txBody>
                    <a:bodyPr/>
                    <a:lstStyle/>
                    <a:p>
                      <a:r>
                        <a:rPr lang="en-US" sz="1400" dirty="0"/>
                        <a:t>4</a:t>
                      </a:r>
                    </a:p>
                  </a:txBody>
                  <a:tcPr/>
                </a:tc>
                <a:tc>
                  <a:txBody>
                    <a:bodyPr/>
                    <a:lstStyle/>
                    <a:p>
                      <a:r>
                        <a:rPr lang="en-US" sz="1400" dirty="0"/>
                        <a:t>150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56045575"/>
                  </a:ext>
                </a:extLst>
              </a:tr>
              <a:tr h="370840">
                <a:tc>
                  <a:txBody>
                    <a:bodyPr/>
                    <a:lstStyle/>
                    <a:p>
                      <a:r>
                        <a:rPr lang="en-US" sz="1400" dirty="0"/>
                        <a:t>CLvb0das9b</a:t>
                      </a:r>
                    </a:p>
                  </a:txBody>
                  <a:tcPr/>
                </a:tc>
                <a:tc>
                  <a:txBody>
                    <a:bodyPr/>
                    <a:lstStyle/>
                    <a:p>
                      <a:r>
                        <a:rPr lang="en-US" sz="1400" dirty="0"/>
                        <a:t>1</a:t>
                      </a:r>
                    </a:p>
                  </a:txBody>
                  <a:tcPr/>
                </a:tc>
                <a:tc>
                  <a:txBody>
                    <a:bodyPr/>
                    <a:lstStyle/>
                    <a:p>
                      <a:r>
                        <a:rPr lang="en-US" sz="1400" dirty="0"/>
                        <a:t>5000</a:t>
                      </a:r>
                    </a:p>
                  </a:txBody>
                  <a:tcPr/>
                </a:tc>
                <a:tc>
                  <a:txBody>
                    <a:bodyPr/>
                    <a:lstStyle/>
                    <a:p>
                      <a:r>
                        <a:rPr lang="en-US" sz="1400" dirty="0"/>
                        <a:t>3000</a:t>
                      </a:r>
                    </a:p>
                  </a:txBody>
                  <a:tcPr/>
                </a:tc>
                <a:tc>
                  <a:txBody>
                    <a:bodyPr/>
                    <a:lstStyle/>
                    <a:p>
                      <a:r>
                        <a:rPr lang="en-US" sz="1400" dirty="0"/>
                        <a:t>1000</a:t>
                      </a:r>
                    </a:p>
                  </a:txBody>
                  <a:tcPr/>
                </a:tc>
                <a:extLst>
                  <a:ext uri="{0D108BD9-81ED-4DB2-BD59-A6C34878D82A}">
                    <a16:rowId xmlns:a16="http://schemas.microsoft.com/office/drawing/2014/main" val="3617813183"/>
                  </a:ext>
                </a:extLst>
              </a:tr>
            </a:tbl>
          </a:graphicData>
        </a:graphic>
      </p:graphicFrame>
      <p:graphicFrame>
        <p:nvGraphicFramePr>
          <p:cNvPr id="10" name="Table 9">
            <a:extLst>
              <a:ext uri="{FF2B5EF4-FFF2-40B4-BE49-F238E27FC236}">
                <a16:creationId xmlns:a16="http://schemas.microsoft.com/office/drawing/2014/main" id="{06A85A89-9C78-47FB-B7A5-37DFD4820022}"/>
              </a:ext>
            </a:extLst>
          </p:cNvPr>
          <p:cNvGraphicFramePr>
            <a:graphicFrameLocks noGrp="1"/>
          </p:cNvGraphicFramePr>
          <p:nvPr>
            <p:extLst>
              <p:ext uri="{D42A27DB-BD31-4B8C-83A1-F6EECF244321}">
                <p14:modId xmlns:p14="http://schemas.microsoft.com/office/powerpoint/2010/main" val="1234757240"/>
              </p:ext>
            </p:extLst>
          </p:nvPr>
        </p:nvGraphicFramePr>
        <p:xfrm>
          <a:off x="11124345" y="3941663"/>
          <a:ext cx="895482" cy="1112520"/>
        </p:xfrm>
        <a:graphic>
          <a:graphicData uri="http://schemas.openxmlformats.org/drawingml/2006/table">
            <a:tbl>
              <a:tblPr firstRow="1" bandRow="1">
                <a:tableStyleId>{21E4AEA4-8DFA-4A89-87EB-49C32662AFE0}</a:tableStyleId>
              </a:tblPr>
              <a:tblGrid>
                <a:gridCol w="895482">
                  <a:extLst>
                    <a:ext uri="{9D8B030D-6E8A-4147-A177-3AD203B41FA5}">
                      <a16:colId xmlns:a16="http://schemas.microsoft.com/office/drawing/2014/main" val="808470523"/>
                    </a:ext>
                  </a:extLst>
                </a:gridCol>
              </a:tblGrid>
              <a:tr h="370840">
                <a:tc>
                  <a:txBody>
                    <a:bodyPr/>
                    <a:lstStyle/>
                    <a:p>
                      <a:r>
                        <a:rPr lang="en-US" sz="1400" dirty="0"/>
                        <a:t>Predict</a:t>
                      </a:r>
                    </a:p>
                  </a:txBody>
                  <a:tcPr/>
                </a:tc>
                <a:extLst>
                  <a:ext uri="{0D108BD9-81ED-4DB2-BD59-A6C34878D82A}">
                    <a16:rowId xmlns:a16="http://schemas.microsoft.com/office/drawing/2014/main" val="1130599323"/>
                  </a:ext>
                </a:extLst>
              </a:tr>
              <a:tr h="370840">
                <a:tc>
                  <a:txBody>
                    <a:bodyPr/>
                    <a:lstStyle/>
                    <a:p>
                      <a:r>
                        <a:rPr lang="en-US" sz="1400" dirty="0"/>
                        <a:t>Good</a:t>
                      </a:r>
                    </a:p>
                  </a:txBody>
                  <a:tcPr/>
                </a:tc>
                <a:extLst>
                  <a:ext uri="{0D108BD9-81ED-4DB2-BD59-A6C34878D82A}">
                    <a16:rowId xmlns:a16="http://schemas.microsoft.com/office/drawing/2014/main" val="673806020"/>
                  </a:ext>
                </a:extLst>
              </a:tr>
              <a:tr h="370840">
                <a:tc>
                  <a:txBody>
                    <a:bodyPr/>
                    <a:lstStyle/>
                    <a:p>
                      <a:r>
                        <a:rPr lang="en-US" sz="1400" dirty="0"/>
                        <a:t>Bad</a:t>
                      </a:r>
                    </a:p>
                  </a:txBody>
                  <a:tcPr/>
                </a:tc>
                <a:extLst>
                  <a:ext uri="{0D108BD9-81ED-4DB2-BD59-A6C34878D82A}">
                    <a16:rowId xmlns:a16="http://schemas.microsoft.com/office/drawing/2014/main" val="3739738183"/>
                  </a:ext>
                </a:extLst>
              </a:tr>
            </a:tbl>
          </a:graphicData>
        </a:graphic>
      </p:graphicFrame>
      <p:sp>
        <p:nvSpPr>
          <p:cNvPr id="11" name="Arrow: Right 10">
            <a:extLst>
              <a:ext uri="{FF2B5EF4-FFF2-40B4-BE49-F238E27FC236}">
                <a16:creationId xmlns:a16="http://schemas.microsoft.com/office/drawing/2014/main" id="{6F61344B-0A32-4C78-B2F8-157B0FC23745}"/>
              </a:ext>
            </a:extLst>
          </p:cNvPr>
          <p:cNvSpPr/>
          <p:nvPr/>
        </p:nvSpPr>
        <p:spPr>
          <a:xfrm>
            <a:off x="10804031" y="4287453"/>
            <a:ext cx="163961" cy="42094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2" name="Right Brace 11">
            <a:extLst>
              <a:ext uri="{FF2B5EF4-FFF2-40B4-BE49-F238E27FC236}">
                <a16:creationId xmlns:a16="http://schemas.microsoft.com/office/drawing/2014/main" id="{583FC88D-7E78-4FA7-8BB7-174CD6F87F4F}"/>
              </a:ext>
            </a:extLst>
          </p:cNvPr>
          <p:cNvSpPr/>
          <p:nvPr/>
        </p:nvSpPr>
        <p:spPr>
          <a:xfrm rot="5400000">
            <a:off x="8311135" y="3319600"/>
            <a:ext cx="327134" cy="391615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71E55923-3073-4448-A01F-3FC4756E783E}"/>
              </a:ext>
            </a:extLst>
          </p:cNvPr>
          <p:cNvSpPr txBox="1"/>
          <p:nvPr/>
        </p:nvSpPr>
        <p:spPr>
          <a:xfrm>
            <a:off x="6301510" y="5473753"/>
            <a:ext cx="4346383" cy="369332"/>
          </a:xfrm>
          <a:prstGeom prst="rect">
            <a:avLst/>
          </a:prstGeom>
          <a:noFill/>
        </p:spPr>
        <p:txBody>
          <a:bodyPr wrap="none" rtlCol="0">
            <a:spAutoFit/>
          </a:bodyPr>
          <a:lstStyle/>
          <a:p>
            <a:r>
              <a:rPr lang="en-US" dirty="0"/>
              <a:t>Only needs feature data to make predictions</a:t>
            </a:r>
          </a:p>
        </p:txBody>
      </p:sp>
    </p:spTree>
    <p:extLst>
      <p:ext uri="{BB962C8B-B14F-4D97-AF65-F5344CB8AC3E}">
        <p14:creationId xmlns:p14="http://schemas.microsoft.com/office/powerpoint/2010/main" val="186023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1"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81FB-3E61-4D96-A645-919B86BE863B}"/>
              </a:ext>
            </a:extLst>
          </p:cNvPr>
          <p:cNvSpPr>
            <a:spLocks noGrp="1"/>
          </p:cNvSpPr>
          <p:nvPr>
            <p:ph type="title"/>
          </p:nvPr>
        </p:nvSpPr>
        <p:spPr/>
        <p:txBody>
          <a:bodyPr/>
          <a:lstStyle/>
          <a:p>
            <a:r>
              <a:rPr lang="en-US" dirty="0"/>
              <a:t>Regression</a:t>
            </a:r>
          </a:p>
        </p:txBody>
      </p:sp>
      <p:sp>
        <p:nvSpPr>
          <p:cNvPr id="6" name="Content Placeholder 2">
            <a:extLst>
              <a:ext uri="{FF2B5EF4-FFF2-40B4-BE49-F238E27FC236}">
                <a16:creationId xmlns:a16="http://schemas.microsoft.com/office/drawing/2014/main" id="{9079C017-45E6-4CB5-863E-55DA021D5922}"/>
              </a:ext>
            </a:extLst>
          </p:cNvPr>
          <p:cNvSpPr txBox="1">
            <a:spLocks/>
          </p:cNvSpPr>
          <p:nvPr/>
        </p:nvSpPr>
        <p:spPr>
          <a:xfrm>
            <a:off x="172173" y="914398"/>
            <a:ext cx="5244859" cy="5221539"/>
          </a:xfrm>
          <a:prstGeom prst="rect">
            <a:avLst/>
          </a:prstGeom>
        </p:spPr>
        <p:txBody>
          <a:bodyPr/>
          <a:lstStyle>
            <a:lvl1pPr marL="228600" indent="-228600" algn="l" defTabSz="914400" rtl="0" eaLnBrk="1" latinLnBrk="0" hangingPunct="1">
              <a:lnSpc>
                <a:spcPct val="90000"/>
              </a:lnSpc>
              <a:spcBef>
                <a:spcPts val="1000"/>
              </a:spcBef>
              <a:buClr>
                <a:srgbClr val="F7BF32"/>
              </a:buClr>
              <a:buFont typeface="Arial" panose="020B0604020202020204" pitchFamily="34" charset="0"/>
              <a:buChar char="•"/>
              <a:defRPr sz="2800" b="0" i="0" kern="1200">
                <a:solidFill>
                  <a:schemeClr val="tx1"/>
                </a:solidFill>
                <a:latin typeface="Avenir 65 Medium" panose="02000503020000020003" pitchFamily="2" charset="0"/>
                <a:ea typeface="+mn-ea"/>
                <a:cs typeface="+mn-cs"/>
              </a:defRPr>
            </a:lvl1pPr>
            <a:lvl2pPr marL="685800" indent="-228600" algn="l" defTabSz="914400" rtl="0" eaLnBrk="1" latinLnBrk="0" hangingPunct="1">
              <a:lnSpc>
                <a:spcPct val="90000"/>
              </a:lnSpc>
              <a:spcBef>
                <a:spcPts val="500"/>
              </a:spcBef>
              <a:buClr>
                <a:srgbClr val="F7BF32"/>
              </a:buClr>
              <a:buFont typeface="Arial" panose="020B0604020202020204" pitchFamily="34" charset="0"/>
              <a:buChar char="•"/>
              <a:defRPr sz="2400" b="0" i="0" kern="1200">
                <a:solidFill>
                  <a:schemeClr val="tx1"/>
                </a:solidFill>
                <a:latin typeface="Avenir 55 Roman" panose="02000503020000020003" pitchFamily="2" charset="0"/>
                <a:ea typeface="+mn-ea"/>
                <a:cs typeface="+mn-cs"/>
              </a:defRPr>
            </a:lvl2pPr>
            <a:lvl3pPr marL="1143000" indent="-228600" algn="l" defTabSz="914400" rtl="0" eaLnBrk="1" latinLnBrk="0" hangingPunct="1">
              <a:lnSpc>
                <a:spcPct val="90000"/>
              </a:lnSpc>
              <a:spcBef>
                <a:spcPts val="500"/>
              </a:spcBef>
              <a:buClr>
                <a:srgbClr val="F7BF32"/>
              </a:buClr>
              <a:buFont typeface="Arial" panose="020B0604020202020204" pitchFamily="34" charset="0"/>
              <a:buChar char="•"/>
              <a:defRPr sz="2000" b="0" i="0" kern="1200">
                <a:solidFill>
                  <a:schemeClr val="tx1"/>
                </a:solidFill>
                <a:latin typeface="Avenir 55 Roman" panose="02000503020000020003" pitchFamily="2" charset="0"/>
                <a:ea typeface="+mn-ea"/>
                <a:cs typeface="+mn-cs"/>
              </a:defRPr>
            </a:lvl3pPr>
            <a:lvl4pPr marL="1600200" indent="-228600" algn="l" defTabSz="914400" rtl="0" eaLnBrk="1" latinLnBrk="0" hangingPunct="1">
              <a:lnSpc>
                <a:spcPct val="90000"/>
              </a:lnSpc>
              <a:spcBef>
                <a:spcPts val="500"/>
              </a:spcBef>
              <a:buClr>
                <a:srgbClr val="F7BF32"/>
              </a:buClr>
              <a:buFont typeface="Arial" panose="020B0604020202020204" pitchFamily="34" charset="0"/>
              <a:buChar char="•"/>
              <a:defRPr sz="1800" b="0" i="0" kern="1200">
                <a:solidFill>
                  <a:schemeClr val="tx1"/>
                </a:solidFill>
                <a:latin typeface="Avenir 55 Roman" panose="02000503020000020003" pitchFamily="2" charset="0"/>
                <a:ea typeface="+mn-ea"/>
                <a:cs typeface="+mn-cs"/>
              </a:defRPr>
            </a:lvl4pPr>
            <a:lvl5pPr marL="2057400" indent="-228600" algn="l" defTabSz="914400" rtl="0" eaLnBrk="1" latinLnBrk="0" hangingPunct="1">
              <a:lnSpc>
                <a:spcPct val="90000"/>
              </a:lnSpc>
              <a:spcBef>
                <a:spcPts val="500"/>
              </a:spcBef>
              <a:buClr>
                <a:srgbClr val="F7BF32"/>
              </a:buClr>
              <a:buFont typeface="Arial" panose="020B0604020202020204" pitchFamily="34" charset="0"/>
              <a:buChar char="•"/>
              <a:defRPr sz="1800" b="0" i="0" kern="1200">
                <a:solidFill>
                  <a:schemeClr val="tx1"/>
                </a:solidFill>
                <a:latin typeface="Avenir 55 Roman"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Fairly similar to classification, however, the target to predict is of numeric types</a:t>
            </a:r>
          </a:p>
          <a:p>
            <a:r>
              <a:rPr lang="en-US" sz="2000" dirty="0"/>
              <a:t>Example: </a:t>
            </a:r>
          </a:p>
          <a:p>
            <a:pPr lvl="1"/>
            <a:r>
              <a:rPr lang="en-US" sz="1600" dirty="0"/>
              <a:t>Predict monthly product sales based on product types, categories, advertising spends, etc.</a:t>
            </a:r>
          </a:p>
          <a:p>
            <a:pPr lvl="1"/>
            <a:r>
              <a:rPr lang="en-US" sz="1600" dirty="0"/>
              <a:t>Predict first year GPA based on students’ majors and high school grades in different classes</a:t>
            </a:r>
          </a:p>
          <a:p>
            <a:pPr lvl="1"/>
            <a:r>
              <a:rPr lang="en-US" sz="1600" dirty="0"/>
              <a:t>Predict wildfire area based on location and weather</a:t>
            </a:r>
          </a:p>
          <a:p>
            <a:pPr lvl="1"/>
            <a:r>
              <a:rPr lang="en-US" sz="1600" dirty="0"/>
              <a:t>Etc.</a:t>
            </a:r>
          </a:p>
          <a:p>
            <a:r>
              <a:rPr lang="en-US" sz="1800" dirty="0"/>
              <a:t>Similar to classification, to train a regression model, the training data </a:t>
            </a:r>
            <a:r>
              <a:rPr lang="en-US" sz="1800" b="1" dirty="0"/>
              <a:t>must include both the features and the labels</a:t>
            </a:r>
          </a:p>
          <a:p>
            <a:pPr lvl="1"/>
            <a:r>
              <a:rPr lang="en-US" sz="1800" dirty="0"/>
              <a:t>This is referred to as </a:t>
            </a:r>
            <a:r>
              <a:rPr lang="en-US" sz="1800" b="1" dirty="0"/>
              <a:t>Supervised Learning </a:t>
            </a:r>
            <a:r>
              <a:rPr lang="en-US" sz="1800" dirty="0"/>
              <a:t>– a branch of machine learning in which </a:t>
            </a:r>
            <a:r>
              <a:rPr lang="en-US" sz="1800" b="1" dirty="0"/>
              <a:t>models need both features and labels to learn</a:t>
            </a:r>
          </a:p>
          <a:p>
            <a:endParaRPr lang="en-US" sz="2000" dirty="0"/>
          </a:p>
          <a:p>
            <a:pPr lvl="1"/>
            <a:endParaRPr lang="en-US" sz="1600" dirty="0"/>
          </a:p>
        </p:txBody>
      </p:sp>
      <p:graphicFrame>
        <p:nvGraphicFramePr>
          <p:cNvPr id="7" name="Table 4">
            <a:extLst>
              <a:ext uri="{FF2B5EF4-FFF2-40B4-BE49-F238E27FC236}">
                <a16:creationId xmlns:a16="http://schemas.microsoft.com/office/drawing/2014/main" id="{0D641038-CE86-4BA3-B5D9-376AA3EDA17D}"/>
              </a:ext>
            </a:extLst>
          </p:cNvPr>
          <p:cNvGraphicFramePr>
            <a:graphicFrameLocks noGrp="1"/>
          </p:cNvGraphicFramePr>
          <p:nvPr>
            <p:extLst>
              <p:ext uri="{D42A27DB-BD31-4B8C-83A1-F6EECF244321}">
                <p14:modId xmlns:p14="http://schemas.microsoft.com/office/powerpoint/2010/main" val="392785470"/>
              </p:ext>
            </p:extLst>
          </p:nvPr>
        </p:nvGraphicFramePr>
        <p:xfrm>
          <a:off x="5496910" y="2316480"/>
          <a:ext cx="5150770" cy="2225040"/>
        </p:xfrm>
        <a:graphic>
          <a:graphicData uri="http://schemas.openxmlformats.org/drawingml/2006/table">
            <a:tbl>
              <a:tblPr firstRow="1" bandRow="1">
                <a:tableStyleId>{00A15C55-8517-42AA-B614-E9B94910E393}</a:tableStyleId>
              </a:tblPr>
              <a:tblGrid>
                <a:gridCol w="1190472">
                  <a:extLst>
                    <a:ext uri="{9D8B030D-6E8A-4147-A177-3AD203B41FA5}">
                      <a16:colId xmlns:a16="http://schemas.microsoft.com/office/drawing/2014/main" val="743330414"/>
                    </a:ext>
                  </a:extLst>
                </a:gridCol>
                <a:gridCol w="895482">
                  <a:extLst>
                    <a:ext uri="{9D8B030D-6E8A-4147-A177-3AD203B41FA5}">
                      <a16:colId xmlns:a16="http://schemas.microsoft.com/office/drawing/2014/main" val="315540010"/>
                    </a:ext>
                  </a:extLst>
                </a:gridCol>
                <a:gridCol w="863950">
                  <a:extLst>
                    <a:ext uri="{9D8B030D-6E8A-4147-A177-3AD203B41FA5}">
                      <a16:colId xmlns:a16="http://schemas.microsoft.com/office/drawing/2014/main" val="2984437135"/>
                    </a:ext>
                  </a:extLst>
                </a:gridCol>
                <a:gridCol w="1109893">
                  <a:extLst>
                    <a:ext uri="{9D8B030D-6E8A-4147-A177-3AD203B41FA5}">
                      <a16:colId xmlns:a16="http://schemas.microsoft.com/office/drawing/2014/main" val="1847807242"/>
                    </a:ext>
                  </a:extLst>
                </a:gridCol>
                <a:gridCol w="1090973">
                  <a:extLst>
                    <a:ext uri="{9D8B030D-6E8A-4147-A177-3AD203B41FA5}">
                      <a16:colId xmlns:a16="http://schemas.microsoft.com/office/drawing/2014/main" val="4277968307"/>
                    </a:ext>
                  </a:extLst>
                </a:gridCol>
              </a:tblGrid>
              <a:tr h="370840">
                <a:tc>
                  <a:txBody>
                    <a:bodyPr/>
                    <a:lstStyle/>
                    <a:p>
                      <a:pPr algn="ctr" fontAlgn="b"/>
                      <a:r>
                        <a:rPr lang="en-US" sz="1400" b="1" u="none" strike="noStrike" dirty="0" err="1">
                          <a:solidFill>
                            <a:schemeClr val="bg1"/>
                          </a:solidFill>
                          <a:effectLst/>
                        </a:rPr>
                        <a:t>StudentID</a:t>
                      </a:r>
                      <a:endParaRPr lang="en-US" sz="14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400" b="1" u="none" strike="noStrike" dirty="0">
                          <a:solidFill>
                            <a:schemeClr val="bg1"/>
                          </a:solidFill>
                          <a:effectLst/>
                        </a:rPr>
                        <a:t>Major</a:t>
                      </a:r>
                      <a:endParaRPr lang="en-US" sz="14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400" b="1" u="none" strike="noStrike" dirty="0" err="1">
                          <a:solidFill>
                            <a:schemeClr val="bg1"/>
                          </a:solidFill>
                          <a:effectLst/>
                        </a:rPr>
                        <a:t>HSMath</a:t>
                      </a:r>
                      <a:endParaRPr lang="en-US" sz="14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400" b="1" u="none" strike="noStrike" dirty="0" err="1">
                          <a:solidFill>
                            <a:schemeClr val="bg1"/>
                          </a:solidFill>
                          <a:effectLst/>
                        </a:rPr>
                        <a:t>HSEnglish</a:t>
                      </a:r>
                      <a:endParaRPr lang="en-US" sz="1400" b="1" i="0" u="none" strike="noStrike" dirty="0">
                        <a:solidFill>
                          <a:schemeClr val="bg1"/>
                        </a:solidFill>
                        <a:effectLst/>
                        <a:latin typeface="Calibri" panose="020F0502020204030204" pitchFamily="34" charset="0"/>
                      </a:endParaRPr>
                    </a:p>
                  </a:txBody>
                  <a:tcPr marL="9525" marR="9525" marT="9525" marB="0" anchor="ctr"/>
                </a:tc>
                <a:tc>
                  <a:txBody>
                    <a:bodyPr/>
                    <a:lstStyle/>
                    <a:p>
                      <a:r>
                        <a:rPr lang="en-US" sz="1400" dirty="0" err="1"/>
                        <a:t>HSScience</a:t>
                      </a:r>
                      <a:endParaRPr lang="en-US" sz="1400" dirty="0"/>
                    </a:p>
                  </a:txBody>
                  <a:tcPr anchor="ctr"/>
                </a:tc>
                <a:extLst>
                  <a:ext uri="{0D108BD9-81ED-4DB2-BD59-A6C34878D82A}">
                    <a16:rowId xmlns:a16="http://schemas.microsoft.com/office/drawing/2014/main" val="2138257583"/>
                  </a:ext>
                </a:extLst>
              </a:tr>
              <a:tr h="370840">
                <a:tc>
                  <a:txBody>
                    <a:bodyPr/>
                    <a:lstStyle/>
                    <a:p>
                      <a:pPr algn="ctr" fontAlgn="b"/>
                      <a:r>
                        <a:rPr lang="en-US" sz="1600" b="0" u="none" strike="noStrike" dirty="0">
                          <a:solidFill>
                            <a:srgbClr val="000000"/>
                          </a:solidFill>
                          <a:effectLst/>
                        </a:rPr>
                        <a:t>001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b="0" u="none" strike="noStrike" dirty="0">
                          <a:solidFill>
                            <a:srgbClr val="000000"/>
                          </a:solidFill>
                          <a:effectLst/>
                        </a:rPr>
                        <a:t>IT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b="0" u="none" strike="noStrike" dirty="0">
                          <a:solidFill>
                            <a:srgbClr val="000000"/>
                          </a:solidFill>
                          <a:effectLst/>
                        </a:rPr>
                        <a:t>3.5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b="0" u="none" strike="noStrike" dirty="0">
                          <a:solidFill>
                            <a:srgbClr val="000000"/>
                          </a:solidFill>
                          <a:effectLst/>
                        </a:rPr>
                        <a:t>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3.4</a:t>
                      </a:r>
                    </a:p>
                  </a:txBody>
                  <a:tcPr anchor="ctr"/>
                </a:tc>
                <a:extLst>
                  <a:ext uri="{0D108BD9-81ED-4DB2-BD59-A6C34878D82A}">
                    <a16:rowId xmlns:a16="http://schemas.microsoft.com/office/drawing/2014/main" val="4250914417"/>
                  </a:ext>
                </a:extLst>
              </a:tr>
              <a:tr h="370840">
                <a:tc>
                  <a:txBody>
                    <a:bodyPr/>
                    <a:lstStyle/>
                    <a:p>
                      <a:pPr algn="ctr" fontAlgn="b"/>
                      <a:r>
                        <a:rPr lang="en-US" sz="1600" b="0" u="none" strike="noStrike" dirty="0">
                          <a:solidFill>
                            <a:srgbClr val="000000"/>
                          </a:solidFill>
                          <a:effectLst/>
                        </a:rPr>
                        <a:t>002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b="0" i="0" u="none" strike="noStrike" dirty="0">
                          <a:solidFill>
                            <a:srgbClr val="000000"/>
                          </a:solidFill>
                          <a:effectLst/>
                          <a:latin typeface="Calibri" panose="020F0502020204030204" pitchFamily="34" charset="0"/>
                        </a:rPr>
                        <a:t>CS</a:t>
                      </a:r>
                    </a:p>
                  </a:txBody>
                  <a:tcPr marL="9525" marR="9525" marT="9525" marB="0" anchor="ctr"/>
                </a:tc>
                <a:tc>
                  <a:txBody>
                    <a:bodyPr/>
                    <a:lstStyle/>
                    <a:p>
                      <a:pPr algn="r" fontAlgn="b"/>
                      <a:r>
                        <a:rPr lang="en-US" sz="1600" b="0" u="none" strike="noStrike" dirty="0">
                          <a:solidFill>
                            <a:srgbClr val="000000"/>
                          </a:solidFill>
                          <a:effectLst/>
                        </a:rPr>
                        <a:t>3.5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b="0" u="none" strike="noStrike" dirty="0">
                          <a:solidFill>
                            <a:srgbClr val="000000"/>
                          </a:solidFill>
                          <a:effectLst/>
                        </a:rPr>
                        <a:t>3.6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3.6</a:t>
                      </a:r>
                    </a:p>
                  </a:txBody>
                  <a:tcPr anchor="ctr"/>
                </a:tc>
                <a:extLst>
                  <a:ext uri="{0D108BD9-81ED-4DB2-BD59-A6C34878D82A}">
                    <a16:rowId xmlns:a16="http://schemas.microsoft.com/office/drawing/2014/main" val="1551227789"/>
                  </a:ext>
                </a:extLst>
              </a:tr>
              <a:tr h="370840">
                <a:tc>
                  <a:txBody>
                    <a:bodyPr/>
                    <a:lstStyle/>
                    <a:p>
                      <a:pPr algn="ctr" fontAlgn="b"/>
                      <a:r>
                        <a:rPr lang="en-US" sz="1600" b="0" u="none" strike="noStrike" dirty="0">
                          <a:solidFill>
                            <a:srgbClr val="000000"/>
                          </a:solidFill>
                          <a:effectLst/>
                        </a:rPr>
                        <a:t>003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b="0" i="0" u="none" strike="noStrike" dirty="0">
                          <a:solidFill>
                            <a:srgbClr val="000000"/>
                          </a:solidFill>
                          <a:effectLst/>
                          <a:latin typeface="Calibri" panose="020F0502020204030204" pitchFamily="34" charset="0"/>
                        </a:rPr>
                        <a:t>IT</a:t>
                      </a:r>
                    </a:p>
                  </a:txBody>
                  <a:tcPr marL="9525" marR="9525" marT="9525" marB="0" anchor="ctr"/>
                </a:tc>
                <a:tc>
                  <a:txBody>
                    <a:bodyPr/>
                    <a:lstStyle/>
                    <a:p>
                      <a:pPr algn="r" fontAlgn="b"/>
                      <a:r>
                        <a:rPr lang="en-US" sz="1600" b="0" u="none" strike="noStrike" dirty="0">
                          <a:solidFill>
                            <a:srgbClr val="000000"/>
                          </a:solidFill>
                          <a:effectLst/>
                        </a:rPr>
                        <a:t>3.0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b="0" u="none" strike="noStrike" dirty="0">
                          <a:solidFill>
                            <a:srgbClr val="000000"/>
                          </a:solidFill>
                          <a:effectLst/>
                        </a:rPr>
                        <a:t>3.1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2.8</a:t>
                      </a:r>
                    </a:p>
                  </a:txBody>
                  <a:tcPr anchor="ctr"/>
                </a:tc>
                <a:extLst>
                  <a:ext uri="{0D108BD9-81ED-4DB2-BD59-A6C34878D82A}">
                    <a16:rowId xmlns:a16="http://schemas.microsoft.com/office/drawing/2014/main" val="2927075177"/>
                  </a:ext>
                </a:extLst>
              </a:tr>
              <a:tr h="370840">
                <a:tc>
                  <a:txBody>
                    <a:bodyPr/>
                    <a:lstStyle/>
                    <a:p>
                      <a:pPr algn="ctr" fontAlgn="b"/>
                      <a:r>
                        <a:rPr lang="en-US" sz="1600" b="0" u="none" strike="noStrike" dirty="0">
                          <a:solidFill>
                            <a:srgbClr val="000000"/>
                          </a:solidFill>
                          <a:effectLst/>
                        </a:rPr>
                        <a:t>004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b="0" i="0" u="none" strike="noStrike" dirty="0">
                          <a:solidFill>
                            <a:srgbClr val="000000"/>
                          </a:solidFill>
                          <a:effectLst/>
                          <a:latin typeface="Calibri" panose="020F0502020204030204" pitchFamily="34" charset="0"/>
                        </a:rPr>
                        <a:t>SWE</a:t>
                      </a:r>
                    </a:p>
                  </a:txBody>
                  <a:tcPr marL="9525" marR="9525" marT="9525" marB="0" anchor="ctr"/>
                </a:tc>
                <a:tc>
                  <a:txBody>
                    <a:bodyPr/>
                    <a:lstStyle/>
                    <a:p>
                      <a:pPr algn="r" fontAlgn="b"/>
                      <a:r>
                        <a:rPr lang="en-US" sz="1600" b="0" u="none" strike="noStrike" dirty="0">
                          <a:solidFill>
                            <a:srgbClr val="000000"/>
                          </a:solidFill>
                          <a:effectLst/>
                        </a:rPr>
                        <a:t>2.9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b="0" u="none" strike="noStrike" dirty="0">
                          <a:solidFill>
                            <a:srgbClr val="000000"/>
                          </a:solidFill>
                          <a:effectLst/>
                        </a:rPr>
                        <a:t>2.8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2.9</a:t>
                      </a:r>
                    </a:p>
                  </a:txBody>
                  <a:tcPr anchor="ctr"/>
                </a:tc>
                <a:extLst>
                  <a:ext uri="{0D108BD9-81ED-4DB2-BD59-A6C34878D82A}">
                    <a16:rowId xmlns:a16="http://schemas.microsoft.com/office/drawing/2014/main" val="3873713489"/>
                  </a:ext>
                </a:extLst>
              </a:tr>
              <a:tr h="370840">
                <a:tc>
                  <a:txBody>
                    <a:bodyPr/>
                    <a:lstStyle/>
                    <a:p>
                      <a:pPr algn="ctr" fontAlgn="b"/>
                      <a:r>
                        <a:rPr lang="en-US" sz="1600" b="0" u="none" strike="noStrike" dirty="0">
                          <a:solidFill>
                            <a:srgbClr val="000000"/>
                          </a:solidFill>
                          <a:effectLst/>
                        </a:rPr>
                        <a:t>005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b="0" i="0" u="none" strike="noStrike" dirty="0">
                          <a:solidFill>
                            <a:srgbClr val="000000"/>
                          </a:solidFill>
                          <a:effectLst/>
                          <a:latin typeface="Calibri" panose="020F0502020204030204" pitchFamily="34" charset="0"/>
                        </a:rPr>
                        <a:t>BIO</a:t>
                      </a:r>
                    </a:p>
                  </a:txBody>
                  <a:tcPr marL="9525" marR="9525" marT="9525" marB="0" anchor="ctr"/>
                </a:tc>
                <a:tc>
                  <a:txBody>
                    <a:bodyPr/>
                    <a:lstStyle/>
                    <a:p>
                      <a:pPr algn="r" fontAlgn="b"/>
                      <a:r>
                        <a:rPr lang="en-US" sz="1600" b="0" u="none" strike="noStrike" dirty="0">
                          <a:solidFill>
                            <a:srgbClr val="000000"/>
                          </a:solidFill>
                          <a:effectLst/>
                        </a:rPr>
                        <a:t>3.1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b="0" u="none" strike="noStrike" dirty="0">
                          <a:solidFill>
                            <a:srgbClr val="000000"/>
                          </a:solidFill>
                          <a:effectLst/>
                        </a:rPr>
                        <a:t>3.2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3.1</a:t>
                      </a:r>
                    </a:p>
                  </a:txBody>
                  <a:tcPr anchor="ctr"/>
                </a:tc>
                <a:extLst>
                  <a:ext uri="{0D108BD9-81ED-4DB2-BD59-A6C34878D82A}">
                    <a16:rowId xmlns:a16="http://schemas.microsoft.com/office/drawing/2014/main" val="1958290747"/>
                  </a:ext>
                </a:extLst>
              </a:tr>
            </a:tbl>
          </a:graphicData>
        </a:graphic>
      </p:graphicFrame>
      <p:graphicFrame>
        <p:nvGraphicFramePr>
          <p:cNvPr id="8" name="Table 7">
            <a:extLst>
              <a:ext uri="{FF2B5EF4-FFF2-40B4-BE49-F238E27FC236}">
                <a16:creationId xmlns:a16="http://schemas.microsoft.com/office/drawing/2014/main" id="{F595E620-2DFA-44B6-9EB9-D770E3E41E88}"/>
              </a:ext>
            </a:extLst>
          </p:cNvPr>
          <p:cNvGraphicFramePr>
            <a:graphicFrameLocks noGrp="1"/>
          </p:cNvGraphicFramePr>
          <p:nvPr>
            <p:extLst>
              <p:ext uri="{D42A27DB-BD31-4B8C-83A1-F6EECF244321}">
                <p14:modId xmlns:p14="http://schemas.microsoft.com/office/powerpoint/2010/main" val="4030023982"/>
              </p:ext>
            </p:extLst>
          </p:nvPr>
        </p:nvGraphicFramePr>
        <p:xfrm>
          <a:off x="11124345" y="2316480"/>
          <a:ext cx="895482" cy="2225040"/>
        </p:xfrm>
        <a:graphic>
          <a:graphicData uri="http://schemas.openxmlformats.org/drawingml/2006/table">
            <a:tbl>
              <a:tblPr firstRow="1" bandRow="1">
                <a:tableStyleId>{21E4AEA4-8DFA-4A89-87EB-49C32662AFE0}</a:tableStyleId>
              </a:tblPr>
              <a:tblGrid>
                <a:gridCol w="895482">
                  <a:extLst>
                    <a:ext uri="{9D8B030D-6E8A-4147-A177-3AD203B41FA5}">
                      <a16:colId xmlns:a16="http://schemas.microsoft.com/office/drawing/2014/main" val="3055482815"/>
                    </a:ext>
                  </a:extLst>
                </a:gridCol>
              </a:tblGrid>
              <a:tr h="370840">
                <a:tc>
                  <a:txBody>
                    <a:bodyPr/>
                    <a:lstStyle/>
                    <a:p>
                      <a:pPr algn="ctr"/>
                      <a:r>
                        <a:rPr lang="en-US" sz="1400" dirty="0"/>
                        <a:t>FYGPA</a:t>
                      </a:r>
                    </a:p>
                  </a:txBody>
                  <a:tcPr anchor="ctr"/>
                </a:tc>
                <a:extLst>
                  <a:ext uri="{0D108BD9-81ED-4DB2-BD59-A6C34878D82A}">
                    <a16:rowId xmlns:a16="http://schemas.microsoft.com/office/drawing/2014/main" val="770657337"/>
                  </a:ext>
                </a:extLst>
              </a:tr>
              <a:tr h="370840">
                <a:tc>
                  <a:txBody>
                    <a:bodyPr/>
                    <a:lstStyle/>
                    <a:p>
                      <a:pPr algn="ctr"/>
                      <a:r>
                        <a:rPr lang="en-US" sz="1400" dirty="0"/>
                        <a:t>3.2</a:t>
                      </a:r>
                    </a:p>
                  </a:txBody>
                  <a:tcPr anchor="ctr"/>
                </a:tc>
                <a:extLst>
                  <a:ext uri="{0D108BD9-81ED-4DB2-BD59-A6C34878D82A}">
                    <a16:rowId xmlns:a16="http://schemas.microsoft.com/office/drawing/2014/main" val="1794160944"/>
                  </a:ext>
                </a:extLst>
              </a:tr>
              <a:tr h="370840">
                <a:tc>
                  <a:txBody>
                    <a:bodyPr/>
                    <a:lstStyle/>
                    <a:p>
                      <a:pPr algn="ctr"/>
                      <a:r>
                        <a:rPr lang="en-US" sz="1400" dirty="0"/>
                        <a:t>3.7</a:t>
                      </a:r>
                    </a:p>
                  </a:txBody>
                  <a:tcPr anchor="ctr"/>
                </a:tc>
                <a:extLst>
                  <a:ext uri="{0D108BD9-81ED-4DB2-BD59-A6C34878D82A}">
                    <a16:rowId xmlns:a16="http://schemas.microsoft.com/office/drawing/2014/main" val="2037776680"/>
                  </a:ext>
                </a:extLst>
              </a:tr>
              <a:tr h="370840">
                <a:tc>
                  <a:txBody>
                    <a:bodyPr/>
                    <a:lstStyle/>
                    <a:p>
                      <a:pPr algn="ctr"/>
                      <a:r>
                        <a:rPr lang="en-US" sz="1400" dirty="0"/>
                        <a:t>2.9</a:t>
                      </a:r>
                    </a:p>
                  </a:txBody>
                  <a:tcPr anchor="ctr"/>
                </a:tc>
                <a:extLst>
                  <a:ext uri="{0D108BD9-81ED-4DB2-BD59-A6C34878D82A}">
                    <a16:rowId xmlns:a16="http://schemas.microsoft.com/office/drawing/2014/main" val="1979790178"/>
                  </a:ext>
                </a:extLst>
              </a:tr>
              <a:tr h="370840">
                <a:tc>
                  <a:txBody>
                    <a:bodyPr/>
                    <a:lstStyle/>
                    <a:p>
                      <a:pPr algn="ctr"/>
                      <a:r>
                        <a:rPr lang="en-US" sz="1400" dirty="0"/>
                        <a:t>2.9</a:t>
                      </a:r>
                    </a:p>
                  </a:txBody>
                  <a:tcPr anchor="ctr"/>
                </a:tc>
                <a:extLst>
                  <a:ext uri="{0D108BD9-81ED-4DB2-BD59-A6C34878D82A}">
                    <a16:rowId xmlns:a16="http://schemas.microsoft.com/office/drawing/2014/main" val="2079958673"/>
                  </a:ext>
                </a:extLst>
              </a:tr>
              <a:tr h="370840">
                <a:tc>
                  <a:txBody>
                    <a:bodyPr/>
                    <a:lstStyle/>
                    <a:p>
                      <a:pPr algn="ctr"/>
                      <a:r>
                        <a:rPr lang="en-US" sz="1400" dirty="0"/>
                        <a:t>3.2</a:t>
                      </a:r>
                    </a:p>
                  </a:txBody>
                  <a:tcPr anchor="ctr"/>
                </a:tc>
                <a:extLst>
                  <a:ext uri="{0D108BD9-81ED-4DB2-BD59-A6C34878D82A}">
                    <a16:rowId xmlns:a16="http://schemas.microsoft.com/office/drawing/2014/main" val="1318855023"/>
                  </a:ext>
                </a:extLst>
              </a:tr>
            </a:tbl>
          </a:graphicData>
        </a:graphic>
      </p:graphicFrame>
      <p:sp>
        <p:nvSpPr>
          <p:cNvPr id="9" name="Arrow: Right 8">
            <a:extLst>
              <a:ext uri="{FF2B5EF4-FFF2-40B4-BE49-F238E27FC236}">
                <a16:creationId xmlns:a16="http://schemas.microsoft.com/office/drawing/2014/main" id="{94792ECC-5074-4E28-B24F-1E4803FA8677}"/>
              </a:ext>
            </a:extLst>
          </p:cNvPr>
          <p:cNvSpPr/>
          <p:nvPr/>
        </p:nvSpPr>
        <p:spPr>
          <a:xfrm>
            <a:off x="10804032" y="3218530"/>
            <a:ext cx="163961" cy="42094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98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1009</TotalTime>
  <Words>1482</Words>
  <Application>Microsoft Office PowerPoint</Application>
  <PresentationFormat>Widescreen</PresentationFormat>
  <Paragraphs>468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55 Roman</vt:lpstr>
      <vt:lpstr>Avenir 65 Medium</vt:lpstr>
      <vt:lpstr>Avenir 95 Black</vt:lpstr>
      <vt:lpstr>Calibri</vt:lpstr>
      <vt:lpstr>Cambria Math</vt:lpstr>
      <vt:lpstr>Office Theme</vt:lpstr>
      <vt:lpstr>Introduction to Cloud Data Analytics </vt:lpstr>
      <vt:lpstr>Outline</vt:lpstr>
      <vt:lpstr>Data Analytics</vt:lpstr>
      <vt:lpstr>Machine Learning Based Data Analytics </vt:lpstr>
      <vt:lpstr>Machine Learning Based Data Analytics on Clouds</vt:lpstr>
      <vt:lpstr>Analytical Tasks Reviewed in this Course</vt:lpstr>
      <vt:lpstr>Common Types of Data</vt:lpstr>
      <vt:lpstr>Classification</vt:lpstr>
      <vt:lpstr>Regression</vt:lpstr>
      <vt:lpstr>Anomaly Detection</vt:lpstr>
      <vt:lpstr>Forecasting</vt:lpstr>
      <vt:lpstr>Image Analytics and Text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Lindy Taylor</dc:creator>
  <cp:lastModifiedBy>Linh Le</cp:lastModifiedBy>
  <cp:revision>94</cp:revision>
  <dcterms:created xsi:type="dcterms:W3CDTF">2019-08-07T15:31:06Z</dcterms:created>
  <dcterms:modified xsi:type="dcterms:W3CDTF">2022-01-16T22:36:47Z</dcterms:modified>
</cp:coreProperties>
</file>