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68" r:id="rId3"/>
    <p:sldId id="305" r:id="rId4"/>
    <p:sldId id="314" r:id="rId5"/>
    <p:sldId id="315" r:id="rId6"/>
    <p:sldId id="316" r:id="rId7"/>
    <p:sldId id="298" r:id="rId8"/>
    <p:sldId id="297" r:id="rId9"/>
    <p:sldId id="299" r:id="rId10"/>
    <p:sldId id="300" r:id="rId11"/>
    <p:sldId id="301" r:id="rId12"/>
    <p:sldId id="265" r:id="rId13"/>
    <p:sldId id="317"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9376" autoAdjust="0"/>
  </p:normalViewPr>
  <p:slideViewPr>
    <p:cSldViewPr snapToGrid="0" snapToObjects="1">
      <p:cViewPr varScale="1">
        <p:scale>
          <a:sx n="157" d="100"/>
          <a:sy n="157" d="100"/>
        </p:scale>
        <p:origin x="384"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nhl\Downloads\MSF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MSFT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MSFT!$E$1</c:f>
              <c:strCache>
                <c:ptCount val="1"/>
                <c:pt idx="0">
                  <c:v>Close</c:v>
                </c:pt>
              </c:strCache>
            </c:strRef>
          </c:tx>
          <c:spPr>
            <a:ln w="28575" cap="rnd">
              <a:solidFill>
                <a:schemeClr val="accent1"/>
              </a:solidFill>
              <a:round/>
            </a:ln>
            <a:effectLst/>
          </c:spPr>
          <c:marker>
            <c:symbol val="none"/>
          </c:marker>
          <c:trendline>
            <c:spPr>
              <a:ln w="34925" cap="rnd">
                <a:solidFill>
                  <a:srgbClr val="FF0000"/>
                </a:solidFill>
                <a:prstDash val="dash"/>
              </a:ln>
              <a:effectLst/>
            </c:spPr>
            <c:trendlineType val="poly"/>
            <c:order val="3"/>
            <c:forward val="20"/>
            <c:dispRSqr val="0"/>
            <c:dispEq val="0"/>
          </c:trendline>
          <c:cat>
            <c:numRef>
              <c:f>MSFT!$A$2:$A$130</c:f>
              <c:numCache>
                <c:formatCode>m/d/yyyy</c:formatCode>
                <c:ptCount val="129"/>
                <c:pt idx="0">
                  <c:v>44389</c:v>
                </c:pt>
                <c:pt idx="1">
                  <c:v>44390</c:v>
                </c:pt>
                <c:pt idx="2">
                  <c:v>44391</c:v>
                </c:pt>
                <c:pt idx="3">
                  <c:v>44392</c:v>
                </c:pt>
                <c:pt idx="4">
                  <c:v>44393</c:v>
                </c:pt>
                <c:pt idx="5">
                  <c:v>44396</c:v>
                </c:pt>
                <c:pt idx="6">
                  <c:v>44397</c:v>
                </c:pt>
                <c:pt idx="7">
                  <c:v>44398</c:v>
                </c:pt>
                <c:pt idx="8">
                  <c:v>44399</c:v>
                </c:pt>
                <c:pt idx="9">
                  <c:v>44400</c:v>
                </c:pt>
                <c:pt idx="10">
                  <c:v>44403</c:v>
                </c:pt>
                <c:pt idx="11">
                  <c:v>44404</c:v>
                </c:pt>
                <c:pt idx="12">
                  <c:v>44405</c:v>
                </c:pt>
                <c:pt idx="13">
                  <c:v>44406</c:v>
                </c:pt>
                <c:pt idx="14">
                  <c:v>44407</c:v>
                </c:pt>
                <c:pt idx="15">
                  <c:v>44410</c:v>
                </c:pt>
                <c:pt idx="16">
                  <c:v>44411</c:v>
                </c:pt>
                <c:pt idx="17">
                  <c:v>44412</c:v>
                </c:pt>
                <c:pt idx="18">
                  <c:v>44413</c:v>
                </c:pt>
                <c:pt idx="19">
                  <c:v>44414</c:v>
                </c:pt>
                <c:pt idx="20">
                  <c:v>44417</c:v>
                </c:pt>
                <c:pt idx="21">
                  <c:v>44418</c:v>
                </c:pt>
                <c:pt idx="22">
                  <c:v>44419</c:v>
                </c:pt>
                <c:pt idx="23">
                  <c:v>44420</c:v>
                </c:pt>
                <c:pt idx="24">
                  <c:v>44421</c:v>
                </c:pt>
                <c:pt idx="25">
                  <c:v>44424</c:v>
                </c:pt>
                <c:pt idx="26">
                  <c:v>44425</c:v>
                </c:pt>
                <c:pt idx="27">
                  <c:v>44426</c:v>
                </c:pt>
                <c:pt idx="28">
                  <c:v>44427</c:v>
                </c:pt>
                <c:pt idx="29">
                  <c:v>44428</c:v>
                </c:pt>
                <c:pt idx="30">
                  <c:v>44431</c:v>
                </c:pt>
                <c:pt idx="31">
                  <c:v>44432</c:v>
                </c:pt>
                <c:pt idx="32">
                  <c:v>44433</c:v>
                </c:pt>
                <c:pt idx="33">
                  <c:v>44434</c:v>
                </c:pt>
                <c:pt idx="34">
                  <c:v>44435</c:v>
                </c:pt>
                <c:pt idx="35">
                  <c:v>44438</c:v>
                </c:pt>
                <c:pt idx="36">
                  <c:v>44439</c:v>
                </c:pt>
                <c:pt idx="37">
                  <c:v>44440</c:v>
                </c:pt>
                <c:pt idx="38">
                  <c:v>44441</c:v>
                </c:pt>
                <c:pt idx="39">
                  <c:v>44442</c:v>
                </c:pt>
                <c:pt idx="40">
                  <c:v>44446</c:v>
                </c:pt>
                <c:pt idx="41">
                  <c:v>44447</c:v>
                </c:pt>
                <c:pt idx="42">
                  <c:v>44448</c:v>
                </c:pt>
                <c:pt idx="43">
                  <c:v>44449</c:v>
                </c:pt>
                <c:pt idx="44">
                  <c:v>44452</c:v>
                </c:pt>
                <c:pt idx="45">
                  <c:v>44453</c:v>
                </c:pt>
                <c:pt idx="46">
                  <c:v>44454</c:v>
                </c:pt>
                <c:pt idx="47">
                  <c:v>44455</c:v>
                </c:pt>
                <c:pt idx="48">
                  <c:v>44456</c:v>
                </c:pt>
                <c:pt idx="49">
                  <c:v>44459</c:v>
                </c:pt>
                <c:pt idx="50">
                  <c:v>44460</c:v>
                </c:pt>
                <c:pt idx="51">
                  <c:v>44461</c:v>
                </c:pt>
                <c:pt idx="52">
                  <c:v>44462</c:v>
                </c:pt>
                <c:pt idx="53">
                  <c:v>44463</c:v>
                </c:pt>
                <c:pt idx="54">
                  <c:v>44466</c:v>
                </c:pt>
                <c:pt idx="55">
                  <c:v>44467</c:v>
                </c:pt>
                <c:pt idx="56">
                  <c:v>44468</c:v>
                </c:pt>
                <c:pt idx="57">
                  <c:v>44469</c:v>
                </c:pt>
                <c:pt idx="58">
                  <c:v>44470</c:v>
                </c:pt>
                <c:pt idx="59">
                  <c:v>44473</c:v>
                </c:pt>
                <c:pt idx="60">
                  <c:v>44474</c:v>
                </c:pt>
                <c:pt idx="61">
                  <c:v>44475</c:v>
                </c:pt>
                <c:pt idx="62">
                  <c:v>44476</c:v>
                </c:pt>
                <c:pt idx="63">
                  <c:v>44477</c:v>
                </c:pt>
                <c:pt idx="64">
                  <c:v>44480</c:v>
                </c:pt>
                <c:pt idx="65">
                  <c:v>44481</c:v>
                </c:pt>
                <c:pt idx="66">
                  <c:v>44482</c:v>
                </c:pt>
                <c:pt idx="67">
                  <c:v>44483</c:v>
                </c:pt>
                <c:pt idx="68">
                  <c:v>44484</c:v>
                </c:pt>
                <c:pt idx="69">
                  <c:v>44487</c:v>
                </c:pt>
                <c:pt idx="70">
                  <c:v>44488</c:v>
                </c:pt>
                <c:pt idx="71">
                  <c:v>44489</c:v>
                </c:pt>
                <c:pt idx="72">
                  <c:v>44490</c:v>
                </c:pt>
                <c:pt idx="73">
                  <c:v>44491</c:v>
                </c:pt>
                <c:pt idx="74">
                  <c:v>44494</c:v>
                </c:pt>
                <c:pt idx="75">
                  <c:v>44495</c:v>
                </c:pt>
                <c:pt idx="76">
                  <c:v>44496</c:v>
                </c:pt>
                <c:pt idx="77">
                  <c:v>44497</c:v>
                </c:pt>
                <c:pt idx="78">
                  <c:v>44498</c:v>
                </c:pt>
                <c:pt idx="79">
                  <c:v>44501</c:v>
                </c:pt>
                <c:pt idx="80">
                  <c:v>44502</c:v>
                </c:pt>
                <c:pt idx="81">
                  <c:v>44503</c:v>
                </c:pt>
                <c:pt idx="82">
                  <c:v>44504</c:v>
                </c:pt>
                <c:pt idx="83">
                  <c:v>44505</c:v>
                </c:pt>
                <c:pt idx="84">
                  <c:v>44508</c:v>
                </c:pt>
                <c:pt idx="85">
                  <c:v>44509</c:v>
                </c:pt>
                <c:pt idx="86">
                  <c:v>44510</c:v>
                </c:pt>
                <c:pt idx="87">
                  <c:v>44511</c:v>
                </c:pt>
                <c:pt idx="88">
                  <c:v>44512</c:v>
                </c:pt>
                <c:pt idx="89">
                  <c:v>44515</c:v>
                </c:pt>
                <c:pt idx="90">
                  <c:v>44516</c:v>
                </c:pt>
                <c:pt idx="91">
                  <c:v>44517</c:v>
                </c:pt>
                <c:pt idx="92">
                  <c:v>44518</c:v>
                </c:pt>
                <c:pt idx="93">
                  <c:v>44519</c:v>
                </c:pt>
                <c:pt idx="94">
                  <c:v>44522</c:v>
                </c:pt>
                <c:pt idx="95">
                  <c:v>44523</c:v>
                </c:pt>
                <c:pt idx="96">
                  <c:v>44524</c:v>
                </c:pt>
                <c:pt idx="97">
                  <c:v>44526</c:v>
                </c:pt>
                <c:pt idx="98">
                  <c:v>44529</c:v>
                </c:pt>
                <c:pt idx="99">
                  <c:v>44530</c:v>
                </c:pt>
                <c:pt idx="100">
                  <c:v>44531</c:v>
                </c:pt>
                <c:pt idx="101">
                  <c:v>44532</c:v>
                </c:pt>
                <c:pt idx="102">
                  <c:v>44533</c:v>
                </c:pt>
                <c:pt idx="103">
                  <c:v>44536</c:v>
                </c:pt>
                <c:pt idx="104">
                  <c:v>44537</c:v>
                </c:pt>
                <c:pt idx="105">
                  <c:v>44538</c:v>
                </c:pt>
                <c:pt idx="106">
                  <c:v>44539</c:v>
                </c:pt>
                <c:pt idx="107">
                  <c:v>44540</c:v>
                </c:pt>
                <c:pt idx="108">
                  <c:v>44543</c:v>
                </c:pt>
                <c:pt idx="109">
                  <c:v>44544</c:v>
                </c:pt>
                <c:pt idx="110">
                  <c:v>44545</c:v>
                </c:pt>
                <c:pt idx="111">
                  <c:v>44546</c:v>
                </c:pt>
                <c:pt idx="112">
                  <c:v>44547</c:v>
                </c:pt>
                <c:pt idx="113">
                  <c:v>44550</c:v>
                </c:pt>
                <c:pt idx="114">
                  <c:v>44551</c:v>
                </c:pt>
                <c:pt idx="115">
                  <c:v>44552</c:v>
                </c:pt>
                <c:pt idx="116">
                  <c:v>44553</c:v>
                </c:pt>
                <c:pt idx="117">
                  <c:v>44557</c:v>
                </c:pt>
                <c:pt idx="118">
                  <c:v>44558</c:v>
                </c:pt>
                <c:pt idx="119">
                  <c:v>44559</c:v>
                </c:pt>
                <c:pt idx="120">
                  <c:v>44560</c:v>
                </c:pt>
                <c:pt idx="121">
                  <c:v>44561</c:v>
                </c:pt>
                <c:pt idx="122">
                  <c:v>44564</c:v>
                </c:pt>
                <c:pt idx="123">
                  <c:v>44565</c:v>
                </c:pt>
                <c:pt idx="124">
                  <c:v>44566</c:v>
                </c:pt>
                <c:pt idx="125">
                  <c:v>44567</c:v>
                </c:pt>
                <c:pt idx="126">
                  <c:v>44568</c:v>
                </c:pt>
                <c:pt idx="127">
                  <c:v>44571</c:v>
                </c:pt>
                <c:pt idx="128">
                  <c:v>44572</c:v>
                </c:pt>
              </c:numCache>
            </c:numRef>
          </c:cat>
          <c:val>
            <c:numRef>
              <c:f>MSFT!$E$2:$E$130</c:f>
              <c:numCache>
                <c:formatCode>General</c:formatCode>
                <c:ptCount val="129"/>
                <c:pt idx="0">
                  <c:v>277.32000699999998</c:v>
                </c:pt>
                <c:pt idx="1">
                  <c:v>280.98001099999999</c:v>
                </c:pt>
                <c:pt idx="2">
                  <c:v>282.51001000000002</c:v>
                </c:pt>
                <c:pt idx="3">
                  <c:v>281.02999899999998</c:v>
                </c:pt>
                <c:pt idx="4">
                  <c:v>280.75</c:v>
                </c:pt>
                <c:pt idx="5">
                  <c:v>277.01001000000002</c:v>
                </c:pt>
                <c:pt idx="6">
                  <c:v>279.32000699999998</c:v>
                </c:pt>
                <c:pt idx="7">
                  <c:v>281.39999399999999</c:v>
                </c:pt>
                <c:pt idx="8">
                  <c:v>286.14001500000001</c:v>
                </c:pt>
                <c:pt idx="9">
                  <c:v>289.67001299999998</c:v>
                </c:pt>
                <c:pt idx="10">
                  <c:v>289.04998799999998</c:v>
                </c:pt>
                <c:pt idx="11">
                  <c:v>286.540009</c:v>
                </c:pt>
                <c:pt idx="12">
                  <c:v>286.22000100000002</c:v>
                </c:pt>
                <c:pt idx="13">
                  <c:v>286.5</c:v>
                </c:pt>
                <c:pt idx="14">
                  <c:v>284.91000400000001</c:v>
                </c:pt>
                <c:pt idx="15">
                  <c:v>284.82000699999998</c:v>
                </c:pt>
                <c:pt idx="16">
                  <c:v>287.11999500000002</c:v>
                </c:pt>
                <c:pt idx="17">
                  <c:v>286.51001000000002</c:v>
                </c:pt>
                <c:pt idx="18">
                  <c:v>289.51998900000001</c:v>
                </c:pt>
                <c:pt idx="19">
                  <c:v>289.459991</c:v>
                </c:pt>
                <c:pt idx="20">
                  <c:v>288.32998700000002</c:v>
                </c:pt>
                <c:pt idx="21">
                  <c:v>286.44000199999999</c:v>
                </c:pt>
                <c:pt idx="22">
                  <c:v>286.95001200000002</c:v>
                </c:pt>
                <c:pt idx="23">
                  <c:v>289.80999800000001</c:v>
                </c:pt>
                <c:pt idx="24">
                  <c:v>292.85000600000001</c:v>
                </c:pt>
                <c:pt idx="25">
                  <c:v>294.60000600000001</c:v>
                </c:pt>
                <c:pt idx="26">
                  <c:v>293.07998700000002</c:v>
                </c:pt>
                <c:pt idx="27">
                  <c:v>290.73001099999999</c:v>
                </c:pt>
                <c:pt idx="28">
                  <c:v>296.76998900000001</c:v>
                </c:pt>
                <c:pt idx="29">
                  <c:v>304.35998499999999</c:v>
                </c:pt>
                <c:pt idx="30">
                  <c:v>304.64999399999999</c:v>
                </c:pt>
                <c:pt idx="31">
                  <c:v>302.61999500000002</c:v>
                </c:pt>
                <c:pt idx="32">
                  <c:v>302.01001000000002</c:v>
                </c:pt>
                <c:pt idx="33">
                  <c:v>299.08999599999999</c:v>
                </c:pt>
                <c:pt idx="34">
                  <c:v>299.72000100000002</c:v>
                </c:pt>
                <c:pt idx="35">
                  <c:v>303.58999599999999</c:v>
                </c:pt>
                <c:pt idx="36">
                  <c:v>301.88000499999998</c:v>
                </c:pt>
                <c:pt idx="37">
                  <c:v>301.82998700000002</c:v>
                </c:pt>
                <c:pt idx="38">
                  <c:v>301.14999399999999</c:v>
                </c:pt>
                <c:pt idx="39">
                  <c:v>301.14001500000001</c:v>
                </c:pt>
                <c:pt idx="40">
                  <c:v>300.17999300000002</c:v>
                </c:pt>
                <c:pt idx="41">
                  <c:v>300.209991</c:v>
                </c:pt>
                <c:pt idx="42">
                  <c:v>297.25</c:v>
                </c:pt>
                <c:pt idx="43">
                  <c:v>295.709991</c:v>
                </c:pt>
                <c:pt idx="44">
                  <c:v>296.98998999999998</c:v>
                </c:pt>
                <c:pt idx="45">
                  <c:v>299.790009</c:v>
                </c:pt>
                <c:pt idx="46">
                  <c:v>304.82000699999998</c:v>
                </c:pt>
                <c:pt idx="47">
                  <c:v>305.22000100000002</c:v>
                </c:pt>
                <c:pt idx="48">
                  <c:v>299.86999500000002</c:v>
                </c:pt>
                <c:pt idx="49">
                  <c:v>294.29998799999998</c:v>
                </c:pt>
                <c:pt idx="50">
                  <c:v>294.79998799999998</c:v>
                </c:pt>
                <c:pt idx="51">
                  <c:v>298.57998700000002</c:v>
                </c:pt>
                <c:pt idx="52">
                  <c:v>299.55999800000001</c:v>
                </c:pt>
                <c:pt idx="53">
                  <c:v>299.35000600000001</c:v>
                </c:pt>
                <c:pt idx="54">
                  <c:v>294.17001299999998</c:v>
                </c:pt>
                <c:pt idx="55">
                  <c:v>283.51998900000001</c:v>
                </c:pt>
                <c:pt idx="56">
                  <c:v>284</c:v>
                </c:pt>
                <c:pt idx="57">
                  <c:v>281.92001299999998</c:v>
                </c:pt>
                <c:pt idx="58">
                  <c:v>289.10000600000001</c:v>
                </c:pt>
                <c:pt idx="59">
                  <c:v>283.10998499999999</c:v>
                </c:pt>
                <c:pt idx="60">
                  <c:v>288.76001000000002</c:v>
                </c:pt>
                <c:pt idx="61">
                  <c:v>293.10998499999999</c:v>
                </c:pt>
                <c:pt idx="62">
                  <c:v>294.85000600000001</c:v>
                </c:pt>
                <c:pt idx="63">
                  <c:v>294.85000600000001</c:v>
                </c:pt>
                <c:pt idx="64">
                  <c:v>294.23001099999999</c:v>
                </c:pt>
                <c:pt idx="65">
                  <c:v>292.88000499999998</c:v>
                </c:pt>
                <c:pt idx="66">
                  <c:v>296.30999800000001</c:v>
                </c:pt>
                <c:pt idx="67">
                  <c:v>302.75</c:v>
                </c:pt>
                <c:pt idx="68">
                  <c:v>304.209991</c:v>
                </c:pt>
                <c:pt idx="69">
                  <c:v>307.290009</c:v>
                </c:pt>
                <c:pt idx="70">
                  <c:v>308.23001099999999</c:v>
                </c:pt>
                <c:pt idx="71">
                  <c:v>307.41000400000001</c:v>
                </c:pt>
                <c:pt idx="72">
                  <c:v>310.76001000000002</c:v>
                </c:pt>
                <c:pt idx="73">
                  <c:v>309.16000400000001</c:v>
                </c:pt>
                <c:pt idx="74">
                  <c:v>308.13000499999998</c:v>
                </c:pt>
                <c:pt idx="75">
                  <c:v>310.10998499999999</c:v>
                </c:pt>
                <c:pt idx="76">
                  <c:v>323.17001299999998</c:v>
                </c:pt>
                <c:pt idx="77">
                  <c:v>324.35000600000001</c:v>
                </c:pt>
                <c:pt idx="78">
                  <c:v>331.61999500000002</c:v>
                </c:pt>
                <c:pt idx="79">
                  <c:v>329.36999500000002</c:v>
                </c:pt>
                <c:pt idx="80">
                  <c:v>333.13000499999998</c:v>
                </c:pt>
                <c:pt idx="81">
                  <c:v>334</c:v>
                </c:pt>
                <c:pt idx="82">
                  <c:v>336.44000199999999</c:v>
                </c:pt>
                <c:pt idx="83">
                  <c:v>336.05999800000001</c:v>
                </c:pt>
                <c:pt idx="84">
                  <c:v>336.98998999999998</c:v>
                </c:pt>
                <c:pt idx="85">
                  <c:v>335.95001200000002</c:v>
                </c:pt>
                <c:pt idx="86">
                  <c:v>330.79998799999998</c:v>
                </c:pt>
                <c:pt idx="87">
                  <c:v>332.42999300000002</c:v>
                </c:pt>
                <c:pt idx="88">
                  <c:v>336.72000100000002</c:v>
                </c:pt>
                <c:pt idx="89">
                  <c:v>336.07000699999998</c:v>
                </c:pt>
                <c:pt idx="90">
                  <c:v>339.51001000000002</c:v>
                </c:pt>
                <c:pt idx="91">
                  <c:v>339.11999500000002</c:v>
                </c:pt>
                <c:pt idx="92">
                  <c:v>341.26998900000001</c:v>
                </c:pt>
                <c:pt idx="93">
                  <c:v>343.10998499999999</c:v>
                </c:pt>
                <c:pt idx="94">
                  <c:v>339.82998700000002</c:v>
                </c:pt>
                <c:pt idx="95">
                  <c:v>337.67999300000002</c:v>
                </c:pt>
                <c:pt idx="96">
                  <c:v>337.91000400000001</c:v>
                </c:pt>
                <c:pt idx="97">
                  <c:v>329.67999300000002</c:v>
                </c:pt>
                <c:pt idx="98">
                  <c:v>336.63000499999998</c:v>
                </c:pt>
                <c:pt idx="99">
                  <c:v>330.58999599999999</c:v>
                </c:pt>
                <c:pt idx="100">
                  <c:v>330.07998700000002</c:v>
                </c:pt>
                <c:pt idx="101">
                  <c:v>329.48998999999998</c:v>
                </c:pt>
                <c:pt idx="102">
                  <c:v>323.01001000000002</c:v>
                </c:pt>
                <c:pt idx="103">
                  <c:v>326.19000199999999</c:v>
                </c:pt>
                <c:pt idx="104">
                  <c:v>334.92001299999998</c:v>
                </c:pt>
                <c:pt idx="105">
                  <c:v>334.97000100000002</c:v>
                </c:pt>
                <c:pt idx="106">
                  <c:v>333.10000600000001</c:v>
                </c:pt>
                <c:pt idx="107">
                  <c:v>342.540009</c:v>
                </c:pt>
                <c:pt idx="108">
                  <c:v>339.39999399999999</c:v>
                </c:pt>
                <c:pt idx="109">
                  <c:v>328.33999599999999</c:v>
                </c:pt>
                <c:pt idx="110">
                  <c:v>334.64999399999999</c:v>
                </c:pt>
                <c:pt idx="111">
                  <c:v>324.89999399999999</c:v>
                </c:pt>
                <c:pt idx="112">
                  <c:v>323.79998799999998</c:v>
                </c:pt>
                <c:pt idx="113">
                  <c:v>319.91000400000001</c:v>
                </c:pt>
                <c:pt idx="114">
                  <c:v>327.290009</c:v>
                </c:pt>
                <c:pt idx="115">
                  <c:v>333.20001200000002</c:v>
                </c:pt>
                <c:pt idx="116">
                  <c:v>334.69000199999999</c:v>
                </c:pt>
                <c:pt idx="117">
                  <c:v>342.45001200000002</c:v>
                </c:pt>
                <c:pt idx="118">
                  <c:v>341.25</c:v>
                </c:pt>
                <c:pt idx="119">
                  <c:v>341.95001200000002</c:v>
                </c:pt>
                <c:pt idx="120">
                  <c:v>339.32000699999998</c:v>
                </c:pt>
                <c:pt idx="121">
                  <c:v>336.32000699999998</c:v>
                </c:pt>
                <c:pt idx="122">
                  <c:v>334.75</c:v>
                </c:pt>
                <c:pt idx="123">
                  <c:v>329.01001000000002</c:v>
                </c:pt>
                <c:pt idx="124">
                  <c:v>316.38000499999998</c:v>
                </c:pt>
                <c:pt idx="125">
                  <c:v>313.88000499999998</c:v>
                </c:pt>
                <c:pt idx="126">
                  <c:v>314.040009</c:v>
                </c:pt>
                <c:pt idx="127">
                  <c:v>314.26998900000001</c:v>
                </c:pt>
                <c:pt idx="128">
                  <c:v>314.98001099999999</c:v>
                </c:pt>
              </c:numCache>
            </c:numRef>
          </c:val>
          <c:smooth val="0"/>
          <c:extLst>
            <c:ext xmlns:c16="http://schemas.microsoft.com/office/drawing/2014/chart" uri="{C3380CC4-5D6E-409C-BE32-E72D297353CC}">
              <c16:uniqueId val="{00000001-0148-4F1C-A34A-455AC6018C57}"/>
            </c:ext>
          </c:extLst>
        </c:ser>
        <c:dLbls>
          <c:showLegendKey val="0"/>
          <c:showVal val="0"/>
          <c:showCatName val="0"/>
          <c:showSerName val="0"/>
          <c:showPercent val="0"/>
          <c:showBubbleSize val="0"/>
        </c:dLbls>
        <c:smooth val="0"/>
        <c:axId val="1436874672"/>
        <c:axId val="1436871344"/>
      </c:lineChart>
      <c:dateAx>
        <c:axId val="143687467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71344"/>
        <c:crosses val="autoZero"/>
        <c:auto val="1"/>
        <c:lblOffset val="100"/>
        <c:baseTimeUnit val="days"/>
      </c:dateAx>
      <c:valAx>
        <c:axId val="1436871344"/>
        <c:scaling>
          <c:orientation val="minMax"/>
          <c:min val="2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7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0.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0.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6813549" y="2703443"/>
            <a:ext cx="4660900" cy="960173"/>
          </a:xfrm>
        </p:spPr>
        <p:txBody>
          <a:bodyPr/>
          <a:lstStyle/>
          <a:p>
            <a:r>
              <a:rPr lang="en-US" dirty="0"/>
              <a:t>Forecasting</a:t>
            </a:r>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F47B96-3D7A-460E-8EC7-1BF04D8F663D}"/>
              </a:ext>
            </a:extLst>
          </p:cNvPr>
          <p:cNvSpPr>
            <a:spLocks noGrp="1"/>
          </p:cNvSpPr>
          <p:nvPr>
            <p:ph type="title"/>
          </p:nvPr>
        </p:nvSpPr>
        <p:spPr>
          <a:xfrm>
            <a:off x="613833" y="0"/>
            <a:ext cx="10964333" cy="917573"/>
          </a:xfrm>
        </p:spPr>
        <p:txBody>
          <a:bodyPr/>
          <a:lstStyle/>
          <a:p>
            <a:r>
              <a:rPr lang="en-US" sz="2800" dirty="0"/>
              <a:t>Neural Network</a:t>
            </a:r>
          </a:p>
        </p:txBody>
      </p:sp>
      <p:sp>
        <p:nvSpPr>
          <p:cNvPr id="5" name="Content Placeholder 2">
            <a:extLst>
              <a:ext uri="{FF2B5EF4-FFF2-40B4-BE49-F238E27FC236}">
                <a16:creationId xmlns:a16="http://schemas.microsoft.com/office/drawing/2014/main" id="{C97CAABF-384A-4F1D-BF83-71F192BB3BC5}"/>
              </a:ext>
            </a:extLst>
          </p:cNvPr>
          <p:cNvSpPr txBox="1">
            <a:spLocks/>
          </p:cNvSpPr>
          <p:nvPr/>
        </p:nvSpPr>
        <p:spPr>
          <a:xfrm>
            <a:off x="613833" y="808839"/>
            <a:ext cx="6319706"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From the previous example, we can generalize a Neural Network as a multi-layer model</a:t>
            </a:r>
          </a:p>
          <a:p>
            <a:pPr lvl="1"/>
            <a:r>
              <a:rPr lang="en-US" sz="1600"/>
              <a:t>Each layer is computed as a non-linear transformation of the previous layer</a:t>
            </a:r>
          </a:p>
          <a:p>
            <a:pPr lvl="1"/>
            <a:r>
              <a:rPr lang="en-US" sz="1600"/>
              <a:t>The number of hidden layers and the number of hidden neurons per layer are hyper-parameters to be finetuned</a:t>
            </a:r>
          </a:p>
          <a:p>
            <a:pPr lvl="1"/>
            <a:r>
              <a:rPr lang="en-US" sz="1600"/>
              <a:t>The model in the output layer depends on the task, most commonly</a:t>
            </a:r>
          </a:p>
          <a:p>
            <a:pPr lvl="2"/>
            <a:r>
              <a:rPr lang="en-US" sz="1400"/>
              <a:t>Logistic regression for Binary Classification</a:t>
            </a:r>
          </a:p>
          <a:p>
            <a:pPr lvl="2"/>
            <a:r>
              <a:rPr lang="en-US" sz="1400"/>
              <a:t>SoftMax regression for Multi-label Classification</a:t>
            </a:r>
          </a:p>
          <a:p>
            <a:pPr lvl="2"/>
            <a:r>
              <a:rPr lang="en-US" sz="1400"/>
              <a:t>Linear regression for regression</a:t>
            </a:r>
          </a:p>
          <a:p>
            <a:pPr lvl="1"/>
            <a:r>
              <a:rPr lang="en-US" sz="1800"/>
              <a:t>A NN is also called a </a:t>
            </a:r>
            <a:r>
              <a:rPr lang="en-US" sz="1800" b="1"/>
              <a:t>Multi-Layer Perceptron (MLP)</a:t>
            </a:r>
          </a:p>
          <a:p>
            <a:r>
              <a:rPr lang="en-US" sz="1800"/>
              <a:t>Similar to other machine learning models, MLP is trained to minimize a training objective, and would need regularization to prevents the weights from getting extreme values</a:t>
            </a:r>
            <a:endParaRPr lang="en-US" sz="1800" dirty="0"/>
          </a:p>
        </p:txBody>
      </p:sp>
      <p:pic>
        <p:nvPicPr>
          <p:cNvPr id="6" name="Picture 5">
            <a:extLst>
              <a:ext uri="{FF2B5EF4-FFF2-40B4-BE49-F238E27FC236}">
                <a16:creationId xmlns:a16="http://schemas.microsoft.com/office/drawing/2014/main" id="{E71F0B11-A72F-4122-B18F-A617F3FC8163}"/>
              </a:ext>
            </a:extLst>
          </p:cNvPr>
          <p:cNvPicPr>
            <a:picLocks noChangeAspect="1"/>
          </p:cNvPicPr>
          <p:nvPr/>
        </p:nvPicPr>
        <p:blipFill>
          <a:blip r:embed="rId2"/>
          <a:stretch>
            <a:fillRect/>
          </a:stretch>
        </p:blipFill>
        <p:spPr>
          <a:xfrm>
            <a:off x="7142775" y="1040292"/>
            <a:ext cx="4774771" cy="3808544"/>
          </a:xfrm>
          <a:prstGeom prst="rect">
            <a:avLst/>
          </a:prstGeom>
        </p:spPr>
      </p:pic>
    </p:spTree>
    <p:extLst>
      <p:ext uri="{BB962C8B-B14F-4D97-AF65-F5344CB8AC3E}">
        <p14:creationId xmlns:p14="http://schemas.microsoft.com/office/powerpoint/2010/main" val="37278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F059AD-7428-47B5-BF67-AF0514A159C3}"/>
              </a:ext>
            </a:extLst>
          </p:cNvPr>
          <p:cNvSpPr>
            <a:spLocks noGrp="1"/>
          </p:cNvSpPr>
          <p:nvPr>
            <p:ph type="title"/>
          </p:nvPr>
        </p:nvSpPr>
        <p:spPr>
          <a:xfrm>
            <a:off x="618067" y="0"/>
            <a:ext cx="10964333" cy="917573"/>
          </a:xfrm>
        </p:spPr>
        <p:txBody>
          <a:bodyPr/>
          <a:lstStyle/>
          <a:p>
            <a:r>
              <a:rPr lang="en-US" sz="3200" dirty="0"/>
              <a:t>Finetuning a NN/MLP</a:t>
            </a:r>
          </a:p>
        </p:txBody>
      </p:sp>
      <p:sp>
        <p:nvSpPr>
          <p:cNvPr id="5" name="Content Placeholder 2">
            <a:extLst>
              <a:ext uri="{FF2B5EF4-FFF2-40B4-BE49-F238E27FC236}">
                <a16:creationId xmlns:a16="http://schemas.microsoft.com/office/drawing/2014/main" id="{3BAA8BD0-3386-45B1-8374-E288F6589295}"/>
              </a:ext>
            </a:extLst>
          </p:cNvPr>
          <p:cNvSpPr txBox="1">
            <a:spLocks/>
          </p:cNvSpPr>
          <p:nvPr/>
        </p:nvSpPr>
        <p:spPr>
          <a:xfrm>
            <a:off x="609600" y="783672"/>
            <a:ext cx="10964333"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As you can see, NN models have two important hyper-parameters</a:t>
            </a:r>
          </a:p>
          <a:p>
            <a:pPr lvl="1"/>
            <a:r>
              <a:rPr lang="en-US" sz="1800" dirty="0"/>
              <a:t>Number of hidden layers</a:t>
            </a:r>
          </a:p>
          <a:p>
            <a:pPr lvl="1"/>
            <a:r>
              <a:rPr lang="en-US" sz="1800" dirty="0"/>
              <a:t>Number of neurons in each layers</a:t>
            </a:r>
          </a:p>
          <a:p>
            <a:pPr lvl="1">
              <a:buFont typeface="Wingdings" panose="05000000000000000000" pitchFamily="2" charset="2"/>
              <a:buChar char="à"/>
            </a:pPr>
            <a:r>
              <a:rPr lang="en-US" sz="1800" dirty="0">
                <a:sym typeface="Wingdings" panose="05000000000000000000" pitchFamily="2" charset="2"/>
              </a:rPr>
              <a:t>This makes NNs a bit trickier to train – there are two many possibilities for these hyperparameters</a:t>
            </a:r>
          </a:p>
          <a:p>
            <a:r>
              <a:rPr lang="en-US" sz="2000" dirty="0">
                <a:sym typeface="Wingdings" panose="05000000000000000000" pitchFamily="2" charset="2"/>
              </a:rPr>
              <a:t>Some of my personal experiences with DNN:</a:t>
            </a:r>
          </a:p>
          <a:p>
            <a:pPr lvl="1"/>
            <a:r>
              <a:rPr lang="en-US" sz="1800" dirty="0">
                <a:sym typeface="Wingdings" panose="05000000000000000000" pitchFamily="2" charset="2"/>
              </a:rPr>
              <a:t>Deeper models are more prone to overfitting, but also are more difficult to train</a:t>
            </a:r>
          </a:p>
          <a:p>
            <a:pPr lvl="1"/>
            <a:r>
              <a:rPr lang="en-US" sz="1800" dirty="0">
                <a:sym typeface="Wingdings" panose="05000000000000000000" pitchFamily="2" charset="2"/>
              </a:rPr>
              <a:t>Wider models (i.e. more neurons per layers) are easier to train but also easier to overfit the data</a:t>
            </a:r>
          </a:p>
          <a:p>
            <a:pPr lvl="1"/>
            <a:r>
              <a:rPr lang="en-US" sz="1800" dirty="0">
                <a:sym typeface="Wingdings" panose="05000000000000000000" pitchFamily="2" charset="2"/>
              </a:rPr>
              <a:t>In general, we usually train networks with three to five hidden layers</a:t>
            </a:r>
          </a:p>
          <a:p>
            <a:pPr lvl="1"/>
            <a:r>
              <a:rPr lang="en-US" sz="1800" dirty="0">
                <a:sym typeface="Wingdings" panose="05000000000000000000" pitchFamily="2" charset="2"/>
              </a:rPr>
              <a:t>The numbers of neurons in each layer are not necessarily equal to each other, however I usually use equal numbers, and also equal to a factor of number of input features</a:t>
            </a:r>
          </a:p>
          <a:p>
            <a:pPr lvl="2"/>
            <a:r>
              <a:rPr lang="en-US" sz="1800" dirty="0">
                <a:sym typeface="Wingdings" panose="05000000000000000000" pitchFamily="2" charset="2"/>
              </a:rPr>
              <a:t>For example, if we have 5 input features, then each layer may have 5, 10, 15, or 20 neurons</a:t>
            </a:r>
          </a:p>
          <a:p>
            <a:pPr lvl="1"/>
            <a:r>
              <a:rPr lang="en-US" sz="1800" dirty="0">
                <a:sym typeface="Wingdings" panose="05000000000000000000" pitchFamily="2" charset="2"/>
              </a:rPr>
              <a:t>In </a:t>
            </a:r>
            <a:r>
              <a:rPr lang="en-US" sz="1800" dirty="0" err="1">
                <a:sym typeface="Wingdings" panose="05000000000000000000" pitchFamily="2" charset="2"/>
              </a:rPr>
              <a:t>sklearn</a:t>
            </a:r>
            <a:r>
              <a:rPr lang="en-US" sz="1800" dirty="0">
                <a:sym typeface="Wingdings" panose="05000000000000000000" pitchFamily="2" charset="2"/>
              </a:rPr>
              <a:t>, NNs are quite a bit slower to train than other models. So, you should limit the number of architectures to try, especially when the data is large</a:t>
            </a:r>
          </a:p>
          <a:p>
            <a:pPr lvl="2"/>
            <a:r>
              <a:rPr lang="en-US" sz="1600" dirty="0">
                <a:sym typeface="Wingdings" panose="05000000000000000000" pitchFamily="2" charset="2"/>
              </a:rPr>
              <a:t>In </a:t>
            </a:r>
            <a:r>
              <a:rPr lang="en-US" sz="1600" dirty="0" err="1">
                <a:sym typeface="Wingdings" panose="05000000000000000000" pitchFamily="2" charset="2"/>
              </a:rPr>
              <a:t>sklearn</a:t>
            </a:r>
            <a:r>
              <a:rPr lang="en-US" sz="1600" dirty="0">
                <a:sym typeface="Wingdings" panose="05000000000000000000" pitchFamily="2" charset="2"/>
              </a:rPr>
              <a:t>, we use </a:t>
            </a:r>
            <a:r>
              <a:rPr lang="en-US" sz="1600" dirty="0" err="1">
                <a:sym typeface="Wingdings" panose="05000000000000000000" pitchFamily="2" charset="2"/>
              </a:rPr>
              <a:t>MLPClassifier</a:t>
            </a:r>
            <a:r>
              <a:rPr lang="en-US" sz="1600" dirty="0">
                <a:sym typeface="Wingdings" panose="05000000000000000000" pitchFamily="2" charset="2"/>
              </a:rPr>
              <a:t> for classification, and </a:t>
            </a:r>
            <a:r>
              <a:rPr lang="en-US" sz="1600" dirty="0" err="1">
                <a:sym typeface="Wingdings" panose="05000000000000000000" pitchFamily="2" charset="2"/>
              </a:rPr>
              <a:t>MLPRegressor</a:t>
            </a:r>
            <a:r>
              <a:rPr lang="en-US" sz="1600" dirty="0">
                <a:sym typeface="Wingdings" panose="05000000000000000000" pitchFamily="2" charset="2"/>
              </a:rPr>
              <a:t> for regression</a:t>
            </a:r>
          </a:p>
        </p:txBody>
      </p:sp>
    </p:spTree>
    <p:extLst>
      <p:ext uri="{BB962C8B-B14F-4D97-AF65-F5344CB8AC3E}">
        <p14:creationId xmlns:p14="http://schemas.microsoft.com/office/powerpoint/2010/main" val="49811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3027-2AA2-46BD-8730-BEAE41C7A604}"/>
              </a:ext>
            </a:extLst>
          </p:cNvPr>
          <p:cNvSpPr>
            <a:spLocks noGrp="1"/>
          </p:cNvSpPr>
          <p:nvPr>
            <p:ph type="title"/>
          </p:nvPr>
        </p:nvSpPr>
        <p:spPr/>
        <p:txBody>
          <a:bodyPr/>
          <a:lstStyle/>
          <a:p>
            <a:r>
              <a:rPr lang="en-US" dirty="0"/>
              <a:t>Recurrent Neural Network</a:t>
            </a:r>
          </a:p>
        </p:txBody>
      </p:sp>
      <p:sp>
        <p:nvSpPr>
          <p:cNvPr id="3" name="Content Placeholder 2">
            <a:extLst>
              <a:ext uri="{FF2B5EF4-FFF2-40B4-BE49-F238E27FC236}">
                <a16:creationId xmlns:a16="http://schemas.microsoft.com/office/drawing/2014/main" id="{DFFA5CBE-0708-4AFC-BD98-A72A84295307}"/>
              </a:ext>
            </a:extLst>
          </p:cNvPr>
          <p:cNvSpPr>
            <a:spLocks noGrp="1"/>
          </p:cNvSpPr>
          <p:nvPr>
            <p:ph sz="quarter" idx="10"/>
          </p:nvPr>
        </p:nvSpPr>
        <p:spPr>
          <a:xfrm>
            <a:off x="733426" y="908093"/>
            <a:ext cx="6375599" cy="5221539"/>
          </a:xfrm>
        </p:spPr>
        <p:txBody>
          <a:bodyPr/>
          <a:lstStyle/>
          <a:p>
            <a:r>
              <a:rPr lang="en-US" sz="2000"/>
              <a:t>The </a:t>
            </a:r>
            <a:r>
              <a:rPr lang="en-US" sz="2000" dirty="0"/>
              <a:t>most effective way to model sequential data is to use </a:t>
            </a:r>
            <a:r>
              <a:rPr lang="en-US" sz="2000" b="1" dirty="0"/>
              <a:t>Recurrent Neural Network (RNN).</a:t>
            </a:r>
            <a:r>
              <a:rPr lang="en-US" sz="2000" dirty="0"/>
              <a:t> This is a special type of neural networks that are designed to handle temporal correlations in sequential data</a:t>
            </a:r>
          </a:p>
          <a:p>
            <a:r>
              <a:rPr lang="en-US" sz="2000" dirty="0"/>
              <a:t>The idea of RNN is that, at each time point, we calculate the current hidden state using the </a:t>
            </a:r>
            <a:r>
              <a:rPr lang="en-US" sz="2000" b="1" dirty="0"/>
              <a:t>current input</a:t>
            </a:r>
            <a:r>
              <a:rPr lang="en-US" sz="2000" dirty="0"/>
              <a:t> and the </a:t>
            </a:r>
            <a:r>
              <a:rPr lang="en-US" sz="2000" b="1" dirty="0"/>
              <a:t>previous hidden state</a:t>
            </a:r>
          </a:p>
          <a:p>
            <a:r>
              <a:rPr lang="en-US" sz="2000" dirty="0"/>
              <a:t>In this module, we use Gated Recurrent Unit (GRU) which is a type of RNN. This can be implemented in </a:t>
            </a:r>
            <a:r>
              <a:rPr lang="en-US" sz="2000" b="1" dirty="0" err="1"/>
              <a:t>tensorflow</a:t>
            </a:r>
            <a:endParaRPr lang="en-US" sz="2000" dirty="0"/>
          </a:p>
        </p:txBody>
      </p:sp>
      <p:pic>
        <p:nvPicPr>
          <p:cNvPr id="2050" name="Picture 2" descr="Recurrent Neural Networks - Remembering what's important - gotensor">
            <a:extLst>
              <a:ext uri="{FF2B5EF4-FFF2-40B4-BE49-F238E27FC236}">
                <a16:creationId xmlns:a16="http://schemas.microsoft.com/office/drawing/2014/main" id="{CE0D013D-00F8-4619-B604-B998084BB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025" y="1738737"/>
            <a:ext cx="5082975" cy="26773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75FF4A-B5C9-402E-991A-1766DAF9A142}"/>
                  </a:ext>
                </a:extLst>
              </p:cNvPr>
              <p:cNvSpPr txBox="1"/>
              <p:nvPr/>
            </p:nvSpPr>
            <p:spPr>
              <a:xfrm>
                <a:off x="8080391" y="4482936"/>
                <a:ext cx="3668446" cy="923330"/>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Input at each time step</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r>
                  <a:rPr lang="en-US" dirty="0"/>
                  <a:t>: Hidden state at each time step</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a14:m>
                <a:r>
                  <a:rPr lang="en-US" dirty="0"/>
                  <a:t>: Output at each time step</a:t>
                </a:r>
              </a:p>
            </p:txBody>
          </p:sp>
        </mc:Choice>
        <mc:Fallback xmlns="">
          <p:sp>
            <p:nvSpPr>
              <p:cNvPr id="4" name="TextBox 3">
                <a:extLst>
                  <a:ext uri="{FF2B5EF4-FFF2-40B4-BE49-F238E27FC236}">
                    <a16:creationId xmlns:a16="http://schemas.microsoft.com/office/drawing/2014/main" id="{9875FF4A-B5C9-402E-991A-1766DAF9A142}"/>
                  </a:ext>
                </a:extLst>
              </p:cNvPr>
              <p:cNvSpPr txBox="1">
                <a:spLocks noRot="1" noChangeAspect="1" noMove="1" noResize="1" noEditPoints="1" noAdjustHandles="1" noChangeArrowheads="1" noChangeShapeType="1" noTextEdit="1"/>
              </p:cNvSpPr>
              <p:nvPr/>
            </p:nvSpPr>
            <p:spPr>
              <a:xfrm>
                <a:off x="8080391" y="4482936"/>
                <a:ext cx="3668446" cy="923330"/>
              </a:xfrm>
              <a:prstGeom prst="rect">
                <a:avLst/>
              </a:prstGeom>
              <a:blipFill>
                <a:blip r:embed="rId3"/>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96094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63D-3C77-E4A0-8E0F-FFA0464833D2}"/>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E58B250B-3382-D722-1E22-A7B30ADB2D39}"/>
              </a:ext>
            </a:extLst>
          </p:cNvPr>
          <p:cNvSpPr>
            <a:spLocks noGrp="1"/>
          </p:cNvSpPr>
          <p:nvPr>
            <p:ph sz="quarter" idx="10"/>
          </p:nvPr>
        </p:nvSpPr>
        <p:spPr/>
        <p:txBody>
          <a:bodyPr/>
          <a:lstStyle/>
          <a:p>
            <a:r>
              <a:rPr lang="en-US" dirty="0"/>
              <a:t>For advance deep learning models like RNNs, we need to use the </a:t>
            </a:r>
            <a:r>
              <a:rPr lang="en-US" dirty="0" err="1"/>
              <a:t>Tensorflow</a:t>
            </a:r>
            <a:r>
              <a:rPr lang="en-US" dirty="0"/>
              <a:t> library.</a:t>
            </a:r>
          </a:p>
          <a:p>
            <a:r>
              <a:rPr lang="en-US" dirty="0"/>
              <a:t>The model building step is also a bit more complicated</a:t>
            </a:r>
          </a:p>
          <a:p>
            <a:pPr lvl="1"/>
            <a:r>
              <a:rPr lang="en-US" dirty="0"/>
              <a:t>First, we need to import all the necessary modules</a:t>
            </a:r>
          </a:p>
        </p:txBody>
      </p:sp>
      <p:pic>
        <p:nvPicPr>
          <p:cNvPr id="5" name="Picture 4">
            <a:extLst>
              <a:ext uri="{FF2B5EF4-FFF2-40B4-BE49-F238E27FC236}">
                <a16:creationId xmlns:a16="http://schemas.microsoft.com/office/drawing/2014/main" id="{B85EEFAC-0915-DC1F-2D71-9832F604D83B}"/>
              </a:ext>
            </a:extLst>
          </p:cNvPr>
          <p:cNvPicPr>
            <a:picLocks noChangeAspect="1"/>
          </p:cNvPicPr>
          <p:nvPr/>
        </p:nvPicPr>
        <p:blipFill>
          <a:blip r:embed="rId2"/>
          <a:stretch>
            <a:fillRect/>
          </a:stretch>
        </p:blipFill>
        <p:spPr>
          <a:xfrm>
            <a:off x="1497430" y="2862183"/>
            <a:ext cx="5458587" cy="1133633"/>
          </a:xfrm>
          <a:prstGeom prst="rect">
            <a:avLst/>
          </a:prstGeom>
        </p:spPr>
      </p:pic>
    </p:spTree>
    <p:extLst>
      <p:ext uri="{BB962C8B-B14F-4D97-AF65-F5344CB8AC3E}">
        <p14:creationId xmlns:p14="http://schemas.microsoft.com/office/powerpoint/2010/main" val="114761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5386-6541-2D75-EDE5-4126DEAAA87C}"/>
              </a:ext>
            </a:extLst>
          </p:cNvPr>
          <p:cNvSpPr>
            <a:spLocks noGrp="1"/>
          </p:cNvSpPr>
          <p:nvPr>
            <p:ph type="title"/>
          </p:nvPr>
        </p:nvSpPr>
        <p:spPr/>
        <p:txBody>
          <a:bodyPr/>
          <a:lstStyle/>
          <a:p>
            <a:r>
              <a:rPr lang="en-US" dirty="0"/>
              <a:t>Building a deep network with </a:t>
            </a:r>
            <a:r>
              <a:rPr lang="en-US" dirty="0" err="1"/>
              <a:t>tensorflow</a:t>
            </a:r>
            <a:endParaRPr lang="en-US" dirty="0"/>
          </a:p>
        </p:txBody>
      </p:sp>
      <p:pic>
        <p:nvPicPr>
          <p:cNvPr id="7" name="Picture 6">
            <a:extLst>
              <a:ext uri="{FF2B5EF4-FFF2-40B4-BE49-F238E27FC236}">
                <a16:creationId xmlns:a16="http://schemas.microsoft.com/office/drawing/2014/main" id="{F0391FF2-1575-9C94-21E0-D20AE5AA6131}"/>
              </a:ext>
            </a:extLst>
          </p:cNvPr>
          <p:cNvPicPr>
            <a:picLocks noChangeAspect="1"/>
          </p:cNvPicPr>
          <p:nvPr/>
        </p:nvPicPr>
        <p:blipFill>
          <a:blip r:embed="rId2"/>
          <a:stretch>
            <a:fillRect/>
          </a:stretch>
        </p:blipFill>
        <p:spPr>
          <a:xfrm>
            <a:off x="2479579" y="1747929"/>
            <a:ext cx="7232841" cy="3362141"/>
          </a:xfrm>
          <a:prstGeom prst="rect">
            <a:avLst/>
          </a:prstGeom>
        </p:spPr>
      </p:pic>
      <p:sp>
        <p:nvSpPr>
          <p:cNvPr id="8" name="TextBox 7">
            <a:extLst>
              <a:ext uri="{FF2B5EF4-FFF2-40B4-BE49-F238E27FC236}">
                <a16:creationId xmlns:a16="http://schemas.microsoft.com/office/drawing/2014/main" id="{FDD56BA3-4E25-FD25-5871-4EABD0E40E88}"/>
              </a:ext>
            </a:extLst>
          </p:cNvPr>
          <p:cNvSpPr txBox="1"/>
          <p:nvPr/>
        </p:nvSpPr>
        <p:spPr>
          <a:xfrm>
            <a:off x="902369" y="1237429"/>
            <a:ext cx="1646156" cy="307777"/>
          </a:xfrm>
          <a:prstGeom prst="rect">
            <a:avLst/>
          </a:prstGeom>
          <a:noFill/>
        </p:spPr>
        <p:txBody>
          <a:bodyPr wrap="none" rtlCol="0">
            <a:spAutoFit/>
          </a:bodyPr>
          <a:lstStyle/>
          <a:p>
            <a:r>
              <a:rPr lang="en-US" sz="1400" dirty="0"/>
              <a:t>Create a new model</a:t>
            </a:r>
          </a:p>
        </p:txBody>
      </p:sp>
      <p:sp>
        <p:nvSpPr>
          <p:cNvPr id="9" name="TextBox 8">
            <a:extLst>
              <a:ext uri="{FF2B5EF4-FFF2-40B4-BE49-F238E27FC236}">
                <a16:creationId xmlns:a16="http://schemas.microsoft.com/office/drawing/2014/main" id="{8BED3770-0753-1C2C-6112-3E78C4AE0E01}"/>
              </a:ext>
            </a:extLst>
          </p:cNvPr>
          <p:cNvSpPr txBox="1"/>
          <p:nvPr/>
        </p:nvSpPr>
        <p:spPr>
          <a:xfrm>
            <a:off x="337086" y="1744902"/>
            <a:ext cx="1598194" cy="523220"/>
          </a:xfrm>
          <a:prstGeom prst="rect">
            <a:avLst/>
          </a:prstGeom>
          <a:noFill/>
        </p:spPr>
        <p:txBody>
          <a:bodyPr wrap="square" rtlCol="0">
            <a:spAutoFit/>
          </a:bodyPr>
          <a:lstStyle/>
          <a:p>
            <a:r>
              <a:rPr lang="en-US" sz="1400" dirty="0"/>
              <a:t>Add layers to the network</a:t>
            </a:r>
          </a:p>
        </p:txBody>
      </p:sp>
      <p:sp>
        <p:nvSpPr>
          <p:cNvPr id="10" name="TextBox 9">
            <a:extLst>
              <a:ext uri="{FF2B5EF4-FFF2-40B4-BE49-F238E27FC236}">
                <a16:creationId xmlns:a16="http://schemas.microsoft.com/office/drawing/2014/main" id="{CD0482AE-868B-6671-317A-5EC8ED7437E9}"/>
              </a:ext>
            </a:extLst>
          </p:cNvPr>
          <p:cNvSpPr txBox="1"/>
          <p:nvPr/>
        </p:nvSpPr>
        <p:spPr>
          <a:xfrm>
            <a:off x="5578803" y="776122"/>
            <a:ext cx="3296973" cy="738664"/>
          </a:xfrm>
          <a:prstGeom prst="rect">
            <a:avLst/>
          </a:prstGeom>
          <a:noFill/>
        </p:spPr>
        <p:txBody>
          <a:bodyPr wrap="square" rtlCol="0">
            <a:spAutoFit/>
          </a:bodyPr>
          <a:lstStyle/>
          <a:p>
            <a:r>
              <a:rPr lang="en-US" sz="1400" dirty="0"/>
              <a:t>Always start with an Input layer.</a:t>
            </a:r>
          </a:p>
          <a:p>
            <a:r>
              <a:rPr lang="en-US" sz="1400" dirty="0"/>
              <a:t>For sequential data, the input is always like this (if your training feature is </a:t>
            </a:r>
            <a:r>
              <a:rPr lang="en-US" sz="1400" b="1" dirty="0" err="1"/>
              <a:t>trainX</a:t>
            </a:r>
            <a:r>
              <a:rPr lang="en-US" sz="1400" dirty="0"/>
              <a:t>)</a:t>
            </a:r>
          </a:p>
        </p:txBody>
      </p:sp>
      <p:sp>
        <p:nvSpPr>
          <p:cNvPr id="11" name="TextBox 10">
            <a:extLst>
              <a:ext uri="{FF2B5EF4-FFF2-40B4-BE49-F238E27FC236}">
                <a16:creationId xmlns:a16="http://schemas.microsoft.com/office/drawing/2014/main" id="{4546929B-18F8-0381-C378-71762BB1190C}"/>
              </a:ext>
            </a:extLst>
          </p:cNvPr>
          <p:cNvSpPr txBox="1"/>
          <p:nvPr/>
        </p:nvSpPr>
        <p:spPr>
          <a:xfrm>
            <a:off x="9766655" y="883127"/>
            <a:ext cx="2425345" cy="1384995"/>
          </a:xfrm>
          <a:prstGeom prst="rect">
            <a:avLst/>
          </a:prstGeom>
          <a:noFill/>
        </p:spPr>
        <p:txBody>
          <a:bodyPr wrap="square" rtlCol="0">
            <a:spAutoFit/>
          </a:bodyPr>
          <a:lstStyle/>
          <a:p>
            <a:r>
              <a:rPr lang="en-US" sz="1400" dirty="0"/>
              <a:t>Add a RNN layer type GRU. 256 is the size and can be changed. If you want to use multiple RNN layers, intermediate layers must have </a:t>
            </a:r>
            <a:r>
              <a:rPr lang="en-US" sz="1400" dirty="0" err="1"/>
              <a:t>return_sequences</a:t>
            </a:r>
            <a:r>
              <a:rPr lang="en-US" sz="1400" dirty="0"/>
              <a:t>=True</a:t>
            </a:r>
          </a:p>
        </p:txBody>
      </p:sp>
      <p:sp>
        <p:nvSpPr>
          <p:cNvPr id="13" name="TextBox 12">
            <a:extLst>
              <a:ext uri="{FF2B5EF4-FFF2-40B4-BE49-F238E27FC236}">
                <a16:creationId xmlns:a16="http://schemas.microsoft.com/office/drawing/2014/main" id="{267D271D-5BAD-E338-6A83-AA5374FEF9A0}"/>
              </a:ext>
            </a:extLst>
          </p:cNvPr>
          <p:cNvSpPr txBox="1"/>
          <p:nvPr/>
        </p:nvSpPr>
        <p:spPr>
          <a:xfrm>
            <a:off x="9766655" y="2602933"/>
            <a:ext cx="2194512" cy="307777"/>
          </a:xfrm>
          <a:prstGeom prst="rect">
            <a:avLst/>
          </a:prstGeom>
          <a:noFill/>
        </p:spPr>
        <p:txBody>
          <a:bodyPr wrap="none" rtlCol="0">
            <a:spAutoFit/>
          </a:bodyPr>
          <a:lstStyle/>
          <a:p>
            <a:r>
              <a:rPr lang="en-US" sz="1400" dirty="0"/>
              <a:t>Last RNN layer only has size</a:t>
            </a:r>
          </a:p>
        </p:txBody>
      </p:sp>
      <p:sp>
        <p:nvSpPr>
          <p:cNvPr id="14" name="TextBox 13">
            <a:extLst>
              <a:ext uri="{FF2B5EF4-FFF2-40B4-BE49-F238E27FC236}">
                <a16:creationId xmlns:a16="http://schemas.microsoft.com/office/drawing/2014/main" id="{29A2FC9A-AA53-1C0E-656F-41CB9598E0DB}"/>
              </a:ext>
            </a:extLst>
          </p:cNvPr>
          <p:cNvSpPr txBox="1"/>
          <p:nvPr/>
        </p:nvSpPr>
        <p:spPr>
          <a:xfrm>
            <a:off x="9766655" y="3058471"/>
            <a:ext cx="1859119" cy="738664"/>
          </a:xfrm>
          <a:prstGeom prst="rect">
            <a:avLst/>
          </a:prstGeom>
          <a:noFill/>
        </p:spPr>
        <p:txBody>
          <a:bodyPr wrap="square" rtlCol="0">
            <a:spAutoFit/>
          </a:bodyPr>
          <a:lstStyle/>
          <a:p>
            <a:r>
              <a:rPr lang="en-US" sz="1400" dirty="0"/>
              <a:t>These are regular MLP layers, size is changeable</a:t>
            </a:r>
          </a:p>
        </p:txBody>
      </p:sp>
      <p:sp>
        <p:nvSpPr>
          <p:cNvPr id="15" name="TextBox 14">
            <a:extLst>
              <a:ext uri="{FF2B5EF4-FFF2-40B4-BE49-F238E27FC236}">
                <a16:creationId xmlns:a16="http://schemas.microsoft.com/office/drawing/2014/main" id="{EBBD866A-467E-1C30-477F-199C71BB5E5C}"/>
              </a:ext>
            </a:extLst>
          </p:cNvPr>
          <p:cNvSpPr txBox="1"/>
          <p:nvPr/>
        </p:nvSpPr>
        <p:spPr>
          <a:xfrm>
            <a:off x="206623" y="2541378"/>
            <a:ext cx="1859119" cy="1169551"/>
          </a:xfrm>
          <a:prstGeom prst="rect">
            <a:avLst/>
          </a:prstGeom>
          <a:noFill/>
        </p:spPr>
        <p:txBody>
          <a:bodyPr wrap="square" rtlCol="0">
            <a:spAutoFit/>
          </a:bodyPr>
          <a:lstStyle/>
          <a:p>
            <a:r>
              <a:rPr lang="en-US" sz="1400" dirty="0"/>
              <a:t>Dropout regularization for each layer. Value is between 0 and 1, higher is more strictly regularizing</a:t>
            </a:r>
          </a:p>
        </p:txBody>
      </p:sp>
      <p:sp>
        <p:nvSpPr>
          <p:cNvPr id="16" name="TextBox 15">
            <a:extLst>
              <a:ext uri="{FF2B5EF4-FFF2-40B4-BE49-F238E27FC236}">
                <a16:creationId xmlns:a16="http://schemas.microsoft.com/office/drawing/2014/main" id="{30A237E5-DA9F-A0F5-916A-C90B86FA80FD}"/>
              </a:ext>
            </a:extLst>
          </p:cNvPr>
          <p:cNvSpPr txBox="1"/>
          <p:nvPr/>
        </p:nvSpPr>
        <p:spPr>
          <a:xfrm>
            <a:off x="9881777" y="3947288"/>
            <a:ext cx="1859119" cy="523220"/>
          </a:xfrm>
          <a:prstGeom prst="rect">
            <a:avLst/>
          </a:prstGeom>
          <a:noFill/>
        </p:spPr>
        <p:txBody>
          <a:bodyPr wrap="square" rtlCol="0">
            <a:spAutoFit/>
          </a:bodyPr>
          <a:lstStyle/>
          <a:p>
            <a:r>
              <a:rPr lang="en-US" sz="1400" dirty="0"/>
              <a:t>Output layer. This is for regression task.</a:t>
            </a:r>
          </a:p>
        </p:txBody>
      </p:sp>
      <p:sp>
        <p:nvSpPr>
          <p:cNvPr id="17" name="TextBox 16">
            <a:extLst>
              <a:ext uri="{FF2B5EF4-FFF2-40B4-BE49-F238E27FC236}">
                <a16:creationId xmlns:a16="http://schemas.microsoft.com/office/drawing/2014/main" id="{25FFBE3B-EC2A-E905-7AEE-5A534B1C6ACA}"/>
              </a:ext>
            </a:extLst>
          </p:cNvPr>
          <p:cNvSpPr txBox="1"/>
          <p:nvPr/>
        </p:nvSpPr>
        <p:spPr>
          <a:xfrm>
            <a:off x="10049767" y="4954277"/>
            <a:ext cx="1859119" cy="523220"/>
          </a:xfrm>
          <a:prstGeom prst="rect">
            <a:avLst/>
          </a:prstGeom>
          <a:noFill/>
        </p:spPr>
        <p:txBody>
          <a:bodyPr wrap="square" rtlCol="0">
            <a:spAutoFit/>
          </a:bodyPr>
          <a:lstStyle/>
          <a:p>
            <a:r>
              <a:rPr lang="en-US" sz="1400" dirty="0"/>
              <a:t>Call function to train the model</a:t>
            </a:r>
          </a:p>
        </p:txBody>
      </p:sp>
      <p:cxnSp>
        <p:nvCxnSpPr>
          <p:cNvPr id="19" name="Straight Arrow Connector 18">
            <a:extLst>
              <a:ext uri="{FF2B5EF4-FFF2-40B4-BE49-F238E27FC236}">
                <a16:creationId xmlns:a16="http://schemas.microsoft.com/office/drawing/2014/main" id="{09E7981E-5684-4AE4-023F-5A70811672BD}"/>
              </a:ext>
            </a:extLst>
          </p:cNvPr>
          <p:cNvCxnSpPr>
            <a:cxnSpLocks/>
            <a:stCxn id="21" idx="1"/>
            <a:endCxn id="8" idx="2"/>
          </p:cNvCxnSpPr>
          <p:nvPr/>
        </p:nvCxnSpPr>
        <p:spPr>
          <a:xfrm flipH="1" flipV="1">
            <a:off x="1725447" y="1545206"/>
            <a:ext cx="754132" cy="31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50C4EFA-BA22-2A82-3EFA-B52B0908E14C}"/>
              </a:ext>
            </a:extLst>
          </p:cNvPr>
          <p:cNvSpPr/>
          <p:nvPr/>
        </p:nvSpPr>
        <p:spPr>
          <a:xfrm>
            <a:off x="2479579" y="1744902"/>
            <a:ext cx="2580101"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68855212-46A0-1416-64D2-9E3F333A1C5F}"/>
              </a:ext>
            </a:extLst>
          </p:cNvPr>
          <p:cNvCxnSpPr>
            <a:cxnSpLocks/>
          </p:cNvCxnSpPr>
          <p:nvPr/>
        </p:nvCxnSpPr>
        <p:spPr>
          <a:xfrm flipH="1" flipV="1">
            <a:off x="1725447" y="1947539"/>
            <a:ext cx="754132" cy="32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BDC261-B829-2766-3C51-18B9D2662695}"/>
              </a:ext>
            </a:extLst>
          </p:cNvPr>
          <p:cNvSpPr/>
          <p:nvPr/>
        </p:nvSpPr>
        <p:spPr>
          <a:xfrm>
            <a:off x="2479579" y="2147235"/>
            <a:ext cx="897605"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86335477-225E-2AC7-DFF5-302A1E74D993}"/>
              </a:ext>
            </a:extLst>
          </p:cNvPr>
          <p:cNvCxnSpPr>
            <a:cxnSpLocks/>
            <a:stCxn id="29" idx="1"/>
            <a:endCxn id="15" idx="3"/>
          </p:cNvCxnSpPr>
          <p:nvPr/>
        </p:nvCxnSpPr>
        <p:spPr>
          <a:xfrm flipH="1">
            <a:off x="2065742" y="2699587"/>
            <a:ext cx="413837" cy="42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28ECEBE-3169-5FE8-BBD4-E5494D5CD6A9}"/>
              </a:ext>
            </a:extLst>
          </p:cNvPr>
          <p:cNvSpPr/>
          <p:nvPr/>
        </p:nvSpPr>
        <p:spPr>
          <a:xfrm>
            <a:off x="2479579" y="2583015"/>
            <a:ext cx="2903189"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4B8BF22-0B77-0F01-7B01-B48B45BFFD70}"/>
              </a:ext>
            </a:extLst>
          </p:cNvPr>
          <p:cNvCxnSpPr>
            <a:cxnSpLocks/>
            <a:stCxn id="34" idx="3"/>
            <a:endCxn id="11" idx="1"/>
          </p:cNvCxnSpPr>
          <p:nvPr/>
        </p:nvCxnSpPr>
        <p:spPr>
          <a:xfrm flipV="1">
            <a:off x="7083552" y="1575625"/>
            <a:ext cx="2683103" cy="898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93605B0-1E63-D69C-702C-4EAAA2E28134}"/>
              </a:ext>
            </a:extLst>
          </p:cNvPr>
          <p:cNvSpPr/>
          <p:nvPr/>
        </p:nvSpPr>
        <p:spPr>
          <a:xfrm>
            <a:off x="3480678" y="2357411"/>
            <a:ext cx="3602874"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90015A2-7FC4-B43B-CB51-7554844840E7}"/>
              </a:ext>
            </a:extLst>
          </p:cNvPr>
          <p:cNvCxnSpPr>
            <a:cxnSpLocks/>
            <a:stCxn id="38" idx="3"/>
            <a:endCxn id="13" idx="1"/>
          </p:cNvCxnSpPr>
          <p:nvPr/>
        </p:nvCxnSpPr>
        <p:spPr>
          <a:xfrm flipV="1">
            <a:off x="4919472" y="2756822"/>
            <a:ext cx="4847183" cy="17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04BBCCF-68A3-73CA-6056-E029BFAE29D4}"/>
              </a:ext>
            </a:extLst>
          </p:cNvPr>
          <p:cNvSpPr/>
          <p:nvPr/>
        </p:nvSpPr>
        <p:spPr>
          <a:xfrm>
            <a:off x="3452452" y="2815114"/>
            <a:ext cx="1467020"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2B7D484-F300-58D8-AD87-65475AC92658}"/>
              </a:ext>
            </a:extLst>
          </p:cNvPr>
          <p:cNvCxnSpPr>
            <a:cxnSpLocks/>
            <a:stCxn id="42" idx="3"/>
            <a:endCxn id="14" idx="1"/>
          </p:cNvCxnSpPr>
          <p:nvPr/>
        </p:nvCxnSpPr>
        <p:spPr>
          <a:xfrm>
            <a:off x="6894576" y="3317267"/>
            <a:ext cx="2872079" cy="110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702C813-B87D-58F1-6087-4F4169FB6836}"/>
              </a:ext>
            </a:extLst>
          </p:cNvPr>
          <p:cNvSpPr/>
          <p:nvPr/>
        </p:nvSpPr>
        <p:spPr>
          <a:xfrm>
            <a:off x="3432541" y="3200695"/>
            <a:ext cx="3462035"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F3142E3-A67A-CC94-AB2C-0D62D4E1B9B7}"/>
              </a:ext>
            </a:extLst>
          </p:cNvPr>
          <p:cNvCxnSpPr>
            <a:cxnSpLocks/>
            <a:stCxn id="46" idx="3"/>
            <a:endCxn id="16" idx="1"/>
          </p:cNvCxnSpPr>
          <p:nvPr/>
        </p:nvCxnSpPr>
        <p:spPr>
          <a:xfrm flipV="1">
            <a:off x="7083551" y="4208898"/>
            <a:ext cx="2798226" cy="18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121042C-C1D5-F9A8-1EE7-EFE273946759}"/>
              </a:ext>
            </a:extLst>
          </p:cNvPr>
          <p:cNvSpPr/>
          <p:nvPr/>
        </p:nvSpPr>
        <p:spPr>
          <a:xfrm>
            <a:off x="2479578" y="4050278"/>
            <a:ext cx="4603973" cy="686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18A75F0F-B148-3A67-9AAB-ADADF7AB0D02}"/>
              </a:ext>
            </a:extLst>
          </p:cNvPr>
          <p:cNvCxnSpPr>
            <a:cxnSpLocks/>
            <a:stCxn id="49" idx="3"/>
            <a:endCxn id="17" idx="1"/>
          </p:cNvCxnSpPr>
          <p:nvPr/>
        </p:nvCxnSpPr>
        <p:spPr>
          <a:xfrm>
            <a:off x="9712420" y="4999349"/>
            <a:ext cx="337347" cy="21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B1B84E9-5622-CDCC-276B-C1338702619B}"/>
              </a:ext>
            </a:extLst>
          </p:cNvPr>
          <p:cNvSpPr/>
          <p:nvPr/>
        </p:nvSpPr>
        <p:spPr>
          <a:xfrm>
            <a:off x="2493126" y="4882777"/>
            <a:ext cx="7219294" cy="23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27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8A2-A498-4891-BED9-366F5F63056F}"/>
              </a:ext>
            </a:extLst>
          </p:cNvPr>
          <p:cNvSpPr>
            <a:spLocks noGrp="1"/>
          </p:cNvSpPr>
          <p:nvPr>
            <p:ph type="title"/>
          </p:nvPr>
        </p:nvSpPr>
        <p:spPr/>
        <p:txBody>
          <a:bodyPr/>
          <a:lstStyle/>
          <a:p>
            <a:r>
              <a:rPr lang="en-US" dirty="0"/>
              <a:t>Review - Forecasting</a:t>
            </a:r>
          </a:p>
        </p:txBody>
      </p:sp>
      <p:sp>
        <p:nvSpPr>
          <p:cNvPr id="3" name="Content Placeholder 2">
            <a:extLst>
              <a:ext uri="{FF2B5EF4-FFF2-40B4-BE49-F238E27FC236}">
                <a16:creationId xmlns:a16="http://schemas.microsoft.com/office/drawing/2014/main" id="{C4F67844-09FD-47C8-B739-A49290125FF6}"/>
              </a:ext>
            </a:extLst>
          </p:cNvPr>
          <p:cNvSpPr>
            <a:spLocks noGrp="1"/>
          </p:cNvSpPr>
          <p:nvPr>
            <p:ph sz="quarter" idx="10"/>
          </p:nvPr>
        </p:nvSpPr>
        <p:spPr>
          <a:xfrm>
            <a:off x="733426" y="908093"/>
            <a:ext cx="4552951" cy="5221539"/>
          </a:xfrm>
        </p:spPr>
        <p:txBody>
          <a:bodyPr/>
          <a:lstStyle/>
          <a:p>
            <a:r>
              <a:rPr lang="en-US" sz="2800" dirty="0"/>
              <a:t>Similar to regression, predict a target that has numeric types</a:t>
            </a:r>
          </a:p>
          <a:p>
            <a:r>
              <a:rPr lang="en-US" dirty="0"/>
              <a:t>However, usually involving a time dimension in the data – future values are predicted based on current and historical data</a:t>
            </a:r>
          </a:p>
          <a:p>
            <a:r>
              <a:rPr lang="en-US" dirty="0"/>
              <a:t>Examples: </a:t>
            </a:r>
          </a:p>
          <a:p>
            <a:pPr lvl="1"/>
            <a:r>
              <a:rPr lang="en-US" dirty="0"/>
              <a:t>Predict future stock prices</a:t>
            </a:r>
          </a:p>
          <a:p>
            <a:pPr lvl="1"/>
            <a:r>
              <a:rPr lang="en-US" dirty="0"/>
              <a:t>Predict future product sales</a:t>
            </a:r>
          </a:p>
          <a:p>
            <a:r>
              <a:rPr lang="en-US" dirty="0"/>
              <a:t>Like regression, this is a supervised learning task</a:t>
            </a:r>
          </a:p>
        </p:txBody>
      </p:sp>
      <p:graphicFrame>
        <p:nvGraphicFramePr>
          <p:cNvPr id="4" name="Chart 3">
            <a:extLst>
              <a:ext uri="{FF2B5EF4-FFF2-40B4-BE49-F238E27FC236}">
                <a16:creationId xmlns:a16="http://schemas.microsoft.com/office/drawing/2014/main" id="{9ED63E02-534F-479F-BAAD-1C1ACDBD68EB}"/>
              </a:ext>
            </a:extLst>
          </p:cNvPr>
          <p:cNvGraphicFramePr>
            <a:graphicFrameLocks/>
          </p:cNvGraphicFramePr>
          <p:nvPr/>
        </p:nvGraphicFramePr>
        <p:xfrm>
          <a:off x="6905624" y="556522"/>
          <a:ext cx="455295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14FBA5E1-6A5D-4A76-AB22-B88977EE64CE}"/>
              </a:ext>
            </a:extLst>
          </p:cNvPr>
          <p:cNvCxnSpPr>
            <a:cxnSpLocks/>
          </p:cNvCxnSpPr>
          <p:nvPr/>
        </p:nvCxnSpPr>
        <p:spPr>
          <a:xfrm>
            <a:off x="10871901" y="832419"/>
            <a:ext cx="0" cy="1846142"/>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graphicFrame>
        <p:nvGraphicFramePr>
          <p:cNvPr id="10" name="Table 10">
            <a:extLst>
              <a:ext uri="{FF2B5EF4-FFF2-40B4-BE49-F238E27FC236}">
                <a16:creationId xmlns:a16="http://schemas.microsoft.com/office/drawing/2014/main" id="{3FF4AA17-2D53-47F7-9446-FFD6AD866FE2}"/>
              </a:ext>
            </a:extLst>
          </p:cNvPr>
          <p:cNvGraphicFramePr>
            <a:graphicFrameLocks noGrp="1"/>
          </p:cNvGraphicFramePr>
          <p:nvPr/>
        </p:nvGraphicFramePr>
        <p:xfrm>
          <a:off x="5406195" y="3738230"/>
          <a:ext cx="4998850" cy="1915809"/>
        </p:xfrm>
        <a:graphic>
          <a:graphicData uri="http://schemas.openxmlformats.org/drawingml/2006/table">
            <a:tbl>
              <a:tblPr firstRow="1" bandRow="1">
                <a:tableStyleId>{00A15C55-8517-42AA-B614-E9B94910E393}</a:tableStyleId>
              </a:tblPr>
              <a:tblGrid>
                <a:gridCol w="999770">
                  <a:extLst>
                    <a:ext uri="{9D8B030D-6E8A-4147-A177-3AD203B41FA5}">
                      <a16:colId xmlns:a16="http://schemas.microsoft.com/office/drawing/2014/main" val="3038520021"/>
                    </a:ext>
                  </a:extLst>
                </a:gridCol>
                <a:gridCol w="999770">
                  <a:extLst>
                    <a:ext uri="{9D8B030D-6E8A-4147-A177-3AD203B41FA5}">
                      <a16:colId xmlns:a16="http://schemas.microsoft.com/office/drawing/2014/main" val="4071887601"/>
                    </a:ext>
                  </a:extLst>
                </a:gridCol>
                <a:gridCol w="999770">
                  <a:extLst>
                    <a:ext uri="{9D8B030D-6E8A-4147-A177-3AD203B41FA5}">
                      <a16:colId xmlns:a16="http://schemas.microsoft.com/office/drawing/2014/main" val="231863993"/>
                    </a:ext>
                  </a:extLst>
                </a:gridCol>
                <a:gridCol w="999770">
                  <a:extLst>
                    <a:ext uri="{9D8B030D-6E8A-4147-A177-3AD203B41FA5}">
                      <a16:colId xmlns:a16="http://schemas.microsoft.com/office/drawing/2014/main" val="3207002300"/>
                    </a:ext>
                  </a:extLst>
                </a:gridCol>
                <a:gridCol w="999770">
                  <a:extLst>
                    <a:ext uri="{9D8B030D-6E8A-4147-A177-3AD203B41FA5}">
                      <a16:colId xmlns:a16="http://schemas.microsoft.com/office/drawing/2014/main" val="2415679210"/>
                    </a:ext>
                  </a:extLst>
                </a:gridCol>
              </a:tblGrid>
              <a:tr h="273687">
                <a:tc>
                  <a:txBody>
                    <a:bodyPr/>
                    <a:lstStyle/>
                    <a:p>
                      <a:pPr algn="ctr" fontAlgn="b"/>
                      <a:r>
                        <a:rPr lang="en-US" sz="1200" b="1" u="none" strike="noStrike" dirty="0">
                          <a:solidFill>
                            <a:schemeClr val="bg1"/>
                          </a:solidFill>
                          <a:effectLst/>
                        </a:rPr>
                        <a:t>Date</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Open</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High</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Low</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Close</a:t>
                      </a:r>
                      <a:endParaRPr lang="en-US" sz="1200" b="1" i="0" u="none" strike="noStrike" dirty="0">
                        <a:solidFill>
                          <a:schemeClr val="bg1"/>
                        </a:solidFill>
                        <a:effectLst/>
                        <a:latin typeface="Calibri" panose="020F0502020204030204" pitchFamily="34" charset="0"/>
                      </a:endParaRPr>
                    </a:p>
                  </a:txBody>
                  <a:tcPr marL="7030" marR="7030" marT="7030" marB="0" anchor="ctr"/>
                </a:tc>
                <a:extLst>
                  <a:ext uri="{0D108BD9-81ED-4DB2-BD59-A6C34878D82A}">
                    <a16:rowId xmlns:a16="http://schemas.microsoft.com/office/drawing/2014/main" val="2609230565"/>
                  </a:ext>
                </a:extLst>
              </a:tr>
              <a:tr h="273687">
                <a:tc>
                  <a:txBody>
                    <a:bodyPr/>
                    <a:lstStyle/>
                    <a:p>
                      <a:pPr algn="r" fontAlgn="b"/>
                      <a:r>
                        <a:rPr lang="en-US" sz="1200" b="0" i="0" u="none" strike="noStrike">
                          <a:solidFill>
                            <a:srgbClr val="000000"/>
                          </a:solidFill>
                          <a:effectLst/>
                          <a:latin typeface="Calibri" panose="020F0502020204030204" pitchFamily="34" charset="0"/>
                        </a:rPr>
                        <a:t>1/4/2022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334.83</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335.2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326.12</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329.01</a:t>
                      </a:r>
                    </a:p>
                  </a:txBody>
                  <a:tcPr marL="9525" marR="9525" marT="9525" marB="0" anchor="b"/>
                </a:tc>
                <a:extLst>
                  <a:ext uri="{0D108BD9-81ED-4DB2-BD59-A6C34878D82A}">
                    <a16:rowId xmlns:a16="http://schemas.microsoft.com/office/drawing/2014/main" val="2505722423"/>
                  </a:ext>
                </a:extLst>
              </a:tr>
              <a:tr h="273687">
                <a:tc>
                  <a:txBody>
                    <a:bodyPr/>
                    <a:lstStyle/>
                    <a:p>
                      <a:pPr algn="r" fontAlgn="b"/>
                      <a:r>
                        <a:rPr lang="en-US" sz="1200" b="0" i="0" u="none" strike="noStrike">
                          <a:solidFill>
                            <a:srgbClr val="000000"/>
                          </a:solidFill>
                          <a:effectLst/>
                          <a:latin typeface="Calibri" panose="020F0502020204030204" pitchFamily="34" charset="0"/>
                        </a:rPr>
                        <a:t>1/5/2022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325.86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326.07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315.98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316.38</a:t>
                      </a:r>
                    </a:p>
                  </a:txBody>
                  <a:tcPr marL="9525" marR="9525" marT="9525" marB="0" anchor="b"/>
                </a:tc>
                <a:extLst>
                  <a:ext uri="{0D108BD9-81ED-4DB2-BD59-A6C34878D82A}">
                    <a16:rowId xmlns:a16="http://schemas.microsoft.com/office/drawing/2014/main" val="4129834630"/>
                  </a:ext>
                </a:extLst>
              </a:tr>
              <a:tr h="273687">
                <a:tc>
                  <a:txBody>
                    <a:bodyPr/>
                    <a:lstStyle/>
                    <a:p>
                      <a:pPr algn="r" fontAlgn="b"/>
                      <a:r>
                        <a:rPr lang="en-US" sz="1200" b="0" i="0" u="none" strike="noStrike">
                          <a:solidFill>
                            <a:srgbClr val="000000"/>
                          </a:solidFill>
                          <a:effectLst/>
                          <a:latin typeface="Calibri" panose="020F0502020204030204" pitchFamily="34" charset="0"/>
                        </a:rPr>
                        <a:t>1/6/2022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313.15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318.7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311.49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313.88</a:t>
                      </a:r>
                    </a:p>
                  </a:txBody>
                  <a:tcPr marL="9525" marR="9525" marT="9525" marB="0" anchor="b"/>
                </a:tc>
                <a:extLst>
                  <a:ext uri="{0D108BD9-81ED-4DB2-BD59-A6C34878D82A}">
                    <a16:rowId xmlns:a16="http://schemas.microsoft.com/office/drawing/2014/main" val="1649881455"/>
                  </a:ext>
                </a:extLst>
              </a:tr>
              <a:tr h="273687">
                <a:tc>
                  <a:txBody>
                    <a:bodyPr/>
                    <a:lstStyle/>
                    <a:p>
                      <a:pPr algn="r" fontAlgn="b"/>
                      <a:r>
                        <a:rPr lang="en-US" sz="1200" b="0" i="0" u="none" strike="noStrike">
                          <a:solidFill>
                            <a:srgbClr val="000000"/>
                          </a:solidFill>
                          <a:effectLst/>
                          <a:latin typeface="Calibri" panose="020F0502020204030204" pitchFamily="34" charset="0"/>
                        </a:rPr>
                        <a:t>1/7/2022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314.15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316.5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310.09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314.04</a:t>
                      </a:r>
                    </a:p>
                  </a:txBody>
                  <a:tcPr marL="9525" marR="9525" marT="9525" marB="0" anchor="b"/>
                </a:tc>
                <a:extLst>
                  <a:ext uri="{0D108BD9-81ED-4DB2-BD59-A6C34878D82A}">
                    <a16:rowId xmlns:a16="http://schemas.microsoft.com/office/drawing/2014/main" val="1341088570"/>
                  </a:ext>
                </a:extLst>
              </a:tr>
              <a:tr h="273687">
                <a:tc>
                  <a:txBody>
                    <a:bodyPr/>
                    <a:lstStyle/>
                    <a:p>
                      <a:pPr algn="r" fontAlgn="b"/>
                      <a:r>
                        <a:rPr lang="en-US" sz="1200" b="0" i="0" u="none" strike="noStrike">
                          <a:solidFill>
                            <a:srgbClr val="000000"/>
                          </a:solidFill>
                          <a:effectLst/>
                          <a:latin typeface="Calibri" panose="020F0502020204030204" pitchFamily="34" charset="0"/>
                        </a:rPr>
                        <a:t>1/10/2022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309.49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314.72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304.69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314.27</a:t>
                      </a:r>
                    </a:p>
                  </a:txBody>
                  <a:tcPr marL="9525" marR="9525" marT="9525" marB="0" anchor="b"/>
                </a:tc>
                <a:extLst>
                  <a:ext uri="{0D108BD9-81ED-4DB2-BD59-A6C34878D82A}">
                    <a16:rowId xmlns:a16="http://schemas.microsoft.com/office/drawing/2014/main" val="2620169070"/>
                  </a:ext>
                </a:extLst>
              </a:tr>
              <a:tr h="273687">
                <a:tc>
                  <a:txBody>
                    <a:bodyPr/>
                    <a:lstStyle/>
                    <a:p>
                      <a:pPr algn="r" fontAlgn="b"/>
                      <a:r>
                        <a:rPr lang="en-US" sz="1200" b="0" i="0" u="none" strike="noStrike">
                          <a:solidFill>
                            <a:srgbClr val="000000"/>
                          </a:solidFill>
                          <a:effectLst/>
                          <a:latin typeface="Calibri" panose="020F0502020204030204" pitchFamily="34" charset="0"/>
                        </a:rPr>
                        <a:t>1/11/2022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313.38</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316.61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309.89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314.98</a:t>
                      </a:r>
                    </a:p>
                  </a:txBody>
                  <a:tcPr marL="9525" marR="9525" marT="9525" marB="0" anchor="b"/>
                </a:tc>
                <a:extLst>
                  <a:ext uri="{0D108BD9-81ED-4DB2-BD59-A6C34878D82A}">
                    <a16:rowId xmlns:a16="http://schemas.microsoft.com/office/drawing/2014/main" val="697867635"/>
                  </a:ext>
                </a:extLst>
              </a:tr>
            </a:tbl>
          </a:graphicData>
        </a:graphic>
      </p:graphicFrame>
      <p:graphicFrame>
        <p:nvGraphicFramePr>
          <p:cNvPr id="11" name="Table 10">
            <a:extLst>
              <a:ext uri="{FF2B5EF4-FFF2-40B4-BE49-F238E27FC236}">
                <a16:creationId xmlns:a16="http://schemas.microsoft.com/office/drawing/2014/main" id="{06019928-51F3-4FC4-8CBA-CA26C273A365}"/>
              </a:ext>
            </a:extLst>
          </p:cNvPr>
          <p:cNvGraphicFramePr>
            <a:graphicFrameLocks noGrp="1"/>
          </p:cNvGraphicFramePr>
          <p:nvPr/>
        </p:nvGraphicFramePr>
        <p:xfrm>
          <a:off x="11078181" y="3728749"/>
          <a:ext cx="999770" cy="1915809"/>
        </p:xfrm>
        <a:graphic>
          <a:graphicData uri="http://schemas.openxmlformats.org/drawingml/2006/table">
            <a:tbl>
              <a:tblPr firstRow="1" bandRow="1">
                <a:tableStyleId>{93296810-A885-4BE3-A3E7-6D5BEEA58F35}</a:tableStyleId>
              </a:tblPr>
              <a:tblGrid>
                <a:gridCol w="999770">
                  <a:extLst>
                    <a:ext uri="{9D8B030D-6E8A-4147-A177-3AD203B41FA5}">
                      <a16:colId xmlns:a16="http://schemas.microsoft.com/office/drawing/2014/main" val="1441278130"/>
                    </a:ext>
                  </a:extLst>
                </a:gridCol>
              </a:tblGrid>
              <a:tr h="273687">
                <a:tc>
                  <a:txBody>
                    <a:bodyPr/>
                    <a:lstStyle/>
                    <a:p>
                      <a:pPr algn="ctr" fontAlgn="b"/>
                      <a:r>
                        <a:rPr lang="en-US" sz="1200" b="1" u="none" strike="noStrike" dirty="0" err="1">
                          <a:solidFill>
                            <a:schemeClr val="bg1"/>
                          </a:solidFill>
                          <a:effectLst/>
                        </a:rPr>
                        <a:t>NextClose</a:t>
                      </a:r>
                      <a:endParaRPr lang="en-US" sz="1200" b="1" i="0" u="none" strike="noStrike" dirty="0">
                        <a:solidFill>
                          <a:schemeClr val="bg1"/>
                        </a:solidFill>
                        <a:effectLst/>
                        <a:latin typeface="Calibri" panose="020F0502020204030204" pitchFamily="34" charset="0"/>
                      </a:endParaRPr>
                    </a:p>
                  </a:txBody>
                  <a:tcPr marL="7030" marR="7030" marT="7030" marB="0" anchor="ctr"/>
                </a:tc>
                <a:extLst>
                  <a:ext uri="{0D108BD9-81ED-4DB2-BD59-A6C34878D82A}">
                    <a16:rowId xmlns:a16="http://schemas.microsoft.com/office/drawing/2014/main" val="684285565"/>
                  </a:ext>
                </a:extLst>
              </a:tr>
              <a:tr h="273687">
                <a:tc>
                  <a:txBody>
                    <a:bodyPr/>
                    <a:lstStyle/>
                    <a:p>
                      <a:pPr algn="r" fontAlgn="b"/>
                      <a:r>
                        <a:rPr lang="en-US" sz="1200" b="0" i="0" u="none" strike="noStrike" dirty="0">
                          <a:solidFill>
                            <a:srgbClr val="000000"/>
                          </a:solidFill>
                          <a:effectLst/>
                          <a:latin typeface="Calibri" panose="020F0502020204030204" pitchFamily="34" charset="0"/>
                        </a:rPr>
                        <a:t>316.38</a:t>
                      </a:r>
                    </a:p>
                  </a:txBody>
                  <a:tcPr marL="9525" marR="9525" marT="9525" marB="0" anchor="b"/>
                </a:tc>
                <a:extLst>
                  <a:ext uri="{0D108BD9-81ED-4DB2-BD59-A6C34878D82A}">
                    <a16:rowId xmlns:a16="http://schemas.microsoft.com/office/drawing/2014/main" val="2928412088"/>
                  </a:ext>
                </a:extLst>
              </a:tr>
              <a:tr h="273687">
                <a:tc>
                  <a:txBody>
                    <a:bodyPr/>
                    <a:lstStyle/>
                    <a:p>
                      <a:pPr algn="r" fontAlgn="b"/>
                      <a:r>
                        <a:rPr lang="en-US" sz="1200" b="0" i="0" u="none" strike="noStrike" dirty="0">
                          <a:solidFill>
                            <a:srgbClr val="000000"/>
                          </a:solidFill>
                          <a:effectLst/>
                          <a:latin typeface="Calibri" panose="020F0502020204030204" pitchFamily="34" charset="0"/>
                        </a:rPr>
                        <a:t>313.88</a:t>
                      </a:r>
                    </a:p>
                  </a:txBody>
                  <a:tcPr marL="9525" marR="9525" marT="9525" marB="0" anchor="b"/>
                </a:tc>
                <a:extLst>
                  <a:ext uri="{0D108BD9-81ED-4DB2-BD59-A6C34878D82A}">
                    <a16:rowId xmlns:a16="http://schemas.microsoft.com/office/drawing/2014/main" val="2065551603"/>
                  </a:ext>
                </a:extLst>
              </a:tr>
              <a:tr h="273687">
                <a:tc>
                  <a:txBody>
                    <a:bodyPr/>
                    <a:lstStyle/>
                    <a:p>
                      <a:pPr algn="r" fontAlgn="b"/>
                      <a:r>
                        <a:rPr lang="en-US" sz="1200" b="0" i="0" u="none" strike="noStrike" dirty="0">
                          <a:solidFill>
                            <a:srgbClr val="000000"/>
                          </a:solidFill>
                          <a:effectLst/>
                          <a:latin typeface="Calibri" panose="020F0502020204030204" pitchFamily="34" charset="0"/>
                        </a:rPr>
                        <a:t>314.04</a:t>
                      </a:r>
                    </a:p>
                  </a:txBody>
                  <a:tcPr marL="9525" marR="9525" marT="9525" marB="0" anchor="b"/>
                </a:tc>
                <a:extLst>
                  <a:ext uri="{0D108BD9-81ED-4DB2-BD59-A6C34878D82A}">
                    <a16:rowId xmlns:a16="http://schemas.microsoft.com/office/drawing/2014/main" val="2297655550"/>
                  </a:ext>
                </a:extLst>
              </a:tr>
              <a:tr h="273687">
                <a:tc>
                  <a:txBody>
                    <a:bodyPr/>
                    <a:lstStyle/>
                    <a:p>
                      <a:pPr algn="r" fontAlgn="b"/>
                      <a:r>
                        <a:rPr lang="en-US" sz="1200" b="0" i="0" u="none" strike="noStrike" dirty="0">
                          <a:solidFill>
                            <a:srgbClr val="000000"/>
                          </a:solidFill>
                          <a:effectLst/>
                          <a:latin typeface="Calibri" panose="020F0502020204030204" pitchFamily="34" charset="0"/>
                        </a:rPr>
                        <a:t>314.27</a:t>
                      </a:r>
                    </a:p>
                  </a:txBody>
                  <a:tcPr marL="9525" marR="9525" marT="9525" marB="0" anchor="b"/>
                </a:tc>
                <a:extLst>
                  <a:ext uri="{0D108BD9-81ED-4DB2-BD59-A6C34878D82A}">
                    <a16:rowId xmlns:a16="http://schemas.microsoft.com/office/drawing/2014/main" val="2320953050"/>
                  </a:ext>
                </a:extLst>
              </a:tr>
              <a:tr h="273687">
                <a:tc>
                  <a:txBody>
                    <a:bodyPr/>
                    <a:lstStyle/>
                    <a:p>
                      <a:pPr algn="r" fontAlgn="b"/>
                      <a:r>
                        <a:rPr lang="en-US" sz="1200" b="0" i="0" u="none" strike="noStrike" dirty="0">
                          <a:solidFill>
                            <a:srgbClr val="000000"/>
                          </a:solidFill>
                          <a:effectLst/>
                          <a:latin typeface="Calibri" panose="020F0502020204030204" pitchFamily="34" charset="0"/>
                        </a:rPr>
                        <a:t>314.98</a:t>
                      </a:r>
                    </a:p>
                  </a:txBody>
                  <a:tcPr marL="9525" marR="9525" marT="9525" marB="0" anchor="b"/>
                </a:tc>
                <a:extLst>
                  <a:ext uri="{0D108BD9-81ED-4DB2-BD59-A6C34878D82A}">
                    <a16:rowId xmlns:a16="http://schemas.microsoft.com/office/drawing/2014/main" val="3229786951"/>
                  </a:ext>
                </a:extLst>
              </a:tr>
              <a:tr h="273687">
                <a:tc>
                  <a:txBody>
                    <a:bodyPr/>
                    <a:lstStyle/>
                    <a:p>
                      <a:pPr algn="r" fontAlgn="b"/>
                      <a:r>
                        <a:rPr lang="en-US" sz="1200" b="1" u="none" strike="noStrike" dirty="0">
                          <a:solidFill>
                            <a:srgbClr val="000000"/>
                          </a:solidFill>
                          <a:effectLst/>
                        </a:rPr>
                        <a:t>???</a:t>
                      </a:r>
                      <a:endParaRPr lang="en-US" sz="1200" b="1" i="0" u="none" strike="noStrike" dirty="0">
                        <a:solidFill>
                          <a:srgbClr val="000000"/>
                        </a:solidFill>
                        <a:effectLst/>
                        <a:latin typeface="Calibri" panose="020F0502020204030204" pitchFamily="34" charset="0"/>
                      </a:endParaRPr>
                    </a:p>
                  </a:txBody>
                  <a:tcPr marL="7030" marR="7030" marT="7030" marB="0" anchor="b"/>
                </a:tc>
                <a:extLst>
                  <a:ext uri="{0D108BD9-81ED-4DB2-BD59-A6C34878D82A}">
                    <a16:rowId xmlns:a16="http://schemas.microsoft.com/office/drawing/2014/main" val="4287252481"/>
                  </a:ext>
                </a:extLst>
              </a:tr>
            </a:tbl>
          </a:graphicData>
        </a:graphic>
      </p:graphicFrame>
      <p:sp>
        <p:nvSpPr>
          <p:cNvPr id="12" name="Arrow: Right 11">
            <a:extLst>
              <a:ext uri="{FF2B5EF4-FFF2-40B4-BE49-F238E27FC236}">
                <a16:creationId xmlns:a16="http://schemas.microsoft.com/office/drawing/2014/main" id="{4D599CE1-9E71-44B2-B009-A1B4587684F3}"/>
              </a:ext>
            </a:extLst>
          </p:cNvPr>
          <p:cNvSpPr/>
          <p:nvPr/>
        </p:nvSpPr>
        <p:spPr>
          <a:xfrm>
            <a:off x="10659632" y="4485664"/>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2B6F-2D03-4831-BC46-37B5415B48DC}"/>
              </a:ext>
            </a:extLst>
          </p:cNvPr>
          <p:cNvSpPr>
            <a:spLocks noGrp="1"/>
          </p:cNvSpPr>
          <p:nvPr>
            <p:ph type="title"/>
          </p:nvPr>
        </p:nvSpPr>
        <p:spPr/>
        <p:txBody>
          <a:bodyPr/>
          <a:lstStyle/>
          <a:p>
            <a:r>
              <a:rPr lang="en-US" dirty="0"/>
              <a:t>Example: Temperature Data</a:t>
            </a:r>
          </a:p>
        </p:txBody>
      </p:sp>
      <p:sp>
        <p:nvSpPr>
          <p:cNvPr id="3" name="Content Placeholder 2">
            <a:extLst>
              <a:ext uri="{FF2B5EF4-FFF2-40B4-BE49-F238E27FC236}">
                <a16:creationId xmlns:a16="http://schemas.microsoft.com/office/drawing/2014/main" id="{6F72AAB6-E8D0-47C6-8056-2444FF05BB02}"/>
              </a:ext>
            </a:extLst>
          </p:cNvPr>
          <p:cNvSpPr>
            <a:spLocks noGrp="1"/>
          </p:cNvSpPr>
          <p:nvPr>
            <p:ph sz="quarter" idx="10"/>
          </p:nvPr>
        </p:nvSpPr>
        <p:spPr>
          <a:xfrm>
            <a:off x="733425" y="908093"/>
            <a:ext cx="6754053" cy="5221539"/>
          </a:xfrm>
        </p:spPr>
        <p:txBody>
          <a:bodyPr/>
          <a:lstStyle/>
          <a:p>
            <a:r>
              <a:rPr lang="en-US" dirty="0"/>
              <a:t>We will be using the daily minimum temperature data to demonstrate models in this module</a:t>
            </a:r>
          </a:p>
          <a:p>
            <a:r>
              <a:rPr lang="en-US" dirty="0"/>
              <a:t>The data has 3650 rows, each representing a day from 1/1/1981 until 12/31/1990</a:t>
            </a:r>
          </a:p>
          <a:p>
            <a:r>
              <a:rPr lang="en-US" dirty="0"/>
              <a:t>Columns are Date and Temp</a:t>
            </a:r>
          </a:p>
          <a:p>
            <a:r>
              <a:rPr lang="en-US" dirty="0"/>
              <a:t>We will need to transform this data to the features – target format before being able to model with it</a:t>
            </a:r>
          </a:p>
        </p:txBody>
      </p:sp>
      <p:pic>
        <p:nvPicPr>
          <p:cNvPr id="6" name="Picture 5">
            <a:extLst>
              <a:ext uri="{FF2B5EF4-FFF2-40B4-BE49-F238E27FC236}">
                <a16:creationId xmlns:a16="http://schemas.microsoft.com/office/drawing/2014/main" id="{1CA4084F-359E-43A7-8B5F-2B08581EB4B5}"/>
              </a:ext>
            </a:extLst>
          </p:cNvPr>
          <p:cNvPicPr>
            <a:picLocks noChangeAspect="1"/>
          </p:cNvPicPr>
          <p:nvPr/>
        </p:nvPicPr>
        <p:blipFill>
          <a:blip r:embed="rId2"/>
          <a:stretch>
            <a:fillRect/>
          </a:stretch>
        </p:blipFill>
        <p:spPr>
          <a:xfrm>
            <a:off x="8394498" y="442626"/>
            <a:ext cx="2742221" cy="5027405"/>
          </a:xfrm>
          <a:prstGeom prst="rect">
            <a:avLst/>
          </a:prstGeom>
        </p:spPr>
      </p:pic>
    </p:spTree>
    <p:extLst>
      <p:ext uri="{BB962C8B-B14F-4D97-AF65-F5344CB8AC3E}">
        <p14:creationId xmlns:p14="http://schemas.microsoft.com/office/powerpoint/2010/main" val="364409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D6C9-1239-431E-9265-412789DD3DCC}"/>
              </a:ext>
            </a:extLst>
          </p:cNvPr>
          <p:cNvSpPr>
            <a:spLocks noGrp="1"/>
          </p:cNvSpPr>
          <p:nvPr>
            <p:ph type="title"/>
          </p:nvPr>
        </p:nvSpPr>
        <p:spPr/>
        <p:txBody>
          <a:bodyPr/>
          <a:lstStyle/>
          <a:p>
            <a:r>
              <a:rPr lang="en-US" dirty="0"/>
              <a:t>Predicting Next Day Temperature</a:t>
            </a:r>
          </a:p>
        </p:txBody>
      </p:sp>
      <p:sp>
        <p:nvSpPr>
          <p:cNvPr id="7" name="Content Placeholder 6">
            <a:extLst>
              <a:ext uri="{FF2B5EF4-FFF2-40B4-BE49-F238E27FC236}">
                <a16:creationId xmlns:a16="http://schemas.microsoft.com/office/drawing/2014/main" id="{A6365482-BC47-4E6F-8E3C-8571724215E4}"/>
              </a:ext>
            </a:extLst>
          </p:cNvPr>
          <p:cNvSpPr>
            <a:spLocks noGrp="1"/>
          </p:cNvSpPr>
          <p:nvPr>
            <p:ph sz="quarter" idx="10"/>
          </p:nvPr>
        </p:nvSpPr>
        <p:spPr>
          <a:xfrm>
            <a:off x="733426" y="908093"/>
            <a:ext cx="3712242" cy="5221539"/>
          </a:xfrm>
        </p:spPr>
        <p:txBody>
          <a:bodyPr/>
          <a:lstStyle/>
          <a:p>
            <a:r>
              <a:rPr lang="en-US" sz="2000" dirty="0"/>
              <a:t>As can be seen, the only feature in this data is Temp. </a:t>
            </a:r>
          </a:p>
          <a:p>
            <a:pPr lvl="1"/>
            <a:r>
              <a:rPr lang="en-US" sz="1800" dirty="0"/>
              <a:t>Date is a timestamp and cannot be used in models directly. It can be transformed to features such as week, month, quarter, season, holiday, etc. if needed. However, we will not do that in this example</a:t>
            </a:r>
          </a:p>
          <a:p>
            <a:r>
              <a:rPr lang="en-US" sz="2000" dirty="0"/>
              <a:t>We want the data to be in the following format</a:t>
            </a:r>
          </a:p>
          <a:p>
            <a:pPr lvl="1"/>
            <a:r>
              <a:rPr lang="en-US" sz="1800" dirty="0"/>
              <a:t>Features are temperature data until the current day. Days before that are acceptable</a:t>
            </a:r>
          </a:p>
          <a:p>
            <a:pPr lvl="1"/>
            <a:r>
              <a:rPr lang="en-US" sz="1800" dirty="0"/>
              <a:t>Target is next day temperature</a:t>
            </a:r>
          </a:p>
        </p:txBody>
      </p:sp>
      <p:pic>
        <p:nvPicPr>
          <p:cNvPr id="9" name="Picture 8">
            <a:extLst>
              <a:ext uri="{FF2B5EF4-FFF2-40B4-BE49-F238E27FC236}">
                <a16:creationId xmlns:a16="http://schemas.microsoft.com/office/drawing/2014/main" id="{064972E4-657C-4C29-BABA-AA1D7BE9165D}"/>
              </a:ext>
            </a:extLst>
          </p:cNvPr>
          <p:cNvPicPr>
            <a:picLocks noChangeAspect="1"/>
          </p:cNvPicPr>
          <p:nvPr/>
        </p:nvPicPr>
        <p:blipFill rotWithShape="1">
          <a:blip r:embed="rId2"/>
          <a:srcRect b="41906"/>
          <a:stretch/>
        </p:blipFill>
        <p:spPr>
          <a:xfrm>
            <a:off x="4599610" y="2135568"/>
            <a:ext cx="1784140" cy="1868614"/>
          </a:xfrm>
          <a:prstGeom prst="rect">
            <a:avLst/>
          </a:prstGeom>
        </p:spPr>
      </p:pic>
      <p:pic>
        <p:nvPicPr>
          <p:cNvPr id="15" name="Picture 14">
            <a:extLst>
              <a:ext uri="{FF2B5EF4-FFF2-40B4-BE49-F238E27FC236}">
                <a16:creationId xmlns:a16="http://schemas.microsoft.com/office/drawing/2014/main" id="{EDA71611-C96D-4C9B-A012-3517F7FF9E01}"/>
              </a:ext>
            </a:extLst>
          </p:cNvPr>
          <p:cNvPicPr>
            <a:picLocks noChangeAspect="1"/>
          </p:cNvPicPr>
          <p:nvPr/>
        </p:nvPicPr>
        <p:blipFill rotWithShape="1">
          <a:blip r:embed="rId3"/>
          <a:srcRect b="41442"/>
          <a:stretch/>
        </p:blipFill>
        <p:spPr>
          <a:xfrm>
            <a:off x="6348883" y="2135567"/>
            <a:ext cx="1743360" cy="1868615"/>
          </a:xfrm>
          <a:prstGeom prst="rect">
            <a:avLst/>
          </a:prstGeom>
        </p:spPr>
      </p:pic>
      <p:sp>
        <p:nvSpPr>
          <p:cNvPr id="16" name="TextBox 15">
            <a:extLst>
              <a:ext uri="{FF2B5EF4-FFF2-40B4-BE49-F238E27FC236}">
                <a16:creationId xmlns:a16="http://schemas.microsoft.com/office/drawing/2014/main" id="{C4DB7607-93F0-48B2-8543-AA05649854F8}"/>
              </a:ext>
            </a:extLst>
          </p:cNvPr>
          <p:cNvSpPr txBox="1"/>
          <p:nvPr/>
        </p:nvSpPr>
        <p:spPr>
          <a:xfrm>
            <a:off x="6771672" y="4006766"/>
            <a:ext cx="992066" cy="369332"/>
          </a:xfrm>
          <a:prstGeom prst="rect">
            <a:avLst/>
          </a:prstGeom>
          <a:noFill/>
        </p:spPr>
        <p:txBody>
          <a:bodyPr wrap="none" rtlCol="0">
            <a:spAutoFit/>
          </a:bodyPr>
          <a:lstStyle/>
          <a:p>
            <a:r>
              <a:rPr lang="en-US" dirty="0"/>
              <a:t>Features</a:t>
            </a:r>
          </a:p>
        </p:txBody>
      </p:sp>
      <p:sp>
        <p:nvSpPr>
          <p:cNvPr id="20" name="TextBox 19">
            <a:extLst>
              <a:ext uri="{FF2B5EF4-FFF2-40B4-BE49-F238E27FC236}">
                <a16:creationId xmlns:a16="http://schemas.microsoft.com/office/drawing/2014/main" id="{186B02C3-2FE4-4C8B-A33D-2044389D4FC2}"/>
              </a:ext>
            </a:extLst>
          </p:cNvPr>
          <p:cNvSpPr txBox="1"/>
          <p:nvPr/>
        </p:nvSpPr>
        <p:spPr>
          <a:xfrm>
            <a:off x="11013418" y="4006766"/>
            <a:ext cx="764697" cy="369332"/>
          </a:xfrm>
          <a:prstGeom prst="rect">
            <a:avLst/>
          </a:prstGeom>
          <a:noFill/>
        </p:spPr>
        <p:txBody>
          <a:bodyPr wrap="none" rtlCol="0">
            <a:spAutoFit/>
          </a:bodyPr>
          <a:lstStyle/>
          <a:p>
            <a:r>
              <a:rPr lang="en-US" dirty="0"/>
              <a:t>Target</a:t>
            </a:r>
          </a:p>
        </p:txBody>
      </p:sp>
      <p:pic>
        <p:nvPicPr>
          <p:cNvPr id="18" name="Picture 17">
            <a:extLst>
              <a:ext uri="{FF2B5EF4-FFF2-40B4-BE49-F238E27FC236}">
                <a16:creationId xmlns:a16="http://schemas.microsoft.com/office/drawing/2014/main" id="{053CB464-EA7B-4954-958E-55E6809CE2E4}"/>
              </a:ext>
            </a:extLst>
          </p:cNvPr>
          <p:cNvPicPr>
            <a:picLocks noChangeAspect="1"/>
          </p:cNvPicPr>
          <p:nvPr/>
        </p:nvPicPr>
        <p:blipFill rotWithShape="1">
          <a:blip r:embed="rId4"/>
          <a:srcRect b="40795"/>
          <a:stretch/>
        </p:blipFill>
        <p:spPr>
          <a:xfrm>
            <a:off x="8092243" y="2135567"/>
            <a:ext cx="1710889" cy="1868614"/>
          </a:xfrm>
          <a:prstGeom prst="rect">
            <a:avLst/>
          </a:prstGeom>
        </p:spPr>
      </p:pic>
      <p:pic>
        <p:nvPicPr>
          <p:cNvPr id="23" name="Picture 22">
            <a:extLst>
              <a:ext uri="{FF2B5EF4-FFF2-40B4-BE49-F238E27FC236}">
                <a16:creationId xmlns:a16="http://schemas.microsoft.com/office/drawing/2014/main" id="{F890F050-B66B-4062-BAF4-549B237242C2}"/>
              </a:ext>
            </a:extLst>
          </p:cNvPr>
          <p:cNvPicPr>
            <a:picLocks noChangeAspect="1"/>
          </p:cNvPicPr>
          <p:nvPr/>
        </p:nvPicPr>
        <p:blipFill rotWithShape="1">
          <a:blip r:embed="rId5"/>
          <a:srcRect b="40727"/>
          <a:stretch/>
        </p:blipFill>
        <p:spPr>
          <a:xfrm>
            <a:off x="10457543" y="2135568"/>
            <a:ext cx="1691247" cy="1868614"/>
          </a:xfrm>
          <a:prstGeom prst="rect">
            <a:avLst/>
          </a:prstGeom>
        </p:spPr>
      </p:pic>
      <p:sp>
        <p:nvSpPr>
          <p:cNvPr id="24" name="Arrow: Right 23">
            <a:extLst>
              <a:ext uri="{FF2B5EF4-FFF2-40B4-BE49-F238E27FC236}">
                <a16:creationId xmlns:a16="http://schemas.microsoft.com/office/drawing/2014/main" id="{E9D9C8B0-7C0B-4CD7-BA01-EFC02E384DEF}"/>
              </a:ext>
            </a:extLst>
          </p:cNvPr>
          <p:cNvSpPr/>
          <p:nvPr/>
        </p:nvSpPr>
        <p:spPr>
          <a:xfrm>
            <a:off x="9979942" y="2975443"/>
            <a:ext cx="300790" cy="188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5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8544-855A-465F-B3F1-9A3A023F9C2C}"/>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C73E3958-63F4-4B2A-9E90-04420F097A88}"/>
              </a:ext>
            </a:extLst>
          </p:cNvPr>
          <p:cNvSpPr>
            <a:spLocks noGrp="1"/>
          </p:cNvSpPr>
          <p:nvPr>
            <p:ph sz="quarter" idx="10"/>
          </p:nvPr>
        </p:nvSpPr>
        <p:spPr/>
        <p:txBody>
          <a:bodyPr/>
          <a:lstStyle/>
          <a:p>
            <a:r>
              <a:rPr lang="en-US" dirty="0"/>
              <a:t>After transformation, the data can be modeled like normal regression data</a:t>
            </a:r>
          </a:p>
          <a:p>
            <a:r>
              <a:rPr lang="en-US" dirty="0"/>
              <a:t>However, we usually split train/test by time, not randomly. For example, the first nine years are used for training and validation, and the last year is for testing</a:t>
            </a:r>
          </a:p>
          <a:p>
            <a:r>
              <a:rPr lang="en-US" dirty="0"/>
              <a:t>Note: there are advance deep learning models that can automatically learn historical data without defining windows. However, we will not discuss them in this course.</a:t>
            </a:r>
          </a:p>
        </p:txBody>
      </p:sp>
    </p:spTree>
    <p:extLst>
      <p:ext uri="{BB962C8B-B14F-4D97-AF65-F5344CB8AC3E}">
        <p14:creationId xmlns:p14="http://schemas.microsoft.com/office/powerpoint/2010/main" val="402766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5BD-E922-4270-AE81-FC5917DBF7AB}"/>
              </a:ext>
            </a:extLst>
          </p:cNvPr>
          <p:cNvSpPr>
            <a:spLocks noGrp="1"/>
          </p:cNvSpPr>
          <p:nvPr>
            <p:ph type="title"/>
          </p:nvPr>
        </p:nvSpPr>
        <p:spPr/>
        <p:txBody>
          <a:bodyPr/>
          <a:lstStyle/>
          <a:p>
            <a:r>
              <a:rPr lang="en-US" dirty="0"/>
              <a:t>Window Size and Performance</a:t>
            </a:r>
          </a:p>
        </p:txBody>
      </p:sp>
      <p:sp>
        <p:nvSpPr>
          <p:cNvPr id="3" name="Content Placeholder 2">
            <a:extLst>
              <a:ext uri="{FF2B5EF4-FFF2-40B4-BE49-F238E27FC236}">
                <a16:creationId xmlns:a16="http://schemas.microsoft.com/office/drawing/2014/main" id="{EB8614ED-E04E-4A37-8F88-C43B3BDB86C1}"/>
              </a:ext>
            </a:extLst>
          </p:cNvPr>
          <p:cNvSpPr>
            <a:spLocks noGrp="1"/>
          </p:cNvSpPr>
          <p:nvPr>
            <p:ph sz="quarter" idx="10"/>
          </p:nvPr>
        </p:nvSpPr>
        <p:spPr/>
        <p:txBody>
          <a:bodyPr/>
          <a:lstStyle/>
          <a:p>
            <a:r>
              <a:rPr lang="en-US" dirty="0"/>
              <a:t>In general, larger window sizes mean going further into history from each current time point, and are potentially better</a:t>
            </a:r>
          </a:p>
          <a:p>
            <a:pPr lvl="1"/>
            <a:r>
              <a:rPr lang="en-US" dirty="0"/>
              <a:t>Depending on the nature of the data, this is not always true</a:t>
            </a:r>
          </a:p>
          <a:p>
            <a:pPr lvl="1"/>
            <a:r>
              <a:rPr lang="en-US" dirty="0"/>
              <a:t>The improvement can also be marginal compared to the increase in model complexity</a:t>
            </a:r>
          </a:p>
        </p:txBody>
      </p:sp>
      <p:graphicFrame>
        <p:nvGraphicFramePr>
          <p:cNvPr id="4" name="Table 4">
            <a:extLst>
              <a:ext uri="{FF2B5EF4-FFF2-40B4-BE49-F238E27FC236}">
                <a16:creationId xmlns:a16="http://schemas.microsoft.com/office/drawing/2014/main" id="{50F97C92-D31B-4756-8B78-F778FE24CD48}"/>
              </a:ext>
            </a:extLst>
          </p:cNvPr>
          <p:cNvGraphicFramePr>
            <a:graphicFrameLocks noGrp="1"/>
          </p:cNvGraphicFramePr>
          <p:nvPr>
            <p:extLst>
              <p:ext uri="{D42A27DB-BD31-4B8C-83A1-F6EECF244321}">
                <p14:modId xmlns:p14="http://schemas.microsoft.com/office/powerpoint/2010/main" val="1367210899"/>
              </p:ext>
            </p:extLst>
          </p:nvPr>
        </p:nvGraphicFramePr>
        <p:xfrm>
          <a:off x="1927225" y="321844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1104581"/>
                    </a:ext>
                  </a:extLst>
                </a:gridCol>
                <a:gridCol w="2709333">
                  <a:extLst>
                    <a:ext uri="{9D8B030D-6E8A-4147-A177-3AD203B41FA5}">
                      <a16:colId xmlns:a16="http://schemas.microsoft.com/office/drawing/2014/main" val="1632964215"/>
                    </a:ext>
                  </a:extLst>
                </a:gridCol>
                <a:gridCol w="2709333">
                  <a:extLst>
                    <a:ext uri="{9D8B030D-6E8A-4147-A177-3AD203B41FA5}">
                      <a16:colId xmlns:a16="http://schemas.microsoft.com/office/drawing/2014/main" val="2806305041"/>
                    </a:ext>
                  </a:extLst>
                </a:gridCol>
              </a:tblGrid>
              <a:tr h="370840">
                <a:tc>
                  <a:txBody>
                    <a:bodyPr/>
                    <a:lstStyle/>
                    <a:p>
                      <a:endParaRPr lang="en-US"/>
                    </a:p>
                  </a:txBody>
                  <a:tcPr/>
                </a:tc>
                <a:tc>
                  <a:txBody>
                    <a:bodyPr/>
                    <a:lstStyle/>
                    <a:p>
                      <a:r>
                        <a:rPr lang="en-US" dirty="0"/>
                        <a:t>Window = 5</a:t>
                      </a:r>
                    </a:p>
                  </a:txBody>
                  <a:tcPr/>
                </a:tc>
                <a:tc>
                  <a:txBody>
                    <a:bodyPr/>
                    <a:lstStyle/>
                    <a:p>
                      <a:r>
                        <a:rPr lang="en-US" dirty="0"/>
                        <a:t>Window = 10</a:t>
                      </a:r>
                    </a:p>
                  </a:txBody>
                  <a:tcPr/>
                </a:tc>
                <a:extLst>
                  <a:ext uri="{0D108BD9-81ED-4DB2-BD59-A6C34878D82A}">
                    <a16:rowId xmlns:a16="http://schemas.microsoft.com/office/drawing/2014/main" val="314654224"/>
                  </a:ext>
                </a:extLst>
              </a:tr>
              <a:tr h="370840">
                <a:tc>
                  <a:txBody>
                    <a:bodyPr/>
                    <a:lstStyle/>
                    <a:p>
                      <a:r>
                        <a:rPr lang="en-US" dirty="0"/>
                        <a:t>SVR</a:t>
                      </a:r>
                    </a:p>
                  </a:txBody>
                  <a:tcPr/>
                </a:tc>
                <a:tc>
                  <a:txBody>
                    <a:bodyPr/>
                    <a:lstStyle/>
                    <a:p>
                      <a:r>
                        <a:rPr lang="en-US" dirty="0"/>
                        <a:t>0.657</a:t>
                      </a:r>
                    </a:p>
                  </a:txBody>
                  <a:tcPr/>
                </a:tc>
                <a:tc>
                  <a:txBody>
                    <a:bodyPr/>
                    <a:lstStyle/>
                    <a:p>
                      <a:r>
                        <a:rPr lang="en-US" dirty="0"/>
                        <a:t>0.672</a:t>
                      </a:r>
                    </a:p>
                  </a:txBody>
                  <a:tcPr/>
                </a:tc>
                <a:extLst>
                  <a:ext uri="{0D108BD9-81ED-4DB2-BD59-A6C34878D82A}">
                    <a16:rowId xmlns:a16="http://schemas.microsoft.com/office/drawing/2014/main" val="1589581020"/>
                  </a:ext>
                </a:extLst>
              </a:tr>
              <a:tr h="370840">
                <a:tc>
                  <a:txBody>
                    <a:bodyPr/>
                    <a:lstStyle/>
                    <a:p>
                      <a:r>
                        <a:rPr lang="en-US" dirty="0"/>
                        <a:t>Decision Tree</a:t>
                      </a:r>
                    </a:p>
                  </a:txBody>
                  <a:tcPr/>
                </a:tc>
                <a:tc>
                  <a:txBody>
                    <a:bodyPr/>
                    <a:lstStyle/>
                    <a:p>
                      <a:r>
                        <a:rPr lang="en-US" dirty="0"/>
                        <a:t>0.627</a:t>
                      </a:r>
                    </a:p>
                  </a:txBody>
                  <a:tcPr/>
                </a:tc>
                <a:tc>
                  <a:txBody>
                    <a:bodyPr/>
                    <a:lstStyle/>
                    <a:p>
                      <a:r>
                        <a:rPr lang="en-US" dirty="0"/>
                        <a:t>0.611</a:t>
                      </a:r>
                    </a:p>
                  </a:txBody>
                  <a:tcPr/>
                </a:tc>
                <a:extLst>
                  <a:ext uri="{0D108BD9-81ED-4DB2-BD59-A6C34878D82A}">
                    <a16:rowId xmlns:a16="http://schemas.microsoft.com/office/drawing/2014/main" val="3716112447"/>
                  </a:ext>
                </a:extLst>
              </a:tr>
              <a:tr h="370840">
                <a:tc>
                  <a:txBody>
                    <a:bodyPr/>
                    <a:lstStyle/>
                    <a:p>
                      <a:r>
                        <a:rPr lang="en-US" dirty="0"/>
                        <a:t>Random Forest</a:t>
                      </a:r>
                    </a:p>
                  </a:txBody>
                  <a:tcPr/>
                </a:tc>
                <a:tc>
                  <a:txBody>
                    <a:bodyPr/>
                    <a:lstStyle/>
                    <a:p>
                      <a:r>
                        <a:rPr lang="en-US" dirty="0"/>
                        <a:t>0.654</a:t>
                      </a:r>
                    </a:p>
                  </a:txBody>
                  <a:tcPr/>
                </a:tc>
                <a:tc>
                  <a:txBody>
                    <a:bodyPr/>
                    <a:lstStyle/>
                    <a:p>
                      <a:r>
                        <a:rPr lang="en-US" dirty="0"/>
                        <a:t>0.664</a:t>
                      </a:r>
                    </a:p>
                  </a:txBody>
                  <a:tcPr/>
                </a:tc>
                <a:extLst>
                  <a:ext uri="{0D108BD9-81ED-4DB2-BD59-A6C34878D82A}">
                    <a16:rowId xmlns:a16="http://schemas.microsoft.com/office/drawing/2014/main" val="3404476397"/>
                  </a:ext>
                </a:extLst>
              </a:tr>
              <a:tr h="370840">
                <a:tc>
                  <a:txBody>
                    <a:bodyPr/>
                    <a:lstStyle/>
                    <a:p>
                      <a:r>
                        <a:rPr lang="en-US" dirty="0"/>
                        <a:t>Neural Network</a:t>
                      </a:r>
                    </a:p>
                  </a:txBody>
                  <a:tcPr/>
                </a:tc>
                <a:tc>
                  <a:txBody>
                    <a:bodyPr/>
                    <a:lstStyle/>
                    <a:p>
                      <a:r>
                        <a:rPr lang="en-US" dirty="0"/>
                        <a:t>0.650</a:t>
                      </a:r>
                    </a:p>
                  </a:txBody>
                  <a:tcPr/>
                </a:tc>
                <a:tc>
                  <a:txBody>
                    <a:bodyPr/>
                    <a:lstStyle/>
                    <a:p>
                      <a:r>
                        <a:rPr lang="en-US" dirty="0"/>
                        <a:t>0.666</a:t>
                      </a:r>
                    </a:p>
                  </a:txBody>
                  <a:tcPr/>
                </a:tc>
                <a:extLst>
                  <a:ext uri="{0D108BD9-81ED-4DB2-BD59-A6C34878D82A}">
                    <a16:rowId xmlns:a16="http://schemas.microsoft.com/office/drawing/2014/main" val="233643890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1BBB22-296B-43E8-B75B-DAE319DCFBA2}"/>
                  </a:ext>
                </a:extLst>
              </p:cNvPr>
              <p:cNvSpPr txBox="1"/>
              <p:nvPr/>
            </p:nvSpPr>
            <p:spPr>
              <a:xfrm>
                <a:off x="2258475" y="5131468"/>
                <a:ext cx="7675050" cy="369332"/>
              </a:xfrm>
              <a:prstGeom prst="rect">
                <a:avLst/>
              </a:prstGeom>
              <a:noFill/>
            </p:spPr>
            <p:txBody>
              <a:bodyPr wrap="none" rtlCol="0">
                <a:spAutoFit/>
              </a:bodyPr>
              <a:lstStyle/>
              <a:p>
                <a:r>
                  <a:rPr lang="en-US" dirty="0"/>
                  <a:t>Testing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of models in the Daily Temperature data using different window sizes</a:t>
                </a:r>
              </a:p>
            </p:txBody>
          </p:sp>
        </mc:Choice>
        <mc:Fallback xmlns="">
          <p:sp>
            <p:nvSpPr>
              <p:cNvPr id="5" name="TextBox 4">
                <a:extLst>
                  <a:ext uri="{FF2B5EF4-FFF2-40B4-BE49-F238E27FC236}">
                    <a16:creationId xmlns:a16="http://schemas.microsoft.com/office/drawing/2014/main" id="{BA1BBB22-296B-43E8-B75B-DAE319DCFBA2}"/>
                  </a:ext>
                </a:extLst>
              </p:cNvPr>
              <p:cNvSpPr txBox="1">
                <a:spLocks noRot="1" noChangeAspect="1" noMove="1" noResize="1" noEditPoints="1" noAdjustHandles="1" noChangeArrowheads="1" noChangeShapeType="1" noTextEdit="1"/>
              </p:cNvSpPr>
              <p:nvPr/>
            </p:nvSpPr>
            <p:spPr>
              <a:xfrm>
                <a:off x="2258475" y="5131468"/>
                <a:ext cx="7675050" cy="369332"/>
              </a:xfrm>
              <a:prstGeom prst="rect">
                <a:avLst/>
              </a:prstGeom>
              <a:blipFill>
                <a:blip r:embed="rId2"/>
                <a:stretch>
                  <a:fillRect l="-635"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38449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2921-FE41-4EDB-9083-12C8D01833CE}"/>
              </a:ext>
            </a:extLst>
          </p:cNvPr>
          <p:cNvSpPr>
            <a:spLocks noGrp="1"/>
          </p:cNvSpPr>
          <p:nvPr>
            <p:ph type="title"/>
          </p:nvPr>
        </p:nvSpPr>
        <p:spPr>
          <a:xfrm>
            <a:off x="733425" y="3095504"/>
            <a:ext cx="10515600" cy="666991"/>
          </a:xfrm>
        </p:spPr>
        <p:txBody>
          <a:bodyPr/>
          <a:lstStyle/>
          <a:p>
            <a:r>
              <a:rPr lang="en-US" dirty="0"/>
              <a:t>Neural Network</a:t>
            </a:r>
          </a:p>
        </p:txBody>
      </p:sp>
    </p:spTree>
    <p:extLst>
      <p:ext uri="{BB962C8B-B14F-4D97-AF65-F5344CB8AC3E}">
        <p14:creationId xmlns:p14="http://schemas.microsoft.com/office/powerpoint/2010/main" val="395951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5CD5F7-F574-4966-B93A-C4CCBF562E6D}"/>
              </a:ext>
            </a:extLst>
          </p:cNvPr>
          <p:cNvSpPr>
            <a:spLocks noGrp="1"/>
          </p:cNvSpPr>
          <p:nvPr>
            <p:ph type="title"/>
          </p:nvPr>
        </p:nvSpPr>
        <p:spPr>
          <a:xfrm>
            <a:off x="609600" y="200026"/>
            <a:ext cx="10964333" cy="917573"/>
          </a:xfrm>
        </p:spPr>
        <p:txBody>
          <a:bodyPr/>
          <a:lstStyle/>
          <a:p>
            <a:r>
              <a:rPr lang="en-US" dirty="0"/>
              <a:t>Review on Logistic Regression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496FDD4-DDE1-43CE-B7A2-CDFB48428DB5}"/>
                  </a:ext>
                </a:extLst>
              </p:cNvPr>
              <p:cNvSpPr txBox="1">
                <a:spLocks/>
              </p:cNvSpPr>
              <p:nvPr/>
            </p:nvSpPr>
            <p:spPr>
              <a:xfrm>
                <a:off x="609600" y="1295401"/>
                <a:ext cx="10964333"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Recall, the equation of Logistic Regression is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rPr>
                                <m:t>𝑦</m:t>
                              </m:r>
                            </m:e>
                          </m:acc>
                          <m:r>
                            <a:rPr lang="en-US" sz="2400" i="1" smtClean="0">
                              <a:latin typeface="Cambria Math" panose="02040503050406030204" pitchFamily="18" charset="0"/>
                            </a:rPr>
                            <m:t>=1</m:t>
                          </m:r>
                        </m:e>
                      </m:d>
                      <m:r>
                        <a:rPr lang="en-US" sz="2400" i="1" smtClean="0">
                          <a:latin typeface="Cambria Math" panose="02040503050406030204" pitchFamily="18" charset="0"/>
                        </a:rPr>
                        <m:t>=</m:t>
                      </m:r>
                      <m:r>
                        <a:rPr lang="en-US" sz="2400" i="1" smtClean="0">
                          <a:latin typeface="Cambria Math" panose="02040503050406030204" pitchFamily="18" charset="0"/>
                        </a:rPr>
                        <m:t>𝑠𝑖𝑔𝑚𝑜𝑖𝑑</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smtClean="0">
                          <a:latin typeface="Cambria Math" panose="02040503050406030204" pitchFamily="18" charset="0"/>
                        </a:rPr>
                        <m:t>)</m:t>
                      </m:r>
                    </m:oMath>
                  </m:oMathPara>
                </a14:m>
                <a:endParaRPr lang="en-US"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e>
                              </m:d>
                            </m:sup>
                          </m:sSup>
                        </m:den>
                      </m:f>
                    </m:oMath>
                  </m:oMathPara>
                </a14:m>
                <a:endParaRPr lang="en-US" sz="2400" dirty="0"/>
              </a:p>
              <a:p>
                <a:pPr lvl="1"/>
                <a:r>
                  <a:rPr lang="en-US" sz="2000" dirty="0"/>
                  <a:t>I’m just changing all the </a:t>
                </a:r>
                <a14:m>
                  <m:oMath xmlns:m="http://schemas.openxmlformats.org/officeDocument/2006/math">
                    <m:r>
                      <a:rPr lang="en-US" sz="2000" i="1" smtClean="0">
                        <a:latin typeface="Cambria Math" panose="02040503050406030204" pitchFamily="18" charset="0"/>
                      </a:rPr>
                      <m:t>𝛽</m:t>
                    </m:r>
                  </m:oMath>
                </a14:m>
                <a:r>
                  <a:rPr lang="en-US" sz="2000" dirty="0"/>
                  <a:t> to </a:t>
                </a:r>
                <a14:m>
                  <m:oMath xmlns:m="http://schemas.openxmlformats.org/officeDocument/2006/math">
                    <m:r>
                      <a:rPr lang="en-US" sz="2000" i="1" smtClean="0">
                        <a:latin typeface="Cambria Math" panose="02040503050406030204" pitchFamily="18" charset="0"/>
                      </a:rPr>
                      <m:t>𝑤</m:t>
                    </m:r>
                  </m:oMath>
                </a14:m>
                <a:r>
                  <a:rPr lang="en-US" sz="2000" dirty="0"/>
                  <a:t>, but they are essentially the same</a:t>
                </a:r>
              </a:p>
              <a:p>
                <a:r>
                  <a:rPr lang="en-US" sz="2400" dirty="0"/>
                  <a:t>So basically, the output (</a:t>
                </a:r>
                <a14:m>
                  <m:oMath xmlns:m="http://schemas.openxmlformats.org/officeDocument/2006/math">
                    <m:r>
                      <a:rPr lang="en-US" sz="2400" i="1" smtClean="0">
                        <a:latin typeface="Cambria Math" panose="02040503050406030204" pitchFamily="18" charset="0"/>
                      </a:rPr>
                      <m:t>𝑃</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rPr>
                              <m:t>𝑦</m:t>
                            </m:r>
                          </m:e>
                        </m:acc>
                        <m:r>
                          <a:rPr lang="en-US" sz="2400" i="1" smtClean="0">
                            <a:latin typeface="Cambria Math" panose="02040503050406030204" pitchFamily="18" charset="0"/>
                          </a:rPr>
                          <m:t>=1</m:t>
                        </m:r>
                      </m:e>
                    </m:d>
                  </m:oMath>
                </a14:m>
                <a:r>
                  <a:rPr lang="en-US" sz="2400" dirty="0"/>
                  <a:t> in this case) is a non-linear transformation of the inputs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1</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2</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𝑘</m:t>
                        </m:r>
                      </m:sub>
                    </m:sSub>
                  </m:oMath>
                </a14:m>
                <a:r>
                  <a:rPr lang="en-US" sz="2400" dirty="0"/>
                  <a:t>)</a:t>
                </a:r>
              </a:p>
              <a:p>
                <a:r>
                  <a:rPr lang="en-US" sz="2400" dirty="0"/>
                  <a:t>We can visualize this equation as</a:t>
                </a:r>
              </a:p>
            </p:txBody>
          </p:sp>
        </mc:Choice>
        <mc:Fallback xmlns="">
          <p:sp>
            <p:nvSpPr>
              <p:cNvPr id="7" name="Content Placeholder 2">
                <a:extLst>
                  <a:ext uri="{FF2B5EF4-FFF2-40B4-BE49-F238E27FC236}">
                    <a16:creationId xmlns:a16="http://schemas.microsoft.com/office/drawing/2014/main" id="{4496FDD4-DDE1-43CE-B7A2-CDFB48428DB5}"/>
                  </a:ext>
                </a:extLst>
              </p:cNvPr>
              <p:cNvSpPr txBox="1">
                <a:spLocks noRot="1" noChangeAspect="1" noMove="1" noResize="1" noEditPoints="1" noAdjustHandles="1" noChangeArrowheads="1" noChangeShapeType="1" noTextEdit="1"/>
              </p:cNvSpPr>
              <p:nvPr/>
            </p:nvSpPr>
            <p:spPr>
              <a:xfrm>
                <a:off x="609600" y="1295401"/>
                <a:ext cx="10964333" cy="4519612"/>
              </a:xfrm>
              <a:prstGeom prst="rect">
                <a:avLst/>
              </a:prstGeom>
              <a:blipFill>
                <a:blip r:embed="rId2"/>
                <a:stretch>
                  <a:fillRect l="-723" t="-1889"/>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3C6C6263-F76B-4E40-9040-E14EAF2D11CA}"/>
              </a:ext>
            </a:extLst>
          </p:cNvPr>
          <p:cNvSpPr/>
          <p:nvPr/>
        </p:nvSpPr>
        <p:spPr bwMode="auto">
          <a:xfrm>
            <a:off x="1494638" y="5378742"/>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ea typeface="SimSun" charset="-122"/>
              </a:rPr>
              <a:t>1</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603C2A83-2DF3-4EF1-9F28-44616ADDCDB2}"/>
                  </a:ext>
                </a:extLst>
              </p:cNvPr>
              <p:cNvSpPr/>
              <p:nvPr/>
            </p:nvSpPr>
            <p:spPr bwMode="auto">
              <a:xfrm>
                <a:off x="2762773" y="5373847"/>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1</m:t>
                          </m:r>
                        </m:sub>
                      </m:sSub>
                    </m:oMath>
                  </m:oMathPara>
                </a14:m>
                <a:endParaRPr kumimoji="0" lang="en-US" sz="1800" b="0" i="0" u="none" strike="noStrike" cap="none" normalizeH="0" baseline="0" dirty="0">
                  <a:ln>
                    <a:noFill/>
                  </a:ln>
                  <a:solidFill>
                    <a:schemeClr val="bg1"/>
                  </a:solidFill>
                  <a:effectLst/>
                  <a:latin typeface="Arial" charset="0"/>
                  <a:ea typeface="SimSun" charset="-122"/>
                </a:endParaRPr>
              </a:p>
            </p:txBody>
          </p:sp>
        </mc:Choice>
        <mc:Fallback xmlns="">
          <p:sp>
            <p:nvSpPr>
              <p:cNvPr id="9" name="Oval 8">
                <a:extLst>
                  <a:ext uri="{FF2B5EF4-FFF2-40B4-BE49-F238E27FC236}">
                    <a16:creationId xmlns:a16="http://schemas.microsoft.com/office/drawing/2014/main" id="{603C2A83-2DF3-4EF1-9F28-44616ADDCDB2}"/>
                  </a:ext>
                </a:extLst>
              </p:cNvPr>
              <p:cNvSpPr>
                <a:spLocks noRot="1" noChangeAspect="1" noMove="1" noResize="1" noEditPoints="1" noAdjustHandles="1" noChangeArrowheads="1" noChangeShapeType="1" noTextEdit="1"/>
              </p:cNvSpPr>
              <p:nvPr/>
            </p:nvSpPr>
            <p:spPr bwMode="auto">
              <a:xfrm>
                <a:off x="2762773" y="5373847"/>
                <a:ext cx="377505" cy="377505"/>
              </a:xfrm>
              <a:prstGeom prst="ellipse">
                <a:avLst/>
              </a:prstGeom>
              <a:blipFill>
                <a:blip r:embed="rId3"/>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9C064DB-02E0-44B1-8AFC-7D6492A0CC41}"/>
                  </a:ext>
                </a:extLst>
              </p:cNvPr>
              <p:cNvSpPr/>
              <p:nvPr/>
            </p:nvSpPr>
            <p:spPr bwMode="auto">
              <a:xfrm>
                <a:off x="4030908" y="5373846"/>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2</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10" name="Oval 9">
                <a:extLst>
                  <a:ext uri="{FF2B5EF4-FFF2-40B4-BE49-F238E27FC236}">
                    <a16:creationId xmlns:a16="http://schemas.microsoft.com/office/drawing/2014/main" id="{19C064DB-02E0-44B1-8AFC-7D6492A0CC41}"/>
                  </a:ext>
                </a:extLst>
              </p:cNvPr>
              <p:cNvSpPr>
                <a:spLocks noRot="1" noChangeAspect="1" noMove="1" noResize="1" noEditPoints="1" noAdjustHandles="1" noChangeArrowheads="1" noChangeShapeType="1" noTextEdit="1"/>
              </p:cNvSpPr>
              <p:nvPr/>
            </p:nvSpPr>
            <p:spPr bwMode="auto">
              <a:xfrm>
                <a:off x="4030908" y="5373846"/>
                <a:ext cx="377505" cy="377505"/>
              </a:xfrm>
              <a:prstGeom prst="ellipse">
                <a:avLst/>
              </a:prstGeom>
              <a:blipFill>
                <a:blip r:embed="rId4"/>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D2AA5B3-B6A6-483F-AAEB-59B76E9092E2}"/>
                  </a:ext>
                </a:extLst>
              </p:cNvPr>
              <p:cNvSpPr/>
              <p:nvPr/>
            </p:nvSpPr>
            <p:spPr bwMode="auto">
              <a:xfrm>
                <a:off x="6560851" y="5373846"/>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𝑘</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11" name="Oval 10">
                <a:extLst>
                  <a:ext uri="{FF2B5EF4-FFF2-40B4-BE49-F238E27FC236}">
                    <a16:creationId xmlns:a16="http://schemas.microsoft.com/office/drawing/2014/main" id="{BD2AA5B3-B6A6-483F-AAEB-59B76E9092E2}"/>
                  </a:ext>
                </a:extLst>
              </p:cNvPr>
              <p:cNvSpPr>
                <a:spLocks noRot="1" noChangeAspect="1" noMove="1" noResize="1" noEditPoints="1" noAdjustHandles="1" noChangeArrowheads="1" noChangeShapeType="1" noTextEdit="1"/>
              </p:cNvSpPr>
              <p:nvPr/>
            </p:nvSpPr>
            <p:spPr bwMode="auto">
              <a:xfrm>
                <a:off x="6560851" y="5373846"/>
                <a:ext cx="377505" cy="377505"/>
              </a:xfrm>
              <a:prstGeom prst="ellipse">
                <a:avLst/>
              </a:prstGeom>
              <a:blipFill>
                <a:blip r:embed="rId5"/>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B96C961-5CC4-4823-8F7E-738D502A596A}"/>
                  </a:ext>
                </a:extLst>
              </p:cNvPr>
              <p:cNvSpPr/>
              <p:nvPr/>
            </p:nvSpPr>
            <p:spPr bwMode="auto">
              <a:xfrm>
                <a:off x="5299043" y="5373846"/>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3</m:t>
                          </m:r>
                        </m:sub>
                      </m:sSub>
                    </m:oMath>
                  </m:oMathPara>
                </a14:m>
                <a:endParaRPr kumimoji="0" lang="en-US" sz="1800" b="0" i="0" u="none" strike="noStrike" cap="none" normalizeH="0" baseline="0" dirty="0">
                  <a:ln>
                    <a:noFill/>
                  </a:ln>
                  <a:solidFill>
                    <a:schemeClr val="bg1"/>
                  </a:solidFill>
                  <a:effectLst/>
                  <a:latin typeface="Arial" charset="0"/>
                  <a:ea typeface="SimSun" charset="-122"/>
                </a:endParaRPr>
              </a:p>
            </p:txBody>
          </p:sp>
        </mc:Choice>
        <mc:Fallback xmlns="">
          <p:sp>
            <p:nvSpPr>
              <p:cNvPr id="12" name="Oval 11">
                <a:extLst>
                  <a:ext uri="{FF2B5EF4-FFF2-40B4-BE49-F238E27FC236}">
                    <a16:creationId xmlns:a16="http://schemas.microsoft.com/office/drawing/2014/main" id="{1B96C961-5CC4-4823-8F7E-738D502A596A}"/>
                  </a:ext>
                </a:extLst>
              </p:cNvPr>
              <p:cNvSpPr>
                <a:spLocks noRot="1" noChangeAspect="1" noMove="1" noResize="1" noEditPoints="1" noAdjustHandles="1" noChangeArrowheads="1" noChangeShapeType="1" noTextEdit="1"/>
              </p:cNvSpPr>
              <p:nvPr/>
            </p:nvSpPr>
            <p:spPr bwMode="auto">
              <a:xfrm>
                <a:off x="5299043" y="5373846"/>
                <a:ext cx="377505" cy="377505"/>
              </a:xfrm>
              <a:prstGeom prst="ellipse">
                <a:avLst/>
              </a:prstGeom>
              <a:blipFill>
                <a:blip r:embed="rId6"/>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FCB36B3A-CCCE-4A2C-86D7-3662ABAD7913}"/>
                  </a:ext>
                </a:extLst>
              </p:cNvPr>
              <p:cNvSpPr/>
              <p:nvPr/>
            </p:nvSpPr>
            <p:spPr bwMode="auto">
              <a:xfrm>
                <a:off x="4026714" y="4432184"/>
                <a:ext cx="377505" cy="377505"/>
              </a:xfrm>
              <a:prstGeom prst="ellipse">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r>
                        <a:rPr kumimoji="0" lang="en-US" sz="1800" b="0" i="1" u="none" strike="noStrike" cap="none" normalizeH="0" baseline="0" smtClean="0">
                          <a:ln>
                            <a:noFill/>
                          </a:ln>
                          <a:solidFill>
                            <a:schemeClr val="bg1"/>
                          </a:solidFill>
                          <a:effectLst/>
                          <a:latin typeface="Cambria Math" panose="02040503050406030204" pitchFamily="18" charset="0"/>
                          <a:ea typeface="SimSun" charset="-122"/>
                        </a:rPr>
                        <m:t>𝑃</m:t>
                      </m:r>
                    </m:oMath>
                  </m:oMathPara>
                </a14:m>
                <a:endParaRPr kumimoji="0" lang="en-US" sz="1800" b="0" i="0" u="none" strike="noStrike" cap="none" normalizeH="0" baseline="0" dirty="0">
                  <a:ln>
                    <a:noFill/>
                  </a:ln>
                  <a:solidFill>
                    <a:schemeClr val="bg1"/>
                  </a:solidFill>
                  <a:effectLst/>
                  <a:latin typeface="Arial" charset="0"/>
                  <a:ea typeface="SimSun" charset="-122"/>
                </a:endParaRPr>
              </a:p>
            </p:txBody>
          </p:sp>
        </mc:Choice>
        <mc:Fallback xmlns="">
          <p:sp>
            <p:nvSpPr>
              <p:cNvPr id="13" name="Oval 12">
                <a:extLst>
                  <a:ext uri="{FF2B5EF4-FFF2-40B4-BE49-F238E27FC236}">
                    <a16:creationId xmlns:a16="http://schemas.microsoft.com/office/drawing/2014/main" id="{FCB36B3A-CCCE-4A2C-86D7-3662ABAD7913}"/>
                  </a:ext>
                </a:extLst>
              </p:cNvPr>
              <p:cNvSpPr>
                <a:spLocks noRot="1" noChangeAspect="1" noMove="1" noResize="1" noEditPoints="1" noAdjustHandles="1" noChangeArrowheads="1" noChangeShapeType="1" noTextEdit="1"/>
              </p:cNvSpPr>
              <p:nvPr/>
            </p:nvSpPr>
            <p:spPr bwMode="auto">
              <a:xfrm>
                <a:off x="4026714" y="4432184"/>
                <a:ext cx="377505" cy="377505"/>
              </a:xfrm>
              <a:prstGeom prst="ellipse">
                <a:avLst/>
              </a:prstGeom>
              <a:blipFill>
                <a:blip r:embed="rId7"/>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AC708224-01E7-4A24-B7DF-6E793CFA59F9}"/>
              </a:ext>
            </a:extLst>
          </p:cNvPr>
          <p:cNvCxnSpPr>
            <a:stCxn id="8" idx="7"/>
            <a:endCxn id="13" idx="4"/>
          </p:cNvCxnSpPr>
          <p:nvPr/>
        </p:nvCxnSpPr>
        <p:spPr bwMode="auto">
          <a:xfrm flipV="1">
            <a:off x="1816859" y="4809689"/>
            <a:ext cx="2398608" cy="62433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524498-01BD-469C-9CE8-AE569A64DBCC}"/>
              </a:ext>
            </a:extLst>
          </p:cNvPr>
          <p:cNvCxnSpPr>
            <a:stCxn id="9" idx="7"/>
            <a:endCxn id="13" idx="4"/>
          </p:cNvCxnSpPr>
          <p:nvPr/>
        </p:nvCxnSpPr>
        <p:spPr bwMode="auto">
          <a:xfrm flipV="1">
            <a:off x="3084994" y="4809689"/>
            <a:ext cx="1130473" cy="61944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1B9D4-CFBA-4260-93B6-618F8D21E4A2}"/>
              </a:ext>
            </a:extLst>
          </p:cNvPr>
          <p:cNvCxnSpPr>
            <a:stCxn id="10" idx="0"/>
            <a:endCxn id="13" idx="4"/>
          </p:cNvCxnSpPr>
          <p:nvPr/>
        </p:nvCxnSpPr>
        <p:spPr bwMode="auto">
          <a:xfrm flipH="1" flipV="1">
            <a:off x="4215467" y="4809689"/>
            <a:ext cx="4194" cy="56415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23DD84-D2F7-4A6B-9E6F-AA241BD8834E}"/>
              </a:ext>
            </a:extLst>
          </p:cNvPr>
          <p:cNvCxnSpPr>
            <a:stCxn id="12" idx="1"/>
            <a:endCxn id="13" idx="4"/>
          </p:cNvCxnSpPr>
          <p:nvPr/>
        </p:nvCxnSpPr>
        <p:spPr bwMode="auto">
          <a:xfrm flipH="1" flipV="1">
            <a:off x="4215467" y="4809689"/>
            <a:ext cx="1138860" cy="61944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D15AEE-B274-497D-A09A-D208FFED433B}"/>
              </a:ext>
            </a:extLst>
          </p:cNvPr>
          <p:cNvCxnSpPr>
            <a:stCxn id="11" idx="1"/>
            <a:endCxn id="13" idx="4"/>
          </p:cNvCxnSpPr>
          <p:nvPr/>
        </p:nvCxnSpPr>
        <p:spPr bwMode="auto">
          <a:xfrm flipH="1" flipV="1">
            <a:off x="4215467" y="4809689"/>
            <a:ext cx="2400668" cy="61944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CCB67B-D045-44FF-A2B4-DEBE54489F54}"/>
                  </a:ext>
                </a:extLst>
              </p:cNvPr>
              <p:cNvSpPr txBox="1"/>
              <p:nvPr/>
            </p:nvSpPr>
            <p:spPr>
              <a:xfrm>
                <a:off x="2555968" y="4907102"/>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D8CCB67B-D045-44FF-A2B4-DEBE54489F54}"/>
                  </a:ext>
                </a:extLst>
              </p:cNvPr>
              <p:cNvSpPr txBox="1">
                <a:spLocks noRot="1" noChangeAspect="1" noMove="1" noResize="1" noEditPoints="1" noAdjustHandles="1" noChangeArrowheads="1" noChangeShapeType="1" noTextEdit="1"/>
              </p:cNvSpPr>
              <p:nvPr/>
            </p:nvSpPr>
            <p:spPr>
              <a:xfrm>
                <a:off x="2555968" y="4907102"/>
                <a:ext cx="51834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B2E6F76-C88B-41DF-A485-224A6BC90D65}"/>
                  </a:ext>
                </a:extLst>
              </p:cNvPr>
              <p:cNvSpPr txBox="1"/>
              <p:nvPr/>
            </p:nvSpPr>
            <p:spPr>
              <a:xfrm>
                <a:off x="3982376" y="4899912"/>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DB2E6F76-C88B-41DF-A485-224A6BC90D65}"/>
                  </a:ext>
                </a:extLst>
              </p:cNvPr>
              <p:cNvSpPr txBox="1">
                <a:spLocks noRot="1" noChangeAspect="1" noMove="1" noResize="1" noEditPoints="1" noAdjustHandles="1" noChangeArrowheads="1" noChangeShapeType="1" noTextEdit="1"/>
              </p:cNvSpPr>
              <p:nvPr/>
            </p:nvSpPr>
            <p:spPr>
              <a:xfrm>
                <a:off x="3982376" y="4899912"/>
                <a:ext cx="51834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0217289-0ABE-46B8-BE2D-334596CB9EEE}"/>
                  </a:ext>
                </a:extLst>
              </p:cNvPr>
              <p:cNvSpPr txBox="1"/>
              <p:nvPr/>
            </p:nvSpPr>
            <p:spPr>
              <a:xfrm>
                <a:off x="3379115" y="4901052"/>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a:extLst>
                  <a:ext uri="{FF2B5EF4-FFF2-40B4-BE49-F238E27FC236}">
                    <a16:creationId xmlns:a16="http://schemas.microsoft.com/office/drawing/2014/main" id="{00217289-0ABE-46B8-BE2D-334596CB9EEE}"/>
                  </a:ext>
                </a:extLst>
              </p:cNvPr>
              <p:cNvSpPr txBox="1">
                <a:spLocks noRot="1" noChangeAspect="1" noMove="1" noResize="1" noEditPoints="1" noAdjustHandles="1" noChangeArrowheads="1" noChangeShapeType="1" noTextEdit="1"/>
              </p:cNvSpPr>
              <p:nvPr/>
            </p:nvSpPr>
            <p:spPr>
              <a:xfrm>
                <a:off x="3379115" y="4901052"/>
                <a:ext cx="51834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AD9274-235A-41FB-B152-B931F0E0CFF4}"/>
                  </a:ext>
                </a:extLst>
              </p:cNvPr>
              <p:cNvSpPr txBox="1"/>
              <p:nvPr/>
            </p:nvSpPr>
            <p:spPr>
              <a:xfrm>
                <a:off x="4613279" y="4911731"/>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22" name="TextBox 21">
                <a:extLst>
                  <a:ext uri="{FF2B5EF4-FFF2-40B4-BE49-F238E27FC236}">
                    <a16:creationId xmlns:a16="http://schemas.microsoft.com/office/drawing/2014/main" id="{97AD9274-235A-41FB-B152-B931F0E0CFF4}"/>
                  </a:ext>
                </a:extLst>
              </p:cNvPr>
              <p:cNvSpPr txBox="1">
                <a:spLocks noRot="1" noChangeAspect="1" noMove="1" noResize="1" noEditPoints="1" noAdjustHandles="1" noChangeArrowheads="1" noChangeShapeType="1" noTextEdit="1"/>
              </p:cNvSpPr>
              <p:nvPr/>
            </p:nvSpPr>
            <p:spPr>
              <a:xfrm>
                <a:off x="4613279" y="4911731"/>
                <a:ext cx="51834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718ECC6-7860-462E-BE2B-2E012EC85ADA}"/>
                  </a:ext>
                </a:extLst>
              </p:cNvPr>
              <p:cNvSpPr txBox="1"/>
              <p:nvPr/>
            </p:nvSpPr>
            <p:spPr>
              <a:xfrm>
                <a:off x="5372022" y="4901365"/>
                <a:ext cx="528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23" name="TextBox 22">
                <a:extLst>
                  <a:ext uri="{FF2B5EF4-FFF2-40B4-BE49-F238E27FC236}">
                    <a16:creationId xmlns:a16="http://schemas.microsoft.com/office/drawing/2014/main" id="{A718ECC6-7860-462E-BE2B-2E012EC85ADA}"/>
                  </a:ext>
                </a:extLst>
              </p:cNvPr>
              <p:cNvSpPr txBox="1">
                <a:spLocks noRot="1" noChangeAspect="1" noMove="1" noResize="1" noEditPoints="1" noAdjustHandles="1" noChangeArrowheads="1" noChangeShapeType="1" noTextEdit="1"/>
              </p:cNvSpPr>
              <p:nvPr/>
            </p:nvSpPr>
            <p:spPr>
              <a:xfrm>
                <a:off x="5372022" y="4901365"/>
                <a:ext cx="528093"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429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B1E1AF-A97F-4E13-9725-1CE274932F3A}"/>
              </a:ext>
            </a:extLst>
          </p:cNvPr>
          <p:cNvSpPr>
            <a:spLocks noGrp="1"/>
          </p:cNvSpPr>
          <p:nvPr>
            <p:ph type="title"/>
          </p:nvPr>
        </p:nvSpPr>
        <p:spPr>
          <a:xfrm>
            <a:off x="554477" y="219798"/>
            <a:ext cx="10964333" cy="329028"/>
          </a:xfrm>
        </p:spPr>
        <p:txBody>
          <a:bodyPr/>
          <a:lstStyle/>
          <a:p>
            <a:r>
              <a:rPr lang="en-US" sz="1800" b="1" dirty="0"/>
              <a:t>Adding a Layer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20A35C9-1DF8-4EE0-8D7C-1A079438820D}"/>
                  </a:ext>
                </a:extLst>
              </p:cNvPr>
              <p:cNvSpPr txBox="1">
                <a:spLocks/>
              </p:cNvSpPr>
              <p:nvPr/>
            </p:nvSpPr>
            <p:spPr>
              <a:xfrm>
                <a:off x="521739" y="604109"/>
                <a:ext cx="5405306"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Now, instead of directly compute the </a:t>
                </a:r>
                <a14:m>
                  <m:oMath xmlns:m="http://schemas.openxmlformats.org/officeDocument/2006/math">
                    <m:r>
                      <a:rPr lang="en-US" sz="1600" i="1" smtClean="0">
                        <a:latin typeface="Cambria Math" panose="02040503050406030204" pitchFamily="18" charset="0"/>
                      </a:rPr>
                      <m:t>𝑃</m:t>
                    </m:r>
                    <m:r>
                      <a:rPr lang="en-US" sz="1600" i="1" smtClean="0">
                        <a:latin typeface="Cambria Math" panose="02040503050406030204" pitchFamily="18" charset="0"/>
                      </a:rPr>
                      <m:t>(</m:t>
                    </m:r>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rPr>
                          <m:t>𝑦</m:t>
                        </m:r>
                      </m:e>
                    </m:acc>
                    <m:r>
                      <a:rPr lang="en-US" sz="1600" i="1" smtClean="0">
                        <a:latin typeface="Cambria Math" panose="02040503050406030204" pitchFamily="18" charset="0"/>
                      </a:rPr>
                      <m:t>=1)</m:t>
                    </m:r>
                  </m:oMath>
                </a14:m>
                <a:r>
                  <a:rPr lang="en-US" sz="1600" dirty="0"/>
                  <a:t> from the features, we have a few Logistic Regression models </a:t>
                </a:r>
              </a:p>
              <a:p>
                <a:pPr lvl="1"/>
                <a:r>
                  <a:rPr lang="en-US" sz="1400" dirty="0"/>
                  <a:t>(let’s not discuss what they actually represent for now)</a:t>
                </a:r>
              </a:p>
              <a:p>
                <a:r>
                  <a:rPr lang="en-US" sz="1600" dirty="0"/>
                  <a:t>Then, the outputs of those models are used to compute the target </a:t>
                </a:r>
                <a14:m>
                  <m:oMath xmlns:m="http://schemas.openxmlformats.org/officeDocument/2006/math">
                    <m:r>
                      <a:rPr lang="en-US" sz="1600" i="1" smtClean="0">
                        <a:latin typeface="Cambria Math" panose="02040503050406030204" pitchFamily="18" charset="0"/>
                      </a:rPr>
                      <m:t>𝑃</m:t>
                    </m:r>
                    <m:r>
                      <a:rPr lang="en-US" sz="1600" i="1" smtClean="0">
                        <a:latin typeface="Cambria Math" panose="02040503050406030204" pitchFamily="18" charset="0"/>
                      </a:rPr>
                      <m:t>(</m:t>
                    </m:r>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rPr>
                          <m:t>𝑦</m:t>
                        </m:r>
                      </m:e>
                    </m:acc>
                    <m:r>
                      <a:rPr lang="en-US" sz="1600" i="1" smtClean="0">
                        <a:latin typeface="Cambria Math" panose="02040503050406030204" pitchFamily="18" charset="0"/>
                      </a:rPr>
                      <m:t>=1)</m:t>
                    </m:r>
                  </m:oMath>
                </a14:m>
                <a:r>
                  <a:rPr lang="en-US" sz="1600" dirty="0"/>
                  <a:t>. We can visualize the model as on the right</a:t>
                </a:r>
              </a:p>
              <a:p>
                <a:r>
                  <a:rPr lang="en-US" sz="1600" dirty="0"/>
                  <a:t>The equations are as: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𝑠𝑖𝑔𝑚𝑜𝑖𝑑</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0</m:t>
                          </m:r>
                          <m:r>
                            <a:rPr lang="en-US" sz="1400" i="1" smtClean="0">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i="1" smtClean="0">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i="1" smtClean="0">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𝑘</m:t>
                          </m:r>
                          <m:r>
                            <a:rPr lang="en-US" sz="1400" i="1" smtClean="0">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r>
                        <a:rPr lang="en-US" sz="1400" i="1">
                          <a:latin typeface="Cambria Math" panose="02040503050406030204" pitchFamily="18" charset="0"/>
                        </a:rPr>
                        <m:t>)</m:t>
                      </m:r>
                    </m:oMath>
                  </m:oMathPara>
                </a14:m>
                <a:endParaRPr lang="en-US" sz="1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𝑃</m:t>
                      </m:r>
                      <m:d>
                        <m:dPr>
                          <m:ctrlPr>
                            <a:rPr lang="en-US" sz="1400" i="1" smtClean="0">
                              <a:latin typeface="Cambria Math" panose="02040503050406030204" pitchFamily="18" charset="0"/>
                            </a:rPr>
                          </m:ctrlPr>
                        </m:dP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𝑦</m:t>
                              </m:r>
                            </m:e>
                          </m:acc>
                          <m:r>
                            <a:rPr lang="en-US" sz="1400" i="1" smtClean="0">
                              <a:latin typeface="Cambria Math" panose="02040503050406030204" pitchFamily="18" charset="0"/>
                            </a:rPr>
                            <m:t>=1</m:t>
                          </m:r>
                        </m:e>
                      </m:d>
                      <m:r>
                        <a:rPr lang="en-US" sz="1400" i="1" smtClean="0">
                          <a:latin typeface="Cambria Math" panose="02040503050406030204" pitchFamily="18" charset="0"/>
                        </a:rPr>
                        <m:t>=</m:t>
                      </m:r>
                      <m:r>
                        <a:rPr lang="en-US" sz="1400" i="1" smtClean="0">
                          <a:latin typeface="Cambria Math" panose="02040503050406030204" pitchFamily="18" charset="0"/>
                        </a:rPr>
                        <m:t>𝑠𝑖𝑔𝑚𝑜𝑖𝑑</m:t>
                      </m:r>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𝑤</m:t>
                          </m:r>
                        </m:e>
                        <m:sub>
                          <m:r>
                            <a:rPr lang="en-US" sz="1400" i="1" smtClean="0">
                              <a:latin typeface="Cambria Math" panose="02040503050406030204" pitchFamily="18" charset="0"/>
                            </a:rPr>
                            <m:t>10</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𝑤</m:t>
                          </m:r>
                        </m:e>
                        <m:sub>
                          <m:r>
                            <a:rPr lang="en-US" sz="1400" i="1" smtClean="0">
                              <a:latin typeface="Cambria Math" panose="02040503050406030204" pitchFamily="18" charset="0"/>
                            </a:rPr>
                            <m:t>11</m:t>
                          </m:r>
                        </m:sub>
                      </m:sSub>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1</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𝑤</m:t>
                          </m:r>
                        </m:e>
                        <m:sub>
                          <m:r>
                            <a:rPr lang="en-US" sz="1400" i="1" smtClean="0">
                              <a:latin typeface="Cambria Math" panose="02040503050406030204" pitchFamily="18" charset="0"/>
                            </a:rPr>
                            <m:t>12</m:t>
                          </m:r>
                        </m:sub>
                      </m:sSub>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2</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𝑤</m:t>
                          </m:r>
                        </m:e>
                        <m:sub>
                          <m:r>
                            <a:rPr lang="en-US" sz="1400" i="1" smtClean="0">
                              <a:latin typeface="Cambria Math" panose="02040503050406030204" pitchFamily="18" charset="0"/>
                            </a:rPr>
                            <m:t>1</m:t>
                          </m:r>
                          <m:r>
                            <a:rPr lang="en-US" sz="1400" i="1" smtClean="0">
                              <a:latin typeface="Cambria Math" panose="02040503050406030204" pitchFamily="18" charset="0"/>
                            </a:rPr>
                            <m:t>𝑘</m:t>
                          </m:r>
                        </m:sub>
                      </m:sSub>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𝑘</m:t>
                          </m:r>
                        </m:sub>
                      </m:sSub>
                      <m:r>
                        <a:rPr lang="en-US" sz="1400" i="1" smtClean="0">
                          <a:latin typeface="Cambria Math" panose="02040503050406030204" pitchFamily="18" charset="0"/>
                        </a:rPr>
                        <m:t>)</m:t>
                      </m:r>
                    </m:oMath>
                  </m:oMathPara>
                </a14:m>
                <a:endParaRPr lang="en-US" sz="1400" dirty="0"/>
              </a:p>
              <a:p>
                <a:pPr lvl="1"/>
                <a:r>
                  <a:rPr lang="en-US" sz="1400" dirty="0"/>
                  <a:t>Note that the subscript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𝑤</m:t>
                        </m:r>
                      </m:e>
                      <m:sub>
                        <m:r>
                          <a:rPr lang="en-US" sz="1400" i="1" smtClean="0">
                            <a:latin typeface="Cambria Math" panose="02040503050406030204" pitchFamily="18" charset="0"/>
                          </a:rPr>
                          <m:t>𝑖𝑗</m:t>
                        </m:r>
                      </m:sub>
                    </m:sSub>
                  </m:oMath>
                </a14:m>
                <a:r>
                  <a:rPr lang="en-US" sz="1400" dirty="0"/>
                  <a:t> represents the </a:t>
                </a:r>
                <a14:m>
                  <m:oMath xmlns:m="http://schemas.openxmlformats.org/officeDocument/2006/math">
                    <m:r>
                      <a:rPr lang="en-US" sz="1400" i="1" smtClean="0">
                        <a:latin typeface="Cambria Math" panose="02040503050406030204" pitchFamily="18" charset="0"/>
                      </a:rPr>
                      <m:t>𝑖</m:t>
                    </m:r>
                  </m:oMath>
                </a14:m>
                <a:r>
                  <a:rPr lang="en-US" sz="1400" dirty="0"/>
                  <a:t> layer and the </a:t>
                </a:r>
                <a14:m>
                  <m:oMath xmlns:m="http://schemas.openxmlformats.org/officeDocument/2006/math">
                    <m:r>
                      <a:rPr lang="en-US" sz="1400" i="1" smtClean="0">
                        <a:latin typeface="Cambria Math" panose="02040503050406030204" pitchFamily="18" charset="0"/>
                      </a:rPr>
                      <m:t>𝑗</m:t>
                    </m:r>
                  </m:oMath>
                </a14:m>
                <a:r>
                  <a:rPr lang="en-US" sz="1400" dirty="0"/>
                  <a:t> input</a:t>
                </a:r>
              </a:p>
              <a:p>
                <a:r>
                  <a:rPr lang="en-US" sz="1400" dirty="0"/>
                  <a:t>You now have a </a:t>
                </a:r>
                <a:r>
                  <a:rPr lang="en-US" sz="1400" b="1" dirty="0"/>
                  <a:t>Neural Network </a:t>
                </a:r>
                <a:r>
                  <a:rPr lang="en-US" sz="1400" dirty="0"/>
                  <a:t>with one </a:t>
                </a:r>
                <a:r>
                  <a:rPr lang="en-US" sz="1400" b="1" i="1" dirty="0"/>
                  <a:t>hidden layer</a:t>
                </a:r>
                <a:endParaRPr lang="en-US" sz="1400" b="1" dirty="0"/>
              </a:p>
              <a:p>
                <a:pPr lvl="1"/>
                <a:r>
                  <a:rPr lang="en-US" sz="1400" dirty="0"/>
                  <a:t>The first layer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𝑥</m:t>
                        </m:r>
                      </m:e>
                      <m:sub>
                        <m:r>
                          <a:rPr lang="en-US" sz="1400" i="1" smtClean="0">
                            <a:latin typeface="Cambria Math" panose="02040503050406030204" pitchFamily="18" charset="0"/>
                          </a:rPr>
                          <m:t>1</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𝑥</m:t>
                        </m:r>
                      </m:e>
                      <m:sub>
                        <m:r>
                          <a:rPr lang="en-US" sz="1400" i="1" smtClean="0">
                            <a:latin typeface="Cambria Math" panose="02040503050406030204" pitchFamily="18" charset="0"/>
                          </a:rPr>
                          <m:t>𝑘</m:t>
                        </m:r>
                      </m:sub>
                    </m:sSub>
                  </m:oMath>
                </a14:m>
                <a:r>
                  <a:rPr lang="en-US" sz="1400" dirty="0"/>
                  <a:t> is called the </a:t>
                </a:r>
                <a:r>
                  <a:rPr lang="en-US" sz="1400" b="1" dirty="0"/>
                  <a:t>input layer</a:t>
                </a:r>
              </a:p>
              <a:p>
                <a:pPr lvl="1"/>
                <a:r>
                  <a:rPr lang="en-US" sz="1400" dirty="0"/>
                  <a:t>All </a:t>
                </a:r>
                <a14:m>
                  <m:oMath xmlns:m="http://schemas.openxmlformats.org/officeDocument/2006/math">
                    <m:r>
                      <a:rPr lang="en-US" sz="1400" i="1" smtClean="0">
                        <a:latin typeface="Cambria Math" panose="02040503050406030204" pitchFamily="18" charset="0"/>
                      </a:rPr>
                      <m:t>𝑤</m:t>
                    </m:r>
                  </m:oMath>
                </a14:m>
                <a:r>
                  <a:rPr lang="en-US" sz="1400" dirty="0"/>
                  <a:t>’s are called </a:t>
                </a:r>
                <a:r>
                  <a:rPr lang="en-US" sz="1400" b="1" dirty="0"/>
                  <a:t>weights </a:t>
                </a:r>
                <a:r>
                  <a:rPr lang="en-US" sz="1400" dirty="0"/>
                  <a:t>in the model</a:t>
                </a:r>
                <a:endParaRPr lang="en-US" sz="1400" b="1" dirty="0"/>
              </a:p>
              <a:p>
                <a:pPr lvl="1"/>
                <a:r>
                  <a:rPr lang="en-US" sz="1400" dirty="0"/>
                  <a:t>The layer with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1</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𝑘</m:t>
                        </m:r>
                      </m:sub>
                    </m:sSub>
                  </m:oMath>
                </a14:m>
                <a:r>
                  <a:rPr lang="en-US" sz="1400" dirty="0"/>
                  <a:t> is called the </a:t>
                </a:r>
                <a:r>
                  <a:rPr lang="en-US" sz="1400" b="1" dirty="0"/>
                  <a:t>hidden layer</a:t>
                </a:r>
              </a:p>
              <a:p>
                <a:pPr lvl="2"/>
                <a:r>
                  <a:rPr lang="en-US" sz="1400" dirty="0"/>
                  <a:t>Each of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1</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h</m:t>
                        </m:r>
                      </m:e>
                      <m:sub>
                        <m:r>
                          <a:rPr lang="en-US" sz="1400" i="1" smtClean="0">
                            <a:latin typeface="Cambria Math" panose="02040503050406030204" pitchFamily="18" charset="0"/>
                          </a:rPr>
                          <m:t>𝑘</m:t>
                        </m:r>
                      </m:sub>
                    </m:sSub>
                  </m:oMath>
                </a14:m>
                <a:r>
                  <a:rPr lang="en-US" sz="1400" dirty="0"/>
                  <a:t> is called a </a:t>
                </a:r>
                <a:r>
                  <a:rPr lang="en-US" sz="1400" b="1" dirty="0"/>
                  <a:t>hidden neuron</a:t>
                </a:r>
              </a:p>
              <a:p>
                <a:pPr lvl="1"/>
                <a:r>
                  <a:rPr lang="en-US" sz="1400" dirty="0"/>
                  <a:t>The sigmoid function in this case is called the </a:t>
                </a:r>
                <a:r>
                  <a:rPr lang="en-US" sz="1400" b="1" dirty="0"/>
                  <a:t>activation function</a:t>
                </a:r>
                <a:r>
                  <a:rPr lang="en-US" sz="1400" dirty="0"/>
                  <a:t>. However, currently, we rarely use sigmoid as activation function in NN. The most common activation function currently is the Rectified Linear Unit (ReLU):</a:t>
                </a:r>
              </a:p>
              <a:p>
                <a:pPr lvl="2"/>
                <a14:m>
                  <m:oMath xmlns:m="http://schemas.openxmlformats.org/officeDocument/2006/math">
                    <m:r>
                      <a:rPr lang="en-US" sz="1400" i="1" smtClean="0">
                        <a:latin typeface="Cambria Math" panose="02040503050406030204" pitchFamily="18" charset="0"/>
                      </a:rPr>
                      <m:t>𝑓</m:t>
                    </m:r>
                    <m:d>
                      <m:dPr>
                        <m:ctrlPr>
                          <a:rPr lang="en-US" sz="1400" i="1" smtClean="0">
                            <a:latin typeface="Cambria Math" panose="02040503050406030204" pitchFamily="18" charset="0"/>
                          </a:rPr>
                        </m:ctrlPr>
                      </m:dPr>
                      <m:e>
                        <m:r>
                          <a:rPr lang="en-US" sz="1400" i="1" smtClean="0">
                            <a:latin typeface="Cambria Math" panose="02040503050406030204" pitchFamily="18" charset="0"/>
                          </a:rPr>
                          <m:t>𝑥</m:t>
                        </m:r>
                      </m:e>
                    </m:d>
                    <m:r>
                      <a:rPr lang="en-US" sz="1400" i="1" smtClean="0">
                        <a:latin typeface="Cambria Math" panose="02040503050406030204" pitchFamily="18" charset="0"/>
                      </a:rPr>
                      <m:t>=</m:t>
                    </m:r>
                    <m:r>
                      <m:rPr>
                        <m:sty m:val="p"/>
                      </m:rPr>
                      <a:rPr lang="en-US" sz="1400" smtClean="0">
                        <a:latin typeface="Cambria Math" panose="02040503050406030204" pitchFamily="18" charset="0"/>
                      </a:rPr>
                      <m:t>max</m:t>
                    </m:r>
                    <m:r>
                      <a:rPr lang="en-US" sz="1400" i="1" smtClean="0">
                        <a:latin typeface="Cambria Math" panose="02040503050406030204" pitchFamily="18" charset="0"/>
                      </a:rPr>
                      <m:t>⁡(0,</m:t>
                    </m:r>
                    <m:r>
                      <a:rPr lang="en-US" sz="1400" i="1" smtClean="0">
                        <a:latin typeface="Cambria Math" panose="02040503050406030204" pitchFamily="18" charset="0"/>
                      </a:rPr>
                      <m:t>𝑥</m:t>
                    </m:r>
                    <m:r>
                      <a:rPr lang="en-US" sz="1400" i="1" smtClean="0">
                        <a:latin typeface="Cambria Math" panose="02040503050406030204" pitchFamily="18" charset="0"/>
                      </a:rPr>
                      <m:t>)</m:t>
                    </m:r>
                  </m:oMath>
                </a14:m>
                <a:endParaRPr lang="en-US" sz="1400" dirty="0"/>
              </a:p>
              <a:p>
                <a:pPr lvl="1"/>
                <a:r>
                  <a:rPr lang="en-US" sz="1400" dirty="0"/>
                  <a:t>The layer with </a:t>
                </a:r>
                <a14:m>
                  <m:oMath xmlns:m="http://schemas.openxmlformats.org/officeDocument/2006/math">
                    <m:r>
                      <a:rPr lang="en-US" sz="1400" i="1" smtClean="0">
                        <a:latin typeface="Cambria Math" panose="02040503050406030204" pitchFamily="18" charset="0"/>
                      </a:rPr>
                      <m:t>𝑃</m:t>
                    </m:r>
                    <m:d>
                      <m:dPr>
                        <m:ctrlPr>
                          <a:rPr lang="en-US" sz="1400" i="1" smtClean="0">
                            <a:latin typeface="Cambria Math" panose="02040503050406030204" pitchFamily="18" charset="0"/>
                          </a:rPr>
                        </m:ctrlPr>
                      </m:dP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𝑦</m:t>
                            </m:r>
                          </m:e>
                        </m:acc>
                        <m:r>
                          <a:rPr lang="en-US" sz="1400" i="1" smtClean="0">
                            <a:latin typeface="Cambria Math" panose="02040503050406030204" pitchFamily="18" charset="0"/>
                          </a:rPr>
                          <m:t>=1</m:t>
                        </m:r>
                      </m:e>
                    </m:d>
                  </m:oMath>
                </a14:m>
                <a:r>
                  <a:rPr lang="en-US" sz="1400" dirty="0"/>
                  <a:t> is called the </a:t>
                </a:r>
                <a:r>
                  <a:rPr lang="en-US" sz="1400" b="1" dirty="0"/>
                  <a:t>output layer</a:t>
                </a:r>
                <a:r>
                  <a:rPr lang="en-US" sz="1400" dirty="0"/>
                  <a:t>  </a:t>
                </a:r>
              </a:p>
            </p:txBody>
          </p:sp>
        </mc:Choice>
        <mc:Fallback xmlns="">
          <p:sp>
            <p:nvSpPr>
              <p:cNvPr id="5" name="Content Placeholder 2">
                <a:extLst>
                  <a:ext uri="{FF2B5EF4-FFF2-40B4-BE49-F238E27FC236}">
                    <a16:creationId xmlns:a16="http://schemas.microsoft.com/office/drawing/2014/main" id="{020A35C9-1DF8-4EE0-8D7C-1A079438820D}"/>
                  </a:ext>
                </a:extLst>
              </p:cNvPr>
              <p:cNvSpPr txBox="1">
                <a:spLocks noRot="1" noChangeAspect="1" noMove="1" noResize="1" noEditPoints="1" noAdjustHandles="1" noChangeArrowheads="1" noChangeShapeType="1" noTextEdit="1"/>
              </p:cNvSpPr>
              <p:nvPr/>
            </p:nvSpPr>
            <p:spPr>
              <a:xfrm>
                <a:off x="521739" y="604109"/>
                <a:ext cx="5405306" cy="4519612"/>
              </a:xfrm>
              <a:prstGeom prst="rect">
                <a:avLst/>
              </a:prstGeom>
              <a:blipFill>
                <a:blip r:embed="rId2"/>
                <a:stretch>
                  <a:fillRect l="-451" t="-943" r="-339" b="-17116"/>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CC1645B7-7944-4389-A745-D48817944732}"/>
              </a:ext>
            </a:extLst>
          </p:cNvPr>
          <p:cNvSpPr/>
          <p:nvPr/>
        </p:nvSpPr>
        <p:spPr bwMode="auto">
          <a:xfrm>
            <a:off x="6310737" y="4595355"/>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ea typeface="SimSun" charset="-122"/>
              </a:rPr>
              <a:t>1</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EC8F749-B3E0-491D-AA63-151312F67246}"/>
                  </a:ext>
                </a:extLst>
              </p:cNvPr>
              <p:cNvSpPr/>
              <p:nvPr/>
            </p:nvSpPr>
            <p:spPr bwMode="auto">
              <a:xfrm>
                <a:off x="7578872" y="4590460"/>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1</m:t>
                          </m:r>
                        </m:sub>
                      </m:sSub>
                    </m:oMath>
                  </m:oMathPara>
                </a14:m>
                <a:endParaRPr kumimoji="0" lang="en-US" sz="1800" b="0" i="0" u="none" strike="noStrike" cap="none" normalizeH="0" baseline="0" dirty="0">
                  <a:ln>
                    <a:noFill/>
                  </a:ln>
                  <a:solidFill>
                    <a:schemeClr val="bg1"/>
                  </a:solidFill>
                  <a:effectLst/>
                  <a:latin typeface="Arial" charset="0"/>
                  <a:ea typeface="SimSun" charset="-122"/>
                </a:endParaRPr>
              </a:p>
            </p:txBody>
          </p:sp>
        </mc:Choice>
        <mc:Fallback xmlns="">
          <p:sp>
            <p:nvSpPr>
              <p:cNvPr id="7" name="Oval 6">
                <a:extLst>
                  <a:ext uri="{FF2B5EF4-FFF2-40B4-BE49-F238E27FC236}">
                    <a16:creationId xmlns:a16="http://schemas.microsoft.com/office/drawing/2014/main" id="{9EC8F749-B3E0-491D-AA63-151312F67246}"/>
                  </a:ext>
                </a:extLst>
              </p:cNvPr>
              <p:cNvSpPr>
                <a:spLocks noRot="1" noChangeAspect="1" noMove="1" noResize="1" noEditPoints="1" noAdjustHandles="1" noChangeArrowheads="1" noChangeShapeType="1" noTextEdit="1"/>
              </p:cNvSpPr>
              <p:nvPr/>
            </p:nvSpPr>
            <p:spPr bwMode="auto">
              <a:xfrm>
                <a:off x="7578872" y="4590460"/>
                <a:ext cx="377505" cy="377505"/>
              </a:xfrm>
              <a:prstGeom prst="ellipse">
                <a:avLst/>
              </a:prstGeom>
              <a:blipFill>
                <a:blip r:embed="rId3"/>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7C89BA9-B596-45A5-B681-3B7F0F3DBB09}"/>
                  </a:ext>
                </a:extLst>
              </p:cNvPr>
              <p:cNvSpPr/>
              <p:nvPr/>
            </p:nvSpPr>
            <p:spPr bwMode="auto">
              <a:xfrm>
                <a:off x="8847007" y="4590459"/>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2</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8" name="Oval 7">
                <a:extLst>
                  <a:ext uri="{FF2B5EF4-FFF2-40B4-BE49-F238E27FC236}">
                    <a16:creationId xmlns:a16="http://schemas.microsoft.com/office/drawing/2014/main" id="{87C89BA9-B596-45A5-B681-3B7F0F3DBB09}"/>
                  </a:ext>
                </a:extLst>
              </p:cNvPr>
              <p:cNvSpPr>
                <a:spLocks noRot="1" noChangeAspect="1" noMove="1" noResize="1" noEditPoints="1" noAdjustHandles="1" noChangeArrowheads="1" noChangeShapeType="1" noTextEdit="1"/>
              </p:cNvSpPr>
              <p:nvPr/>
            </p:nvSpPr>
            <p:spPr bwMode="auto">
              <a:xfrm>
                <a:off x="8847007" y="4590459"/>
                <a:ext cx="377505" cy="377505"/>
              </a:xfrm>
              <a:prstGeom prst="ellipse">
                <a:avLst/>
              </a:prstGeom>
              <a:blipFill>
                <a:blip r:embed="rId4"/>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CFB877BE-C852-463E-A891-2BD56D6CDB0B}"/>
                  </a:ext>
                </a:extLst>
              </p:cNvPr>
              <p:cNvSpPr/>
              <p:nvPr/>
            </p:nvSpPr>
            <p:spPr bwMode="auto">
              <a:xfrm>
                <a:off x="11376950" y="4590459"/>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𝑘</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9" name="Oval 8">
                <a:extLst>
                  <a:ext uri="{FF2B5EF4-FFF2-40B4-BE49-F238E27FC236}">
                    <a16:creationId xmlns:a16="http://schemas.microsoft.com/office/drawing/2014/main" id="{CFB877BE-C852-463E-A891-2BD56D6CDB0B}"/>
                  </a:ext>
                </a:extLst>
              </p:cNvPr>
              <p:cNvSpPr>
                <a:spLocks noRot="1" noChangeAspect="1" noMove="1" noResize="1" noEditPoints="1" noAdjustHandles="1" noChangeArrowheads="1" noChangeShapeType="1" noTextEdit="1"/>
              </p:cNvSpPr>
              <p:nvPr/>
            </p:nvSpPr>
            <p:spPr bwMode="auto">
              <a:xfrm>
                <a:off x="11376950" y="4590459"/>
                <a:ext cx="377505" cy="377505"/>
              </a:xfrm>
              <a:prstGeom prst="ellipse">
                <a:avLst/>
              </a:prstGeom>
              <a:blipFill>
                <a:blip r:embed="rId5"/>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E95A643-8BDE-4B4E-BF19-CEE235795321}"/>
                  </a:ext>
                </a:extLst>
              </p:cNvPr>
              <p:cNvSpPr/>
              <p:nvPr/>
            </p:nvSpPr>
            <p:spPr bwMode="auto">
              <a:xfrm>
                <a:off x="10115142" y="4590459"/>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𝑥</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3</m:t>
                          </m:r>
                        </m:sub>
                      </m:sSub>
                    </m:oMath>
                  </m:oMathPara>
                </a14:m>
                <a:endParaRPr kumimoji="0" lang="en-US" sz="1800" b="0" i="0" u="none" strike="noStrike" cap="none" normalizeH="0" baseline="0" dirty="0">
                  <a:ln>
                    <a:noFill/>
                  </a:ln>
                  <a:solidFill>
                    <a:schemeClr val="bg1"/>
                  </a:solidFill>
                  <a:effectLst/>
                  <a:latin typeface="Arial" charset="0"/>
                  <a:ea typeface="SimSun" charset="-122"/>
                </a:endParaRPr>
              </a:p>
            </p:txBody>
          </p:sp>
        </mc:Choice>
        <mc:Fallback xmlns="">
          <p:sp>
            <p:nvSpPr>
              <p:cNvPr id="10" name="Oval 9">
                <a:extLst>
                  <a:ext uri="{FF2B5EF4-FFF2-40B4-BE49-F238E27FC236}">
                    <a16:creationId xmlns:a16="http://schemas.microsoft.com/office/drawing/2014/main" id="{0E95A643-8BDE-4B4E-BF19-CEE235795321}"/>
                  </a:ext>
                </a:extLst>
              </p:cNvPr>
              <p:cNvSpPr>
                <a:spLocks noRot="1" noChangeAspect="1" noMove="1" noResize="1" noEditPoints="1" noAdjustHandles="1" noChangeArrowheads="1" noChangeShapeType="1" noTextEdit="1"/>
              </p:cNvSpPr>
              <p:nvPr/>
            </p:nvSpPr>
            <p:spPr bwMode="auto">
              <a:xfrm>
                <a:off x="10115142" y="4590459"/>
                <a:ext cx="377505" cy="377505"/>
              </a:xfrm>
              <a:prstGeom prst="ellipse">
                <a:avLst/>
              </a:prstGeom>
              <a:blipFill>
                <a:blip r:embed="rId6"/>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D38D897-26E4-4247-AFB0-7DAB3C366274}"/>
                  </a:ext>
                </a:extLst>
              </p:cNvPr>
              <p:cNvSpPr/>
              <p:nvPr/>
            </p:nvSpPr>
            <p:spPr bwMode="auto">
              <a:xfrm>
                <a:off x="8842813" y="3181069"/>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h</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2</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11" name="Oval 10">
                <a:extLst>
                  <a:ext uri="{FF2B5EF4-FFF2-40B4-BE49-F238E27FC236}">
                    <a16:creationId xmlns:a16="http://schemas.microsoft.com/office/drawing/2014/main" id="{BD38D897-26E4-4247-AFB0-7DAB3C366274}"/>
                  </a:ext>
                </a:extLst>
              </p:cNvPr>
              <p:cNvSpPr>
                <a:spLocks noRot="1" noChangeAspect="1" noMove="1" noResize="1" noEditPoints="1" noAdjustHandles="1" noChangeArrowheads="1" noChangeShapeType="1" noTextEdit="1"/>
              </p:cNvSpPr>
              <p:nvPr/>
            </p:nvSpPr>
            <p:spPr bwMode="auto">
              <a:xfrm>
                <a:off x="8842813" y="3181069"/>
                <a:ext cx="377505" cy="377505"/>
              </a:xfrm>
              <a:prstGeom prst="ellipse">
                <a:avLst/>
              </a:prstGeom>
              <a:blipFill>
                <a:blip r:embed="rId7"/>
                <a:stretch>
                  <a:fillRect l="-3226"/>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9D047F48-7CBF-4B7A-B711-16F002430BF0}"/>
              </a:ext>
            </a:extLst>
          </p:cNvPr>
          <p:cNvCxnSpPr>
            <a:stCxn id="6" idx="7"/>
            <a:endCxn id="11" idx="4"/>
          </p:cNvCxnSpPr>
          <p:nvPr/>
        </p:nvCxnSpPr>
        <p:spPr bwMode="auto">
          <a:xfrm flipV="1">
            <a:off x="6632958" y="3558574"/>
            <a:ext cx="2398608" cy="109206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C49F4B-360F-40E2-B051-1304995FB096}"/>
              </a:ext>
            </a:extLst>
          </p:cNvPr>
          <p:cNvCxnSpPr>
            <a:stCxn id="7" idx="7"/>
            <a:endCxn id="11" idx="4"/>
          </p:cNvCxnSpPr>
          <p:nvPr/>
        </p:nvCxnSpPr>
        <p:spPr bwMode="auto">
          <a:xfrm flipV="1">
            <a:off x="7901093" y="3558574"/>
            <a:ext cx="1130473" cy="10871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CFCE0D-4965-45FF-9D60-5318CA06FDF3}"/>
              </a:ext>
            </a:extLst>
          </p:cNvPr>
          <p:cNvCxnSpPr>
            <a:stCxn id="8" idx="0"/>
            <a:endCxn id="11" idx="4"/>
          </p:cNvCxnSpPr>
          <p:nvPr/>
        </p:nvCxnSpPr>
        <p:spPr bwMode="auto">
          <a:xfrm flipH="1" flipV="1">
            <a:off x="9031566" y="3558574"/>
            <a:ext cx="4194" cy="103188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44BD5B4-4081-4E4B-9D29-C46C867ADF5C}"/>
              </a:ext>
            </a:extLst>
          </p:cNvPr>
          <p:cNvCxnSpPr>
            <a:stCxn id="10" idx="1"/>
            <a:endCxn id="11" idx="4"/>
          </p:cNvCxnSpPr>
          <p:nvPr/>
        </p:nvCxnSpPr>
        <p:spPr bwMode="auto">
          <a:xfrm flipH="1" flipV="1">
            <a:off x="9031566" y="3558574"/>
            <a:ext cx="1138860" cy="108716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7F8BCD-24C7-43C8-B258-3EFF6C561B2F}"/>
              </a:ext>
            </a:extLst>
          </p:cNvPr>
          <p:cNvCxnSpPr>
            <a:stCxn id="9" idx="1"/>
            <a:endCxn id="11" idx="4"/>
          </p:cNvCxnSpPr>
          <p:nvPr/>
        </p:nvCxnSpPr>
        <p:spPr bwMode="auto">
          <a:xfrm flipH="1" flipV="1">
            <a:off x="9031566" y="3558574"/>
            <a:ext cx="2400668" cy="108716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46417EC1-5EF0-4202-8DAE-CDB6634F9C34}"/>
                  </a:ext>
                </a:extLst>
              </p:cNvPr>
              <p:cNvSpPr/>
              <p:nvPr/>
            </p:nvSpPr>
            <p:spPr bwMode="auto">
              <a:xfrm>
                <a:off x="7574678" y="3176174"/>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h</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1</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17" name="Oval 16">
                <a:extLst>
                  <a:ext uri="{FF2B5EF4-FFF2-40B4-BE49-F238E27FC236}">
                    <a16:creationId xmlns:a16="http://schemas.microsoft.com/office/drawing/2014/main" id="{46417EC1-5EF0-4202-8DAE-CDB6634F9C34}"/>
                  </a:ext>
                </a:extLst>
              </p:cNvPr>
              <p:cNvSpPr>
                <a:spLocks noRot="1" noChangeAspect="1" noMove="1" noResize="1" noEditPoints="1" noAdjustHandles="1" noChangeArrowheads="1" noChangeShapeType="1" noTextEdit="1"/>
              </p:cNvSpPr>
              <p:nvPr/>
            </p:nvSpPr>
            <p:spPr bwMode="auto">
              <a:xfrm>
                <a:off x="7574678" y="3176174"/>
                <a:ext cx="377505" cy="377505"/>
              </a:xfrm>
              <a:prstGeom prst="ellipse">
                <a:avLst/>
              </a:prstGeom>
              <a:blipFill>
                <a:blip r:embed="rId8"/>
                <a:stretch>
                  <a:fillRect l="-3279"/>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7CE5E308-A62A-421E-816F-A8DD03939E28}"/>
                  </a:ext>
                </a:extLst>
              </p:cNvPr>
              <p:cNvSpPr/>
              <p:nvPr/>
            </p:nvSpPr>
            <p:spPr bwMode="auto">
              <a:xfrm>
                <a:off x="10110625" y="3176173"/>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ctrlPr>
                        </m:sSubPr>
                        <m:e>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h</m:t>
                          </m:r>
                        </m:e>
                        <m:sub>
                          <m:r>
                            <a:rPr kumimoji="0" lang="en-US" sz="1600" b="0" i="1" u="none" strike="noStrike" cap="none" normalizeH="0" baseline="0" smtClean="0">
                              <a:ln>
                                <a:noFill/>
                              </a:ln>
                              <a:solidFill>
                                <a:schemeClr val="bg1"/>
                              </a:solidFill>
                              <a:effectLst/>
                              <a:latin typeface="Cambria Math" panose="02040503050406030204" pitchFamily="18" charset="0"/>
                              <a:ea typeface="SimSun" charset="-122"/>
                            </a:rPr>
                            <m:t>𝑘</m:t>
                          </m:r>
                        </m:sub>
                      </m:sSub>
                    </m:oMath>
                  </m:oMathPara>
                </a14:m>
                <a:endParaRPr kumimoji="0" lang="en-US" sz="1600" b="0" i="0" u="none" strike="noStrike" cap="none" normalizeH="0" baseline="0" dirty="0">
                  <a:ln>
                    <a:noFill/>
                  </a:ln>
                  <a:solidFill>
                    <a:schemeClr val="bg1"/>
                  </a:solidFill>
                  <a:effectLst/>
                  <a:ea typeface="SimSun" charset="-122"/>
                </a:endParaRPr>
              </a:p>
            </p:txBody>
          </p:sp>
        </mc:Choice>
        <mc:Fallback xmlns="">
          <p:sp>
            <p:nvSpPr>
              <p:cNvPr id="18" name="Oval 17">
                <a:extLst>
                  <a:ext uri="{FF2B5EF4-FFF2-40B4-BE49-F238E27FC236}">
                    <a16:creationId xmlns:a16="http://schemas.microsoft.com/office/drawing/2014/main" id="{7CE5E308-A62A-421E-816F-A8DD03939E28}"/>
                  </a:ext>
                </a:extLst>
              </p:cNvPr>
              <p:cNvSpPr>
                <a:spLocks noRot="1" noChangeAspect="1" noMove="1" noResize="1" noEditPoints="1" noAdjustHandles="1" noChangeArrowheads="1" noChangeShapeType="1" noTextEdit="1"/>
              </p:cNvSpPr>
              <p:nvPr/>
            </p:nvSpPr>
            <p:spPr bwMode="auto">
              <a:xfrm>
                <a:off x="10110625" y="3176173"/>
                <a:ext cx="377505" cy="377505"/>
              </a:xfrm>
              <a:prstGeom prst="ellipse">
                <a:avLst/>
              </a:prstGeom>
              <a:blipFill>
                <a:blip r:embed="rId9"/>
                <a:stretch>
                  <a:fillRect l="-4918"/>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5D21A833-A720-41D6-9ED1-32A07FB0AA8D}"/>
                  </a:ext>
                </a:extLst>
              </p:cNvPr>
              <p:cNvSpPr/>
              <p:nvPr/>
            </p:nvSpPr>
            <p:spPr bwMode="auto">
              <a:xfrm>
                <a:off x="8847006" y="1766783"/>
                <a:ext cx="377505" cy="377505"/>
              </a:xfrm>
              <a:prstGeom prst="ellipse">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14:m>
                  <m:oMathPara xmlns:m="http://schemas.openxmlformats.org/officeDocument/2006/math">
                    <m:oMathParaPr>
                      <m:jc m:val="centerGroup"/>
                    </m:oMathParaPr>
                    <m:oMath xmlns:m="http://schemas.openxmlformats.org/officeDocument/2006/math">
                      <m:r>
                        <a:rPr kumimoji="0" lang="en-US" sz="1800" b="0" i="1" u="none" strike="noStrike" cap="none" normalizeH="0" baseline="0" smtClean="0">
                          <a:ln>
                            <a:noFill/>
                          </a:ln>
                          <a:solidFill>
                            <a:schemeClr val="bg1"/>
                          </a:solidFill>
                          <a:effectLst/>
                          <a:latin typeface="Cambria Math" panose="02040503050406030204" pitchFamily="18" charset="0"/>
                          <a:ea typeface="SimSun" charset="-122"/>
                        </a:rPr>
                        <m:t>𝑃</m:t>
                      </m:r>
                    </m:oMath>
                  </m:oMathPara>
                </a14:m>
                <a:endParaRPr kumimoji="0" lang="en-US" sz="1800" b="0" i="0" u="none" strike="noStrike" cap="none" normalizeH="0" baseline="0" dirty="0">
                  <a:ln>
                    <a:noFill/>
                  </a:ln>
                  <a:solidFill>
                    <a:schemeClr val="bg1"/>
                  </a:solidFill>
                  <a:effectLst/>
                  <a:latin typeface="Arial" charset="0"/>
                  <a:ea typeface="SimSun" charset="-122"/>
                </a:endParaRPr>
              </a:p>
            </p:txBody>
          </p:sp>
        </mc:Choice>
        <mc:Fallback xmlns="">
          <p:sp>
            <p:nvSpPr>
              <p:cNvPr id="19" name="Oval 18">
                <a:extLst>
                  <a:ext uri="{FF2B5EF4-FFF2-40B4-BE49-F238E27FC236}">
                    <a16:creationId xmlns:a16="http://schemas.microsoft.com/office/drawing/2014/main" id="{5D21A833-A720-41D6-9ED1-32A07FB0AA8D}"/>
                  </a:ext>
                </a:extLst>
              </p:cNvPr>
              <p:cNvSpPr>
                <a:spLocks noRot="1" noChangeAspect="1" noMove="1" noResize="1" noEditPoints="1" noAdjustHandles="1" noChangeArrowheads="1" noChangeShapeType="1" noTextEdit="1"/>
              </p:cNvSpPr>
              <p:nvPr/>
            </p:nvSpPr>
            <p:spPr bwMode="auto">
              <a:xfrm>
                <a:off x="8847006" y="1766783"/>
                <a:ext cx="377505" cy="377505"/>
              </a:xfrm>
              <a:prstGeom prst="ellipse">
                <a:avLst/>
              </a:prstGeom>
              <a:blipFill>
                <a:blip r:embed="rId10"/>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F1F93EDF-0ABA-4AC4-824F-C1EDD37597B8}"/>
              </a:ext>
            </a:extLst>
          </p:cNvPr>
          <p:cNvCxnSpPr>
            <a:cxnSpLocks/>
            <a:stCxn id="11" idx="0"/>
            <a:endCxn id="19" idx="4"/>
          </p:cNvCxnSpPr>
          <p:nvPr/>
        </p:nvCxnSpPr>
        <p:spPr bwMode="auto">
          <a:xfrm flipV="1">
            <a:off x="9031566" y="2144288"/>
            <a:ext cx="4193" cy="1036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5E75FD-725B-4A09-91A8-8821BADC3978}"/>
              </a:ext>
            </a:extLst>
          </p:cNvPr>
          <p:cNvCxnSpPr>
            <a:cxnSpLocks/>
            <a:stCxn id="18" idx="1"/>
            <a:endCxn id="19" idx="4"/>
          </p:cNvCxnSpPr>
          <p:nvPr/>
        </p:nvCxnSpPr>
        <p:spPr bwMode="auto">
          <a:xfrm flipH="1" flipV="1">
            <a:off x="9035759" y="2144288"/>
            <a:ext cx="1130150" cy="108716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0E2194-99F8-42D8-AF8C-95FE658A8B6C}"/>
              </a:ext>
            </a:extLst>
          </p:cNvPr>
          <p:cNvCxnSpPr>
            <a:cxnSpLocks/>
            <a:stCxn id="17" idx="7"/>
            <a:endCxn id="19" idx="4"/>
          </p:cNvCxnSpPr>
          <p:nvPr/>
        </p:nvCxnSpPr>
        <p:spPr bwMode="auto">
          <a:xfrm flipV="1">
            <a:off x="7896899" y="2144288"/>
            <a:ext cx="1138860" cy="10871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1D640-F640-4C21-A8EA-EAC8F0F97324}"/>
              </a:ext>
            </a:extLst>
          </p:cNvPr>
          <p:cNvCxnSpPr>
            <a:cxnSpLocks/>
            <a:stCxn id="6" idx="7"/>
            <a:endCxn id="17" idx="4"/>
          </p:cNvCxnSpPr>
          <p:nvPr/>
        </p:nvCxnSpPr>
        <p:spPr bwMode="auto">
          <a:xfrm flipV="1">
            <a:off x="6632958" y="3553679"/>
            <a:ext cx="1130473" cy="10969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6649B5-0332-406F-9E8F-9A43A2BBA2D9}"/>
              </a:ext>
            </a:extLst>
          </p:cNvPr>
          <p:cNvCxnSpPr>
            <a:cxnSpLocks/>
            <a:stCxn id="7" idx="0"/>
            <a:endCxn id="17" idx="4"/>
          </p:cNvCxnSpPr>
          <p:nvPr/>
        </p:nvCxnSpPr>
        <p:spPr bwMode="auto">
          <a:xfrm flipH="1" flipV="1">
            <a:off x="7763431" y="3553679"/>
            <a:ext cx="4194" cy="1036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411CF85-F0B6-478E-B4E9-6445E234591A}"/>
              </a:ext>
            </a:extLst>
          </p:cNvPr>
          <p:cNvCxnSpPr>
            <a:cxnSpLocks/>
            <a:stCxn id="8" idx="1"/>
            <a:endCxn id="17" idx="4"/>
          </p:cNvCxnSpPr>
          <p:nvPr/>
        </p:nvCxnSpPr>
        <p:spPr bwMode="auto">
          <a:xfrm flipH="1" flipV="1">
            <a:off x="7763431" y="3553679"/>
            <a:ext cx="1138860" cy="109206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C4D60F-6151-46EA-886A-2D6E1BC0BB2D}"/>
              </a:ext>
            </a:extLst>
          </p:cNvPr>
          <p:cNvCxnSpPr>
            <a:cxnSpLocks/>
            <a:stCxn id="10" idx="1"/>
            <a:endCxn id="17" idx="4"/>
          </p:cNvCxnSpPr>
          <p:nvPr/>
        </p:nvCxnSpPr>
        <p:spPr bwMode="auto">
          <a:xfrm flipH="1" flipV="1">
            <a:off x="7763431" y="3553679"/>
            <a:ext cx="2406995" cy="109206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671B9A0-C67C-4D70-A0BE-B8306CAA023E}"/>
              </a:ext>
            </a:extLst>
          </p:cNvPr>
          <p:cNvCxnSpPr>
            <a:cxnSpLocks/>
            <a:stCxn id="9" idx="1"/>
            <a:endCxn id="17" idx="4"/>
          </p:cNvCxnSpPr>
          <p:nvPr/>
        </p:nvCxnSpPr>
        <p:spPr bwMode="auto">
          <a:xfrm flipH="1" flipV="1">
            <a:off x="7763431" y="3553679"/>
            <a:ext cx="3668803" cy="109206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47592D-BC3C-4393-B199-D307188F7CF5}"/>
              </a:ext>
            </a:extLst>
          </p:cNvPr>
          <p:cNvCxnSpPr>
            <a:cxnSpLocks/>
            <a:stCxn id="9" idx="1"/>
            <a:endCxn id="18" idx="4"/>
          </p:cNvCxnSpPr>
          <p:nvPr/>
        </p:nvCxnSpPr>
        <p:spPr bwMode="auto">
          <a:xfrm flipH="1" flipV="1">
            <a:off x="10299378" y="3553678"/>
            <a:ext cx="1132856" cy="109206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1D3EA2-114B-4EBD-B41F-4069467A5B6A}"/>
              </a:ext>
            </a:extLst>
          </p:cNvPr>
          <p:cNvCxnSpPr>
            <a:cxnSpLocks/>
            <a:stCxn id="10" idx="0"/>
            <a:endCxn id="18" idx="4"/>
          </p:cNvCxnSpPr>
          <p:nvPr/>
        </p:nvCxnSpPr>
        <p:spPr bwMode="auto">
          <a:xfrm flipH="1" flipV="1">
            <a:off x="10299378" y="3553678"/>
            <a:ext cx="4517" cy="1036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C78A9A-820E-4CB1-9DDA-7B8EABE017EE}"/>
              </a:ext>
            </a:extLst>
          </p:cNvPr>
          <p:cNvCxnSpPr>
            <a:cxnSpLocks/>
            <a:stCxn id="8" idx="7"/>
            <a:endCxn id="18" idx="4"/>
          </p:cNvCxnSpPr>
          <p:nvPr/>
        </p:nvCxnSpPr>
        <p:spPr bwMode="auto">
          <a:xfrm flipV="1">
            <a:off x="9169228" y="3553678"/>
            <a:ext cx="1130150" cy="109206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907878D-2967-4189-A28E-997C21726B40}"/>
              </a:ext>
            </a:extLst>
          </p:cNvPr>
          <p:cNvCxnSpPr>
            <a:cxnSpLocks/>
            <a:stCxn id="7" idx="7"/>
            <a:endCxn id="18" idx="4"/>
          </p:cNvCxnSpPr>
          <p:nvPr/>
        </p:nvCxnSpPr>
        <p:spPr bwMode="auto">
          <a:xfrm flipV="1">
            <a:off x="7901093" y="3553678"/>
            <a:ext cx="2398285" cy="10920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45E9A2-DF40-44FA-BA6B-88D4EA4828FF}"/>
              </a:ext>
            </a:extLst>
          </p:cNvPr>
          <p:cNvCxnSpPr>
            <a:cxnSpLocks/>
            <a:stCxn id="6" idx="7"/>
            <a:endCxn id="18" idx="4"/>
          </p:cNvCxnSpPr>
          <p:nvPr/>
        </p:nvCxnSpPr>
        <p:spPr bwMode="auto">
          <a:xfrm flipV="1">
            <a:off x="6632958" y="3553678"/>
            <a:ext cx="3666420" cy="10969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9AC4CD4-2FFC-4D72-881B-804BCABF65EF}"/>
              </a:ext>
            </a:extLst>
          </p:cNvPr>
          <p:cNvSpPr/>
          <p:nvPr/>
        </p:nvSpPr>
        <p:spPr bwMode="auto">
          <a:xfrm>
            <a:off x="6304392" y="3173725"/>
            <a:ext cx="377505" cy="377505"/>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ea typeface="SimSun" charset="-122"/>
              </a:rPr>
              <a:t>1</a:t>
            </a:r>
          </a:p>
        </p:txBody>
      </p:sp>
      <p:cxnSp>
        <p:nvCxnSpPr>
          <p:cNvPr id="34" name="Straight Connector 33">
            <a:extLst>
              <a:ext uri="{FF2B5EF4-FFF2-40B4-BE49-F238E27FC236}">
                <a16:creationId xmlns:a16="http://schemas.microsoft.com/office/drawing/2014/main" id="{CB90EE3E-EB44-4812-86EF-5618D3472687}"/>
              </a:ext>
            </a:extLst>
          </p:cNvPr>
          <p:cNvCxnSpPr>
            <a:cxnSpLocks/>
            <a:stCxn id="33" idx="7"/>
            <a:endCxn id="19" idx="4"/>
          </p:cNvCxnSpPr>
          <p:nvPr/>
        </p:nvCxnSpPr>
        <p:spPr bwMode="auto">
          <a:xfrm flipV="1">
            <a:off x="6626613" y="2144288"/>
            <a:ext cx="2409146" cy="10847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038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5855</TotalTime>
  <Words>1329</Words>
  <Application>Microsoft Office PowerPoint</Application>
  <PresentationFormat>Widescreen</PresentationFormat>
  <Paragraphs>178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 55 Roman</vt:lpstr>
      <vt:lpstr>Avenir 65 Medium</vt:lpstr>
      <vt:lpstr>Avenir 95 Black</vt:lpstr>
      <vt:lpstr>Calibri</vt:lpstr>
      <vt:lpstr>Cambria Math</vt:lpstr>
      <vt:lpstr>Times New Roman</vt:lpstr>
      <vt:lpstr>Wingdings</vt:lpstr>
      <vt:lpstr>Office Theme</vt:lpstr>
      <vt:lpstr>Forecasting</vt:lpstr>
      <vt:lpstr>Review - Forecasting</vt:lpstr>
      <vt:lpstr>Example: Temperature Data</vt:lpstr>
      <vt:lpstr>Predicting Next Day Temperature</vt:lpstr>
      <vt:lpstr>Modeling</vt:lpstr>
      <vt:lpstr>Window Size and Performance</vt:lpstr>
      <vt:lpstr>Neural Network</vt:lpstr>
      <vt:lpstr>Review on Logistic Regression</vt:lpstr>
      <vt:lpstr>Adding a Layer</vt:lpstr>
      <vt:lpstr>Neural Network</vt:lpstr>
      <vt:lpstr>Finetuning a NN/MLP</vt:lpstr>
      <vt:lpstr>Recurrent Neural Network</vt:lpstr>
      <vt:lpstr>Tensorflow</vt:lpstr>
      <vt:lpstr>Building a deep network with tensorflow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175</cp:revision>
  <dcterms:created xsi:type="dcterms:W3CDTF">2019-08-07T15:31:06Z</dcterms:created>
  <dcterms:modified xsi:type="dcterms:W3CDTF">2023-03-27T18:01:05Z</dcterms:modified>
</cp:coreProperties>
</file>