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40" r:id="rId3"/>
    <p:sldId id="315" r:id="rId4"/>
    <p:sldId id="317" r:id="rId5"/>
    <p:sldId id="311" r:id="rId6"/>
    <p:sldId id="318" r:id="rId7"/>
    <p:sldId id="308" r:id="rId8"/>
    <p:sldId id="319" r:id="rId9"/>
    <p:sldId id="325" r:id="rId10"/>
    <p:sldId id="320" r:id="rId11"/>
    <p:sldId id="321" r:id="rId12"/>
    <p:sldId id="322" r:id="rId13"/>
    <p:sldId id="323" r:id="rId14"/>
    <p:sldId id="324" r:id="rId15"/>
    <p:sldId id="329" r:id="rId16"/>
    <p:sldId id="330" r:id="rId17"/>
    <p:sldId id="310" r:id="rId18"/>
    <p:sldId id="331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1" r:id="rId37"/>
    <p:sldId id="342" r:id="rId38"/>
    <p:sldId id="352" r:id="rId39"/>
    <p:sldId id="353" r:id="rId40"/>
  </p:sldIdLst>
  <p:sldSz cx="9156700" cy="6870700"/>
  <p:notesSz cx="71374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43" autoAdjust="0"/>
  </p:normalViewPr>
  <p:slideViewPr>
    <p:cSldViewPr showGuides="1">
      <p:cViewPr>
        <p:scale>
          <a:sx n="66" d="100"/>
          <a:sy n="66" d="100"/>
        </p:scale>
        <p:origin x="-1164" y="-72"/>
      </p:cViewPr>
      <p:guideLst>
        <p:guide orient="horz" pos="21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12.xml"/><Relationship Id="rId1" Type="http://schemas.openxmlformats.org/officeDocument/2006/relationships/slide" Target="slides/slide9.xml"/><Relationship Id="rId5" Type="http://schemas.openxmlformats.org/officeDocument/2006/relationships/slide" Target="slides/slide32.xml"/><Relationship Id="rId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341438" y="215900"/>
            <a:ext cx="4467225" cy="4191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5" tIns="45303" rIns="92225" bIns="45303" anchor="ctr">
            <a:spAutoFit/>
          </a:bodyPr>
          <a:lstStyle/>
          <a:p>
            <a:pPr algn="ctr" defTabSz="93186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chemeClr val="tx2"/>
                </a:solidFill>
                <a:latin typeface="Arial" charset="0"/>
              </a:rPr>
              <a:t>CSE 569, Scholarship Skills, Lecture 1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302000" y="8788400"/>
            <a:ext cx="561975" cy="4556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4719" tIns="25888" rIns="64719" bIns="25888" anchor="ctr">
            <a:spAutoFit/>
          </a:bodyPr>
          <a:lstStyle/>
          <a:p>
            <a:pPr algn="ctr" defTabSz="931863">
              <a:lnSpc>
                <a:spcPct val="94000"/>
              </a:lnSpc>
              <a:spcBef>
                <a:spcPct val="0"/>
              </a:spcBef>
              <a:defRPr/>
            </a:pPr>
            <a:fld id="{BE5CB682-234A-4ABF-8A16-8B9386179989}" type="slidenum">
              <a:rPr lang="en-US" sz="2400" b="1">
                <a:solidFill>
                  <a:schemeClr val="tx2"/>
                </a:solidFill>
                <a:latin typeface="Arial" charset="0"/>
              </a:rPr>
              <a:pPr algn="ctr" defTabSz="931863">
                <a:lnSpc>
                  <a:spcPct val="94000"/>
                </a:lnSpc>
                <a:spcBef>
                  <a:spcPct val="0"/>
                </a:spcBef>
                <a:defRPr/>
              </a:pPr>
              <a:t>‹#›</a:t>
            </a:fld>
            <a:endParaRPr lang="en-US" sz="24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422775" y="8723313"/>
            <a:ext cx="2392363" cy="568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4719" tIns="25888" rIns="64719" bIns="25888">
            <a:spAutoFit/>
          </a:bodyPr>
          <a:lstStyle/>
          <a:p>
            <a:pPr marL="349250" indent="-349250" defTabSz="931863">
              <a:lnSpc>
                <a:spcPct val="111000"/>
              </a:lnSpc>
              <a:spcBef>
                <a:spcPct val="56000"/>
              </a:spcBef>
              <a:defRPr/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© 1996, 1997, 1999, 2000</a:t>
            </a:r>
          </a:p>
          <a:p>
            <a:pPr marL="349250" indent="-349250" defTabSz="931863">
              <a:lnSpc>
                <a:spcPct val="111000"/>
              </a:lnSpc>
              <a:spcBef>
                <a:spcPct val="56000"/>
              </a:spcBef>
              <a:defRPr/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David Maier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38250" y="608013"/>
            <a:ext cx="4675188" cy="3508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388" y="2133600"/>
            <a:ext cx="7781925" cy="147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88" y="3894138"/>
            <a:ext cx="6410325" cy="17557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304800"/>
            <a:ext cx="17907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950" y="304800"/>
            <a:ext cx="5219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50" y="304800"/>
            <a:ext cx="1030288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6950" y="1219200"/>
            <a:ext cx="71628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414838"/>
            <a:ext cx="7781925" cy="13652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911475"/>
            <a:ext cx="7781925" cy="1503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950" y="1219200"/>
            <a:ext cx="3505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219200"/>
            <a:ext cx="3505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230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8288"/>
            <a:ext cx="40465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8"/>
            <a:ext cx="4046538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375" y="1538288"/>
            <a:ext cx="4048125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375" y="2179638"/>
            <a:ext cx="4048125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13075" cy="116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3" y="273050"/>
            <a:ext cx="5119687" cy="5864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8275"/>
            <a:ext cx="3013075" cy="469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463" y="4810125"/>
            <a:ext cx="54927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5463" y="614363"/>
            <a:ext cx="5492750" cy="4122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463" y="5376863"/>
            <a:ext cx="5492750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0350" y="304800"/>
            <a:ext cx="1030288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77800" y="177800"/>
            <a:ext cx="8801100" cy="6489700"/>
          </a:xfrm>
          <a:prstGeom prst="roundRect">
            <a:avLst>
              <a:gd name="adj" fmla="val 12495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1028" name="Rectangle 4"/>
          <p:cNvSpPr>
            <a:spLocks noChangeArrowheads="1"/>
          </p:cNvSpPr>
          <p:nvPr/>
        </p:nvSpPr>
        <p:spPr bwMode="auto">
          <a:xfrm>
            <a:off x="1343025" y="69850"/>
            <a:ext cx="270351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  <a:defRPr/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Advanced Functional Programming</a:t>
            </a:r>
          </a:p>
        </p:txBody>
      </p:sp>
      <p:sp useBgFill="1">
        <p:nvSpPr>
          <p:cNvPr id="1029" name="Rectangle 5"/>
          <p:cNvSpPr>
            <a:spLocks noChangeArrowheads="1"/>
          </p:cNvSpPr>
          <p:nvPr/>
        </p:nvSpPr>
        <p:spPr bwMode="auto">
          <a:xfrm>
            <a:off x="6403975" y="6559550"/>
            <a:ext cx="95726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  <a:defRPr/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Tim Sheard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29650" y="6457950"/>
            <a:ext cx="673100" cy="430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4000"/>
              </a:lnSpc>
              <a:spcBef>
                <a:spcPct val="52000"/>
              </a:spcBef>
              <a:defRPr/>
            </a:pPr>
            <a:fld id="{C44F1393-9ED2-42B8-B921-C3D0C4B5E9D0}" type="slidenum">
              <a:rPr lang="en-US" sz="2400" b="1">
                <a:solidFill>
                  <a:schemeClr val="tx2"/>
                </a:solidFill>
                <a:latin typeface="Arial" charset="0"/>
              </a:rPr>
              <a:pPr marL="342900" indent="-342900">
                <a:lnSpc>
                  <a:spcPct val="104000"/>
                </a:lnSpc>
                <a:spcBef>
                  <a:spcPct val="52000"/>
                </a:spcBef>
                <a:defRPr/>
              </a:pPr>
              <a:t>‹#›</a:t>
            </a:fld>
            <a:endParaRPr lang="en-US" sz="2400" b="1">
              <a:solidFill>
                <a:schemeClr val="tx2"/>
              </a:solidFill>
              <a:latin typeface="Arial" charset="0"/>
            </a:endParaRPr>
          </a:p>
        </p:txBody>
      </p:sp>
      <p:sp useBgFill="1">
        <p:nvSpPr>
          <p:cNvPr id="1031" name="Rectangle 7"/>
          <p:cNvSpPr>
            <a:spLocks noChangeArrowheads="1"/>
          </p:cNvSpPr>
          <p:nvPr/>
        </p:nvSpPr>
        <p:spPr bwMode="auto">
          <a:xfrm>
            <a:off x="1673225" y="6559550"/>
            <a:ext cx="803275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  <a:defRPr/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Lecture 6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219200"/>
            <a:ext cx="7162800" cy="480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3pPr>
      <a:lvl4pPr marL="15430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002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5pPr>
      <a:lvl6pPr marL="24574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6pPr>
      <a:lvl7pPr marL="29146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7pPr>
      <a:lvl8pPr marL="33718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8pPr>
      <a:lvl9pPr marL="38290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828800"/>
            <a:ext cx="6654800" cy="1083502"/>
          </a:xfrm>
          <a:noFill/>
          <a:ln w="25400" cap="flat">
            <a:solidFill>
              <a:schemeClr val="tx1"/>
            </a:solidFill>
          </a:ln>
        </p:spPr>
        <p:txBody>
          <a:bodyPr wrap="square"/>
          <a:lstStyle/>
          <a:p>
            <a:pPr marL="342900" indent="-342900">
              <a:lnSpc>
                <a:spcPct val="110000"/>
              </a:lnSpc>
              <a:spcBef>
                <a:spcPct val="55000"/>
              </a:spcBef>
            </a:pPr>
            <a:r>
              <a:rPr lang="en-US" dirty="0" smtClean="0"/>
              <a:t>Advanced Functional </a:t>
            </a:r>
            <a:r>
              <a:rPr lang="en-US" dirty="0" smtClean="0"/>
              <a:t>Programming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8350" y="666750"/>
            <a:ext cx="254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0950" y="3124200"/>
            <a:ext cx="6667500" cy="300038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95000"/>
              </a:lnSpc>
              <a:spcBef>
                <a:spcPct val="0"/>
              </a:spcBef>
            </a:pPr>
            <a:r>
              <a:rPr lang="en-US" sz="1700" b="0" dirty="0" smtClean="0">
                <a:solidFill>
                  <a:schemeClr val="tx2"/>
                </a:solidFill>
                <a:latin typeface="Arial" pitchFamily="34" charset="0"/>
              </a:rPr>
              <a:t>Tim </a:t>
            </a:r>
            <a:r>
              <a:rPr lang="en-US" sz="1700" b="0" dirty="0" err="1" smtClean="0">
                <a:solidFill>
                  <a:schemeClr val="tx2"/>
                </a:solidFill>
                <a:latin typeface="Arial" pitchFamily="34" charset="0"/>
              </a:rPr>
              <a:t>Sheard</a:t>
            </a:r>
            <a:r>
              <a:rPr lang="en-US" sz="1700" b="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sz="1700" b="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endParaRPr lang="en-US" sz="1700" b="0" dirty="0" smtClean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73350" y="4038600"/>
            <a:ext cx="4343400" cy="9417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</a:rPr>
              <a:t>Monads 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</a:rPr>
              <a:t>part 2</a:t>
            </a:r>
          </a:p>
          <a:p>
            <a:pPr marL="285750" indent="-285750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</a:rPr>
              <a:t>Monads and Interpreters</a:t>
            </a:r>
            <a:endParaRPr lang="en-US" sz="2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4650" y="304800"/>
            <a:ext cx="3357563" cy="474663"/>
          </a:xfrm>
        </p:spPr>
        <p:txBody>
          <a:bodyPr/>
          <a:lstStyle/>
          <a:p>
            <a:r>
              <a:rPr lang="en-US" smtClean="0"/>
              <a:t>Monadic Failure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3886200" cy="4800600"/>
          </a:xfrm>
        </p:spPr>
        <p:txBody>
          <a:bodyPr/>
          <a:lstStyle/>
          <a:p>
            <a:pPr marL="0" indent="0"/>
            <a:r>
              <a:rPr lang="en-US" sz="1600" smtClean="0">
                <a:latin typeface="Courier New" pitchFamily="49" charset="0"/>
              </a:rPr>
              <a:t>eval2 :: T2 -&gt; Exception Value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eval2 (Add2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do { x' &lt;- eval2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; y' &lt;- eval2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; return (x' +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eval2 (Sub2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do { x' &lt;- eval2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; y' &lt;- eval2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; return (x' -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eval2 (Mult2 x y) = ...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eval2 (Int2 n) = return n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eval2 (Div2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do { x' &lt;- eval2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; y' &lt;- eval2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; if y'==0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then </a:t>
            </a:r>
            <a:r>
              <a:rPr lang="en-US" sz="1600" smtClean="0">
                <a:solidFill>
                  <a:srgbClr val="FF0000"/>
                </a:solidFill>
                <a:latin typeface="Courier New" pitchFamily="49" charset="0"/>
              </a:rPr>
              <a:t>Fail</a:t>
            </a:r>
            <a:r>
              <a:rPr lang="en-US" sz="1600" smtClean="0">
                <a:latin typeface="Courier New" pitchFamily="49" charset="0"/>
              </a:rPr>
              <a:t>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else return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   (div x' y')}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90600"/>
            <a:ext cx="3956050" cy="4800600"/>
          </a:xfrm>
        </p:spPr>
        <p:txBody>
          <a:bodyPr/>
          <a:lstStyle/>
          <a:p>
            <a:pPr marL="0" indent="0"/>
            <a:r>
              <a:rPr lang="en-US" sz="1600" smtClean="0">
                <a:latin typeface="Courier New" pitchFamily="49" charset="0"/>
              </a:rPr>
              <a:t>eval1 :: T1 -&gt; Id Value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(Add1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do {x' &lt;- eval1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y' &lt;- eval1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return (x' +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(Sub1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do {x' &lt;- eval1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y' &lt;- eval1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return (x' -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(Mult1 x y) = ...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(Int1 n) = return n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181600" y="5105400"/>
            <a:ext cx="3581400" cy="990600"/>
          </a:xfrm>
          <a:prstGeom prst="wedgeEllipseCallout">
            <a:avLst>
              <a:gd name="adj1" fmla="val -38074"/>
              <a:gd name="adj2" fmla="val -12628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ctr"/>
            <a:r>
              <a:rPr lang="en-US" sz="2400">
                <a:latin typeface="Arial" pitchFamily="34" charset="0"/>
              </a:rPr>
              <a:t>Compare with language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304800"/>
            <a:ext cx="5786438" cy="474663"/>
          </a:xfrm>
        </p:spPr>
        <p:txBody>
          <a:bodyPr/>
          <a:lstStyle/>
          <a:p>
            <a:r>
              <a:rPr lang="en-US" smtClean="0"/>
              <a:t>environments and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5492750" cy="4800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:: T3 -&gt; Env Map Value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(Add3 x y) =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Env(\e -&gt; 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let Env f = eval3a x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    Env g = eval3a y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in (f e) + (g e))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(Sub3 x y) = ...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(Mult3 x y) = ...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(Int3 n) = Env(\e -&gt; n)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(Let3 s e1 e2) =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Env(\e -&gt;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let Env f = eval3a e1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    env2 = (s,f e):e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    Env g = eval3a e2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     in g env2)</a:t>
            </a:r>
          </a:p>
          <a:p>
            <a:pPr marL="0" indent="0">
              <a:lnSpc>
                <a:spcPct val="80000"/>
              </a:lnSpc>
            </a:pPr>
            <a:r>
              <a:rPr lang="en-US" sz="1800" smtClean="0">
                <a:latin typeface="Courier New" pitchFamily="49" charset="0"/>
              </a:rPr>
              <a:t>eval3a (Var3 s) = Env(\ e -&gt; find s e)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219200"/>
            <a:ext cx="327660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Env e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Env (e -&gt; x)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data T3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Add3 T3 T3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Sub3 T3 T3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Mult3 T3 T3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Int3 Int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</a:t>
            </a:r>
            <a:r>
              <a:rPr lang="en-US" sz="1800" smtClean="0">
                <a:solidFill>
                  <a:schemeClr val="bg2"/>
                </a:solidFill>
                <a:latin typeface="Courier New" pitchFamily="49" charset="0"/>
              </a:rPr>
              <a:t>| Let3 String T3 T3</a:t>
            </a:r>
          </a:p>
          <a:p>
            <a:pPr marL="0" indent="0"/>
            <a:r>
              <a:rPr lang="en-US" sz="1800" smtClean="0">
                <a:solidFill>
                  <a:schemeClr val="bg2"/>
                </a:solidFill>
                <a:latin typeface="Courier New" pitchFamily="49" charset="0"/>
              </a:rPr>
              <a:t>  | Var3 String</a:t>
            </a:r>
          </a:p>
          <a:p>
            <a:pPr marL="0" indent="0"/>
            <a:endParaRPr lang="en-US" sz="1800" smtClean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Type Map =  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[(String,Value)]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388" y="304800"/>
            <a:ext cx="3490912" cy="474663"/>
          </a:xfrm>
        </p:spPr>
        <p:txBody>
          <a:bodyPr/>
          <a:lstStyle/>
          <a:p>
            <a:r>
              <a:rPr lang="en-US" smtClean="0"/>
              <a:t>Monadic Version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301750"/>
            <a:ext cx="571500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eval3 :: T3 -&gt; Env Map Value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eval3 (Add3 x y)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do { x' &lt;- eval3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; y' &lt;- eval3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; return (x' + y')}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eval3 (Sub3 x y) = ...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eval3 (Mult3 x y) = ...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eval3 (Int3 n) = return n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eval3 (Let3 s e1 e2)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do { v &lt;- eval3 e1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;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runInNewEnv</a:t>
            </a:r>
            <a:r>
              <a:rPr lang="en-US" sz="1800" smtClean="0">
                <a:latin typeface="Courier New" pitchFamily="49" charset="0"/>
              </a:rPr>
              <a:t> s v (eval3 e2) 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eval3 (Var3 s) =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getEnv</a:t>
            </a:r>
            <a:r>
              <a:rPr lang="en-US" sz="1800" smtClean="0">
                <a:latin typeface="Courier New" pitchFamily="49" charset="0"/>
              </a:rPr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238" y="304800"/>
            <a:ext cx="3603625" cy="474663"/>
          </a:xfrm>
        </p:spPr>
        <p:txBody>
          <a:bodyPr/>
          <a:lstStyle/>
          <a:p>
            <a:r>
              <a:rPr lang="en-US" smtClean="0"/>
              <a:t>Multiple answers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219200"/>
            <a:ext cx="48704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eval4a :: T4 -&gt; Mult Value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eval4a (Add4 x y)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let Mult xs = eval4a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Mult ys = eval4a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in Mult[ x+y | x &lt;- xs, y &lt;- ys ]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eval4a (Sub4 x y) = …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eval4a (Mult4 x y) = …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eval4a (Int4 n) = Mult [n]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eval4a (Choose4 x y)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let Mult xs = eval4a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Mult ys = eval4a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in Mult (xs++ys)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eval4a (Sqrt4 x)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let Mult xs = eval4a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in Mult(roots xs)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8550" y="1035050"/>
            <a:ext cx="2743200" cy="33147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Mult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Mult [x]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data T4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= Add4 T4 T4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| Sub4 T4 T4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| Mult4 T4 T4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| Int4 Int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|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Choose4 T4 T4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|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Sqrt4 T4</a:t>
            </a:r>
          </a:p>
          <a:p>
            <a:pPr marL="0" indent="0"/>
            <a:endParaRPr lang="en-US" sz="2400" smtClean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340350" y="4959350"/>
            <a:ext cx="34290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roots [] = []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roots (x:xs) | x&lt;0 = roots xs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roots (x:xs) =  y : z : roots xs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where y = root x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        z = negate y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388" y="304800"/>
            <a:ext cx="3490912" cy="474663"/>
          </a:xfrm>
        </p:spPr>
        <p:txBody>
          <a:bodyPr/>
          <a:lstStyle/>
          <a:p>
            <a:r>
              <a:rPr lang="en-US" smtClean="0"/>
              <a:t>Monadic Version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>
                <a:latin typeface="Courier New" pitchFamily="49" charset="0"/>
              </a:rPr>
              <a:t>eval4 :: T4 -&gt; Mult Value</a:t>
            </a:r>
          </a:p>
          <a:p>
            <a:r>
              <a:rPr lang="en-US" sz="1800" smtClean="0">
                <a:latin typeface="Courier New" pitchFamily="49" charset="0"/>
              </a:rPr>
              <a:t>eval4 (Add4 x y) = </a:t>
            </a:r>
          </a:p>
          <a:p>
            <a:r>
              <a:rPr lang="en-US" sz="1800" smtClean="0">
                <a:latin typeface="Courier New" pitchFamily="49" charset="0"/>
              </a:rPr>
              <a:t> do { x' &lt;- eval4 x</a:t>
            </a:r>
          </a:p>
          <a:p>
            <a:r>
              <a:rPr lang="en-US" sz="1800" smtClean="0">
                <a:latin typeface="Courier New" pitchFamily="49" charset="0"/>
              </a:rPr>
              <a:t>    ; y' &lt;- eval4 y</a:t>
            </a:r>
          </a:p>
          <a:p>
            <a:r>
              <a:rPr lang="en-US" sz="1800" smtClean="0">
                <a:latin typeface="Courier New" pitchFamily="49" charset="0"/>
              </a:rPr>
              <a:t>    ; return (x' + y')}</a:t>
            </a:r>
          </a:p>
          <a:p>
            <a:r>
              <a:rPr lang="en-US" sz="1800" smtClean="0">
                <a:latin typeface="Courier New" pitchFamily="49" charset="0"/>
              </a:rPr>
              <a:t>eval4 (Sub4 x y) = …</a:t>
            </a:r>
          </a:p>
          <a:p>
            <a:r>
              <a:rPr lang="en-US" sz="1800" smtClean="0">
                <a:latin typeface="Courier New" pitchFamily="49" charset="0"/>
              </a:rPr>
              <a:t>eval4 (Mult4 x y) = …</a:t>
            </a:r>
          </a:p>
          <a:p>
            <a:r>
              <a:rPr lang="en-US" sz="1800" smtClean="0">
                <a:latin typeface="Courier New" pitchFamily="49" charset="0"/>
              </a:rPr>
              <a:t>eval4 (Int4 n) = return n </a:t>
            </a:r>
          </a:p>
          <a:p>
            <a:r>
              <a:rPr lang="en-US" sz="1800" smtClean="0">
                <a:latin typeface="Courier New" pitchFamily="49" charset="0"/>
              </a:rPr>
              <a:t>eval4 (Choose4 x y) = merge (eval4a x) (eval4a y)</a:t>
            </a:r>
          </a:p>
          <a:p>
            <a:r>
              <a:rPr lang="en-US" sz="1800" smtClean="0">
                <a:latin typeface="Courier New" pitchFamily="49" charset="0"/>
              </a:rPr>
              <a:t>eval4 (Sqrt4 x) = </a:t>
            </a:r>
          </a:p>
          <a:p>
            <a:r>
              <a:rPr lang="en-US" sz="1800" smtClean="0">
                <a:latin typeface="Courier New" pitchFamily="49" charset="0"/>
              </a:rPr>
              <a:t> do { n &lt;- eval4 x</a:t>
            </a:r>
          </a:p>
          <a:p>
            <a:r>
              <a:rPr lang="en-US" sz="1800" smtClean="0">
                <a:latin typeface="Courier New" pitchFamily="49" charset="0"/>
              </a:rPr>
              <a:t>    ; if n &lt; 0 </a:t>
            </a:r>
          </a:p>
          <a:p>
            <a:r>
              <a:rPr lang="en-US" sz="1800" smtClean="0">
                <a:latin typeface="Courier New" pitchFamily="49" charset="0"/>
              </a:rPr>
              <a:t>        then none </a:t>
            </a:r>
          </a:p>
          <a:p>
            <a:r>
              <a:rPr lang="en-US" sz="1800" smtClean="0">
                <a:latin typeface="Courier New" pitchFamily="49" charset="0"/>
              </a:rPr>
              <a:t>        else merge (return (root n)) </a:t>
            </a:r>
          </a:p>
          <a:p>
            <a:r>
              <a:rPr lang="en-US" sz="1800" smtClean="0">
                <a:latin typeface="Courier New" pitchFamily="49" charset="0"/>
              </a:rPr>
              <a:t>                   (return(negate(root n))) }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4883150" y="2063750"/>
            <a:ext cx="4038600" cy="706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merge :: Mult a -&gt; Mult a -&gt; Mult a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merge (Mult xs) (Mult ys) = Mult(xs++ys)</a:t>
            </a:r>
          </a:p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none = Mult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304800"/>
            <a:ext cx="3327400" cy="474663"/>
          </a:xfrm>
        </p:spPr>
        <p:txBody>
          <a:bodyPr/>
          <a:lstStyle/>
          <a:p>
            <a:r>
              <a:rPr lang="en-US" smtClean="0"/>
              <a:t>Print statement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7942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eval6a :: T6 -&gt; Output Value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eval6a (Add6 x y)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let OP(x',s1) = eval6a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OP(y',s2) = eval6a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in OP(x'+y',s1++s2)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eval6a (Sub6 x y) = ...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eval6a (Mult6 x y) = ...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eval6a (Int6 n) = OP(n,"")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eval6a (Print6 mess x)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let OP(x',s1) = eval6a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in OP(x',s1++mess++(show x'))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645150" y="1219200"/>
            <a:ext cx="29654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Output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OP(x,String)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data T6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= Add6 T6 T6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| Sub6 T6 T6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| Mult6 T6 T6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| Int6 Int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</a:t>
            </a:r>
            <a:r>
              <a:rPr lang="en-US" sz="1800" smtClean="0">
                <a:solidFill>
                  <a:schemeClr val="bg2"/>
                </a:solidFill>
                <a:latin typeface="Courier New" pitchFamily="49" charset="0"/>
              </a:rPr>
              <a:t>| Print6 String T6</a:t>
            </a:r>
          </a:p>
          <a:p>
            <a:pPr marL="0" indent="0"/>
            <a:endParaRPr lang="en-US" sz="24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4675" y="304800"/>
            <a:ext cx="2949575" cy="474663"/>
          </a:xfrm>
        </p:spPr>
        <p:txBody>
          <a:bodyPr/>
          <a:lstStyle/>
          <a:p>
            <a:r>
              <a:rPr lang="en-US" smtClean="0"/>
              <a:t>monadic form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990600"/>
            <a:ext cx="7162800" cy="5264150"/>
          </a:xfrm>
        </p:spPr>
        <p:txBody>
          <a:bodyPr/>
          <a:lstStyle/>
          <a:p>
            <a:r>
              <a:rPr lang="en-US" sz="1800" smtClean="0">
                <a:latin typeface="Courier New" pitchFamily="49" charset="0"/>
              </a:rPr>
              <a:t>eval6 :: T6 -&gt; Output Value</a:t>
            </a:r>
          </a:p>
          <a:p>
            <a:r>
              <a:rPr lang="en-US" sz="1800" smtClean="0">
                <a:latin typeface="Courier New" pitchFamily="49" charset="0"/>
              </a:rPr>
              <a:t>eval6 (Add6 x y) =  do { x' &lt;- eval6 x</a:t>
            </a:r>
          </a:p>
          <a:p>
            <a:r>
              <a:rPr lang="en-US" sz="1800" smtClean="0">
                <a:latin typeface="Courier New" pitchFamily="49" charset="0"/>
              </a:rPr>
              <a:t>                       ; y' &lt;- eval6 y</a:t>
            </a:r>
          </a:p>
          <a:p>
            <a:r>
              <a:rPr lang="en-US" sz="1800" smtClean="0">
                <a:latin typeface="Courier New" pitchFamily="49" charset="0"/>
              </a:rPr>
              <a:t>                       ; return (x' + y')}</a:t>
            </a:r>
          </a:p>
          <a:p>
            <a:r>
              <a:rPr lang="en-US" sz="1800" smtClean="0">
                <a:latin typeface="Courier New" pitchFamily="49" charset="0"/>
              </a:rPr>
              <a:t>eval6 (Sub6 x y) =  do { x' &lt;- eval6 x</a:t>
            </a:r>
          </a:p>
          <a:p>
            <a:r>
              <a:rPr lang="en-US" sz="1800" smtClean="0">
                <a:latin typeface="Courier New" pitchFamily="49" charset="0"/>
              </a:rPr>
              <a:t>                       ; y' &lt;- eval6 y</a:t>
            </a:r>
          </a:p>
          <a:p>
            <a:r>
              <a:rPr lang="en-US" sz="1800" smtClean="0">
                <a:latin typeface="Courier New" pitchFamily="49" charset="0"/>
              </a:rPr>
              <a:t>                       ; return (x' - y')}</a:t>
            </a:r>
          </a:p>
          <a:p>
            <a:r>
              <a:rPr lang="en-US" sz="1800" smtClean="0">
                <a:latin typeface="Courier New" pitchFamily="49" charset="0"/>
              </a:rPr>
              <a:t>eval6 (Mult6 x y) = do { x' &lt;- eval6 x</a:t>
            </a:r>
          </a:p>
          <a:p>
            <a:r>
              <a:rPr lang="en-US" sz="1800" smtClean="0">
                <a:latin typeface="Courier New" pitchFamily="49" charset="0"/>
              </a:rPr>
              <a:t>                       ; y' &lt;- eval6 y</a:t>
            </a:r>
          </a:p>
          <a:p>
            <a:r>
              <a:rPr lang="en-US" sz="1800" smtClean="0">
                <a:latin typeface="Courier New" pitchFamily="49" charset="0"/>
              </a:rPr>
              <a:t>                       ; return (x' * y')}</a:t>
            </a:r>
          </a:p>
          <a:p>
            <a:r>
              <a:rPr lang="en-US" sz="1800" smtClean="0">
                <a:latin typeface="Courier New" pitchFamily="49" charset="0"/>
              </a:rPr>
              <a:t>eval6 (Int6 n) = return n   </a:t>
            </a:r>
          </a:p>
          <a:p>
            <a:r>
              <a:rPr lang="en-US" sz="1800" smtClean="0">
                <a:latin typeface="Courier New" pitchFamily="49" charset="0"/>
              </a:rPr>
              <a:t>eval6 (Print6 mess x) =</a:t>
            </a:r>
          </a:p>
          <a:p>
            <a:r>
              <a:rPr lang="en-US" sz="1800" smtClean="0">
                <a:latin typeface="Courier New" pitchFamily="49" charset="0"/>
              </a:rPr>
              <a:t> do { x' &lt;- eval6 x </a:t>
            </a:r>
          </a:p>
          <a:p>
            <a:r>
              <a:rPr lang="en-US" sz="1800" smtClean="0">
                <a:latin typeface="Courier New" pitchFamily="49" charset="0"/>
              </a:rPr>
              <a:t>    ;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printOutput</a:t>
            </a:r>
            <a:r>
              <a:rPr lang="en-US" sz="1800" smtClean="0">
                <a:latin typeface="Courier New" pitchFamily="49" charset="0"/>
              </a:rPr>
              <a:t> (mess++(show x'))</a:t>
            </a:r>
          </a:p>
          <a:p>
            <a:r>
              <a:rPr lang="en-US" sz="1800" smtClean="0">
                <a:latin typeface="Courier New" pitchFamily="49" charset="0"/>
              </a:rPr>
              <a:t>    ; return x'}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6172200" cy="474663"/>
          </a:xfrm>
          <a:noFill/>
        </p:spPr>
        <p:txBody>
          <a:bodyPr wrap="square" lIns="90624" tIns="44517" rIns="90624" bIns="44517" anchor="ctr"/>
          <a:lstStyle/>
          <a:p>
            <a:r>
              <a:rPr lang="en-US" sz="2400" smtClean="0"/>
              <a:t>Why is the monadic form so regular?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624" tIns="44517" rIns="90624" bIns="44517"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The Monad makes it so.</a:t>
            </a:r>
          </a:p>
          <a:p>
            <a:pPr lvl="1">
              <a:lnSpc>
                <a:spcPct val="70000"/>
              </a:lnSpc>
            </a:pPr>
            <a:r>
              <a:rPr lang="en-US" sz="2000" smtClean="0"/>
              <a:t>In terms of effects you wouldn’t expect the code for Add, which doesn’t affect the printing of output to be effected by adding a new action for Print</a:t>
            </a:r>
          </a:p>
          <a:p>
            <a:pPr lvl="1">
              <a:lnSpc>
                <a:spcPct val="70000"/>
              </a:lnSpc>
            </a:pPr>
            <a:endParaRPr lang="en-US" sz="2000" smtClean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The Monad  “hides” all the necessary detail.</a:t>
            </a:r>
          </a:p>
          <a:p>
            <a:pPr lvl="2">
              <a:lnSpc>
                <a:spcPct val="60000"/>
              </a:lnSpc>
            </a:pPr>
            <a:endParaRPr lang="en-US" sz="1800" smtClean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An Monad is like an abstract datatype (ADT).</a:t>
            </a:r>
          </a:p>
          <a:p>
            <a:pPr lvl="1">
              <a:lnSpc>
                <a:spcPct val="70000"/>
              </a:lnSpc>
            </a:pPr>
            <a:r>
              <a:rPr lang="en-US" sz="2000" smtClean="0"/>
              <a:t>The actions like </a:t>
            </a:r>
            <a:r>
              <a:rPr lang="en-US" sz="2000" smtClean="0">
                <a:solidFill>
                  <a:srgbClr val="FF0000"/>
                </a:solidFill>
              </a:rPr>
              <a:t>Fail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FF0000"/>
                </a:solidFill>
              </a:rPr>
              <a:t>runInNewEnv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FF0000"/>
                </a:solidFill>
              </a:rPr>
              <a:t>getEnv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FF0000"/>
                </a:solidFill>
              </a:rPr>
              <a:t>Mult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FF0000"/>
                </a:solidFill>
              </a:rPr>
              <a:t>getstore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FF0000"/>
                </a:solidFill>
              </a:rPr>
              <a:t>putStore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0000"/>
                </a:solidFill>
              </a:rPr>
              <a:t>printOutput</a:t>
            </a:r>
            <a:r>
              <a:rPr lang="en-US" sz="2000" smtClean="0"/>
              <a:t> are the interfaces to the ADT</a:t>
            </a:r>
          </a:p>
          <a:p>
            <a:pPr lvl="2">
              <a:lnSpc>
                <a:spcPct val="60000"/>
              </a:lnSpc>
            </a:pPr>
            <a:endParaRPr lang="en-US" sz="1800" smtClean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When adding a new feature to the language, only the actions which interface with it need a big change.</a:t>
            </a:r>
          </a:p>
          <a:p>
            <a:pPr lvl="1">
              <a:lnSpc>
                <a:spcPct val="70000"/>
              </a:lnSpc>
            </a:pPr>
            <a:r>
              <a:rPr lang="en-US" sz="2000" smtClean="0"/>
              <a:t>Though the </a:t>
            </a:r>
            <a:r>
              <a:rPr lang="en-US" sz="2000" i="1" smtClean="0"/>
              <a:t>plumbing</a:t>
            </a:r>
            <a:r>
              <a:rPr lang="en-US" sz="2000" smtClean="0"/>
              <a:t> might be affected in all actions</a:t>
            </a:r>
          </a:p>
          <a:p>
            <a:pPr lvl="2">
              <a:lnSpc>
                <a:spcPct val="60000"/>
              </a:lnSpc>
            </a:pPr>
            <a:r>
              <a:rPr lang="en-US" sz="1800" smtClean="0"/>
              <a:t> </a:t>
            </a:r>
            <a:endParaRPr lang="en-US" sz="1800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7588" y="304800"/>
            <a:ext cx="2058987" cy="474663"/>
          </a:xfrm>
        </p:spPr>
        <p:txBody>
          <a:bodyPr/>
          <a:lstStyle/>
          <a:p>
            <a:r>
              <a:rPr lang="en-US" smtClean="0"/>
              <a:t>Plumbing</a:t>
            </a:r>
          </a:p>
        </p:txBody>
      </p:sp>
      <p:graphicFrame>
        <p:nvGraphicFramePr>
          <p:cNvPr id="183332" name="Group 36"/>
          <p:cNvGraphicFramePr>
            <a:graphicFrameLocks noGrp="1"/>
          </p:cNvGraphicFramePr>
          <p:nvPr>
            <p:ph type="tbl" idx="1"/>
          </p:nvPr>
        </p:nvGraphicFramePr>
        <p:xfrm>
          <a:off x="609600" y="1066800"/>
          <a:ext cx="7842250" cy="5184648"/>
        </p:xfrm>
        <a:graphic>
          <a:graphicData uri="http://schemas.openxmlformats.org/drawingml/2006/table">
            <a:tbl>
              <a:tblPr/>
              <a:tblGrid>
                <a:gridCol w="3921125"/>
                <a:gridCol w="3921125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case (eval2a x,eval2a y)of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(Ok x', Ok y') -&gt;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Ok(x' + y')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(_,_) -&gt; Fail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Env(\e -&gt;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let Env f = eval3a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Env g = eval3a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in (f e) + (g e))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let Mult xs = eval4a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Mult ys = eval4a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 Mult[ x+y |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x &lt;- xs, y &lt;- ys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St(\s-&gt;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let St f = eval5a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St g = eval5a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(x',s1) = f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(y',s2) = g s1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in(x'+y',s2))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let OP(x',s1) = eval6a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OP(y',s2) = eval6a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 OP(x'+y',s1++s2)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The unit and bind of the monad abstract the plumbing.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63750" y="365125"/>
            <a:ext cx="5143500" cy="479425"/>
          </a:xfrm>
        </p:spPr>
        <p:txBody>
          <a:bodyPr/>
          <a:lstStyle/>
          <a:p>
            <a:r>
              <a:rPr lang="en-US" smtClean="0"/>
              <a:t>Adding Monad instances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150" y="1149350"/>
            <a:ext cx="7848600" cy="513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When we introduce a new monad, we need to define a few things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The “plumbing”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return function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bind function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The operations of the abstraction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These differ for every monad and are the interface to the “plumbing”, the methods of the ADT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They isolate into one place how the plumbing and operations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828925" y="517525"/>
            <a:ext cx="3502025" cy="479425"/>
          </a:xfrm>
        </p:spPr>
        <p:txBody>
          <a:bodyPr/>
          <a:lstStyle/>
          <a:p>
            <a:r>
              <a:rPr lang="en-US" smtClean="0"/>
              <a:t>Small languages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programs and systems can be though of as interpreters for “small languages”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r>
              <a:rPr lang="en-US" smtClean="0"/>
              <a:t>	Yacc – parser generators</a:t>
            </a:r>
          </a:p>
          <a:p>
            <a:r>
              <a:rPr lang="en-US" smtClean="0"/>
              <a:t>	Pretty printing</a:t>
            </a:r>
          </a:p>
          <a:p>
            <a:r>
              <a:rPr lang="en-US" smtClean="0"/>
              <a:t>	regular expressions</a:t>
            </a:r>
          </a:p>
          <a:p>
            <a:endParaRPr lang="en-US" smtClean="0"/>
          </a:p>
          <a:p>
            <a:r>
              <a:rPr lang="en-US" smtClean="0"/>
              <a:t>Monads are a great way to structure such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282950" y="517525"/>
            <a:ext cx="2994025" cy="479425"/>
          </a:xfrm>
        </p:spPr>
        <p:txBody>
          <a:bodyPr/>
          <a:lstStyle/>
          <a:p>
            <a:r>
              <a:rPr lang="en-US" smtClean="0"/>
              <a:t>The Id monad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 smtClean="0">
              <a:latin typeface="Courier New" pitchFamily="49" charset="0"/>
              <a:cs typeface="Courier New" pitchFamily="49" charset="0"/>
            </a:endParaRPr>
          </a:p>
          <a:p>
            <a:endParaRPr lang="nn-NO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mtClean="0">
                <a:latin typeface="Courier New" pitchFamily="49" charset="0"/>
                <a:cs typeface="Courier New" pitchFamily="49" charset="0"/>
              </a:rPr>
              <a:t>data Id x = Id x</a:t>
            </a:r>
          </a:p>
          <a:p>
            <a:endParaRPr lang="nn-NO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mtClean="0">
                <a:latin typeface="Courier New" pitchFamily="49" charset="0"/>
                <a:cs typeface="Courier New" pitchFamily="49" charset="0"/>
              </a:rPr>
              <a:t>instance Monad Id where</a:t>
            </a:r>
          </a:p>
          <a:p>
            <a:r>
              <a:rPr lang="nn-NO" smtClean="0">
                <a:latin typeface="Courier New" pitchFamily="49" charset="0"/>
                <a:cs typeface="Courier New" pitchFamily="49" charset="0"/>
              </a:rPr>
              <a:t>  return x = Id x</a:t>
            </a:r>
          </a:p>
          <a:p>
            <a:r>
              <a:rPr lang="nn-NO" smtClean="0">
                <a:latin typeface="Courier New" pitchFamily="49" charset="0"/>
                <a:cs typeface="Courier New" pitchFamily="49" charset="0"/>
              </a:rPr>
              <a:t>  (&gt;&gt;=) (Id x) f = f x</a:t>
            </a:r>
          </a:p>
          <a:p>
            <a:r>
              <a:rPr lang="nn-NO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30950" y="4197350"/>
            <a:ext cx="2133600" cy="1143000"/>
          </a:xfrm>
          <a:prstGeom prst="wedgeRoundRectCallout">
            <a:avLst>
              <a:gd name="adj1" fmla="val -53486"/>
              <a:gd name="adj2" fmla="val -73373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latin typeface="+mj-lt"/>
              </a:rPr>
              <a:t>There are no operations, and only the simplest plumbing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68525" y="441325"/>
            <a:ext cx="4543425" cy="479425"/>
          </a:xfrm>
        </p:spPr>
        <p:txBody>
          <a:bodyPr/>
          <a:lstStyle/>
          <a:p>
            <a:r>
              <a:rPr lang="en-US" smtClean="0"/>
              <a:t>The Exception Monad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n-NO" sz="2000" smtClean="0">
                <a:latin typeface="Courier New" pitchFamily="49" charset="0"/>
                <a:cs typeface="Courier New" pitchFamily="49" charset="0"/>
              </a:rPr>
              <a:t>Data Exceptionn x = Fail | Ok x</a:t>
            </a:r>
          </a:p>
          <a:p>
            <a:endParaRPr lang="nn-NO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2000" smtClean="0">
                <a:latin typeface="Courier New" pitchFamily="49" charset="0"/>
                <a:cs typeface="Courier New" pitchFamily="49" charset="0"/>
              </a:rPr>
              <a:t>instance Monad Exception where</a:t>
            </a:r>
          </a:p>
          <a:p>
            <a:r>
              <a:rPr lang="nn-NO" sz="2000" smtClean="0">
                <a:latin typeface="Courier New" pitchFamily="49" charset="0"/>
                <a:cs typeface="Courier New" pitchFamily="49" charset="0"/>
              </a:rPr>
              <a:t>  return x = Ok x</a:t>
            </a:r>
          </a:p>
          <a:p>
            <a:r>
              <a:rPr lang="nn-NO" sz="2000" smtClean="0">
                <a:latin typeface="Courier New" pitchFamily="49" charset="0"/>
                <a:cs typeface="Courier New" pitchFamily="49" charset="0"/>
              </a:rPr>
              <a:t>  (&gt;&gt;=) (Ok x) f = f x</a:t>
            </a:r>
          </a:p>
          <a:p>
            <a:r>
              <a:rPr lang="nn-NO" sz="2000" smtClean="0">
                <a:latin typeface="Courier New" pitchFamily="49" charset="0"/>
                <a:cs typeface="Courier New" pitchFamily="49" charset="0"/>
              </a:rPr>
              <a:t>  (&gt;&gt;=) Fail f = Fail</a:t>
            </a:r>
          </a:p>
          <a:p>
            <a:r>
              <a:rPr lang="nn-NO" sz="20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nn-NO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30950" y="4197350"/>
            <a:ext cx="2286000" cy="1600200"/>
          </a:xfrm>
          <a:prstGeom prst="wedgeRoundRectCallout">
            <a:avLst>
              <a:gd name="adj1" fmla="val -75708"/>
              <a:gd name="adj2" fmla="val -13595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latin typeface="+mj-lt"/>
              </a:rPr>
              <a:t>There only operations is Fail and the plumbing is matching against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682750" y="387350"/>
            <a:ext cx="5151438" cy="479425"/>
          </a:xfrm>
        </p:spPr>
        <p:txBody>
          <a:bodyPr/>
          <a:lstStyle/>
          <a:p>
            <a:r>
              <a:rPr lang="en-US" smtClean="0"/>
              <a:t>The Environment Monad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instance Monad (Env e) where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return x = Env(\ e -&gt; x)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(&gt;&gt;=) (Env f) g = Env(\ e -&gt; let Env h = g (f e)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                             in h e)</a:t>
            </a:r>
          </a:p>
          <a:p>
            <a:endParaRPr lang="nn-NO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type Map = [(String,Value)]   </a:t>
            </a:r>
          </a:p>
          <a:p>
            <a:endParaRPr lang="nn-NO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getEnv :: String -&gt; (Env Map Value)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getEnv nm = Env(\ s -&gt; find s)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where find [] = error ("Name: "++nm++" not found")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      find ((s,n):m) = if s==nm then n else find m</a:t>
            </a:r>
          </a:p>
          <a:p>
            <a:endParaRPr lang="nn-NO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runInNewEnv :: String -&gt; Int -&gt; (Env Map Value) -&gt; 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            (Env Map Value)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runInNewEnv s n (Env g) = </a:t>
            </a:r>
          </a:p>
          <a:p>
            <a:r>
              <a:rPr lang="nn-NO" sz="1600" smtClean="0">
                <a:latin typeface="Courier New" pitchFamily="49" charset="0"/>
                <a:cs typeface="Courier New" pitchFamily="49" charset="0"/>
              </a:rPr>
              <a:t>   Env(\ m -&gt; g ((s,n):m))</a:t>
            </a:r>
          </a:p>
          <a:p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597150" y="387350"/>
            <a:ext cx="3617913" cy="479425"/>
          </a:xfrm>
        </p:spPr>
        <p:txBody>
          <a:bodyPr/>
          <a:lstStyle/>
          <a:p>
            <a:r>
              <a:rPr lang="en-US" smtClean="0"/>
              <a:t>The Store Monad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3550" y="1219200"/>
            <a:ext cx="8458200" cy="4800600"/>
          </a:xfrm>
        </p:spPr>
        <p:txBody>
          <a:bodyPr/>
          <a:lstStyle/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data Store s x = St(s -&gt; (x,s))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instance Monad (Store s) where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return x = St(\ s -&gt; (x,s))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(&gt;&gt;=) (St f) g = St h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  where h s1 = g' s2 where (x,s2) = f s1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                     St g' = g x                                                                        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getStore :: String -&gt; (Store Map Value)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getStore nm = St(\ s -&gt; find s s)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where find w [] = (0,w)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find w ((s,n):m) = if s==nm then (n,w) else find w m</a:t>
            </a:r>
          </a:p>
          <a:p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putStore :: String -&gt; Value -&gt; (Store Map ())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putStore nm n = (St(\ s -&gt; ((),build s)))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where build [] = [(nm,n)]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build ((s,v):zs) = </a:t>
            </a:r>
          </a:p>
          <a:p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   if s==nm then (s,n):zs else (s,v):(build zs)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606550" y="768350"/>
            <a:ext cx="5730875" cy="479425"/>
          </a:xfrm>
        </p:spPr>
        <p:txBody>
          <a:bodyPr/>
          <a:lstStyle/>
          <a:p>
            <a:r>
              <a:rPr lang="en-US" smtClean="0"/>
              <a:t>The Multiple results monad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6950" y="1219200"/>
            <a:ext cx="7772400" cy="4800600"/>
          </a:xfrm>
        </p:spPr>
        <p:txBody>
          <a:bodyPr/>
          <a:lstStyle/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data Mult x = Mult [x]</a:t>
            </a:r>
          </a:p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instance Monad Mult where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return x = Mult[x]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(&gt;&gt;=) (Mult zs) f = Mult(flat(map f zs))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where flat [] = []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   flat ((Mult xs):zs) = xs ++ (flat zs)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520950" y="463550"/>
            <a:ext cx="3976688" cy="479425"/>
          </a:xfrm>
        </p:spPr>
        <p:txBody>
          <a:bodyPr/>
          <a:lstStyle/>
          <a:p>
            <a:r>
              <a:rPr lang="en-US" smtClean="0"/>
              <a:t>The Output monad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data Output x = OP(x,String)</a:t>
            </a:r>
          </a:p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instance Monad Output where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return x = OP(x,"")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(&gt;&gt;=) (OP(x,s1)) f = 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let OP(y,s2) = f x in OP(y,s1 ++ s2)</a:t>
            </a:r>
          </a:p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printOutput:: String -&gt; Output ()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printOutput s = OP((),s)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25750" y="463550"/>
            <a:ext cx="4152900" cy="479425"/>
          </a:xfrm>
        </p:spPr>
        <p:txBody>
          <a:bodyPr/>
          <a:lstStyle/>
          <a:p>
            <a:r>
              <a:rPr lang="en-US" smtClean="0"/>
              <a:t>Further Abstraction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96950" y="1219200"/>
            <a:ext cx="7772400" cy="480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b="0" smtClean="0"/>
              <a:t>Not only do monads hide details, but they make it possible to design language fragments</a:t>
            </a:r>
          </a:p>
          <a:p>
            <a:pPr>
              <a:buFontTx/>
              <a:buChar char="•"/>
            </a:pPr>
            <a:r>
              <a:rPr lang="en-US" b="0" smtClean="0"/>
              <a:t>Thus a full language can be constructed by composing a few fragments together.</a:t>
            </a:r>
          </a:p>
          <a:p>
            <a:pPr>
              <a:buFontTx/>
              <a:buChar char="•"/>
            </a:pPr>
            <a:r>
              <a:rPr lang="en-US" b="0" smtClean="0"/>
              <a:t>The complete language will have all the features of the sum of the fragments.</a:t>
            </a:r>
          </a:p>
          <a:p>
            <a:pPr>
              <a:buFontTx/>
              <a:buChar char="•"/>
            </a:pPr>
            <a:r>
              <a:rPr lang="en-US" b="0" smtClean="0"/>
              <a:t>But each fragment is defined in complete ignorance of what features the other fragments support.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35350" y="463550"/>
            <a:ext cx="1908175" cy="479425"/>
          </a:xfrm>
        </p:spPr>
        <p:txBody>
          <a:bodyPr/>
          <a:lstStyle/>
          <a:p>
            <a:r>
              <a:rPr lang="en-US" smtClean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0" dirty="0" smtClean="0"/>
              <a:t>Each fragment will </a:t>
            </a:r>
            <a:endParaRPr lang="en-US" sz="2000" b="0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Define an abstract syntax data declaration, abstracted over the missing pieces of the full language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Define a class to declare the methods that are needed by that fragment.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Only after tying the whole language together do we supply the methods.</a:t>
            </a:r>
          </a:p>
          <a:p>
            <a:pPr>
              <a:defRPr/>
            </a:pPr>
            <a:endParaRPr lang="en-US" sz="2400" b="0" dirty="0" smtClean="0"/>
          </a:p>
          <a:p>
            <a:pPr>
              <a:defRPr/>
            </a:pPr>
            <a:r>
              <a:rPr lang="en-US" sz="2400" b="0" dirty="0" smtClean="0"/>
              <a:t>There is one class that ties the rest together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defRPr/>
            </a:pPr>
            <a:r>
              <a:rPr lang="en-US" sz="2400" dirty="0" smtClean="0">
                <a:latin typeface="Courier New" pitchFamily="49" charset="0"/>
              </a:rPr>
              <a:t>class Monad m =&gt; </a:t>
            </a:r>
            <a:r>
              <a:rPr lang="en-US" sz="2400" dirty="0" err="1" smtClean="0">
                <a:latin typeface="Courier New" pitchFamily="49" charset="0"/>
              </a:rPr>
              <a:t>Eval</a:t>
            </a:r>
            <a:r>
              <a:rPr lang="en-US" sz="2400" dirty="0" smtClean="0">
                <a:latin typeface="Courier New" pitchFamily="49" charset="0"/>
              </a:rPr>
              <a:t> e v m where</a:t>
            </a:r>
          </a:p>
          <a:p>
            <a:pPr marL="0" indent="0">
              <a:defRPr/>
            </a:pP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eval</a:t>
            </a:r>
            <a:r>
              <a:rPr lang="en-US" sz="2400" dirty="0" smtClean="0">
                <a:latin typeface="Courier New" pitchFamily="49" charset="0"/>
              </a:rPr>
              <a:t> :: e -&gt; m v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304800"/>
            <a:ext cx="6434138" cy="422275"/>
          </a:xfrm>
        </p:spPr>
        <p:txBody>
          <a:bodyPr/>
          <a:lstStyle/>
          <a:p>
            <a:r>
              <a:rPr lang="en-US" sz="2800" smtClean="0"/>
              <a:t>The Arithmetic Language Fragment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5181600" cy="5181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instance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(Eval e v m,Num v)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=&gt; Eval (Arith e) v m  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(Add x y) = 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; y' &lt;- eval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; return (x'+y') 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(Sub x y)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; y' &lt;- eval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; return (x'-y') 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(Times x y)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; y' &lt;- eval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; return (x'* y') 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(Int n) = return (fromInt n)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9950" y="1219200"/>
            <a:ext cx="28892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class Monad m =&gt;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e v m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eval :: e -&gt; m v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data Arith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Add x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Sub x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Times x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Int Int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endParaRPr lang="en-US" sz="2400" smtClean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2350" y="4730750"/>
            <a:ext cx="1752600" cy="838200"/>
          </a:xfrm>
          <a:prstGeom prst="wedgeRoundRectCallout">
            <a:avLst>
              <a:gd name="adj1" fmla="val -17658"/>
              <a:gd name="adj2" fmla="val -88520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syntax fragment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304800"/>
            <a:ext cx="4772025" cy="474663"/>
          </a:xfrm>
        </p:spPr>
        <p:txBody>
          <a:bodyPr/>
          <a:lstStyle/>
          <a:p>
            <a:r>
              <a:rPr lang="en-US" smtClean="0"/>
              <a:t>The divisible Fragment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35050"/>
            <a:ext cx="525780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instance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(Failure m,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Integral v,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e v m) =&gt;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Eval (Divisible e) v m where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 eval (Div x y)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; y' &lt;- eval y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; if (toInt y') == 0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   then fails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   else return(x' `div` y')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}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73750" y="1219200"/>
            <a:ext cx="29654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Divisible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Div x x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class Monad m =&gt;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Failure m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fails :: m a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</a:t>
            </a:r>
          </a:p>
          <a:p>
            <a:pPr marL="0" indent="0"/>
            <a:endParaRPr lang="en-US" sz="2400" smtClean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54750" y="2368550"/>
            <a:ext cx="1752600" cy="838200"/>
          </a:xfrm>
          <a:prstGeom prst="wedgeRoundRectCallout">
            <a:avLst>
              <a:gd name="adj1" fmla="val -17658"/>
              <a:gd name="adj2" fmla="val -88520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syntax fragment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54750" y="5035550"/>
            <a:ext cx="2286000" cy="1371600"/>
          </a:xfrm>
          <a:prstGeom prst="wedgeRoundRectCallout">
            <a:avLst>
              <a:gd name="adj1" fmla="val -17658"/>
              <a:gd name="adj2" fmla="val -88520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class with the necessary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1688" y="304800"/>
            <a:ext cx="2497137" cy="474663"/>
          </a:xfrm>
        </p:spPr>
        <p:txBody>
          <a:bodyPr/>
          <a:lstStyle/>
          <a:p>
            <a:r>
              <a:rPr lang="en-US" smtClean="0"/>
              <a:t>Language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267200" cy="4800600"/>
          </a:xfrm>
        </p:spPr>
        <p:txBody>
          <a:bodyPr/>
          <a:lstStyle/>
          <a:p>
            <a:pPr marL="0" indent="0"/>
            <a:r>
              <a:rPr lang="en-US" sz="1600" smtClean="0">
                <a:latin typeface="Courier New" pitchFamily="49" charset="0"/>
              </a:rPr>
              <a:t>eval1 :: T1 -&gt; Id Value</a:t>
            </a: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(Add1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do {x' &lt;- eval1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y' &lt;- eval1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return (x' +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(Sub1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do {x' &lt;- eval1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y' &lt;- eval1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return (x' -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(Mult1 x y)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do {x' &lt;- eval1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y' &lt;- eval1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; return (x' * y')}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eval1 (Int1 n) = return n      </a:t>
            </a: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240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97550" y="1219200"/>
            <a:ext cx="2813050" cy="4800600"/>
          </a:xfrm>
        </p:spPr>
        <p:txBody>
          <a:bodyPr/>
          <a:lstStyle/>
          <a:p>
            <a:pPr marL="0" indent="0"/>
            <a:r>
              <a:rPr lang="en-US" sz="1600" smtClean="0">
                <a:latin typeface="Courier New" pitchFamily="49" charset="0"/>
              </a:rPr>
              <a:t>data Id x = Id x </a:t>
            </a: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r>
              <a:rPr lang="en-US" sz="1600" smtClean="0">
                <a:latin typeface="Courier New" pitchFamily="49" charset="0"/>
              </a:rPr>
              <a:t>data T1 = Add1 T1 T1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| Sub1 T1 T1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| Mult1 T1 T1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| Int1 Int</a:t>
            </a: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r>
              <a:rPr lang="en-US" sz="1600" smtClean="0">
                <a:latin typeface="Courier New" pitchFamily="49" charset="0"/>
              </a:rPr>
              <a:t>type Value = Int</a:t>
            </a:r>
          </a:p>
          <a:p>
            <a:pPr marL="0" indent="0"/>
            <a:endParaRPr lang="en-US" sz="1600" smtClean="0">
              <a:latin typeface="Courier New" pitchFamily="49" charset="0"/>
            </a:endParaRPr>
          </a:p>
          <a:p>
            <a:pPr marL="0" indent="0"/>
            <a:endParaRPr lang="en-US" sz="2400" smtClean="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5791200" y="2057400"/>
            <a:ext cx="2984500" cy="609600"/>
          </a:xfrm>
          <a:prstGeom prst="wedgeRoundRectCallout">
            <a:avLst>
              <a:gd name="adj1" fmla="val -32236"/>
              <a:gd name="adj2" fmla="val 93231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ctr"/>
            <a:r>
              <a:rPr lang="en-US" sz="1400">
                <a:latin typeface="Arial" pitchFamily="34" charset="0"/>
              </a:rPr>
              <a:t>Think about abstract syntax</a:t>
            </a:r>
          </a:p>
          <a:p>
            <a:pPr marL="285750" indent="-285750" algn="ctr"/>
            <a:r>
              <a:rPr lang="en-US" sz="1400">
                <a:latin typeface="Arial" pitchFamily="34" charset="0"/>
              </a:rPr>
              <a:t>Use an algebraic data type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2514600" y="1676400"/>
            <a:ext cx="1752600" cy="381000"/>
          </a:xfrm>
          <a:prstGeom prst="wedgeEllipseCallout">
            <a:avLst>
              <a:gd name="adj1" fmla="val -61958"/>
              <a:gd name="adj2" fmla="val -9541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ctr"/>
            <a:r>
              <a:rPr lang="en-US" sz="1400">
                <a:latin typeface="Arial" pitchFamily="34" charset="0"/>
              </a:rPr>
              <a:t>use types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324600" y="4800600"/>
            <a:ext cx="2209800" cy="609600"/>
          </a:xfrm>
          <a:prstGeom prst="wedgeEllipseCallout">
            <a:avLst>
              <a:gd name="adj1" fmla="val -37139"/>
              <a:gd name="adj2" fmla="val 875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ctr"/>
            <a:r>
              <a:rPr lang="en-US" sz="1400">
                <a:latin typeface="Arial" pitchFamily="34" charset="0"/>
              </a:rPr>
              <a:t>figure out what a value is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3657600" y="3435350"/>
            <a:ext cx="3048000" cy="609600"/>
          </a:xfrm>
          <a:prstGeom prst="wedgeEllipseCallout">
            <a:avLst>
              <a:gd name="adj1" fmla="val -37708"/>
              <a:gd name="adj2" fmla="val 12031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ctr"/>
            <a:r>
              <a:rPr lang="en-US" sz="1400">
                <a:latin typeface="Arial" pitchFamily="34" charset="0"/>
              </a:rPr>
              <a:t>construct a purely functional interpreter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609600" y="533400"/>
            <a:ext cx="1752600" cy="381000"/>
          </a:xfrm>
          <a:prstGeom prst="wedgeEllipseCallout">
            <a:avLst>
              <a:gd name="adj1" fmla="val 50634"/>
              <a:gd name="adj2" fmla="val 9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ctr"/>
            <a:r>
              <a:rPr lang="en-US" sz="1400">
                <a:latin typeface="Arial" pitchFamily="34" charset="0"/>
              </a:rPr>
              <a:t>use a monad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75" y="304800"/>
            <a:ext cx="4710113" cy="474663"/>
          </a:xfrm>
        </p:spPr>
        <p:txBody>
          <a:bodyPr/>
          <a:lstStyle/>
          <a:p>
            <a:r>
              <a:rPr lang="en-US" smtClean="0"/>
              <a:t>The LocalLet fragment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219200"/>
            <a:ext cx="63944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LocalLet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Let String x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Var String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class Monad m =&gt; HasEnv m v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inNewEnv :: String -&gt; v -&gt; m v -&gt; m v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getfromEnv :: String -&gt; m v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instance (HasEnv m v,Eval e v m) =&gt;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        Eval (LocalLet e) v m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(Let s x y) =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; inNewEnv s x' (eval y)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(Var s) = getfromEnv 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806950" y="1377950"/>
            <a:ext cx="1752600" cy="838200"/>
          </a:xfrm>
          <a:prstGeom prst="wedgeRoundRectCallout">
            <a:avLst>
              <a:gd name="adj1" fmla="val -109584"/>
              <a:gd name="adj2" fmla="val -6427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syntax fragment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40550" y="3359150"/>
            <a:ext cx="1752600" cy="838200"/>
          </a:xfrm>
          <a:prstGeom prst="wedgeRoundRectCallout">
            <a:avLst>
              <a:gd name="adj1" fmla="val -109584"/>
              <a:gd name="adj2" fmla="val -6427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operations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1350" y="304800"/>
            <a:ext cx="5360988" cy="474663"/>
          </a:xfrm>
        </p:spPr>
        <p:txBody>
          <a:bodyPr/>
          <a:lstStyle/>
          <a:p>
            <a:r>
              <a:rPr lang="en-US" smtClean="0"/>
              <a:t>The assignment fragment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219200"/>
            <a:ext cx="68516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Assignment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Assign String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Loc String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class Monad m =&gt; HasStore m v where  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getfromStore :: String -&gt; m v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putinStore :: String -&gt; v -&gt; m v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instance (HasStore m v,Eval e v m) =&gt;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    Eval (Assignment e) v m    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(Assign s x)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; putinStore s x' }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(Loc s) = getfromStore 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806950" y="1377950"/>
            <a:ext cx="1752600" cy="838200"/>
          </a:xfrm>
          <a:prstGeom prst="wedgeRoundRectCallout">
            <a:avLst>
              <a:gd name="adj1" fmla="val -109584"/>
              <a:gd name="adj2" fmla="val -6427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syntax fragment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16750" y="3054350"/>
            <a:ext cx="1752600" cy="838200"/>
          </a:xfrm>
          <a:prstGeom prst="wedgeRoundRectCallout">
            <a:avLst>
              <a:gd name="adj1" fmla="val -109584"/>
              <a:gd name="adj2" fmla="val -6427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operations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304800"/>
            <a:ext cx="3997325" cy="474663"/>
          </a:xfrm>
        </p:spPr>
        <p:txBody>
          <a:bodyPr/>
          <a:lstStyle/>
          <a:p>
            <a:r>
              <a:rPr lang="en-US" smtClean="0"/>
              <a:t>The Print fragment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219200"/>
            <a:ext cx="66992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Print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Write String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class (Monad m,Show v) =&gt; Prints m v where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write :: String -&gt; v -&gt; m v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instance (Prints m v,Eval e v m) =&gt;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      Eval (Print e) v m      where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  eval (Write message x) 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do { x' &lt;- eval x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   ; write message x' 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806950" y="1149350"/>
            <a:ext cx="1752600" cy="838200"/>
          </a:xfrm>
          <a:prstGeom prst="wedgeRoundRectCallout">
            <a:avLst>
              <a:gd name="adj1" fmla="val -102131"/>
              <a:gd name="adj2" fmla="val -19256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syntax fragment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16750" y="2673350"/>
            <a:ext cx="1752600" cy="685800"/>
          </a:xfrm>
          <a:prstGeom prst="wedgeRoundRectCallout">
            <a:avLst>
              <a:gd name="adj1" fmla="val -109584"/>
              <a:gd name="adj2" fmla="val -6427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The operations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1425" y="304800"/>
            <a:ext cx="4162425" cy="474663"/>
          </a:xfrm>
        </p:spPr>
        <p:txBody>
          <a:bodyPr/>
          <a:lstStyle/>
          <a:p>
            <a:r>
              <a:rPr lang="en-US" smtClean="0"/>
              <a:t>The Term Language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>
                <a:latin typeface="Courier New" pitchFamily="49" charset="0"/>
              </a:rPr>
              <a:t>data Term </a:t>
            </a:r>
          </a:p>
          <a:p>
            <a:r>
              <a:rPr lang="en-US" sz="1800" smtClean="0">
                <a:latin typeface="Courier New" pitchFamily="49" charset="0"/>
              </a:rPr>
              <a:t>  = Arith (Arith Term)</a:t>
            </a:r>
          </a:p>
          <a:p>
            <a:r>
              <a:rPr lang="en-US" sz="1800" smtClean="0">
                <a:latin typeface="Courier New" pitchFamily="49" charset="0"/>
              </a:rPr>
              <a:t>  | Divisible (Divisible Term)</a:t>
            </a:r>
          </a:p>
          <a:p>
            <a:r>
              <a:rPr lang="en-US" sz="1800" smtClean="0">
                <a:latin typeface="Courier New" pitchFamily="49" charset="0"/>
              </a:rPr>
              <a:t>  | LocalLet (LocalLet Term)</a:t>
            </a:r>
          </a:p>
          <a:p>
            <a:r>
              <a:rPr lang="en-US" sz="1800" smtClean="0">
                <a:latin typeface="Courier New" pitchFamily="49" charset="0"/>
              </a:rPr>
              <a:t>  | Assignment (Assignment Term)</a:t>
            </a:r>
          </a:p>
          <a:p>
            <a:r>
              <a:rPr lang="en-US" sz="1800" smtClean="0">
                <a:latin typeface="Courier New" pitchFamily="49" charset="0"/>
              </a:rPr>
              <a:t>  | Print (Print Term)</a:t>
            </a:r>
          </a:p>
          <a:p>
            <a:r>
              <a:rPr lang="en-US" sz="1800" smtClean="0">
                <a:latin typeface="Courier New" pitchFamily="49" charset="0"/>
              </a:rPr>
              <a:t>  </a:t>
            </a:r>
          </a:p>
          <a:p>
            <a:r>
              <a:rPr lang="en-US" sz="1800" smtClean="0">
                <a:latin typeface="Courier New" pitchFamily="49" charset="0"/>
              </a:rPr>
              <a:t>instance (Monad m, Failure m, Integral v,</a:t>
            </a:r>
          </a:p>
          <a:p>
            <a:r>
              <a:rPr lang="en-US" sz="1800" smtClean="0">
                <a:latin typeface="Courier New" pitchFamily="49" charset="0"/>
              </a:rPr>
              <a:t>          HasEnv m,v HasStore m v, Prints m v) =&gt;</a:t>
            </a:r>
          </a:p>
          <a:p>
            <a:r>
              <a:rPr lang="en-US" sz="1800" smtClean="0">
                <a:latin typeface="Courier New" pitchFamily="49" charset="0"/>
              </a:rPr>
              <a:t>         Eval Term v m where  </a:t>
            </a:r>
          </a:p>
          <a:p>
            <a:r>
              <a:rPr lang="en-US" sz="1800" smtClean="0">
                <a:latin typeface="Courier New" pitchFamily="49" charset="0"/>
              </a:rPr>
              <a:t>  eval (Arith x) = eval x</a:t>
            </a:r>
          </a:p>
          <a:p>
            <a:r>
              <a:rPr lang="en-US" sz="1800" smtClean="0">
                <a:latin typeface="Courier New" pitchFamily="49" charset="0"/>
              </a:rPr>
              <a:t>  eval (Divisible x) = eval x</a:t>
            </a:r>
          </a:p>
          <a:p>
            <a:r>
              <a:rPr lang="en-US" sz="1800" smtClean="0">
                <a:latin typeface="Courier New" pitchFamily="49" charset="0"/>
              </a:rPr>
              <a:t>  eval (LocalLet x) = eval x</a:t>
            </a:r>
          </a:p>
          <a:p>
            <a:r>
              <a:rPr lang="en-US" sz="1800" smtClean="0">
                <a:latin typeface="Courier New" pitchFamily="49" charset="0"/>
              </a:rPr>
              <a:t>  eval (Assignment x) = eval x</a:t>
            </a:r>
          </a:p>
          <a:p>
            <a:r>
              <a:rPr lang="en-US" sz="1800" smtClean="0">
                <a:latin typeface="Courier New" pitchFamily="49" charset="0"/>
              </a:rPr>
              <a:t>  eval (Print x) = eval x</a:t>
            </a:r>
          </a:p>
          <a:p>
            <a:endParaRPr lang="en-US" sz="1800" smtClean="0">
              <a:latin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711950" y="1073150"/>
            <a:ext cx="1828800" cy="1219200"/>
          </a:xfrm>
          <a:prstGeom prst="wedgeRoundRectCallout">
            <a:avLst>
              <a:gd name="adj1" fmla="val -109584"/>
              <a:gd name="adj2" fmla="val -64278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Tie the syntax fragments together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64350" y="4654550"/>
            <a:ext cx="1828800" cy="762000"/>
          </a:xfrm>
          <a:prstGeom prst="wedgeRoundRectCallout">
            <a:avLst>
              <a:gd name="adj1" fmla="val -53235"/>
              <a:gd name="adj2" fmla="val -86897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j-lt"/>
              </a:rPr>
              <a:t>Note all the dependencies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84525" y="304800"/>
            <a:ext cx="2813050" cy="474663"/>
          </a:xfrm>
        </p:spPr>
        <p:txBody>
          <a:bodyPr/>
          <a:lstStyle/>
          <a:p>
            <a:r>
              <a:rPr lang="en-US" smtClean="0"/>
              <a:t>A rich monad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order to evaluate Term we need a rich monad, and value types with the following constraints.</a:t>
            </a:r>
          </a:p>
          <a:p>
            <a:endParaRPr lang="en-US" smtClean="0"/>
          </a:p>
          <a:p>
            <a:pPr lvl="1">
              <a:buFontTx/>
              <a:buChar char="–"/>
            </a:pPr>
            <a:r>
              <a:rPr lang="en-US" smtClean="0">
                <a:latin typeface="Courier New" pitchFamily="49" charset="0"/>
              </a:rPr>
              <a:t>Monad m</a:t>
            </a:r>
          </a:p>
          <a:p>
            <a:pPr lvl="1">
              <a:buFontTx/>
              <a:buChar char="–"/>
            </a:pPr>
            <a:r>
              <a:rPr lang="en-US" smtClean="0">
                <a:latin typeface="Courier New" pitchFamily="49" charset="0"/>
              </a:rPr>
              <a:t>Failure m</a:t>
            </a:r>
          </a:p>
          <a:p>
            <a:pPr lvl="1">
              <a:buFontTx/>
              <a:buChar char="–"/>
            </a:pPr>
            <a:r>
              <a:rPr lang="en-US" smtClean="0">
                <a:latin typeface="Courier New" pitchFamily="49" charset="0"/>
              </a:rPr>
              <a:t>Integral v</a:t>
            </a:r>
          </a:p>
          <a:p>
            <a:pPr lvl="1">
              <a:buFontTx/>
              <a:buChar char="–"/>
            </a:pPr>
            <a:r>
              <a:rPr lang="en-US" smtClean="0">
                <a:latin typeface="Courier New" pitchFamily="49" charset="0"/>
              </a:rPr>
              <a:t>HasEnv m v</a:t>
            </a:r>
          </a:p>
          <a:p>
            <a:pPr lvl="1">
              <a:buFontTx/>
              <a:buChar char="–"/>
            </a:pPr>
            <a:r>
              <a:rPr lang="en-US" smtClean="0">
                <a:latin typeface="Courier New" pitchFamily="49" charset="0"/>
              </a:rPr>
              <a:t>HasStore m v</a:t>
            </a:r>
          </a:p>
          <a:p>
            <a:pPr lvl="1">
              <a:buFontTx/>
              <a:buChar char="–"/>
            </a:pPr>
            <a:r>
              <a:rPr lang="en-US" smtClean="0">
                <a:latin typeface="Courier New" pitchFamily="49" charset="0"/>
              </a:rPr>
              <a:t>Prints m v</a:t>
            </a:r>
          </a:p>
          <a:p>
            <a:pPr lvl="1">
              <a:buFontTx/>
              <a:buChar char="–"/>
            </a:pP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163888" y="304800"/>
            <a:ext cx="2852737" cy="474663"/>
          </a:xfrm>
        </p:spPr>
        <p:txBody>
          <a:bodyPr/>
          <a:lstStyle/>
          <a:p>
            <a:r>
              <a:rPr lang="en-US" smtClean="0"/>
              <a:t>The Monad M</a:t>
            </a:r>
          </a:p>
        </p:txBody>
      </p:sp>
      <p:sp>
        <p:nvSpPr>
          <p:cNvPr id="368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035050"/>
            <a:ext cx="8458200" cy="4800600"/>
          </a:xfrm>
        </p:spPr>
        <p:txBody>
          <a:bodyPr/>
          <a:lstStyle/>
          <a:p>
            <a:r>
              <a:rPr lang="en-US" sz="1800" smtClean="0">
                <a:latin typeface="Courier New" pitchFamily="49" charset="0"/>
              </a:rPr>
              <a:t>type Maps x = [(String,x)]</a:t>
            </a:r>
          </a:p>
          <a:p>
            <a:r>
              <a:rPr lang="en-US" sz="1800" smtClean="0">
                <a:latin typeface="Courier New" pitchFamily="49" charset="0"/>
              </a:rPr>
              <a:t>data M v x =</a:t>
            </a:r>
          </a:p>
          <a:p>
            <a:r>
              <a:rPr lang="en-US" sz="1800" smtClean="0">
                <a:latin typeface="Courier New" pitchFamily="49" charset="0"/>
              </a:rPr>
              <a:t>    M(Maps v -&gt; Maps v -&gt; (Maybe x,String,Maps v))</a:t>
            </a:r>
          </a:p>
          <a:p>
            <a:endParaRPr lang="en-US" sz="1800" smtClean="0">
              <a:latin typeface="Courier New" pitchFamily="49" charset="0"/>
            </a:endParaRPr>
          </a:p>
          <a:p>
            <a:r>
              <a:rPr lang="en-US" sz="1800" smtClean="0">
                <a:latin typeface="Courier New" pitchFamily="49" charset="0"/>
              </a:rPr>
              <a:t>instance Monad (M v) where</a:t>
            </a:r>
          </a:p>
          <a:p>
            <a:r>
              <a:rPr lang="en-US" sz="1800" smtClean="0">
                <a:latin typeface="Courier New" pitchFamily="49" charset="0"/>
              </a:rPr>
              <a:t> return x = M(\ st env -&gt; (Just x,[],st))</a:t>
            </a:r>
          </a:p>
          <a:p>
            <a:r>
              <a:rPr lang="en-US" sz="1800" smtClean="0">
                <a:latin typeface="Courier New" pitchFamily="49" charset="0"/>
              </a:rPr>
              <a:t> (&gt;&gt;=) (M f) g = M h</a:t>
            </a:r>
          </a:p>
          <a:p>
            <a:r>
              <a:rPr lang="en-US" sz="1800" smtClean="0">
                <a:latin typeface="Courier New" pitchFamily="49" charset="0"/>
              </a:rPr>
              <a:t>   where h st env = compare env (f st env)</a:t>
            </a:r>
          </a:p>
          <a:p>
            <a:r>
              <a:rPr lang="en-US" sz="1800" smtClean="0">
                <a:latin typeface="Courier New" pitchFamily="49" charset="0"/>
              </a:rPr>
              <a:t>         compare env (Nothing,op1,st1) = (Nothing,op1,st1)</a:t>
            </a:r>
          </a:p>
          <a:p>
            <a:r>
              <a:rPr lang="en-US" sz="1800" smtClean="0">
                <a:latin typeface="Courier New" pitchFamily="49" charset="0"/>
              </a:rPr>
              <a:t>         compare env (Just x, op1,st1)  </a:t>
            </a:r>
          </a:p>
          <a:p>
            <a:r>
              <a:rPr lang="en-US" sz="1800" smtClean="0">
                <a:latin typeface="Courier New" pitchFamily="49" charset="0"/>
              </a:rPr>
              <a:t>            = next env op1 st1 (g x)</a:t>
            </a:r>
          </a:p>
          <a:p>
            <a:r>
              <a:rPr lang="en-US" sz="1800" smtClean="0">
                <a:latin typeface="Courier New" pitchFamily="49" charset="0"/>
              </a:rPr>
              <a:t>         next env op1 st1 (M f2)        </a:t>
            </a:r>
          </a:p>
          <a:p>
            <a:r>
              <a:rPr lang="en-US" sz="1800" smtClean="0">
                <a:latin typeface="Courier New" pitchFamily="49" charset="0"/>
              </a:rPr>
              <a:t>           = compare2 op1 (f2 st1 env)</a:t>
            </a:r>
          </a:p>
          <a:p>
            <a:r>
              <a:rPr lang="en-US" sz="1800" smtClean="0">
                <a:latin typeface="Courier New" pitchFamily="49" charset="0"/>
              </a:rPr>
              <a:t>         compare2 op1 (Nothing,op2,st2)</a:t>
            </a:r>
          </a:p>
          <a:p>
            <a:r>
              <a:rPr lang="en-US" sz="1800" smtClean="0">
                <a:latin typeface="Courier New" pitchFamily="49" charset="0"/>
              </a:rPr>
              <a:t>           = (Nothing,op1++op2,st2)</a:t>
            </a:r>
          </a:p>
          <a:p>
            <a:r>
              <a:rPr lang="en-US" sz="1800" smtClean="0">
                <a:latin typeface="Courier New" pitchFamily="49" charset="0"/>
              </a:rPr>
              <a:t>         compare2 op1 (Just y, op2,st2) </a:t>
            </a:r>
          </a:p>
          <a:p>
            <a:r>
              <a:rPr lang="en-US" sz="1800" smtClean="0">
                <a:latin typeface="Courier New" pitchFamily="49" charset="0"/>
              </a:rPr>
              <a:t>           = (Just y, op1++op2,st2)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5638800" cy="474663"/>
          </a:xfrm>
          <a:noFill/>
        </p:spPr>
        <p:txBody>
          <a:bodyPr wrap="square" lIns="90624" tIns="44517" rIns="90624" bIns="44517" anchor="ctr"/>
          <a:lstStyle/>
          <a:p>
            <a:r>
              <a:rPr lang="en-US" smtClean="0"/>
              <a:t>Language 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624" tIns="44517" rIns="90624" bIns="44517"/>
          <a:lstStyle/>
          <a:p>
            <a:pPr>
              <a:buFontTx/>
              <a:buChar char="•"/>
            </a:pPr>
            <a:r>
              <a:rPr lang="en-US" sz="2000" smtClean="0">
                <a:latin typeface="Tahoma" pitchFamily="34" charset="0"/>
              </a:rPr>
              <a:t>Think only about Abstract syntax </a:t>
            </a:r>
          </a:p>
          <a:p>
            <a:pPr lvl="1"/>
            <a:r>
              <a:rPr lang="en-US" sz="1800" smtClean="0"/>
              <a:t>this is fairly stable, concrete syntax changes much more often</a:t>
            </a:r>
          </a:p>
          <a:p>
            <a:pPr>
              <a:buFontTx/>
              <a:buChar char="•"/>
            </a:pPr>
            <a:r>
              <a:rPr lang="en-US" sz="2000" smtClean="0">
                <a:latin typeface="Tahoma" pitchFamily="34" charset="0"/>
              </a:rPr>
              <a:t>Use algebraic datatypes to encode the abstract syntax</a:t>
            </a:r>
          </a:p>
          <a:p>
            <a:pPr lvl="1"/>
            <a:r>
              <a:rPr lang="en-US" sz="1800" smtClean="0"/>
              <a:t>use a language which supports algebraic datatypes</a:t>
            </a:r>
          </a:p>
          <a:p>
            <a:pPr>
              <a:buFontTx/>
              <a:buChar char="•"/>
            </a:pPr>
            <a:r>
              <a:rPr lang="en-US" sz="2000" smtClean="0">
                <a:latin typeface="Tahoma" pitchFamily="34" charset="0"/>
              </a:rPr>
              <a:t>Makes use of types to structure everything</a:t>
            </a:r>
          </a:p>
          <a:p>
            <a:pPr lvl="1"/>
            <a:r>
              <a:rPr lang="en-US" sz="1800" smtClean="0"/>
              <a:t>Types help you think about the structure, so even if you use a language with out types. Label everything with types</a:t>
            </a:r>
          </a:p>
          <a:p>
            <a:pPr>
              <a:buFontTx/>
              <a:buChar char="•"/>
            </a:pPr>
            <a:r>
              <a:rPr lang="en-US" sz="2000" smtClean="0">
                <a:latin typeface="Tahoma" pitchFamily="34" charset="0"/>
              </a:rPr>
              <a:t>Figure out what the result of executing a program is</a:t>
            </a:r>
          </a:p>
          <a:p>
            <a:pPr lvl="1"/>
            <a:r>
              <a:rPr lang="en-US" sz="1800" smtClean="0"/>
              <a:t>this is your “value” domain. values can be quite complex</a:t>
            </a:r>
          </a:p>
          <a:p>
            <a:pPr lvl="1"/>
            <a:r>
              <a:rPr lang="en-US" sz="1800" smtClean="0"/>
              <a:t>think about a purely functional encoding. This helps you get it right. It doesn’t have to be how you actually encode things. If it has effects use monads to model the effects.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515938"/>
            <a:ext cx="4191000" cy="474662"/>
          </a:xfrm>
          <a:noFill/>
        </p:spPr>
        <p:txBody>
          <a:bodyPr wrap="square" lIns="90624" tIns="44517" rIns="90624" bIns="44517" anchor="ctr"/>
          <a:lstStyle/>
          <a:p>
            <a:r>
              <a:rPr lang="en-US" smtClean="0"/>
              <a:t>Language Design </a:t>
            </a:r>
            <a:r>
              <a:rPr lang="en-US" sz="2000" smtClean="0"/>
              <a:t>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624" tIns="44517" rIns="90624" bIns="44517"/>
          <a:lstStyle/>
          <a:p>
            <a:r>
              <a:rPr lang="en-US" sz="2400" smtClean="0">
                <a:latin typeface="Tahoma" pitchFamily="34" charset="0"/>
              </a:rPr>
              <a:t>Construct a purely functional interpreter for the abstract syntax.</a:t>
            </a:r>
          </a:p>
          <a:p>
            <a:pPr lvl="1"/>
            <a:r>
              <a:rPr lang="en-US" sz="2000" smtClean="0"/>
              <a:t>This becomes your “reference” implementation. It is the standard by which you judge the correctness of other implementations.</a:t>
            </a:r>
          </a:p>
          <a:p>
            <a:r>
              <a:rPr lang="en-US" sz="2400" smtClean="0">
                <a:latin typeface="Tahoma" pitchFamily="34" charset="0"/>
              </a:rPr>
              <a:t>Analyze the target environment</a:t>
            </a:r>
          </a:p>
          <a:p>
            <a:pPr lvl="1"/>
            <a:r>
              <a:rPr lang="en-US" sz="2000" smtClean="0"/>
              <a:t>What properties does it have?</a:t>
            </a:r>
          </a:p>
          <a:p>
            <a:pPr lvl="1"/>
            <a:r>
              <a:rPr lang="en-US" sz="2000" smtClean="0"/>
              <a:t>What are the primitive actions that get things done?</a:t>
            </a:r>
          </a:p>
          <a:p>
            <a:r>
              <a:rPr lang="en-US" sz="2400" smtClean="0">
                <a:latin typeface="Tahoma" pitchFamily="34" charset="0"/>
              </a:rPr>
              <a:t>Relate the primitive actions of the target environment to the values of the interpreter.</a:t>
            </a:r>
          </a:p>
          <a:p>
            <a:pPr lvl="1"/>
            <a:r>
              <a:rPr lang="en-US" sz="2000" smtClean="0"/>
              <a:t>Can the values be implemented by the primitive actions?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304800"/>
            <a:ext cx="3775075" cy="474663"/>
          </a:xfrm>
        </p:spPr>
        <p:txBody>
          <a:bodyPr/>
          <a:lstStyle/>
          <a:p>
            <a:r>
              <a:rPr lang="en-US" smtClean="0"/>
              <a:t>mutable variables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953000" cy="4800600"/>
          </a:xfrm>
        </p:spPr>
        <p:txBody>
          <a:bodyPr/>
          <a:lstStyle/>
          <a:p>
            <a:pPr marL="0" indent="0"/>
            <a:r>
              <a:rPr lang="en-US" sz="1600" smtClean="0">
                <a:latin typeface="Courier New" pitchFamily="49" charset="0"/>
              </a:rPr>
              <a:t>eval5a :: T5 -&gt; Store Map Value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eval5a (Add5 x y) =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St(\s-&gt; let St f = eval5a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     St g = eval5a y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     (x',s1) = f s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     (y',s2) = g s1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 in(x'+y',s2))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eval5a (Sub5 x y) = ...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eval5a (Mult5 x y) = ...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eval5a (Int5 n) = St(\s -&gt;(n,s))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eval5a (Var5 s) = getStore s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eval5a (Assign5 nm x) = St(\s -&gt;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let St f = eval5a x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(x',s1) = f s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build [] = [(nm,x')]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build ((s,v):zs) =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if s==nm then (s,x'):zs 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              else (s,v):(build zs)</a:t>
            </a:r>
          </a:p>
          <a:p>
            <a:pPr marL="0" indent="0"/>
            <a:r>
              <a:rPr lang="en-US" sz="1600" smtClean="0">
                <a:latin typeface="Courier New" pitchFamily="49" charset="0"/>
              </a:rPr>
              <a:t>  in (0,build s1)) 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68950" y="1219200"/>
            <a:ext cx="31178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Store s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= St (s -&gt; (x,s)) 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data T5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Add5 T5 T5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Sub5 T5 T5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Mult5 T5 T5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Int5 Int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</a:t>
            </a:r>
            <a:r>
              <a:rPr lang="en-US" sz="1800" smtClean="0">
                <a:solidFill>
                  <a:schemeClr val="bg2"/>
                </a:solidFill>
                <a:latin typeface="Courier New" pitchFamily="49" charset="0"/>
              </a:rPr>
              <a:t>| Var5 String</a:t>
            </a:r>
          </a:p>
          <a:p>
            <a:pPr marL="0" indent="0"/>
            <a:r>
              <a:rPr lang="en-US" sz="1800" smtClean="0">
                <a:solidFill>
                  <a:schemeClr val="bg2"/>
                </a:solidFill>
                <a:latin typeface="Courier New" pitchFamily="49" charset="0"/>
              </a:rPr>
              <a:t>  | Assign5 String T5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388" y="304800"/>
            <a:ext cx="3490912" cy="474663"/>
          </a:xfrm>
        </p:spPr>
        <p:txBody>
          <a:bodyPr/>
          <a:lstStyle/>
          <a:p>
            <a:r>
              <a:rPr lang="en-US" smtClean="0"/>
              <a:t>Monadic 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>
                <a:latin typeface="Courier New" pitchFamily="49" charset="0"/>
              </a:rPr>
              <a:t>eval5 :: T5 -&gt; Store Map Value</a:t>
            </a:r>
          </a:p>
          <a:p>
            <a:r>
              <a:rPr lang="en-US" sz="1800" smtClean="0">
                <a:latin typeface="Courier New" pitchFamily="49" charset="0"/>
              </a:rPr>
              <a:t>eval5 (Add5 x y) = </a:t>
            </a:r>
          </a:p>
          <a:p>
            <a:r>
              <a:rPr lang="en-US" sz="1800" smtClean="0">
                <a:latin typeface="Courier New" pitchFamily="49" charset="0"/>
              </a:rPr>
              <a:t>  do {x' &lt;- eval5 x</a:t>
            </a:r>
          </a:p>
          <a:p>
            <a:r>
              <a:rPr lang="en-US" sz="1800" smtClean="0">
                <a:latin typeface="Courier New" pitchFamily="49" charset="0"/>
              </a:rPr>
              <a:t>     ; y' &lt;- eval5 y</a:t>
            </a:r>
          </a:p>
          <a:p>
            <a:r>
              <a:rPr lang="en-US" sz="1800" smtClean="0">
                <a:latin typeface="Courier New" pitchFamily="49" charset="0"/>
              </a:rPr>
              <a:t>     ; return (x' + y')}</a:t>
            </a:r>
          </a:p>
          <a:p>
            <a:r>
              <a:rPr lang="en-US" sz="1800" smtClean="0">
                <a:latin typeface="Courier New" pitchFamily="49" charset="0"/>
              </a:rPr>
              <a:t>eval5 (Sub5 x y) = ...</a:t>
            </a:r>
          </a:p>
          <a:p>
            <a:r>
              <a:rPr lang="en-US" sz="1800" smtClean="0">
                <a:latin typeface="Courier New" pitchFamily="49" charset="0"/>
              </a:rPr>
              <a:t>eval5 (Mult5 x y) = ...</a:t>
            </a:r>
          </a:p>
          <a:p>
            <a:r>
              <a:rPr lang="en-US" sz="1800" smtClean="0">
                <a:latin typeface="Courier New" pitchFamily="49" charset="0"/>
              </a:rPr>
              <a:t>eval5 (Int5 n) = return n  </a:t>
            </a:r>
          </a:p>
          <a:p>
            <a:r>
              <a:rPr lang="en-US" sz="1800" smtClean="0">
                <a:latin typeface="Courier New" pitchFamily="49" charset="0"/>
              </a:rPr>
              <a:t>eval5 (Var5 s) =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getStore</a:t>
            </a:r>
            <a:r>
              <a:rPr lang="en-US" sz="1800" smtClean="0">
                <a:latin typeface="Courier New" pitchFamily="49" charset="0"/>
              </a:rPr>
              <a:t> s</a:t>
            </a:r>
          </a:p>
          <a:p>
            <a:r>
              <a:rPr lang="en-US" sz="1800" smtClean="0">
                <a:latin typeface="Courier New" pitchFamily="49" charset="0"/>
              </a:rPr>
              <a:t>eval5 (Assign5 s x) = </a:t>
            </a:r>
          </a:p>
          <a:p>
            <a:r>
              <a:rPr lang="en-US" sz="1800" smtClean="0">
                <a:latin typeface="Courier New" pitchFamily="49" charset="0"/>
              </a:rPr>
              <a:t>      do { x' &lt;- eval5 x</a:t>
            </a:r>
          </a:p>
          <a:p>
            <a:r>
              <a:rPr lang="en-US" sz="1800" smtClean="0">
                <a:latin typeface="Courier New" pitchFamily="49" charset="0"/>
              </a:rPr>
              <a:t>         ;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</a:rPr>
              <a:t>putStore</a:t>
            </a:r>
            <a:r>
              <a:rPr lang="en-US" sz="1800" smtClean="0">
                <a:latin typeface="Courier New" pitchFamily="49" charset="0"/>
              </a:rPr>
              <a:t> s x' </a:t>
            </a:r>
          </a:p>
          <a:p>
            <a:r>
              <a:rPr lang="en-US" sz="1800" smtClean="0">
                <a:latin typeface="Courier New" pitchFamily="49" charset="0"/>
              </a:rPr>
              <a:t>         ; return x'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7300" y="304800"/>
            <a:ext cx="4125913" cy="474663"/>
          </a:xfrm>
        </p:spPr>
        <p:txBody>
          <a:bodyPr/>
          <a:lstStyle/>
          <a:p>
            <a:r>
              <a:rPr lang="en-US" smtClean="0"/>
              <a:t>Effects and monads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–"/>
            </a:pPr>
            <a:r>
              <a:rPr lang="en-US" smtClean="0"/>
              <a:t>When a program has effects as well as returning a value, use a monad to model the effects.</a:t>
            </a:r>
          </a:p>
          <a:p>
            <a:pPr lvl="1">
              <a:buFontTx/>
              <a:buChar char="–"/>
            </a:pPr>
            <a:endParaRPr lang="en-US" smtClean="0"/>
          </a:p>
          <a:p>
            <a:pPr lvl="1">
              <a:buFontTx/>
              <a:buChar char="–"/>
            </a:pPr>
            <a:r>
              <a:rPr lang="en-US" smtClean="0"/>
              <a:t>This way your reference interpreter can still be a purely functional program</a:t>
            </a:r>
          </a:p>
          <a:p>
            <a:pPr lvl="1">
              <a:buFontTx/>
              <a:buChar char="–"/>
            </a:pPr>
            <a:endParaRPr lang="en-US" smtClean="0"/>
          </a:p>
          <a:p>
            <a:pPr lvl="1">
              <a:buFontTx/>
              <a:buChar char="–"/>
            </a:pPr>
            <a:r>
              <a:rPr lang="en-US" smtClean="0"/>
              <a:t>This helps you get it right, lets you reason about what it should do.</a:t>
            </a:r>
          </a:p>
          <a:p>
            <a:pPr lvl="1"/>
            <a:r>
              <a:rPr lang="en-US" smtClean="0"/>
              <a:t> </a:t>
            </a:r>
          </a:p>
          <a:p>
            <a:pPr lvl="1">
              <a:buFontTx/>
              <a:buChar char="–"/>
            </a:pPr>
            <a:r>
              <a:rPr lang="en-US" smtClean="0"/>
              <a:t>It doesn’t have to be how you actually encode things in a production version, but many times it is good enough for even large systems</a:t>
            </a:r>
          </a:p>
          <a:p>
            <a:pPr>
              <a:buFontTx/>
              <a:buChar char="•"/>
            </a:pPr>
            <a:endParaRPr lang="en-US" sz="320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04800"/>
            <a:ext cx="6215063" cy="474663"/>
          </a:xfrm>
        </p:spPr>
        <p:txBody>
          <a:bodyPr/>
          <a:lstStyle/>
          <a:p>
            <a:r>
              <a:rPr lang="en-US" smtClean="0"/>
              <a:t>Monads and Language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smtClean="0">
                <a:latin typeface="Tahoma" pitchFamily="34" charset="0"/>
              </a:rPr>
              <a:t>Monads are important to language design because:</a:t>
            </a:r>
          </a:p>
          <a:p>
            <a:endParaRPr lang="en-US" sz="2400" b="0" smtClean="0">
              <a:latin typeface="Tahoma" pitchFamily="34" charset="0"/>
            </a:endParaRPr>
          </a:p>
          <a:p>
            <a:pPr lvl="1">
              <a:buFontTx/>
              <a:buChar char="–"/>
            </a:pPr>
            <a:r>
              <a:rPr lang="en-US" sz="2000" smtClean="0"/>
              <a:t>The meaning of many languages include effects. It’s good to have a handle on how to model effects, so it is possible to build the “reference interpreter”</a:t>
            </a:r>
          </a:p>
          <a:p>
            <a:pPr lvl="1">
              <a:buFontTx/>
              <a:buChar char="–"/>
            </a:pPr>
            <a:endParaRPr lang="en-US" sz="2000" smtClean="0"/>
          </a:p>
          <a:p>
            <a:pPr lvl="1">
              <a:buFontTx/>
              <a:buChar char="–"/>
            </a:pPr>
            <a:r>
              <a:rPr lang="en-US" sz="2000" smtClean="0"/>
              <a:t>Almost all compilers use effects when compiling. This helps us structure our compilers. It makes them more modular, and easier to maintain and evolve.</a:t>
            </a:r>
          </a:p>
          <a:p>
            <a:pPr lvl="1">
              <a:buFontTx/>
              <a:buChar char="–"/>
            </a:pPr>
            <a:endParaRPr lang="en-US" sz="2000" smtClean="0"/>
          </a:p>
          <a:p>
            <a:pPr lvl="1">
              <a:buFontTx/>
              <a:buChar char="–"/>
            </a:pPr>
            <a:r>
              <a:rPr lang="en-US" sz="2000" smtClean="0"/>
              <a:t>Its amazing, but the number of different effects that compilers use is really small (on the order of 3-5). These are well studied and it is possible to build libraries of these monadic components, and to reuse them in many different compilers.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304800"/>
            <a:ext cx="7677150" cy="474663"/>
          </a:xfrm>
        </p:spPr>
        <p:txBody>
          <a:bodyPr/>
          <a:lstStyle/>
          <a:p>
            <a:r>
              <a:rPr lang="en-US" smtClean="0"/>
              <a:t>An exercise in language specification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In this section we will run through a sequence of languages which are variations on language 1.</a:t>
            </a:r>
          </a:p>
          <a:p>
            <a:pPr>
              <a:buFontTx/>
              <a:buChar char="•"/>
            </a:pPr>
            <a:endParaRPr lang="en-US" sz="2400" b="0" smtClean="0">
              <a:latin typeface="Tahoma" pitchFamily="34" charset="0"/>
            </a:endParaRPr>
          </a:p>
          <a:p>
            <a:pPr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Each one will introduce a construct whose meaning is captured as an effect.</a:t>
            </a:r>
          </a:p>
          <a:p>
            <a:pPr>
              <a:buFontTx/>
              <a:buChar char="•"/>
            </a:pPr>
            <a:endParaRPr lang="en-US" sz="2400" b="0" smtClean="0">
              <a:latin typeface="Tahoma" pitchFamily="34" charset="0"/>
            </a:endParaRPr>
          </a:p>
          <a:p>
            <a:pPr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We'll capture the effect first as a pure functional program  </a:t>
            </a:r>
            <a:r>
              <a:rPr lang="en-US" sz="2000" b="0" smtClean="0">
                <a:latin typeface="Tahoma" pitchFamily="34" charset="0"/>
              </a:rPr>
              <a:t>(usually a higher order object, i.e. a function , but this is not always the case, see exception and output) </a:t>
            </a:r>
            <a:r>
              <a:rPr lang="en-US" sz="2400" b="0" smtClean="0">
                <a:latin typeface="Tahoma" pitchFamily="34" charset="0"/>
              </a:rPr>
              <a:t>then in a second reference interpreter encapsulate it as a monad.</a:t>
            </a:r>
          </a:p>
          <a:p>
            <a:pPr>
              <a:buFontTx/>
              <a:buChar char="•"/>
            </a:pPr>
            <a:endParaRPr lang="en-US" sz="2400" b="0" smtClean="0">
              <a:latin typeface="Tahoma" pitchFamily="34" charset="0"/>
            </a:endParaRPr>
          </a:p>
          <a:p>
            <a:pPr>
              <a:buFontTx/>
              <a:buChar char="•"/>
            </a:pPr>
            <a:r>
              <a:rPr lang="en-US" sz="2400" b="0" smtClean="0">
                <a:latin typeface="Tahoma" pitchFamily="34" charset="0"/>
              </a:rPr>
              <a:t>The monad encapsulation will have a amazing effect on the structure of our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304800"/>
            <a:ext cx="4852987" cy="474663"/>
          </a:xfrm>
        </p:spPr>
        <p:txBody>
          <a:bodyPr/>
          <a:lstStyle/>
          <a:p>
            <a:r>
              <a:rPr lang="en-US" smtClean="0"/>
              <a:t>Monads of our exercise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766050" cy="4800600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data Id x = Id x </a:t>
            </a:r>
          </a:p>
          <a:p>
            <a:pPr lvl="2"/>
            <a:endParaRPr lang="en-US" smtClean="0">
              <a:latin typeface="Courier New" pitchFamily="49" charset="0"/>
            </a:endParaRPr>
          </a:p>
          <a:p>
            <a:r>
              <a:rPr lang="en-US" smtClean="0">
                <a:latin typeface="Courier New" pitchFamily="49" charset="0"/>
              </a:rPr>
              <a:t>data Exception x = Ok x | Fail</a:t>
            </a:r>
          </a:p>
          <a:p>
            <a:pPr lvl="2"/>
            <a:endParaRPr lang="en-US" smtClean="0">
              <a:latin typeface="Courier New" pitchFamily="49" charset="0"/>
            </a:endParaRPr>
          </a:p>
          <a:p>
            <a:r>
              <a:rPr lang="en-US" smtClean="0">
                <a:latin typeface="Courier New" pitchFamily="49" charset="0"/>
              </a:rPr>
              <a:t>data Env e x = Env (e -&gt; x)</a:t>
            </a:r>
          </a:p>
          <a:p>
            <a:pPr lvl="2"/>
            <a:endParaRPr lang="en-US" smtClean="0">
              <a:latin typeface="Courier New" pitchFamily="49" charset="0"/>
            </a:endParaRPr>
          </a:p>
          <a:p>
            <a:r>
              <a:rPr lang="en-US" smtClean="0">
                <a:latin typeface="Courier New" pitchFamily="49" charset="0"/>
              </a:rPr>
              <a:t>data Store s x = St(s -&gt; (x,s))</a:t>
            </a:r>
          </a:p>
          <a:p>
            <a:pPr lvl="2"/>
            <a:endParaRPr lang="en-US" smtClean="0">
              <a:latin typeface="Courier New" pitchFamily="49" charset="0"/>
            </a:endParaRPr>
          </a:p>
          <a:p>
            <a:r>
              <a:rPr lang="en-US" smtClean="0">
                <a:latin typeface="Courier New" pitchFamily="49" charset="0"/>
              </a:rPr>
              <a:t>data Mult x = Mult [x]</a:t>
            </a:r>
          </a:p>
          <a:p>
            <a:pPr lvl="2"/>
            <a:endParaRPr lang="en-US" smtClean="0">
              <a:latin typeface="Courier New" pitchFamily="49" charset="0"/>
            </a:endParaRPr>
          </a:p>
          <a:p>
            <a:r>
              <a:rPr lang="en-US" smtClean="0">
                <a:latin typeface="Courier New" pitchFamily="49" charset="0"/>
              </a:rPr>
              <a:t>data Output x = OP(x,String)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8175" y="304800"/>
            <a:ext cx="2824163" cy="474663"/>
          </a:xfrm>
        </p:spPr>
        <p:txBody>
          <a:bodyPr/>
          <a:lstStyle/>
          <a:p>
            <a:r>
              <a:rPr lang="en-US" smtClean="0"/>
              <a:t>Failure effect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35050"/>
            <a:ext cx="5715000" cy="4832350"/>
          </a:xfrm>
        </p:spPr>
        <p:txBody>
          <a:bodyPr/>
          <a:lstStyle/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eval2a :: T2 -&gt; Exception Value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eval2a (Add2 x y)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case (eval2a x,eval2a y) of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(Ok x', Ok y') -&gt; Ok(x' + y')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(_,_) -&gt; Fail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eval2a (Sub2 x y) = ...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eval2a (Mult2 x y) = ...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eval2a (Int2 x) = Ok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eval2a (Div2 x y) =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case (eval2a x,eval2a y)of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(Ok x', Ok 0) -&gt; Fail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(Ok x', Ok y') -&gt; Ok(x' `div` y')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  (_,_) -&gt; Fail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02350" y="1219200"/>
            <a:ext cx="2584450" cy="4800600"/>
          </a:xfrm>
        </p:spPr>
        <p:txBody>
          <a:bodyPr/>
          <a:lstStyle/>
          <a:p>
            <a:pPr marL="0" indent="0"/>
            <a:r>
              <a:rPr lang="en-US" sz="1800" smtClean="0">
                <a:latin typeface="Courier New" pitchFamily="49" charset="0"/>
              </a:rPr>
              <a:t>data Exception x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Ok x | Fail</a:t>
            </a:r>
          </a:p>
          <a:p>
            <a:pPr marL="0" indent="0"/>
            <a:endParaRPr lang="en-US" sz="1800" smtClean="0">
              <a:latin typeface="Courier New" pitchFamily="49" charset="0"/>
            </a:endParaRPr>
          </a:p>
          <a:p>
            <a:pPr marL="0" indent="0"/>
            <a:r>
              <a:rPr lang="en-US" sz="1800" smtClean="0">
                <a:latin typeface="Courier New" pitchFamily="49" charset="0"/>
              </a:rPr>
              <a:t>data T2 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= Add2 T2 T2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Sub2 T2 T2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Mult2 T2 T2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Int2 Int</a:t>
            </a:r>
          </a:p>
          <a:p>
            <a:pPr marL="0" indent="0"/>
            <a:r>
              <a:rPr lang="en-US" sz="1800" smtClean="0">
                <a:latin typeface="Courier New" pitchFamily="49" charset="0"/>
              </a:rPr>
              <a:t>  | </a:t>
            </a:r>
            <a:r>
              <a:rPr lang="en-US" sz="1800" smtClean="0">
                <a:solidFill>
                  <a:schemeClr val="bg2"/>
                </a:solidFill>
                <a:latin typeface="Courier New" pitchFamily="49" charset="0"/>
              </a:rPr>
              <a:t>Div2 T2 T2</a:t>
            </a:r>
          </a:p>
          <a:p>
            <a:pPr marL="0" indent="0"/>
            <a:endParaRPr lang="en-US" sz="24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8975" y="304800"/>
            <a:ext cx="2719388" cy="474663"/>
          </a:xfrm>
        </p:spPr>
        <p:txBody>
          <a:bodyPr/>
          <a:lstStyle/>
          <a:p>
            <a:r>
              <a:rPr lang="en-US" smtClean="0"/>
              <a:t>Another way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219200"/>
            <a:ext cx="7004050" cy="4800600"/>
          </a:xfrm>
        </p:spPr>
        <p:txBody>
          <a:bodyPr/>
          <a:lstStyle/>
          <a:p>
            <a:pPr marL="0" indent="0"/>
            <a:r>
              <a:rPr lang="en-US" sz="2000" smtClean="0">
                <a:latin typeface="Courier New" pitchFamily="49" charset="0"/>
              </a:rPr>
              <a:t>eval2a (Add2 x y) =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case (eval2a x,eval2a y) of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  (Ok x', Ok y') -&gt; Ok(x' + y')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  (_,_) -&gt; Fail</a:t>
            </a:r>
          </a:p>
          <a:p>
            <a:pPr marL="0" indent="0"/>
            <a:endParaRPr lang="en-US" sz="2000" smtClean="0">
              <a:latin typeface="Courier New" pitchFamily="49" charset="0"/>
            </a:endParaRPr>
          </a:p>
          <a:p>
            <a:pPr marL="0" indent="0"/>
            <a:endParaRPr lang="en-US" sz="2000" smtClean="0">
              <a:latin typeface="Courier New" pitchFamily="49" charset="0"/>
            </a:endParaRPr>
          </a:p>
          <a:p>
            <a:pPr marL="0" indent="0"/>
            <a:r>
              <a:rPr lang="en-US" sz="2000" smtClean="0">
                <a:latin typeface="Courier New" pitchFamily="49" charset="0"/>
              </a:rPr>
              <a:t>eval2a (Add2 x y) =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case eval2a x of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  Ok x' -&gt; case eval2a y of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             Ok y' -&gt; Ok(x' + y')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           | Fail -&gt; Fail</a:t>
            </a:r>
          </a:p>
          <a:p>
            <a:pPr marL="0" indent="0"/>
            <a:r>
              <a:rPr lang="en-US" sz="2000" smtClean="0">
                <a:latin typeface="Courier New" pitchFamily="49" charset="0"/>
              </a:rPr>
              <a:t>    Fail -&gt; Fail</a:t>
            </a:r>
          </a:p>
          <a:p>
            <a:pPr marL="0" indent="0"/>
            <a:endParaRPr lang="en-US" sz="240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8550" y="2825750"/>
            <a:ext cx="2438400" cy="838200"/>
          </a:xfrm>
          <a:prstGeom prst="wedgeRoundRectCallout">
            <a:avLst>
              <a:gd name="adj1" fmla="val -79762"/>
              <a:gd name="adj2" fmla="val 78084"/>
              <a:gd name="adj3" fmla="val 166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+mj-lt"/>
              </a:rPr>
              <a:t>Note there are several orders in which we could do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3E0BF7"/>
      </a:folHlink>
    </a:clrScheme>
    <a:fontScheme name="slides">
      <a:majorFont>
        <a:latin typeface="Tahom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Pages>10</Pages>
  <Words>4207</Words>
  <Application>Microsoft Office PowerPoint</Application>
  <PresentationFormat>Custom</PresentationFormat>
  <Paragraphs>631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Bookshelf Symbol 2</vt:lpstr>
      <vt:lpstr>Arial</vt:lpstr>
      <vt:lpstr>Tahoma</vt:lpstr>
      <vt:lpstr>Century Gothic</vt:lpstr>
      <vt:lpstr>Courier New</vt:lpstr>
      <vt:lpstr>Arial Unicode MS</vt:lpstr>
      <vt:lpstr>Times New Roman</vt:lpstr>
      <vt:lpstr>slides</vt:lpstr>
      <vt:lpstr>Advanced Functional Programming</vt:lpstr>
      <vt:lpstr>Small languages</vt:lpstr>
      <vt:lpstr>Language 1</vt:lpstr>
      <vt:lpstr>Effects and monads</vt:lpstr>
      <vt:lpstr>Monads and Language Design</vt:lpstr>
      <vt:lpstr>An exercise in language specification</vt:lpstr>
      <vt:lpstr>Monads of our exercise</vt:lpstr>
      <vt:lpstr>Failure effect</vt:lpstr>
      <vt:lpstr>Another way</vt:lpstr>
      <vt:lpstr>Monadic Failure</vt:lpstr>
      <vt:lpstr>environments and variables</vt:lpstr>
      <vt:lpstr>Monadic Version</vt:lpstr>
      <vt:lpstr>Multiple answers</vt:lpstr>
      <vt:lpstr>Monadic Version</vt:lpstr>
      <vt:lpstr>Print statement</vt:lpstr>
      <vt:lpstr>monadic form</vt:lpstr>
      <vt:lpstr>Why is the monadic form so regular?</vt:lpstr>
      <vt:lpstr>Plumbing</vt:lpstr>
      <vt:lpstr>Adding Monad instances</vt:lpstr>
      <vt:lpstr>The Id monad</vt:lpstr>
      <vt:lpstr>The Exception Monad</vt:lpstr>
      <vt:lpstr>The Environment Monad</vt:lpstr>
      <vt:lpstr>The Store Monad</vt:lpstr>
      <vt:lpstr>The Multiple results monad</vt:lpstr>
      <vt:lpstr>The Output monad</vt:lpstr>
      <vt:lpstr>Further Abstraction</vt:lpstr>
      <vt:lpstr>The Plan</vt:lpstr>
      <vt:lpstr>The Arithmetic Language Fragment</vt:lpstr>
      <vt:lpstr>The divisible Fragment</vt:lpstr>
      <vt:lpstr>The LocalLet fragment</vt:lpstr>
      <vt:lpstr>The assignment fragment</vt:lpstr>
      <vt:lpstr>The Print fragment</vt:lpstr>
      <vt:lpstr>The Term Language</vt:lpstr>
      <vt:lpstr>A rich monad</vt:lpstr>
      <vt:lpstr>The Monad M</vt:lpstr>
      <vt:lpstr>Language Design</vt:lpstr>
      <vt:lpstr>Language Design (cont.)</vt:lpstr>
      <vt:lpstr>mutable variables</vt:lpstr>
      <vt:lpstr>Monadic Version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and Formal Languages</dc:title>
  <dc:creator>David Maier</dc:creator>
  <cp:keywords>course notes</cp:keywords>
  <dc:description>for winter 1996</dc:description>
  <cp:lastModifiedBy>sheard</cp:lastModifiedBy>
  <cp:revision>217</cp:revision>
  <cp:lastPrinted>1999-01-02T23:49:50Z</cp:lastPrinted>
  <dcterms:created xsi:type="dcterms:W3CDTF">1996-01-02T20:01:19Z</dcterms:created>
  <dcterms:modified xsi:type="dcterms:W3CDTF">2014-04-15T17:21:33Z</dcterms:modified>
</cp:coreProperties>
</file>