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3" r:id="rId17"/>
    <p:sldId id="264" r:id="rId18"/>
    <p:sldId id="265" r:id="rId19"/>
    <p:sldId id="26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9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011C9-58CE-4D20-AFA7-C3880FBA34B5}" type="datetimeFigureOut">
              <a:rPr lang="en-US"/>
              <a:pPr>
                <a:defRPr/>
              </a:pPr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C5E71-B724-4AA2-AE41-95E803DA3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98F4A-E40A-49D0-A824-561811B7A1D3}" type="datetimeFigureOut">
              <a:rPr lang="en-US"/>
              <a:pPr>
                <a:defRPr/>
              </a:pPr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BCA20-0136-4734-A010-53F3A652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CBB78-661F-4CF4-947F-6014612DD3B8}" type="datetimeFigureOut">
              <a:rPr lang="en-US"/>
              <a:pPr>
                <a:defRPr/>
              </a:pPr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C62A0-8D84-406C-ABB9-6046D1035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6E502-88AB-45AD-A58B-DC12A036E127}" type="datetimeFigureOut">
              <a:rPr lang="en-US"/>
              <a:pPr>
                <a:defRPr/>
              </a:pPr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326FA-68AE-4206-9B3E-E45DD698E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23443-01FE-472E-A11F-64BF8CC83C6B}" type="datetimeFigureOut">
              <a:rPr lang="en-US"/>
              <a:pPr>
                <a:defRPr/>
              </a:pPr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36E41-54F9-434A-8A02-AEA9F7800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38315-D31D-4A54-AA8D-12ACC92F66B2}" type="datetimeFigureOut">
              <a:rPr lang="en-US"/>
              <a:pPr>
                <a:defRPr/>
              </a:pPr>
              <a:t>1/11/2011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A5792-4DBE-4FF5-A8D3-3B3895598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6DDD8-8265-473D-8191-6B22561827F5}" type="datetimeFigureOut">
              <a:rPr lang="en-US"/>
              <a:pPr>
                <a:defRPr/>
              </a:pPr>
              <a:t>1/11/2011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A9FA9-BE18-485F-9892-980964B9D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9FDB9-FD1B-4047-9074-1F1045057972}" type="datetimeFigureOut">
              <a:rPr lang="en-US"/>
              <a:pPr>
                <a:defRPr/>
              </a:pPr>
              <a:t>1/11/2011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89196-5698-4D26-B837-36DBC461D1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968CA-5BCB-4A2C-9C9C-1E9678FD6E83}" type="datetimeFigureOut">
              <a:rPr lang="en-US"/>
              <a:pPr>
                <a:defRPr/>
              </a:pPr>
              <a:t>1/11/2011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03BC6-A851-44C1-871E-E977317D3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40020-C923-417C-A19C-B457759B3964}" type="datetimeFigureOut">
              <a:rPr lang="en-US"/>
              <a:pPr>
                <a:defRPr/>
              </a:pPr>
              <a:t>1/11/2011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EEF46-BAD5-41F9-8051-5E5CABB21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79412-9F0A-4F4E-8AD8-3440AE1F259B}" type="datetimeFigureOut">
              <a:rPr lang="en-US"/>
              <a:pPr>
                <a:defRPr/>
              </a:pPr>
              <a:t>1/11/2011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08164-617B-4DDF-824D-D6FEBFFDE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3C54C52-141B-41A1-B873-520833C68710}" type="datetimeFigureOut">
              <a:rPr lang="en-US"/>
              <a:pPr>
                <a:defRPr/>
              </a:pPr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7773F2-4027-4547-8C13-4E15F74B5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Creating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Functional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By parenthesizing binary operators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six:: Integer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-- 1 + 2 + 3 + 0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six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(+)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0 [1,2,3]</a:t>
            </a:r>
          </a:p>
          <a:p>
            <a:pPr>
              <a:buFont typeface="Arial" pitchFamily="34" charset="0"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4438650"/>
            <a:ext cx="4343400" cy="6461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six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By section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add5ToAll = map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(+5)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[2,3,6,1]</a:t>
            </a:r>
          </a:p>
          <a:p>
            <a:pPr>
              <a:buFont typeface="Arial" pitchFamily="34" charset="0"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4438650"/>
            <a:ext cx="4343400" cy="6461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add5ToAll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[7,8,11,6]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By partial application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4478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hasFour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 (==4)</a:t>
            </a:r>
          </a:p>
          <a:p>
            <a:pPr>
              <a:buFont typeface="Arial" pitchFamily="34" charset="0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doubleEach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 (\ x -&gt;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019800" y="1295400"/>
            <a:ext cx="2362200" cy="914400"/>
          </a:xfrm>
          <a:prstGeom prst="wedgeRoundRectCallout">
            <a:avLst>
              <a:gd name="adj1" fmla="val -65994"/>
              <a:gd name="adj2" fmla="val 9083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Note, both map and any, each take 2 arguments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3733800"/>
            <a:ext cx="4343400" cy="25860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hasFour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[2,3]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hasFour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[2,3,4,5]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doubleEach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[2,3,4]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[4,6,8]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By composition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hasFour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doubleEach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empty = (==0)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3124200"/>
            <a:ext cx="4343400" cy="28622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hasTwo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[1,3]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hasTwo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[1,3,2]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empty [2,3]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empty []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By combinator </a:t>
            </a:r>
            <a:br>
              <a:rPr lang="en-US" smtClean="0"/>
            </a:br>
            <a:r>
              <a:rPr lang="en-US" sz="2200" smtClean="0"/>
              <a:t>(higher order functions)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k x =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 y -&gt; x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all3s = map (k 3) [1,2,3]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3962400"/>
            <a:ext cx="4343400" cy="12001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:t k True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 True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 a -&gt;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all3s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[3,3,3]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 and </a:t>
            </a:r>
            <a:r>
              <a:rPr lang="en-US" dirty="0" smtClean="0">
                <a:solidFill>
                  <a:srgbClr val="C00000"/>
                </a:solidFill>
              </a:rPr>
              <a:t>lookup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200" dirty="0" smtClean="0"/>
              <a:t>(arrays, lists, and finite functions)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whatDay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 = ["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Sun","Mon","Tue","Wed","Thu","Fri","Sat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"]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!!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</a:t>
            </a:r>
          </a:p>
          <a:p>
            <a:pPr>
              <a:buFont typeface="Arial" pitchFamily="34" charset="0"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first9Primes =  array (1,9) 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(zip [1..9]    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[2,3,5,7,11,13,17,19,23])</a:t>
            </a:r>
          </a:p>
          <a:p>
            <a:pPr>
              <a:buFont typeface="Arial" pitchFamily="34" charset="0"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nthPrime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first9Primes </a:t>
            </a:r>
            <a:r>
              <a:rPr lang="en-US" sz="24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5410200"/>
            <a:ext cx="4343400" cy="12001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whatDay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"Wed"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nthPrime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When to define a higher order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Abstraction is the key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mysum</a:t>
            </a:r>
            <a:r>
              <a:rPr lang="en-US" dirty="0" smtClean="0">
                <a:latin typeface="Courier New" pitchFamily="49" charset="0"/>
              </a:rPr>
              <a:t> [] = </a:t>
            </a:r>
            <a:r>
              <a:rPr lang="en-US" u="sng" dirty="0" smtClean="0">
                <a:solidFill>
                  <a:schemeClr val="accent2"/>
                </a:solidFill>
                <a:latin typeface="Courier New" pitchFamily="49" charset="0"/>
              </a:rPr>
              <a:t>0</a:t>
            </a:r>
            <a:endParaRPr lang="en-US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mysum</a:t>
            </a:r>
            <a:r>
              <a:rPr lang="en-US" dirty="0" smtClean="0">
                <a:latin typeface="Courier New" pitchFamily="49" charset="0"/>
              </a:rPr>
              <a:t> (x:xs) = </a:t>
            </a:r>
            <a:r>
              <a:rPr lang="en-US" u="sng" dirty="0" smtClean="0">
                <a:solidFill>
                  <a:schemeClr val="hlink"/>
                </a:solidFill>
                <a:latin typeface="Courier New" pitchFamily="49" charset="0"/>
              </a:rPr>
              <a:t>(+)</a:t>
            </a:r>
            <a:r>
              <a:rPr lang="en-US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x (</a:t>
            </a:r>
            <a:r>
              <a:rPr lang="en-US" dirty="0" err="1" smtClean="0">
                <a:latin typeface="Courier New" pitchFamily="49" charset="0"/>
              </a:rPr>
              <a:t>mysum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xs</a:t>
            </a:r>
            <a:r>
              <a:rPr lang="en-US" dirty="0" smtClean="0">
                <a:latin typeface="Courier New" pitchFamily="49" charset="0"/>
              </a:rPr>
              <a:t>)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myprod</a:t>
            </a:r>
            <a:r>
              <a:rPr lang="en-US" dirty="0" smtClean="0">
                <a:latin typeface="Courier New" pitchFamily="49" charset="0"/>
              </a:rPr>
              <a:t> [] = </a:t>
            </a:r>
            <a:r>
              <a:rPr lang="en-US" u="sng" dirty="0" smtClean="0">
                <a:solidFill>
                  <a:schemeClr val="accent2"/>
                </a:solidFill>
                <a:latin typeface="Courier New" pitchFamily="49" charset="0"/>
              </a:rPr>
              <a:t>1</a:t>
            </a:r>
            <a:endParaRPr lang="en-US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myprod</a:t>
            </a:r>
            <a:r>
              <a:rPr lang="en-US" dirty="0" smtClean="0">
                <a:latin typeface="Courier New" pitchFamily="49" charset="0"/>
              </a:rPr>
              <a:t> (x:xs) = </a:t>
            </a:r>
            <a:r>
              <a:rPr lang="en-US" u="sng" dirty="0" smtClean="0">
                <a:solidFill>
                  <a:schemeClr val="hlink"/>
                </a:solidFill>
                <a:latin typeface="Courier New" pitchFamily="49" charset="0"/>
              </a:rPr>
              <a:t>(*)</a:t>
            </a:r>
            <a:r>
              <a:rPr lang="en-US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x (</a:t>
            </a:r>
            <a:r>
              <a:rPr lang="en-US" dirty="0" err="1" smtClean="0">
                <a:latin typeface="Courier New" pitchFamily="49" charset="0"/>
              </a:rPr>
              <a:t>myprod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xs</a:t>
            </a:r>
            <a:r>
              <a:rPr lang="en-US" dirty="0" smtClean="0">
                <a:latin typeface="Courier New" pitchFamily="49" charset="0"/>
              </a:rPr>
              <a:t>)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myand</a:t>
            </a:r>
            <a:r>
              <a:rPr lang="en-US" dirty="0" smtClean="0">
                <a:latin typeface="Courier New" pitchFamily="49" charset="0"/>
              </a:rPr>
              <a:t> [] = </a:t>
            </a:r>
            <a:r>
              <a:rPr lang="en-US" u="sng" dirty="0" smtClean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endParaRPr lang="en-US" dirty="0" smtClean="0">
              <a:latin typeface="Courier New" pitchFamily="49" charset="0"/>
            </a:endParaRP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myand</a:t>
            </a:r>
            <a:r>
              <a:rPr lang="en-US" dirty="0" smtClean="0">
                <a:latin typeface="Courier New" pitchFamily="49" charset="0"/>
              </a:rPr>
              <a:t> (x:xs) = </a:t>
            </a:r>
            <a:r>
              <a:rPr lang="en-US" u="sng" dirty="0" smtClean="0">
                <a:solidFill>
                  <a:schemeClr val="hlink"/>
                </a:solidFill>
                <a:latin typeface="Courier New" pitchFamily="49" charset="0"/>
              </a:rPr>
              <a:t>(&amp;&amp;)</a:t>
            </a:r>
            <a:r>
              <a:rPr lang="en-US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x (</a:t>
            </a:r>
            <a:r>
              <a:rPr lang="en-US" dirty="0" err="1" smtClean="0">
                <a:latin typeface="Courier New" pitchFamily="49" charset="0"/>
              </a:rPr>
              <a:t>myand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xs</a:t>
            </a:r>
            <a:r>
              <a:rPr lang="en-US" dirty="0" smtClean="0">
                <a:latin typeface="Courier New" pitchFamily="49" charset="0"/>
              </a:rPr>
              <a:t>)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Note the similarities  in definition and in use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? </a:t>
            </a:r>
            <a:r>
              <a:rPr lang="en-US" dirty="0" err="1" smtClean="0">
                <a:latin typeface="Courier New" pitchFamily="49" charset="0"/>
              </a:rPr>
              <a:t>mysum</a:t>
            </a:r>
            <a:r>
              <a:rPr lang="en-US" dirty="0" smtClean="0">
                <a:latin typeface="Courier New" pitchFamily="49" charset="0"/>
              </a:rPr>
              <a:t> [1,2,3]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6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? </a:t>
            </a:r>
            <a:r>
              <a:rPr lang="en-US" dirty="0" err="1" smtClean="0">
                <a:latin typeface="Courier New" pitchFamily="49" charset="0"/>
              </a:rPr>
              <a:t>myprod</a:t>
            </a:r>
            <a:r>
              <a:rPr lang="en-US" dirty="0" smtClean="0">
                <a:latin typeface="Courier New" pitchFamily="49" charset="0"/>
              </a:rPr>
              <a:t> [2,3,4]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24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? </a:t>
            </a:r>
            <a:r>
              <a:rPr lang="en-US" dirty="0" err="1" smtClean="0">
                <a:latin typeface="Courier New" pitchFamily="49" charset="0"/>
              </a:rPr>
              <a:t>myand</a:t>
            </a:r>
            <a:r>
              <a:rPr lang="en-US" dirty="0" smtClean="0">
                <a:latin typeface="Courier New" pitchFamily="49" charset="0"/>
              </a:rPr>
              <a:t> [True, False]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False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</p:spPr>
        <p:txBody>
          <a:bodyPr/>
          <a:lstStyle/>
          <a:p>
            <a:r>
              <a:rPr lang="en-US" sz="2800" smtClean="0"/>
              <a:t>When do you define a higher order function?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  <a:noFill/>
        </p:spPr>
        <p:txBody>
          <a:bodyPr/>
          <a:lstStyle/>
          <a:p>
            <a:r>
              <a:rPr lang="en-US" sz="2400" smtClean="0"/>
              <a:t>Abstraction is the key</a:t>
            </a: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mysum [] = </a:t>
            </a:r>
            <a:r>
              <a:rPr lang="en-US" sz="2000" u="sng" smtClean="0">
                <a:solidFill>
                  <a:schemeClr val="accent2"/>
                </a:solidFill>
                <a:latin typeface="Courier New" pitchFamily="49" charset="0"/>
              </a:rPr>
              <a:t>0</a:t>
            </a:r>
            <a:endParaRPr lang="en-US" sz="200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mysum (x:xs) = </a:t>
            </a:r>
            <a:r>
              <a:rPr lang="en-US" sz="2000" u="sng" smtClean="0">
                <a:solidFill>
                  <a:schemeClr val="hlink"/>
                </a:solidFill>
                <a:latin typeface="Courier New" pitchFamily="49" charset="0"/>
              </a:rPr>
              <a:t>(+)</a:t>
            </a:r>
            <a:r>
              <a:rPr lang="en-US" sz="200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x (mysum xs)</a:t>
            </a: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myprod [] = </a:t>
            </a:r>
            <a:r>
              <a:rPr lang="en-US" sz="2000" u="sng" smtClean="0">
                <a:solidFill>
                  <a:schemeClr val="accent2"/>
                </a:solidFill>
                <a:latin typeface="Courier New" pitchFamily="49" charset="0"/>
              </a:rPr>
              <a:t>1</a:t>
            </a:r>
            <a:endParaRPr lang="en-US" sz="200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myprod (x:xs) = </a:t>
            </a:r>
            <a:r>
              <a:rPr lang="en-US" sz="2000" u="sng" smtClean="0">
                <a:solidFill>
                  <a:schemeClr val="hlink"/>
                </a:solidFill>
                <a:latin typeface="Courier New" pitchFamily="49" charset="0"/>
              </a:rPr>
              <a:t>(*)</a:t>
            </a:r>
            <a:r>
              <a:rPr lang="en-US" sz="200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x (myprod xs)</a:t>
            </a: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myand [] = </a:t>
            </a:r>
            <a:r>
              <a:rPr lang="en-US" sz="2000" u="sng" smtClean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endParaRPr lang="en-US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myand (x:xs) = </a:t>
            </a:r>
            <a:r>
              <a:rPr lang="en-US" sz="2000" u="sng" smtClean="0">
                <a:solidFill>
                  <a:schemeClr val="hlink"/>
                </a:solidFill>
                <a:latin typeface="Courier New" pitchFamily="49" charset="0"/>
              </a:rPr>
              <a:t>(&amp;&amp;)</a:t>
            </a:r>
            <a:r>
              <a:rPr lang="en-US" sz="200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x (myand xs)</a:t>
            </a:r>
          </a:p>
          <a:p>
            <a:pPr lvl="1">
              <a:buFontTx/>
              <a:buNone/>
            </a:pPr>
            <a:endParaRPr lang="en-US" sz="2000" smtClean="0"/>
          </a:p>
          <a:p>
            <a:r>
              <a:rPr lang="en-US" sz="2400" smtClean="0"/>
              <a:t>Note the similarities  in definition and in use</a:t>
            </a: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? mysum [1,2,3]</a:t>
            </a: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6</a:t>
            </a: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? myprod [2,3,4]</a:t>
            </a: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24</a:t>
            </a: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? myand [True, False]</a:t>
            </a: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Abstracting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myfoldr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chemeClr val="hlink"/>
                </a:solidFill>
                <a:latin typeface="Courier New" pitchFamily="49" charset="0"/>
              </a:rPr>
              <a:t>op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dirty="0" smtClean="0">
                <a:latin typeface="Courier New" pitchFamily="49" charset="0"/>
              </a:rPr>
              <a:t> [] =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e</a:t>
            </a:r>
            <a:endParaRPr lang="en-US" dirty="0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myfoldr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chemeClr val="hlink"/>
                </a:solidFill>
                <a:latin typeface="Courier New" pitchFamily="49" charset="0"/>
              </a:rPr>
              <a:t>op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dirty="0" smtClean="0">
                <a:latin typeface="Courier New" pitchFamily="49" charset="0"/>
              </a:rPr>
              <a:t> (x:xs) =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     </a:t>
            </a:r>
            <a:r>
              <a:rPr lang="en-US" dirty="0" smtClean="0">
                <a:solidFill>
                  <a:schemeClr val="hlink"/>
                </a:solidFill>
                <a:latin typeface="Courier New" pitchFamily="49" charset="0"/>
              </a:rPr>
              <a:t> op</a:t>
            </a:r>
            <a:r>
              <a:rPr lang="en-US" dirty="0" smtClean="0">
                <a:latin typeface="Courier New" pitchFamily="49" charset="0"/>
              </a:rPr>
              <a:t> x (</a:t>
            </a:r>
            <a:r>
              <a:rPr lang="en-US" dirty="0" err="1" smtClean="0">
                <a:latin typeface="Courier New" pitchFamily="49" charset="0"/>
              </a:rPr>
              <a:t>myfoldr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chemeClr val="hlink"/>
                </a:solidFill>
                <a:latin typeface="Courier New" pitchFamily="49" charset="0"/>
              </a:rPr>
              <a:t>op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xs</a:t>
            </a:r>
            <a:r>
              <a:rPr lang="en-US" dirty="0" smtClean="0">
                <a:latin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dirty="0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dirty="0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? :t </a:t>
            </a:r>
            <a:r>
              <a:rPr lang="en-US" dirty="0" err="1" smtClean="0">
                <a:latin typeface="Courier New" pitchFamily="49" charset="0"/>
              </a:rPr>
              <a:t>myfoldr</a:t>
            </a:r>
            <a:endParaRPr lang="en-US" dirty="0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myfoldr</a:t>
            </a:r>
            <a:r>
              <a:rPr lang="en-US" dirty="0" smtClean="0">
                <a:latin typeface="Courier New" pitchFamily="49" charset="0"/>
              </a:rPr>
              <a:t> :: (a -&gt; b -&gt; b) -&gt; b -&gt; [a] -&gt; b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? </a:t>
            </a:r>
            <a:r>
              <a:rPr lang="en-US" dirty="0" err="1" smtClean="0">
                <a:latin typeface="Courier New" pitchFamily="49" charset="0"/>
              </a:rPr>
              <a:t>myfoldr</a:t>
            </a:r>
            <a:r>
              <a:rPr lang="en-US" dirty="0" smtClean="0">
                <a:latin typeface="Courier New" pitchFamily="49" charset="0"/>
              </a:rPr>
              <a:t> (+) 0 [1,2,3]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6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?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r>
              <a:rPr lang="en-US" sz="3200" smtClean="0">
                <a:latin typeface="Geneva" charset="0"/>
              </a:rPr>
              <a:t>Functions returned as values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Consider: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k x = (\ y -&gt; x)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dirty="0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? (k 3) 5   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3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Another Example: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000" dirty="0" err="1" smtClean="0"/>
              <a:t>plusn</a:t>
            </a:r>
            <a:r>
              <a:rPr lang="en-US" sz="2000" dirty="0" smtClean="0"/>
              <a:t> n = (\ x -&gt; x + n)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? (</a:t>
            </a:r>
            <a:r>
              <a:rPr lang="en-US" dirty="0" err="1" smtClean="0">
                <a:latin typeface="Courier New" pitchFamily="49" charset="0"/>
              </a:rPr>
              <a:t>plusn</a:t>
            </a:r>
            <a:r>
              <a:rPr lang="en-US" dirty="0" smtClean="0">
                <a:latin typeface="Courier New" pitchFamily="49" charset="0"/>
              </a:rPr>
              <a:t> 4) 5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9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Is </a:t>
            </a:r>
            <a:r>
              <a:rPr lang="en-US" dirty="0" err="1" smtClean="0">
                <a:latin typeface="Courier New" pitchFamily="49" charset="0"/>
              </a:rPr>
              <a:t>plusn</a:t>
            </a:r>
            <a:r>
              <a:rPr lang="en-US" dirty="0" smtClean="0"/>
              <a:t> different from </a:t>
            </a:r>
            <a:r>
              <a:rPr lang="en-US" dirty="0" smtClean="0">
                <a:latin typeface="Courier New" pitchFamily="49" charset="0"/>
              </a:rPr>
              <a:t>plus</a:t>
            </a:r>
            <a:r>
              <a:rPr lang="en-US" dirty="0" smtClean="0"/>
              <a:t>? why?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plus x y = x + 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function calculator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Functional programming is all about using functions</a:t>
            </a:r>
          </a:p>
          <a:p>
            <a:r>
              <a:rPr lang="en-US" smtClean="0"/>
              <a:t>Functions are first class</a:t>
            </a:r>
          </a:p>
          <a:p>
            <a:pPr lvl="1"/>
            <a:r>
              <a:rPr lang="en-US" smtClean="0"/>
              <a:t>Take as input, return as result, store in data</a:t>
            </a:r>
          </a:p>
          <a:p>
            <a:r>
              <a:rPr lang="en-US" smtClean="0"/>
              <a:t>A functional language is a function calculator</a:t>
            </a:r>
          </a:p>
          <a:p>
            <a:r>
              <a:rPr lang="en-US" smtClean="0"/>
              <a:t>What buttons do we have for “creating” functions?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12 ways to get a new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By defining one at top level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By equation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By cases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By patterns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By local definition (where and let)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By  use of a library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By lambda expression (anonymous functions)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By parenthesizing binary operators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By section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By currying  (partial application)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By composition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By </a:t>
            </a:r>
            <a:r>
              <a:rPr lang="en-US" dirty="0" err="1" smtClean="0"/>
              <a:t>combinator</a:t>
            </a:r>
            <a:r>
              <a:rPr lang="en-US" dirty="0" smtClean="0"/>
              <a:t> (higher order functions)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By using data and lookup (arrays  lists and finite functions)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defining at top level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4384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Module Test where 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plus5 x = x + 5</a:t>
            </a:r>
          </a:p>
          <a:p>
            <a:pPr>
              <a:buFont typeface="Arial" pitchFamily="34" charset="0"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last x = head(reverse x)</a:t>
            </a:r>
          </a:p>
          <a:p>
            <a:pPr>
              <a:buFont typeface="Arial" pitchFamily="34" charset="0"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684713"/>
            <a:ext cx="6858000" cy="18161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 plus5 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12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 last [2,3,4]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92163"/>
          </a:xfrm>
        </p:spPr>
        <p:txBody>
          <a:bodyPr/>
          <a:lstStyle/>
          <a:p>
            <a:r>
              <a:rPr lang="en-US" dirty="0" smtClean="0"/>
              <a:t>By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32766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absolute x |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x &lt; 0  </a:t>
            </a:r>
            <a:r>
              <a:rPr lang="en-US" dirty="0" smtClean="0">
                <a:latin typeface="Courier New" pitchFamily="49" charset="0"/>
              </a:rPr>
              <a:t>= -x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           |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x &gt;= 0</a:t>
            </a:r>
            <a:r>
              <a:rPr lang="en-US" dirty="0" smtClean="0">
                <a:latin typeface="Courier New" pitchFamily="49" charset="0"/>
              </a:rPr>
              <a:t> = x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dirty="0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dirty="0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s-ES" dirty="0" smtClean="0">
                <a:latin typeface="Courier New" pitchFamily="49" charset="0"/>
              </a:rPr>
              <a:t>swap (</a:t>
            </a:r>
            <a:r>
              <a:rPr lang="es-ES" dirty="0" err="1" smtClean="0">
                <a:latin typeface="Courier New" pitchFamily="49" charset="0"/>
              </a:rPr>
              <a:t>x,y</a:t>
            </a:r>
            <a:r>
              <a:rPr lang="es-ES" dirty="0" smtClean="0">
                <a:latin typeface="Courier New" pitchFamily="49" charset="0"/>
              </a:rPr>
              <a:t>) | </a:t>
            </a:r>
            <a:r>
              <a:rPr lang="es-ES" dirty="0" smtClean="0">
                <a:solidFill>
                  <a:srgbClr val="C00000"/>
                </a:solidFill>
                <a:latin typeface="Courier New" pitchFamily="49" charset="0"/>
              </a:rPr>
              <a:t>x &lt; y </a:t>
            </a:r>
            <a:r>
              <a:rPr lang="es-ES" dirty="0" smtClean="0">
                <a:latin typeface="Courier New" pitchFamily="49" charset="0"/>
              </a:rPr>
              <a:t>= (</a:t>
            </a:r>
            <a:r>
              <a:rPr lang="es-ES" dirty="0" err="1" smtClean="0">
                <a:latin typeface="Courier New" pitchFamily="49" charset="0"/>
              </a:rPr>
              <a:t>x,y</a:t>
            </a:r>
            <a:r>
              <a:rPr lang="es-ES" dirty="0" smtClean="0">
                <a:latin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s-ES" dirty="0" smtClean="0">
                <a:latin typeface="Courier New" pitchFamily="49" charset="0"/>
              </a:rPr>
              <a:t>           | </a:t>
            </a:r>
            <a:r>
              <a:rPr lang="es-ES" dirty="0" smtClean="0">
                <a:solidFill>
                  <a:srgbClr val="C00000"/>
                </a:solidFill>
                <a:latin typeface="Courier New" pitchFamily="49" charset="0"/>
              </a:rPr>
              <a:t>x &gt; y </a:t>
            </a:r>
            <a:r>
              <a:rPr lang="es-ES" dirty="0" smtClean="0">
                <a:latin typeface="Courier New" pitchFamily="49" charset="0"/>
              </a:rPr>
              <a:t>= (</a:t>
            </a:r>
            <a:r>
              <a:rPr lang="es-ES" dirty="0" err="1" smtClean="0">
                <a:latin typeface="Courier New" pitchFamily="49" charset="0"/>
              </a:rPr>
              <a:t>y,x</a:t>
            </a:r>
            <a:r>
              <a:rPr lang="es-ES" dirty="0" smtClean="0">
                <a:latin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s-ES" dirty="0" smtClean="0">
                <a:latin typeface="Courier New" pitchFamily="49" charset="0"/>
              </a:rPr>
              <a:t>           | </a:t>
            </a:r>
            <a:r>
              <a:rPr lang="es-ES" dirty="0" smtClean="0">
                <a:solidFill>
                  <a:srgbClr val="C00000"/>
                </a:solidFill>
                <a:latin typeface="Courier New" pitchFamily="49" charset="0"/>
              </a:rPr>
              <a:t>x==y  </a:t>
            </a:r>
            <a:r>
              <a:rPr lang="es-ES" dirty="0" smtClean="0">
                <a:latin typeface="Courier New" pitchFamily="49" charset="0"/>
              </a:rPr>
              <a:t>= (</a:t>
            </a:r>
            <a:r>
              <a:rPr lang="es-ES" dirty="0" err="1" smtClean="0">
                <a:latin typeface="Courier New" pitchFamily="49" charset="0"/>
              </a:rPr>
              <a:t>x,y</a:t>
            </a:r>
            <a:r>
              <a:rPr lang="es-ES" dirty="0" smtClean="0">
                <a:latin typeface="Courier New" pitchFamily="49" charset="0"/>
              </a:rPr>
              <a:t>)</a:t>
            </a:r>
            <a:endParaRPr lang="en-US" dirty="0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dirty="0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dirty="0" smtClean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dirty="0" smtClean="0">
              <a:latin typeface="Courier New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 rot="5400000">
            <a:off x="1409700" y="1866900"/>
            <a:ext cx="5334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Name and argument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3581400" y="2286000"/>
            <a:ext cx="533400" cy="1295400"/>
          </a:xfrm>
          <a:prstGeom prst="rightBrace">
            <a:avLst>
              <a:gd name="adj1" fmla="val 257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condition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143000" y="762000"/>
            <a:ext cx="1828800" cy="533400"/>
          </a:xfrm>
          <a:prstGeom prst="wedgeRoundRectCallout">
            <a:avLst>
              <a:gd name="adj1" fmla="val 47501"/>
              <a:gd name="adj2" fmla="val 11081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Vertical Bar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57800" y="990600"/>
            <a:ext cx="1828800" cy="457200"/>
          </a:xfrm>
          <a:prstGeom prst="wedgeRoundRectCallout">
            <a:avLst>
              <a:gd name="adj1" fmla="val -56666"/>
              <a:gd name="adj2" fmla="val 11219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Equal sign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5600700" y="2400300"/>
            <a:ext cx="533400" cy="1371600"/>
          </a:xfrm>
          <a:prstGeom prst="rightBrace">
            <a:avLst>
              <a:gd name="adj1" fmla="val 3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Value for case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4953000"/>
            <a:ext cx="4572000" cy="17541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</a:rPr>
              <a:t>CreatingFunctions</a:t>
            </a:r>
            <a:r>
              <a:rPr lang="en-US" dirty="0">
                <a:latin typeface="+mn-lt"/>
              </a:rPr>
              <a:t>&gt; absolute 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</a:rPr>
              <a:t>CreatingFunctions</a:t>
            </a:r>
            <a:r>
              <a:rPr lang="en-US" dirty="0">
                <a:latin typeface="+mn-lt"/>
              </a:rPr>
              <a:t>&gt; absolute (-4)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</a:rPr>
              <a:t>CreatingFunctions</a:t>
            </a:r>
            <a:r>
              <a:rPr lang="en-US" dirty="0">
                <a:latin typeface="+mn-lt"/>
              </a:rPr>
              <a:t>&gt; swap (23,5)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(5,23)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By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/>
              <a:t>Example on Booleans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myand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True False </a:t>
            </a:r>
            <a:r>
              <a:rPr lang="en-US" dirty="0" smtClean="0">
                <a:latin typeface="Courier New" pitchFamily="49" charset="0"/>
              </a:rPr>
              <a:t>= False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myand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True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True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= True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myand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False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False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= False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myand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False True </a:t>
            </a:r>
            <a:r>
              <a:rPr lang="en-US" dirty="0" smtClean="0">
                <a:latin typeface="Courier New" pitchFamily="49" charset="0"/>
              </a:rPr>
              <a:t>= False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/>
              <a:t>Order Matters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/>
              <a:t>Variables in Patterns match anything</a:t>
            </a:r>
          </a:p>
          <a:p>
            <a:pPr lvl="3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myand2 True </a:t>
            </a:r>
            <a:r>
              <a:rPr lang="en-US" dirty="0" err="1" smtClean="0">
                <a:latin typeface="Courier New" pitchFamily="49" charset="0"/>
              </a:rPr>
              <a:t>True</a:t>
            </a:r>
            <a:r>
              <a:rPr lang="en-US" dirty="0" smtClean="0">
                <a:latin typeface="Courier New" pitchFamily="49" charset="0"/>
              </a:rPr>
              <a:t> = True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myand2 x y = False</a:t>
            </a:r>
          </a:p>
          <a:p>
            <a:pPr lvl="4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600" dirty="0" smtClean="0"/>
              <a:t>What happens if we reverse the order of the two equations above?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6019800" y="1295400"/>
            <a:ext cx="2971800" cy="1066800"/>
          </a:xfrm>
          <a:prstGeom prst="wedgeRoundRectCallout">
            <a:avLst>
              <a:gd name="adj1" fmla="val -52389"/>
              <a:gd name="adj2" fmla="val 9336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Pattern may contain </a:t>
            </a:r>
          </a:p>
          <a:p>
            <a:pPr algn="ctr"/>
            <a:r>
              <a:rPr lang="en-US">
                <a:latin typeface="Calibri" pitchFamily="34" charset="0"/>
              </a:rPr>
              <a:t>constructors. Constructors </a:t>
            </a:r>
          </a:p>
          <a:p>
            <a:pPr algn="ctr"/>
            <a:r>
              <a:rPr lang="en-US">
                <a:latin typeface="Calibri" pitchFamily="34" charset="0"/>
              </a:rPr>
              <a:t>are always capitalized. True and </a:t>
            </a:r>
          </a:p>
          <a:p>
            <a:pPr algn="ctr"/>
            <a:r>
              <a:rPr lang="en-US">
                <a:latin typeface="Calibri" pitchFamily="34" charset="0"/>
              </a:rPr>
              <a:t>False  are constructors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By local definition</a:t>
            </a:r>
            <a:br>
              <a:rPr lang="en-US" smtClean="0"/>
            </a:br>
            <a:r>
              <a:rPr lang="en-US" sz="2200" smtClean="0"/>
              <a:t>(where and let)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2513"/>
            <a:ext cx="8229600" cy="15240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ordered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sortBy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backwards 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[1,76,2,5,9,45]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backwards x y = compare y 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456113"/>
            <a:ext cx="6858000" cy="9540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 ordered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[76,45,9,5,2,1]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By use of a Library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smallest =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minimum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[3,7,34,1]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733800"/>
            <a:ext cx="6858000" cy="9540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 smallest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By lambda expression</a:t>
            </a:r>
            <a:br>
              <a:rPr lang="en-US" smtClean="0"/>
            </a:br>
            <a:r>
              <a:rPr lang="en-US" sz="2200" smtClean="0"/>
              <a:t> (</a:t>
            </a:r>
            <a:r>
              <a:rPr lang="en-US" sz="2200" smtClean="0">
                <a:solidFill>
                  <a:srgbClr val="C00000"/>
                </a:solidFill>
              </a:rPr>
              <a:t>anonymous functions</a:t>
            </a:r>
            <a:r>
              <a:rPr lang="en-US" sz="2200" smtClean="0"/>
              <a:t>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229600" cy="36576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descending = 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sortBy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(\ x y -&gt; compare y x)   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[1,76,2,5,9,45]</a:t>
            </a:r>
          </a:p>
          <a:p>
            <a:pPr>
              <a:buFont typeface="Arial" pitchFamily="34" charset="0"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bySnd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(\ (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-&gt; y==n)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[(1,'a'),(3,'a'),(2,'c')]</a:t>
            </a:r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19600" y="1543050"/>
            <a:ext cx="4343400" cy="12001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descending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[76,45,9,5,2,1]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CreatingFunctions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bySnd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[[(1,'a'),(3,'a')],[(2,'c')]]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931</Words>
  <Application>Microsoft Office PowerPoint</Application>
  <PresentationFormat>On-screen Show (4:3)</PresentationFormat>
  <Paragraphs>203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Creating Functions</vt:lpstr>
      <vt:lpstr>The function calculator</vt:lpstr>
      <vt:lpstr>12 ways to get a new function</vt:lpstr>
      <vt:lpstr>By defining at top level </vt:lpstr>
      <vt:lpstr>By cases</vt:lpstr>
      <vt:lpstr>By patterns</vt:lpstr>
      <vt:lpstr>By local definition (where and let)</vt:lpstr>
      <vt:lpstr>By use of a Library</vt:lpstr>
      <vt:lpstr>By lambda expression  (anonymous functions)</vt:lpstr>
      <vt:lpstr>By parenthesizing binary operators</vt:lpstr>
      <vt:lpstr>By section</vt:lpstr>
      <vt:lpstr>By partial application</vt:lpstr>
      <vt:lpstr>By composition</vt:lpstr>
      <vt:lpstr>By combinator  (higher order functions)</vt:lpstr>
      <vt:lpstr>Using data and lookup  (arrays, lists, and finite functions)</vt:lpstr>
      <vt:lpstr>When to define a higher order function?</vt:lpstr>
      <vt:lpstr>When do you define a higher order function?</vt:lpstr>
      <vt:lpstr>Abstracting </vt:lpstr>
      <vt:lpstr> Functions returned as values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 Sheard</dc:creator>
  <cp:lastModifiedBy>Tim Sheard</cp:lastModifiedBy>
  <cp:revision>53</cp:revision>
  <dcterms:created xsi:type="dcterms:W3CDTF">2009-04-05T20:51:23Z</dcterms:created>
  <dcterms:modified xsi:type="dcterms:W3CDTF">2011-01-11T17:38:13Z</dcterms:modified>
</cp:coreProperties>
</file>