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14AE1-7418-4642-86F7-62239D20D924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90E1D-C4B7-40C7-88FD-40FF96C26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1C1B7B-FBB0-4733-81CD-61E16B8E5E95}" type="slidenum">
              <a:rPr lang="en-US"/>
              <a:pPr/>
              <a:t>1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9F19B-084B-49BF-A98E-C6DBC8FEF642}" type="slidenum">
              <a:rPr lang="en-US"/>
              <a:pPr/>
              <a:t>10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A083C-48B3-4E05-965E-629BE2E8A7FB}" type="slidenum">
              <a:rPr lang="en-US"/>
              <a:pPr/>
              <a:t>11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84209-D814-4EBD-A393-80D43B28BB75}" type="slidenum">
              <a:rPr lang="en-US"/>
              <a:pPr/>
              <a:t>12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5F3240-7709-4D1A-B576-D941619A1613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07BF6-F4A8-47B5-820A-00767D17C914}" type="slidenum">
              <a:rPr lang="en-US"/>
              <a:pPr/>
              <a:t>14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F3A3E-93CE-4A2D-9E2D-B9FF249984A9}" type="slidenum">
              <a:rPr lang="en-US"/>
              <a:pPr/>
              <a:t>15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A599E-82AE-4190-B7C4-FE7145387D80}" type="slidenum">
              <a:rPr lang="en-US"/>
              <a:pPr/>
              <a:t>16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C9611-219C-47D9-87CF-68C52149093F}" type="slidenum">
              <a:rPr lang="en-US"/>
              <a:pPr/>
              <a:t>17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44A27-0D7C-4696-8209-B9EDB43257A9}" type="slidenum">
              <a:rPr lang="en-US"/>
              <a:pPr/>
              <a:t>18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52FCB-F209-4D5C-8C83-6C56DBD6A8C5}" type="slidenum">
              <a:rPr lang="en-US"/>
              <a:pPr/>
              <a:t>19</a:t>
            </a:fld>
            <a:endParaRPr lang="en-US"/>
          </a:p>
        </p:txBody>
      </p:sp>
      <p:sp>
        <p:nvSpPr>
          <p:cNvPr id="153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FBB48C-4565-4B45-8C5F-D7920000DE0E}" type="slidenum">
              <a:rPr lang="en-US"/>
              <a:pPr/>
              <a:t>2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F9FD3-D98A-49FC-8AA8-0DFC829AEB42}" type="slidenum">
              <a:rPr lang="en-US"/>
              <a:pPr/>
              <a:t>3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F0C32-F390-470B-9393-47A9443215DA}" type="slidenum">
              <a:rPr lang="en-US"/>
              <a:pPr/>
              <a:t>4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1031B-D52A-41EF-9A4D-16F1A7B2DB8A}" type="slidenum">
              <a:rPr lang="en-US"/>
              <a:pPr/>
              <a:t>5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453FDE-72E8-4515-8D77-CC8AA8D47709}" type="slidenum">
              <a:rPr lang="en-US"/>
              <a:pPr/>
              <a:t>6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B4FB5-46AD-4A63-964C-366B0A7D8821}" type="slidenum">
              <a:rPr lang="en-US"/>
              <a:pPr/>
              <a:t>7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3657B-7C8E-4139-8B3A-18F5F29D6AFB}" type="slidenum">
              <a:rPr lang="en-US"/>
              <a:pPr/>
              <a:t>8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1771D9-70F9-44B6-BD67-87EBAAF8812D}" type="slidenum">
              <a:rPr lang="en-US"/>
              <a:pPr/>
              <a:t>9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34F7-6C8D-4D2A-A210-C19EAB3C78CD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EDDC-F0A9-4C53-8FD9-461D879D3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34F7-6C8D-4D2A-A210-C19EAB3C78CD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EDDC-F0A9-4C53-8FD9-461D879D3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34F7-6C8D-4D2A-A210-C19EAB3C78CD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EDDC-F0A9-4C53-8FD9-461D879D3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34F7-6C8D-4D2A-A210-C19EAB3C78CD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EDDC-F0A9-4C53-8FD9-461D879D3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34F7-6C8D-4D2A-A210-C19EAB3C78CD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EDDC-F0A9-4C53-8FD9-461D879D3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34F7-6C8D-4D2A-A210-C19EAB3C78CD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EDDC-F0A9-4C53-8FD9-461D879D3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34F7-6C8D-4D2A-A210-C19EAB3C78CD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EDDC-F0A9-4C53-8FD9-461D879D3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34F7-6C8D-4D2A-A210-C19EAB3C78CD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EDDC-F0A9-4C53-8FD9-461D879D3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34F7-6C8D-4D2A-A210-C19EAB3C78CD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EDDC-F0A9-4C53-8FD9-461D879D3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34F7-6C8D-4D2A-A210-C19EAB3C78CD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EDDC-F0A9-4C53-8FD9-461D879D3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34F7-6C8D-4D2A-A210-C19EAB3C78CD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EDDC-F0A9-4C53-8FD9-461D879D3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734F7-6C8D-4D2A-A210-C19EAB3C78CD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1EDDC-F0A9-4C53-8FD9-461D879D3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967" y="470647"/>
            <a:ext cx="8048625" cy="3092824"/>
          </a:xfrm>
          <a:solidFill>
            <a:schemeClr val="folHlink"/>
          </a:solidFill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sz="5400" b="1" dirty="0"/>
              <a:t>CS 457/557: Functional Languages </a:t>
            </a:r>
            <a:br>
              <a:rPr lang="en-US" sz="5400" b="1" dirty="0"/>
            </a:br>
            <a:r>
              <a:rPr lang="en-US" sz="4000" b="1" dirty="0"/>
              <a:t>			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/>
              <a:t>Folds</a:t>
            </a:r>
          </a:p>
        </p:txBody>
      </p:sp>
      <p:sp>
        <p:nvSpPr>
          <p:cNvPr id="1177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554182" y="4235823"/>
            <a:ext cx="7966364" cy="1949824"/>
          </a:xfrm>
        </p:spPr>
        <p:txBody>
          <a:bodyPr/>
          <a:lstStyle/>
          <a:p>
            <a:pPr eaLnBrk="1" hangingPunct="1"/>
            <a:r>
              <a:rPr lang="en-US" sz="3900" dirty="0"/>
              <a:t> </a:t>
            </a:r>
          </a:p>
        </p:txBody>
      </p:sp>
      <p:sp>
        <p:nvSpPr>
          <p:cNvPr id="117764" name="Rectangle 3"/>
          <p:cNvSpPr>
            <a:spLocks noChangeArrowheads="1"/>
          </p:cNvSpPr>
          <p:nvPr/>
        </p:nvSpPr>
        <p:spPr bwMode="auto">
          <a:xfrm>
            <a:off x="2323523" y="2106706"/>
            <a:ext cx="165783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9D5ABAF0-1EF5-4AC7-B02E-4E060F10694F}" type="slidenum">
              <a:rPr lang="en-US"/>
              <a:pPr defTabSz="914608"/>
              <a:t>10</a:t>
            </a:fld>
            <a:endParaRPr lang="en-US" dirty="0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Definition:</a:t>
            </a:r>
          </a:p>
        </p:txBody>
      </p:sp>
      <p:sp>
        <p:nvSpPr>
          <p:cNvPr id="1341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defTabSz="299171">
              <a:buNone/>
            </a:pPr>
            <a:r>
              <a:rPr lang="en-US" sz="2400" dirty="0" err="1">
                <a:solidFill>
                  <a:schemeClr val="tx2"/>
                </a:solidFill>
              </a:rPr>
              <a:t>foldr</a:t>
            </a:r>
            <a:r>
              <a:rPr lang="en-US" sz="2400" dirty="0">
                <a:solidFill>
                  <a:schemeClr val="tx2"/>
                </a:solidFill>
              </a:rPr>
              <a:t>							:: (a-&gt;b-&gt;b) -&gt; b -&gt; [a] -&gt; b</a:t>
            </a:r>
          </a:p>
          <a:p>
            <a:pPr lvl="1" defTabSz="299171">
              <a:buNone/>
            </a:pPr>
            <a:r>
              <a:rPr lang="en-US" sz="2400" dirty="0" err="1">
                <a:solidFill>
                  <a:schemeClr val="tx2"/>
                </a:solidFill>
              </a:rPr>
              <a:t>foldr</a:t>
            </a:r>
            <a:r>
              <a:rPr lang="en-US" sz="2400" dirty="0">
                <a:solidFill>
                  <a:schemeClr val="tx2"/>
                </a:solidFill>
              </a:rPr>
              <a:t> cons nil []			= nil</a:t>
            </a:r>
          </a:p>
          <a:p>
            <a:pPr lvl="1" defTabSz="299171">
              <a:buNone/>
            </a:pPr>
            <a:r>
              <a:rPr lang="en-US" sz="2400" dirty="0" err="1">
                <a:solidFill>
                  <a:schemeClr val="tx2"/>
                </a:solidFill>
              </a:rPr>
              <a:t>foldr</a:t>
            </a:r>
            <a:r>
              <a:rPr lang="en-US" sz="2400" dirty="0">
                <a:solidFill>
                  <a:schemeClr val="tx2"/>
                </a:solidFill>
              </a:rPr>
              <a:t> cons nil (x:xs)	= cons x (</a:t>
            </a:r>
            <a:r>
              <a:rPr lang="en-US" sz="2400" dirty="0" err="1">
                <a:solidFill>
                  <a:schemeClr val="tx2"/>
                </a:solidFill>
              </a:rPr>
              <a:t>foldr</a:t>
            </a:r>
            <a:r>
              <a:rPr lang="en-US" sz="2400" dirty="0">
                <a:solidFill>
                  <a:schemeClr val="tx2"/>
                </a:solidFill>
              </a:rPr>
              <a:t> cons nil </a:t>
            </a:r>
            <a:r>
              <a:rPr lang="en-US" sz="2400" dirty="0" err="1">
                <a:solidFill>
                  <a:schemeClr val="tx2"/>
                </a:solidFill>
              </a:rPr>
              <a:t>xs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 lvl="1" defTabSz="299171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lvl="1" defTabSz="299171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BA7910C8-6959-429E-81A7-000806AD5656}" type="slidenum">
              <a:rPr lang="en-US"/>
              <a:pPr defTabSz="914608"/>
              <a:t>11</a:t>
            </a:fld>
            <a:endParaRPr lang="en-US" dirty="0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Applications:</a:t>
            </a:r>
          </a:p>
        </p:txBody>
      </p:sp>
      <p:sp>
        <p:nvSpPr>
          <p:cNvPr id="136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-109" charset="2"/>
              <a:buNone/>
            </a:pPr>
            <a:r>
              <a:rPr lang="en-US" sz="2500" dirty="0">
                <a:solidFill>
                  <a:schemeClr val="tx2"/>
                </a:solidFill>
              </a:rPr>
              <a:t>sum		= </a:t>
            </a:r>
            <a:r>
              <a:rPr lang="en-US" sz="2500" dirty="0" err="1">
                <a:solidFill>
                  <a:schemeClr val="tx2"/>
                </a:solidFill>
              </a:rPr>
              <a:t>foldr</a:t>
            </a:r>
            <a:r>
              <a:rPr lang="en-US" sz="2500" dirty="0">
                <a:solidFill>
                  <a:schemeClr val="tx2"/>
                </a:solidFill>
              </a:rPr>
              <a:t> (+) 0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sz="2500" dirty="0">
                <a:solidFill>
                  <a:schemeClr val="tx2"/>
                </a:solidFill>
              </a:rPr>
              <a:t>product	= </a:t>
            </a:r>
            <a:r>
              <a:rPr lang="en-US" sz="2500" dirty="0" err="1">
                <a:solidFill>
                  <a:schemeClr val="tx2"/>
                </a:solidFill>
              </a:rPr>
              <a:t>foldr</a:t>
            </a:r>
            <a:r>
              <a:rPr lang="en-US" sz="2500" dirty="0">
                <a:solidFill>
                  <a:schemeClr val="tx2"/>
                </a:solidFill>
              </a:rPr>
              <a:t> (*) 1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sz="2500" dirty="0">
                <a:solidFill>
                  <a:schemeClr val="tx2"/>
                </a:solidFill>
              </a:rPr>
              <a:t>length	= </a:t>
            </a:r>
            <a:r>
              <a:rPr lang="en-US" sz="2500" dirty="0" err="1">
                <a:solidFill>
                  <a:schemeClr val="tx2"/>
                </a:solidFill>
              </a:rPr>
              <a:t>foldr</a:t>
            </a:r>
            <a:r>
              <a:rPr lang="en-US" sz="2500" dirty="0">
                <a:solidFill>
                  <a:schemeClr val="tx2"/>
                </a:solidFill>
              </a:rPr>
              <a:t> (\x </a:t>
            </a:r>
            <a:r>
              <a:rPr lang="en-US" sz="2500" dirty="0" err="1">
                <a:solidFill>
                  <a:schemeClr val="tx2"/>
                </a:solidFill>
              </a:rPr>
              <a:t>ys</a:t>
            </a:r>
            <a:r>
              <a:rPr lang="en-US" sz="2500" dirty="0">
                <a:solidFill>
                  <a:schemeClr val="tx2"/>
                </a:solidFill>
              </a:rPr>
              <a:t> -&gt; 1 + </a:t>
            </a:r>
            <a:r>
              <a:rPr lang="en-US" sz="2500" dirty="0" err="1">
                <a:solidFill>
                  <a:schemeClr val="tx2"/>
                </a:solidFill>
              </a:rPr>
              <a:t>ys</a:t>
            </a:r>
            <a:r>
              <a:rPr lang="en-US" sz="2500" dirty="0">
                <a:solidFill>
                  <a:schemeClr val="tx2"/>
                </a:solidFill>
              </a:rPr>
              <a:t>) 0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sz="2500" dirty="0">
                <a:solidFill>
                  <a:schemeClr val="tx2"/>
                </a:solidFill>
              </a:rPr>
              <a:t>map f		= </a:t>
            </a:r>
            <a:r>
              <a:rPr lang="en-US" sz="2500" dirty="0" err="1">
                <a:solidFill>
                  <a:schemeClr val="tx2"/>
                </a:solidFill>
              </a:rPr>
              <a:t>foldr</a:t>
            </a:r>
            <a:r>
              <a:rPr lang="en-US" sz="2500" dirty="0">
                <a:solidFill>
                  <a:schemeClr val="tx2"/>
                </a:solidFill>
              </a:rPr>
              <a:t> (\x </a:t>
            </a:r>
            <a:r>
              <a:rPr lang="en-US" sz="2500" dirty="0" err="1">
                <a:solidFill>
                  <a:schemeClr val="tx2"/>
                </a:solidFill>
              </a:rPr>
              <a:t>ys</a:t>
            </a:r>
            <a:r>
              <a:rPr lang="en-US" sz="2500" dirty="0">
                <a:solidFill>
                  <a:schemeClr val="tx2"/>
                </a:solidFill>
              </a:rPr>
              <a:t> -&gt; f x : </a:t>
            </a:r>
            <a:r>
              <a:rPr lang="en-US" sz="2500" dirty="0" err="1">
                <a:solidFill>
                  <a:schemeClr val="tx2"/>
                </a:solidFill>
              </a:rPr>
              <a:t>ys</a:t>
            </a:r>
            <a:r>
              <a:rPr lang="en-US" sz="2500" dirty="0">
                <a:solidFill>
                  <a:schemeClr val="tx2"/>
                </a:solidFill>
              </a:rPr>
              <a:t>) []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sz="2500" dirty="0">
                <a:solidFill>
                  <a:schemeClr val="tx2"/>
                </a:solidFill>
              </a:rPr>
              <a:t>filter p	= </a:t>
            </a:r>
            <a:r>
              <a:rPr lang="en-US" sz="2500" dirty="0" err="1">
                <a:solidFill>
                  <a:schemeClr val="tx2"/>
                </a:solidFill>
              </a:rPr>
              <a:t>foldr</a:t>
            </a:r>
            <a:r>
              <a:rPr lang="en-US" sz="2500" dirty="0">
                <a:solidFill>
                  <a:schemeClr val="tx2"/>
                </a:solidFill>
              </a:rPr>
              <a:t> c []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sz="2500" dirty="0">
                <a:solidFill>
                  <a:schemeClr val="tx2"/>
                </a:solidFill>
              </a:rPr>
              <a:t>  </a:t>
            </a:r>
            <a:r>
              <a:rPr lang="en-US" sz="2500" b="1" dirty="0">
                <a:solidFill>
                  <a:schemeClr val="tx2"/>
                </a:solidFill>
              </a:rPr>
              <a:t>where</a:t>
            </a:r>
            <a:r>
              <a:rPr lang="en-US" sz="2500" dirty="0">
                <a:solidFill>
                  <a:schemeClr val="tx2"/>
                </a:solidFill>
              </a:rPr>
              <a:t> c x </a:t>
            </a:r>
            <a:r>
              <a:rPr lang="en-US" sz="2500" dirty="0" err="1">
                <a:solidFill>
                  <a:schemeClr val="tx2"/>
                </a:solidFill>
              </a:rPr>
              <a:t>ys</a:t>
            </a:r>
            <a:r>
              <a:rPr lang="en-US" sz="2500" dirty="0">
                <a:solidFill>
                  <a:schemeClr val="tx2"/>
                </a:solidFill>
              </a:rPr>
              <a:t> = </a:t>
            </a:r>
            <a:r>
              <a:rPr lang="en-US" sz="2500" b="1" dirty="0">
                <a:solidFill>
                  <a:schemeClr val="tx2"/>
                </a:solidFill>
              </a:rPr>
              <a:t>if</a:t>
            </a:r>
            <a:r>
              <a:rPr lang="en-US" sz="2500" dirty="0">
                <a:solidFill>
                  <a:schemeClr val="tx2"/>
                </a:solidFill>
              </a:rPr>
              <a:t> p x </a:t>
            </a:r>
            <a:r>
              <a:rPr lang="en-US" sz="2500" b="1" dirty="0">
                <a:solidFill>
                  <a:schemeClr val="tx2"/>
                </a:solidFill>
              </a:rPr>
              <a:t>then</a:t>
            </a:r>
            <a:r>
              <a:rPr lang="en-US" sz="2500" dirty="0">
                <a:solidFill>
                  <a:schemeClr val="tx2"/>
                </a:solidFill>
              </a:rPr>
              <a:t> x:ys </a:t>
            </a:r>
            <a:r>
              <a:rPr lang="en-US" sz="2500" b="1" dirty="0">
                <a:solidFill>
                  <a:schemeClr val="tx2"/>
                </a:solidFill>
              </a:rPr>
              <a:t>else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 err="1">
                <a:solidFill>
                  <a:schemeClr val="tx2"/>
                </a:solidFill>
              </a:rPr>
              <a:t>ys</a:t>
            </a:r>
            <a:endParaRPr lang="en-US" sz="2500" dirty="0">
              <a:solidFill>
                <a:schemeClr val="tx2"/>
              </a:solidFill>
            </a:endParaRPr>
          </a:p>
          <a:p>
            <a:pPr eaLnBrk="1" hangingPunct="1">
              <a:buFont typeface="Wingdings" pitchFamily="-109" charset="2"/>
              <a:buNone/>
            </a:pPr>
            <a:r>
              <a:rPr lang="en-US" sz="2500" dirty="0" err="1">
                <a:solidFill>
                  <a:schemeClr val="tx2"/>
                </a:solidFill>
              </a:rPr>
              <a:t>xs</a:t>
            </a:r>
            <a:r>
              <a:rPr lang="en-US" sz="2500" dirty="0">
                <a:solidFill>
                  <a:schemeClr val="tx2"/>
                </a:solidFill>
              </a:rPr>
              <a:t> ++ </a:t>
            </a:r>
            <a:r>
              <a:rPr lang="en-US" sz="2500" dirty="0" err="1">
                <a:solidFill>
                  <a:schemeClr val="tx2"/>
                </a:solidFill>
              </a:rPr>
              <a:t>ys</a:t>
            </a:r>
            <a:r>
              <a:rPr lang="en-US" sz="2500" dirty="0">
                <a:solidFill>
                  <a:schemeClr val="tx2"/>
                </a:solidFill>
              </a:rPr>
              <a:t>      = </a:t>
            </a:r>
            <a:r>
              <a:rPr lang="en-US" sz="2500" dirty="0" err="1">
                <a:solidFill>
                  <a:schemeClr val="tx2"/>
                </a:solidFill>
              </a:rPr>
              <a:t>foldr</a:t>
            </a:r>
            <a:r>
              <a:rPr lang="en-US" sz="2500" dirty="0">
                <a:solidFill>
                  <a:schemeClr val="tx2"/>
                </a:solidFill>
              </a:rPr>
              <a:t> (:) </a:t>
            </a:r>
            <a:r>
              <a:rPr lang="en-US" sz="2500" dirty="0" err="1">
                <a:solidFill>
                  <a:schemeClr val="tx2"/>
                </a:solidFill>
              </a:rPr>
              <a:t>ys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 err="1">
                <a:solidFill>
                  <a:schemeClr val="tx2"/>
                </a:solidFill>
              </a:rPr>
              <a:t>xs</a:t>
            </a:r>
            <a:endParaRPr lang="en-US" sz="2500" dirty="0">
              <a:solidFill>
                <a:schemeClr val="tx2"/>
              </a:solidFill>
            </a:endParaRPr>
          </a:p>
          <a:p>
            <a:pPr eaLnBrk="1" hangingPunct="1">
              <a:buFont typeface="Wingdings" pitchFamily="-109" charset="2"/>
              <a:buNone/>
            </a:pPr>
            <a:r>
              <a:rPr lang="en-US" sz="2500" dirty="0" err="1">
                <a:solidFill>
                  <a:schemeClr val="tx2"/>
                </a:solidFill>
              </a:rPr>
              <a:t>concat</a:t>
            </a:r>
            <a:r>
              <a:rPr lang="en-US" sz="2500" dirty="0">
                <a:solidFill>
                  <a:schemeClr val="tx2"/>
                </a:solidFill>
              </a:rPr>
              <a:t>	= </a:t>
            </a:r>
            <a:r>
              <a:rPr lang="en-US" sz="2500" dirty="0" err="1">
                <a:solidFill>
                  <a:schemeClr val="tx2"/>
                </a:solidFill>
              </a:rPr>
              <a:t>foldr</a:t>
            </a:r>
            <a:r>
              <a:rPr lang="en-US" sz="2500" dirty="0">
                <a:solidFill>
                  <a:schemeClr val="tx2"/>
                </a:solidFill>
              </a:rPr>
              <a:t> (++) []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sz="2500" dirty="0">
                <a:solidFill>
                  <a:schemeClr val="tx2"/>
                </a:solidFill>
              </a:rPr>
              <a:t>and		= </a:t>
            </a:r>
            <a:r>
              <a:rPr lang="en-US" sz="2500" dirty="0" err="1">
                <a:solidFill>
                  <a:schemeClr val="tx2"/>
                </a:solidFill>
              </a:rPr>
              <a:t>foldr</a:t>
            </a:r>
            <a:r>
              <a:rPr lang="en-US" sz="2500" dirty="0">
                <a:solidFill>
                  <a:schemeClr val="tx2"/>
                </a:solidFill>
              </a:rPr>
              <a:t> (&amp;&amp;) True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sz="2500" dirty="0">
                <a:solidFill>
                  <a:schemeClr val="tx2"/>
                </a:solidFill>
              </a:rPr>
              <a:t>or			= </a:t>
            </a:r>
            <a:r>
              <a:rPr lang="en-US" sz="2500" dirty="0" err="1">
                <a:solidFill>
                  <a:schemeClr val="tx2"/>
                </a:solidFill>
              </a:rPr>
              <a:t>foldr</a:t>
            </a:r>
            <a:r>
              <a:rPr lang="en-US" sz="2500" dirty="0">
                <a:solidFill>
                  <a:schemeClr val="tx2"/>
                </a:solidFill>
              </a:rPr>
              <a:t> (||)  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4C7DACAC-53AB-467D-8DD6-DA7C4F3E09ED}" type="slidenum">
              <a:rPr lang="en-US"/>
              <a:pPr defTabSz="914608"/>
              <a:t>12</a:t>
            </a:fld>
            <a:endParaRPr lang="en-US" dirty="0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Patterns of Computation:</a:t>
            </a:r>
          </a:p>
        </p:txBody>
      </p:sp>
      <p:sp>
        <p:nvSpPr>
          <p:cNvPr id="138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 err="1">
                <a:solidFill>
                  <a:schemeClr val="tx2"/>
                </a:solidFill>
              </a:rPr>
              <a:t>foldr</a:t>
            </a:r>
            <a:r>
              <a:rPr lang="en-US" sz="2500" dirty="0"/>
              <a:t> captures a common pattern of computations over lists</a:t>
            </a:r>
          </a:p>
          <a:p>
            <a:pPr eaLnBrk="1" hangingPunct="1">
              <a:lnSpc>
                <a:spcPct val="10000"/>
              </a:lnSpc>
            </a:pPr>
            <a:endParaRPr lang="en-US" sz="25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As such, it’s a very useful function in practice to include in the Prelude</a:t>
            </a:r>
          </a:p>
          <a:p>
            <a:pPr eaLnBrk="1" hangingPunct="1">
              <a:lnSpc>
                <a:spcPct val="10000"/>
              </a:lnSpc>
            </a:pPr>
            <a:endParaRPr lang="en-US" sz="25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Even from a theoretical perspective, it’s very useful because it makes a deep connection between functions that might otherwise seem very different …</a:t>
            </a:r>
          </a:p>
          <a:p>
            <a:pPr eaLnBrk="1" hangingPunct="1">
              <a:lnSpc>
                <a:spcPct val="0"/>
              </a:lnSpc>
            </a:pPr>
            <a:endParaRPr lang="en-US" sz="25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From the perspective of lawful programming, one law about </a:t>
            </a:r>
            <a:r>
              <a:rPr lang="en-US" sz="2500" dirty="0" err="1">
                <a:solidFill>
                  <a:schemeClr val="tx2"/>
                </a:solidFill>
              </a:rPr>
              <a:t>foldr</a:t>
            </a:r>
            <a:r>
              <a:rPr lang="en-US" sz="2500" dirty="0"/>
              <a:t> can be used to reason about many other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4D5E6A56-F1D7-495B-87C4-7BF8DD06F565}" type="slidenum">
              <a:rPr lang="en-US"/>
              <a:pPr defTabSz="914608"/>
              <a:t>13</a:t>
            </a:fld>
            <a:endParaRPr lang="en-US" dirty="0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law about foldr:</a:t>
            </a:r>
          </a:p>
        </p:txBody>
      </p:sp>
      <p:sp>
        <p:nvSpPr>
          <p:cNvPr id="140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500" dirty="0"/>
              <a:t>If </a:t>
            </a:r>
            <a:r>
              <a:rPr lang="en-US" sz="2500" dirty="0">
                <a:solidFill>
                  <a:schemeClr val="tx2"/>
                </a:solidFill>
              </a:rPr>
              <a:t>(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)</a:t>
            </a:r>
            <a:r>
              <a:rPr lang="en-US" sz="2500" dirty="0"/>
              <a:t> is an associative operator with unit </a:t>
            </a:r>
            <a:r>
              <a:rPr lang="en-US" sz="2500" dirty="0">
                <a:solidFill>
                  <a:schemeClr val="tx2"/>
                </a:solidFill>
              </a:rPr>
              <a:t>n</a:t>
            </a:r>
            <a:r>
              <a:rPr lang="en-US" sz="2500" dirty="0"/>
              <a:t>, then</a:t>
            </a:r>
            <a:br>
              <a:rPr lang="en-US" sz="2500" dirty="0"/>
            </a:br>
            <a:r>
              <a:rPr lang="en-US" sz="2500" dirty="0"/>
              <a:t>	</a:t>
            </a:r>
            <a:r>
              <a:rPr lang="en-US" sz="2500" dirty="0" err="1">
                <a:solidFill>
                  <a:schemeClr val="tx2"/>
                </a:solidFill>
              </a:rPr>
              <a:t>foldr</a:t>
            </a:r>
            <a:r>
              <a:rPr lang="en-US" sz="2500" dirty="0">
                <a:solidFill>
                  <a:schemeClr val="tx2"/>
                </a:solidFill>
              </a:rPr>
              <a:t> (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) n </a:t>
            </a:r>
            <a:r>
              <a:rPr lang="en-US" sz="2500" dirty="0" err="1">
                <a:solidFill>
                  <a:schemeClr val="tx2"/>
                </a:solidFill>
              </a:rPr>
              <a:t>xs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 err="1">
                <a:solidFill>
                  <a:schemeClr val="tx2"/>
                </a:solidFill>
              </a:rPr>
              <a:t>foldr</a:t>
            </a:r>
            <a:r>
              <a:rPr lang="en-US" sz="2500" dirty="0">
                <a:solidFill>
                  <a:schemeClr val="tx2"/>
                </a:solidFill>
              </a:rPr>
              <a:t> (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) n </a:t>
            </a:r>
            <a:r>
              <a:rPr lang="en-US" sz="2500" dirty="0" err="1">
                <a:solidFill>
                  <a:schemeClr val="tx2"/>
                </a:solidFill>
              </a:rPr>
              <a:t>ys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>		   	= </a:t>
            </a:r>
            <a:r>
              <a:rPr lang="en-US" sz="2500" dirty="0" err="1">
                <a:solidFill>
                  <a:schemeClr val="tx2"/>
                </a:solidFill>
              </a:rPr>
              <a:t>foldr</a:t>
            </a:r>
            <a:r>
              <a:rPr lang="en-US" sz="2500" dirty="0">
                <a:solidFill>
                  <a:schemeClr val="tx2"/>
                </a:solidFill>
              </a:rPr>
              <a:t> (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) n (</a:t>
            </a:r>
            <a:r>
              <a:rPr lang="en-US" sz="2500" dirty="0" err="1">
                <a:solidFill>
                  <a:schemeClr val="tx2"/>
                </a:solidFill>
              </a:rPr>
              <a:t>xs</a:t>
            </a:r>
            <a:r>
              <a:rPr lang="en-US" sz="2500" dirty="0">
                <a:solidFill>
                  <a:schemeClr val="tx2"/>
                </a:solidFill>
              </a:rPr>
              <a:t> ++ </a:t>
            </a:r>
            <a:r>
              <a:rPr lang="en-US" sz="2500" dirty="0" err="1">
                <a:solidFill>
                  <a:schemeClr val="tx2"/>
                </a:solidFill>
              </a:rPr>
              <a:t>ys</a:t>
            </a:r>
            <a:r>
              <a:rPr lang="en-US" sz="25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40000"/>
              </a:lnSpc>
            </a:pPr>
            <a:endParaRPr lang="en-US" sz="2500" dirty="0"/>
          </a:p>
          <a:p>
            <a:pPr eaLnBrk="1" hangingPunct="1">
              <a:lnSpc>
                <a:spcPct val="90000"/>
              </a:lnSpc>
            </a:pPr>
            <a:r>
              <a:rPr lang="en-US" sz="2500" dirty="0">
                <a:solidFill>
                  <a:schemeClr val="tx2"/>
                </a:solidFill>
              </a:rPr>
              <a:t>(x</a:t>
            </a:r>
            <a:r>
              <a:rPr lang="en-US" sz="2500" baseline="-25000" dirty="0">
                <a:solidFill>
                  <a:schemeClr val="tx2"/>
                </a:solidFill>
              </a:rPr>
              <a:t>1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…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 err="1">
                <a:solidFill>
                  <a:schemeClr val="tx2"/>
                </a:solidFill>
              </a:rPr>
              <a:t>x</a:t>
            </a:r>
            <a:r>
              <a:rPr lang="en-US" sz="2500" baseline="-25000" dirty="0" err="1">
                <a:solidFill>
                  <a:schemeClr val="tx2"/>
                </a:solidFill>
              </a:rPr>
              <a:t>k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n)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(y</a:t>
            </a:r>
            <a:r>
              <a:rPr lang="en-US" sz="2500" baseline="-25000" dirty="0">
                <a:solidFill>
                  <a:schemeClr val="tx2"/>
                </a:solidFill>
              </a:rPr>
              <a:t>1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…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 err="1">
                <a:solidFill>
                  <a:schemeClr val="tx2"/>
                </a:solidFill>
              </a:rPr>
              <a:t>y</a:t>
            </a:r>
            <a:r>
              <a:rPr lang="en-US" sz="2500" baseline="-25000" dirty="0" err="1">
                <a:solidFill>
                  <a:schemeClr val="tx2"/>
                </a:solidFill>
              </a:rPr>
              <a:t>j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n)</a:t>
            </a:r>
            <a:br>
              <a:rPr lang="en-US" sz="25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		</a:t>
            </a:r>
            <a:r>
              <a:rPr lang="en-US" sz="2500" dirty="0"/>
              <a:t>=</a:t>
            </a:r>
            <a:r>
              <a:rPr lang="en-US" sz="2500" dirty="0">
                <a:solidFill>
                  <a:schemeClr val="tx2"/>
                </a:solidFill>
              </a:rPr>
              <a:t> (x</a:t>
            </a:r>
            <a:r>
              <a:rPr lang="en-US" sz="2500" baseline="-25000" dirty="0">
                <a:solidFill>
                  <a:schemeClr val="tx2"/>
                </a:solidFill>
              </a:rPr>
              <a:t>1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…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 err="1">
                <a:solidFill>
                  <a:schemeClr val="tx2"/>
                </a:solidFill>
              </a:rPr>
              <a:t>x</a:t>
            </a:r>
            <a:r>
              <a:rPr lang="en-US" sz="2500" baseline="-25000" dirty="0" err="1">
                <a:solidFill>
                  <a:schemeClr val="tx2"/>
                </a:solidFill>
              </a:rPr>
              <a:t>k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y</a:t>
            </a:r>
            <a:r>
              <a:rPr lang="en-US" sz="2500" baseline="-25000" dirty="0">
                <a:solidFill>
                  <a:schemeClr val="tx2"/>
                </a:solidFill>
              </a:rPr>
              <a:t>1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…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 err="1">
                <a:solidFill>
                  <a:schemeClr val="tx2"/>
                </a:solidFill>
              </a:rPr>
              <a:t>y</a:t>
            </a:r>
            <a:r>
              <a:rPr lang="en-US" sz="2500" baseline="-25000" dirty="0" err="1">
                <a:solidFill>
                  <a:schemeClr val="tx2"/>
                </a:solidFill>
              </a:rPr>
              <a:t>j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n)</a:t>
            </a:r>
            <a:endParaRPr lang="en-US" sz="2500" dirty="0"/>
          </a:p>
          <a:p>
            <a:pPr eaLnBrk="1" hangingPunct="1">
              <a:lnSpc>
                <a:spcPct val="60000"/>
              </a:lnSpc>
            </a:pPr>
            <a:endParaRPr lang="en-US" sz="25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All of the following laws are special cases: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200" dirty="0">
                <a:solidFill>
                  <a:schemeClr val="tx2"/>
                </a:solidFill>
              </a:rPr>
              <a:t>sum </a:t>
            </a:r>
            <a:r>
              <a:rPr lang="en-US" sz="2200" dirty="0" err="1">
                <a:solidFill>
                  <a:schemeClr val="tx2"/>
                </a:solidFill>
              </a:rPr>
              <a:t>xs</a:t>
            </a:r>
            <a:r>
              <a:rPr lang="en-US" sz="2200" dirty="0">
                <a:solidFill>
                  <a:schemeClr val="tx2"/>
                </a:solidFill>
              </a:rPr>
              <a:t>	+    sum </a:t>
            </a:r>
            <a:r>
              <a:rPr lang="en-US" sz="2200" dirty="0" err="1">
                <a:solidFill>
                  <a:schemeClr val="tx2"/>
                </a:solidFill>
              </a:rPr>
              <a:t>ys</a:t>
            </a:r>
            <a:r>
              <a:rPr lang="en-US" sz="2200" dirty="0">
                <a:solidFill>
                  <a:schemeClr val="tx2"/>
                </a:solidFill>
              </a:rPr>
              <a:t>	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tx2"/>
                </a:solidFill>
              </a:rPr>
              <a:t>sum (</a:t>
            </a:r>
            <a:r>
              <a:rPr lang="en-US" sz="2200" dirty="0" err="1">
                <a:solidFill>
                  <a:schemeClr val="tx2"/>
                </a:solidFill>
              </a:rPr>
              <a:t>xs</a:t>
            </a:r>
            <a:r>
              <a:rPr lang="en-US" sz="2200" dirty="0">
                <a:solidFill>
                  <a:schemeClr val="tx2"/>
                </a:solidFill>
              </a:rPr>
              <a:t> ++ </a:t>
            </a:r>
            <a:r>
              <a:rPr lang="en-US" sz="2200" dirty="0" err="1">
                <a:solidFill>
                  <a:schemeClr val="tx2"/>
                </a:solidFill>
              </a:rPr>
              <a:t>ys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endParaRPr lang="en-US" sz="2200" dirty="0"/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200" dirty="0">
                <a:solidFill>
                  <a:schemeClr val="tx2"/>
                </a:solidFill>
              </a:rPr>
              <a:t>product </a:t>
            </a:r>
            <a:r>
              <a:rPr lang="en-US" sz="2200" dirty="0" err="1">
                <a:solidFill>
                  <a:schemeClr val="tx2"/>
                </a:solidFill>
              </a:rPr>
              <a:t>xs</a:t>
            </a:r>
            <a:r>
              <a:rPr lang="en-US" sz="2200" dirty="0">
                <a:solidFill>
                  <a:schemeClr val="tx2"/>
                </a:solidFill>
              </a:rPr>
              <a:t> *    product </a:t>
            </a:r>
            <a:r>
              <a:rPr lang="en-US" sz="2200" dirty="0" err="1">
                <a:solidFill>
                  <a:schemeClr val="tx2"/>
                </a:solidFill>
              </a:rPr>
              <a:t>ys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tx2"/>
                </a:solidFill>
              </a:rPr>
              <a:t>product (</a:t>
            </a:r>
            <a:r>
              <a:rPr lang="en-US" sz="2200" dirty="0" err="1">
                <a:solidFill>
                  <a:schemeClr val="tx2"/>
                </a:solidFill>
              </a:rPr>
              <a:t>xs</a:t>
            </a:r>
            <a:r>
              <a:rPr lang="en-US" sz="2200" dirty="0">
                <a:solidFill>
                  <a:schemeClr val="tx2"/>
                </a:solidFill>
              </a:rPr>
              <a:t> ++ </a:t>
            </a:r>
            <a:r>
              <a:rPr lang="en-US" sz="2200" dirty="0" err="1">
                <a:solidFill>
                  <a:schemeClr val="tx2"/>
                </a:solidFill>
              </a:rPr>
              <a:t>ys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200" dirty="0" err="1">
                <a:solidFill>
                  <a:schemeClr val="tx2"/>
                </a:solidFill>
              </a:rPr>
              <a:t>concat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xss</a:t>
            </a:r>
            <a:r>
              <a:rPr lang="en-US" sz="2200" dirty="0">
                <a:solidFill>
                  <a:schemeClr val="tx2"/>
                </a:solidFill>
              </a:rPr>
              <a:t> ++  </a:t>
            </a:r>
            <a:r>
              <a:rPr lang="en-US" sz="2200" dirty="0" err="1">
                <a:solidFill>
                  <a:schemeClr val="tx2"/>
                </a:solidFill>
              </a:rPr>
              <a:t>concat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yss</a:t>
            </a:r>
            <a:r>
              <a:rPr lang="en-US" sz="2200" dirty="0"/>
              <a:t> = </a:t>
            </a:r>
            <a:r>
              <a:rPr lang="en-US" sz="2200" dirty="0" err="1">
                <a:solidFill>
                  <a:schemeClr val="tx2"/>
                </a:solidFill>
              </a:rPr>
              <a:t>concat</a:t>
            </a:r>
            <a:r>
              <a:rPr lang="en-US" sz="2200" dirty="0">
                <a:solidFill>
                  <a:schemeClr val="tx2"/>
                </a:solidFill>
              </a:rPr>
              <a:t> (</a:t>
            </a:r>
            <a:r>
              <a:rPr lang="en-US" sz="2200" dirty="0" err="1">
                <a:solidFill>
                  <a:schemeClr val="tx2"/>
                </a:solidFill>
              </a:rPr>
              <a:t>xss</a:t>
            </a:r>
            <a:r>
              <a:rPr lang="en-US" sz="2200" dirty="0">
                <a:solidFill>
                  <a:schemeClr val="tx2"/>
                </a:solidFill>
              </a:rPr>
              <a:t> ++ </a:t>
            </a:r>
            <a:r>
              <a:rPr lang="en-US" sz="2200" dirty="0" err="1">
                <a:solidFill>
                  <a:schemeClr val="tx2"/>
                </a:solidFill>
              </a:rPr>
              <a:t>yss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endParaRPr lang="en-US" sz="2200" dirty="0"/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200" dirty="0">
                <a:solidFill>
                  <a:schemeClr val="tx2"/>
                </a:solidFill>
              </a:rPr>
              <a:t>and </a:t>
            </a:r>
            <a:r>
              <a:rPr lang="en-US" sz="2200" dirty="0" err="1">
                <a:solidFill>
                  <a:schemeClr val="tx2"/>
                </a:solidFill>
              </a:rPr>
              <a:t>xs</a:t>
            </a:r>
            <a:r>
              <a:rPr lang="en-US" sz="2200" dirty="0">
                <a:solidFill>
                  <a:schemeClr val="tx2"/>
                </a:solidFill>
              </a:rPr>
              <a:t>	&amp;&amp;  and </a:t>
            </a:r>
            <a:r>
              <a:rPr lang="en-US" sz="2200" dirty="0" err="1">
                <a:solidFill>
                  <a:schemeClr val="tx2"/>
                </a:solidFill>
              </a:rPr>
              <a:t>ys</a:t>
            </a:r>
            <a:r>
              <a:rPr lang="en-US" sz="2200" dirty="0">
                <a:solidFill>
                  <a:schemeClr val="tx2"/>
                </a:solidFill>
              </a:rPr>
              <a:t>	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tx2"/>
                </a:solidFill>
              </a:rPr>
              <a:t>and (</a:t>
            </a:r>
            <a:r>
              <a:rPr lang="en-US" sz="2200" dirty="0" err="1">
                <a:solidFill>
                  <a:schemeClr val="tx2"/>
                </a:solidFill>
              </a:rPr>
              <a:t>xs</a:t>
            </a:r>
            <a:r>
              <a:rPr lang="en-US" sz="2200" dirty="0">
                <a:solidFill>
                  <a:schemeClr val="tx2"/>
                </a:solidFill>
              </a:rPr>
              <a:t> ++ </a:t>
            </a:r>
            <a:r>
              <a:rPr lang="en-US" sz="2200" dirty="0" err="1">
                <a:solidFill>
                  <a:schemeClr val="tx2"/>
                </a:solidFill>
              </a:rPr>
              <a:t>ys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endParaRPr lang="en-US" sz="2200" dirty="0"/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200" dirty="0">
                <a:solidFill>
                  <a:schemeClr val="tx2"/>
                </a:solidFill>
              </a:rPr>
              <a:t>or </a:t>
            </a:r>
            <a:r>
              <a:rPr lang="en-US" sz="2200" dirty="0" err="1">
                <a:solidFill>
                  <a:schemeClr val="tx2"/>
                </a:solidFill>
              </a:rPr>
              <a:t>xs</a:t>
            </a:r>
            <a:r>
              <a:rPr lang="en-US" sz="2200" dirty="0">
                <a:solidFill>
                  <a:schemeClr val="tx2"/>
                </a:solidFill>
              </a:rPr>
              <a:t> 	||    or   </a:t>
            </a:r>
            <a:r>
              <a:rPr lang="en-US" sz="2200" dirty="0" err="1">
                <a:solidFill>
                  <a:schemeClr val="tx2"/>
                </a:solidFill>
              </a:rPr>
              <a:t>ys</a:t>
            </a:r>
            <a:r>
              <a:rPr lang="en-US" sz="2200" dirty="0">
                <a:solidFill>
                  <a:schemeClr val="tx2"/>
                </a:solidFill>
              </a:rPr>
              <a:t>	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tx2"/>
                </a:solidFill>
              </a:rPr>
              <a:t>or (</a:t>
            </a:r>
            <a:r>
              <a:rPr lang="en-US" sz="2200" dirty="0" err="1">
                <a:solidFill>
                  <a:schemeClr val="tx2"/>
                </a:solidFill>
              </a:rPr>
              <a:t>xs</a:t>
            </a:r>
            <a:r>
              <a:rPr lang="en-US" sz="2200" dirty="0">
                <a:solidFill>
                  <a:schemeClr val="tx2"/>
                </a:solidFill>
              </a:rPr>
              <a:t> ++ </a:t>
            </a:r>
            <a:r>
              <a:rPr lang="en-US" sz="2200" dirty="0" err="1">
                <a:solidFill>
                  <a:schemeClr val="tx2"/>
                </a:solidFill>
              </a:rPr>
              <a:t>ys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endParaRPr lang="en-US" sz="2200" dirty="0"/>
          </a:p>
          <a:p>
            <a:pPr lvl="1" eaLnBrk="1" hangingPunct="1">
              <a:lnSpc>
                <a:spcPct val="90000"/>
              </a:lnSpc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A6D5B54F-1726-427B-BD20-DC368FF7C6B0}" type="slidenum">
              <a:rPr lang="en-US"/>
              <a:pPr defTabSz="914608"/>
              <a:t>14</a:t>
            </a:fld>
            <a:endParaRPr lang="en-US" dirty="0"/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foldl:</a:t>
            </a:r>
          </a:p>
        </p:txBody>
      </p:sp>
      <p:sp>
        <p:nvSpPr>
          <p:cNvPr id="142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900" dirty="0"/>
              <a:t>There is a companion function to </a:t>
            </a:r>
            <a:r>
              <a:rPr lang="en-US" sz="2900" dirty="0" err="1">
                <a:solidFill>
                  <a:schemeClr val="tx2"/>
                </a:solidFill>
              </a:rPr>
              <a:t>foldr</a:t>
            </a:r>
            <a:r>
              <a:rPr lang="en-US" sz="2900" dirty="0"/>
              <a:t> called </a:t>
            </a:r>
            <a:r>
              <a:rPr lang="en-US" sz="2900" dirty="0" err="1">
                <a:solidFill>
                  <a:schemeClr val="tx2"/>
                </a:solidFill>
              </a:rPr>
              <a:t>foldl</a:t>
            </a:r>
            <a:r>
              <a:rPr lang="en-US" sz="2900" dirty="0"/>
              <a:t>: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 err="1">
                <a:solidFill>
                  <a:schemeClr val="tx2"/>
                </a:solidFill>
              </a:rPr>
              <a:t>foldl</a:t>
            </a:r>
            <a:r>
              <a:rPr lang="en-US" sz="2400" dirty="0">
                <a:solidFill>
                  <a:schemeClr val="tx2"/>
                </a:solidFill>
              </a:rPr>
              <a:t>	        :: (b -&gt; a -&gt; b) -&gt; b -&gt; [a] -&gt; b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 err="1">
                <a:solidFill>
                  <a:schemeClr val="tx2"/>
                </a:solidFill>
              </a:rPr>
              <a:t>foldl</a:t>
            </a:r>
            <a:r>
              <a:rPr lang="en-US" sz="2400" dirty="0">
                <a:solidFill>
                  <a:schemeClr val="tx2"/>
                </a:solidFill>
              </a:rPr>
              <a:t> s n []       = n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 err="1">
                <a:solidFill>
                  <a:schemeClr val="tx2"/>
                </a:solidFill>
              </a:rPr>
              <a:t>foldl</a:t>
            </a:r>
            <a:r>
              <a:rPr lang="en-US" sz="2400" dirty="0">
                <a:solidFill>
                  <a:schemeClr val="tx2"/>
                </a:solidFill>
              </a:rPr>
              <a:t> s n (x:xs) = </a:t>
            </a:r>
            <a:r>
              <a:rPr lang="en-US" sz="2400" dirty="0" err="1">
                <a:solidFill>
                  <a:schemeClr val="tx2"/>
                </a:solidFill>
              </a:rPr>
              <a:t>foldl</a:t>
            </a:r>
            <a:r>
              <a:rPr lang="en-US" sz="2400" dirty="0">
                <a:solidFill>
                  <a:schemeClr val="tx2"/>
                </a:solidFill>
              </a:rPr>
              <a:t> s (s n x) </a:t>
            </a:r>
            <a:r>
              <a:rPr lang="en-US" sz="2400" dirty="0" err="1">
                <a:solidFill>
                  <a:schemeClr val="tx2"/>
                </a:solidFill>
              </a:rPr>
              <a:t>xs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900" dirty="0"/>
          </a:p>
          <a:p>
            <a:pPr eaLnBrk="1" hangingPunct="1">
              <a:lnSpc>
                <a:spcPct val="90000"/>
              </a:lnSpc>
            </a:pPr>
            <a:r>
              <a:rPr lang="en-US" sz="2900" dirty="0"/>
              <a:t>For example:</a:t>
            </a:r>
          </a:p>
          <a:p>
            <a:pPr lvl="2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/>
              <a:t>	</a:t>
            </a:r>
            <a:r>
              <a:rPr lang="en-US" sz="2900" dirty="0" err="1">
                <a:solidFill>
                  <a:schemeClr val="tx2"/>
                </a:solidFill>
              </a:rPr>
              <a:t>foldl</a:t>
            </a:r>
            <a:r>
              <a:rPr lang="en-US" sz="2900" dirty="0">
                <a:solidFill>
                  <a:schemeClr val="tx2"/>
                </a:solidFill>
              </a:rPr>
              <a:t> s n [e</a:t>
            </a:r>
            <a:r>
              <a:rPr lang="en-US" sz="2900" baseline="-25000" dirty="0">
                <a:solidFill>
                  <a:schemeClr val="tx2"/>
                </a:solidFill>
              </a:rPr>
              <a:t>1</a:t>
            </a:r>
            <a:r>
              <a:rPr lang="en-US" sz="2900" dirty="0">
                <a:solidFill>
                  <a:schemeClr val="tx2"/>
                </a:solidFill>
              </a:rPr>
              <a:t>, e</a:t>
            </a:r>
            <a:r>
              <a:rPr lang="en-US" sz="2900" baseline="-25000" dirty="0">
                <a:solidFill>
                  <a:schemeClr val="tx2"/>
                </a:solidFill>
              </a:rPr>
              <a:t>2</a:t>
            </a:r>
            <a:r>
              <a:rPr lang="en-US" sz="2900" dirty="0">
                <a:solidFill>
                  <a:schemeClr val="tx2"/>
                </a:solidFill>
              </a:rPr>
              <a:t>, e</a:t>
            </a:r>
            <a:r>
              <a:rPr lang="en-US" sz="2900" baseline="-25000" dirty="0">
                <a:solidFill>
                  <a:schemeClr val="tx2"/>
                </a:solidFill>
              </a:rPr>
              <a:t>3</a:t>
            </a:r>
            <a:r>
              <a:rPr lang="en-US" sz="2900" dirty="0">
                <a:solidFill>
                  <a:schemeClr val="tx2"/>
                </a:solidFill>
              </a:rPr>
              <a:t>]</a:t>
            </a:r>
            <a:br>
              <a:rPr lang="en-US" sz="2900" dirty="0">
                <a:solidFill>
                  <a:schemeClr val="tx2"/>
                </a:solidFill>
              </a:rPr>
            </a:br>
            <a:r>
              <a:rPr lang="en-US" sz="2900" dirty="0">
                <a:solidFill>
                  <a:schemeClr val="tx2"/>
                </a:solidFill>
              </a:rPr>
              <a:t>	= s (s (s n e</a:t>
            </a:r>
            <a:r>
              <a:rPr lang="en-US" sz="2900" baseline="-25000" dirty="0">
                <a:solidFill>
                  <a:schemeClr val="tx2"/>
                </a:solidFill>
              </a:rPr>
              <a:t>1</a:t>
            </a:r>
            <a:r>
              <a:rPr lang="en-US" sz="2900" dirty="0">
                <a:solidFill>
                  <a:schemeClr val="tx2"/>
                </a:solidFill>
              </a:rPr>
              <a:t>) e</a:t>
            </a:r>
            <a:r>
              <a:rPr lang="en-US" sz="2900" baseline="-25000" dirty="0">
                <a:solidFill>
                  <a:schemeClr val="tx2"/>
                </a:solidFill>
              </a:rPr>
              <a:t>2</a:t>
            </a:r>
            <a:r>
              <a:rPr lang="en-US" sz="2900" dirty="0">
                <a:solidFill>
                  <a:schemeClr val="tx2"/>
                </a:solidFill>
              </a:rPr>
              <a:t>) e</a:t>
            </a:r>
            <a:r>
              <a:rPr lang="en-US" sz="2900" baseline="-25000" dirty="0">
                <a:solidFill>
                  <a:schemeClr val="tx2"/>
                </a:solidFill>
              </a:rPr>
              <a:t>3</a:t>
            </a:r>
            <a:br>
              <a:rPr lang="en-US" sz="2900" baseline="-25000" dirty="0">
                <a:solidFill>
                  <a:schemeClr val="tx2"/>
                </a:solidFill>
              </a:rPr>
            </a:br>
            <a:r>
              <a:rPr lang="en-US" sz="2900" baseline="-25000" dirty="0">
                <a:solidFill>
                  <a:schemeClr val="tx2"/>
                </a:solidFill>
              </a:rPr>
              <a:t>	</a:t>
            </a:r>
            <a:r>
              <a:rPr lang="en-US" sz="2900" dirty="0">
                <a:solidFill>
                  <a:schemeClr val="tx2"/>
                </a:solidFill>
              </a:rPr>
              <a:t>= ((n `s` e</a:t>
            </a:r>
            <a:r>
              <a:rPr lang="en-US" sz="2900" baseline="-25000" dirty="0">
                <a:solidFill>
                  <a:schemeClr val="tx2"/>
                </a:solidFill>
              </a:rPr>
              <a:t>1</a:t>
            </a:r>
            <a:r>
              <a:rPr lang="en-US" sz="2900" dirty="0">
                <a:solidFill>
                  <a:schemeClr val="tx2"/>
                </a:solidFill>
              </a:rPr>
              <a:t>) `s` e</a:t>
            </a:r>
            <a:r>
              <a:rPr lang="en-US" sz="2900" baseline="-25000" dirty="0">
                <a:solidFill>
                  <a:schemeClr val="tx2"/>
                </a:solidFill>
              </a:rPr>
              <a:t>2</a:t>
            </a:r>
            <a:r>
              <a:rPr lang="en-US" sz="2900" dirty="0">
                <a:solidFill>
                  <a:schemeClr val="tx2"/>
                </a:solidFill>
              </a:rPr>
              <a:t>) `s` e</a:t>
            </a:r>
            <a:r>
              <a:rPr lang="en-US" sz="2900" baseline="-25000" dirty="0">
                <a:solidFill>
                  <a:schemeClr val="tx2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F076D051-4468-4CC6-BCDE-53C2518F077B}" type="slidenum">
              <a:rPr lang="en-US"/>
              <a:pPr defTabSz="914608"/>
              <a:t>15</a:t>
            </a:fld>
            <a:endParaRPr lang="en-US" dirty="0"/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foldr vs foldl: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flipH="1">
            <a:off x="5056909" y="1680882"/>
            <a:ext cx="3325091" cy="2689412"/>
            <a:chOff x="576" y="1152"/>
            <a:chExt cx="2304" cy="1920"/>
          </a:xfrm>
        </p:grpSpPr>
        <p:sp>
          <p:nvSpPr>
            <p:cNvPr id="144405" name="Rectangle 4"/>
            <p:cNvSpPr>
              <a:spLocks noChangeArrowheads="1"/>
            </p:cNvSpPr>
            <p:nvPr/>
          </p:nvSpPr>
          <p:spPr bwMode="auto">
            <a:xfrm>
              <a:off x="1008" y="1152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snoc</a:t>
              </a:r>
            </a:p>
          </p:txBody>
        </p:sp>
        <p:sp>
          <p:nvSpPr>
            <p:cNvPr id="144406" name="Rectangle 5"/>
            <p:cNvSpPr>
              <a:spLocks noChangeArrowheads="1"/>
            </p:cNvSpPr>
            <p:nvPr/>
          </p:nvSpPr>
          <p:spPr bwMode="auto">
            <a:xfrm>
              <a:off x="1456" y="1680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snoc</a:t>
              </a:r>
            </a:p>
          </p:txBody>
        </p:sp>
        <p:sp>
          <p:nvSpPr>
            <p:cNvPr id="144407" name="Rectangle 6"/>
            <p:cNvSpPr>
              <a:spLocks noChangeArrowheads="1"/>
            </p:cNvSpPr>
            <p:nvPr/>
          </p:nvSpPr>
          <p:spPr bwMode="auto">
            <a:xfrm>
              <a:off x="1904" y="2208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snoc</a:t>
              </a:r>
            </a:p>
          </p:txBody>
        </p:sp>
        <p:sp>
          <p:nvSpPr>
            <p:cNvPr id="144408" name="Rectangle 7"/>
            <p:cNvSpPr>
              <a:spLocks noChangeArrowheads="1"/>
            </p:cNvSpPr>
            <p:nvPr/>
          </p:nvSpPr>
          <p:spPr bwMode="auto">
            <a:xfrm>
              <a:off x="2352" y="2736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nil</a:t>
              </a:r>
            </a:p>
          </p:txBody>
        </p:sp>
        <p:sp>
          <p:nvSpPr>
            <p:cNvPr id="144409" name="Rectangle 8"/>
            <p:cNvSpPr>
              <a:spLocks noChangeArrowheads="1"/>
            </p:cNvSpPr>
            <p:nvPr/>
          </p:nvSpPr>
          <p:spPr bwMode="auto">
            <a:xfrm>
              <a:off x="576" y="1680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3</a:t>
              </a:r>
            </a:p>
          </p:txBody>
        </p:sp>
        <p:sp>
          <p:nvSpPr>
            <p:cNvPr id="144410" name="Rectangle 9"/>
            <p:cNvSpPr>
              <a:spLocks noChangeArrowheads="1"/>
            </p:cNvSpPr>
            <p:nvPr/>
          </p:nvSpPr>
          <p:spPr bwMode="auto">
            <a:xfrm>
              <a:off x="1024" y="2208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  <p:sp>
          <p:nvSpPr>
            <p:cNvPr id="144411" name="Rectangle 10"/>
            <p:cNvSpPr>
              <a:spLocks noChangeArrowheads="1"/>
            </p:cNvSpPr>
            <p:nvPr/>
          </p:nvSpPr>
          <p:spPr bwMode="auto">
            <a:xfrm>
              <a:off x="1472" y="2736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144412" name="Line 11"/>
            <p:cNvSpPr>
              <a:spLocks noChangeShapeType="1"/>
            </p:cNvSpPr>
            <p:nvPr/>
          </p:nvSpPr>
          <p:spPr bwMode="auto">
            <a:xfrm flipH="1">
              <a:off x="864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3" name="Line 12"/>
            <p:cNvSpPr>
              <a:spLocks noChangeShapeType="1"/>
            </p:cNvSpPr>
            <p:nvPr/>
          </p:nvSpPr>
          <p:spPr bwMode="auto">
            <a:xfrm flipH="1">
              <a:off x="1756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4" name="Line 13"/>
            <p:cNvSpPr>
              <a:spLocks noChangeShapeType="1"/>
            </p:cNvSpPr>
            <p:nvPr/>
          </p:nvSpPr>
          <p:spPr bwMode="auto">
            <a:xfrm flipH="1">
              <a:off x="1316" y="20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5" name="Line 14"/>
            <p:cNvSpPr>
              <a:spLocks noChangeShapeType="1"/>
            </p:cNvSpPr>
            <p:nvPr/>
          </p:nvSpPr>
          <p:spPr bwMode="auto">
            <a:xfrm>
              <a:off x="2432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6" name="Line 15"/>
            <p:cNvSpPr>
              <a:spLocks noChangeShapeType="1"/>
            </p:cNvSpPr>
            <p:nvPr/>
          </p:nvSpPr>
          <p:spPr bwMode="auto">
            <a:xfrm>
              <a:off x="1988" y="2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7" name="Line 16"/>
            <p:cNvSpPr>
              <a:spLocks noChangeShapeType="1"/>
            </p:cNvSpPr>
            <p:nvPr/>
          </p:nvSpPr>
          <p:spPr bwMode="auto">
            <a:xfrm>
              <a:off x="1536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00545" y="1680882"/>
            <a:ext cx="3325091" cy="2689412"/>
            <a:chOff x="576" y="1152"/>
            <a:chExt cx="2304" cy="1920"/>
          </a:xfrm>
        </p:grpSpPr>
        <p:sp>
          <p:nvSpPr>
            <p:cNvPr id="144392" name="Rectangle 18"/>
            <p:cNvSpPr>
              <a:spLocks noChangeArrowheads="1"/>
            </p:cNvSpPr>
            <p:nvPr/>
          </p:nvSpPr>
          <p:spPr bwMode="auto">
            <a:xfrm>
              <a:off x="1008" y="1152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cons</a:t>
              </a:r>
            </a:p>
          </p:txBody>
        </p:sp>
        <p:sp>
          <p:nvSpPr>
            <p:cNvPr id="144393" name="Rectangle 19"/>
            <p:cNvSpPr>
              <a:spLocks noChangeArrowheads="1"/>
            </p:cNvSpPr>
            <p:nvPr/>
          </p:nvSpPr>
          <p:spPr bwMode="auto">
            <a:xfrm>
              <a:off x="1456" y="1680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cons</a:t>
              </a:r>
            </a:p>
          </p:txBody>
        </p:sp>
        <p:sp>
          <p:nvSpPr>
            <p:cNvPr id="144394" name="Rectangle 20"/>
            <p:cNvSpPr>
              <a:spLocks noChangeArrowheads="1"/>
            </p:cNvSpPr>
            <p:nvPr/>
          </p:nvSpPr>
          <p:spPr bwMode="auto">
            <a:xfrm>
              <a:off x="1904" y="2208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cons</a:t>
              </a:r>
            </a:p>
          </p:txBody>
        </p:sp>
        <p:sp>
          <p:nvSpPr>
            <p:cNvPr id="144395" name="Rectangle 21"/>
            <p:cNvSpPr>
              <a:spLocks noChangeArrowheads="1"/>
            </p:cNvSpPr>
            <p:nvPr/>
          </p:nvSpPr>
          <p:spPr bwMode="auto">
            <a:xfrm>
              <a:off x="2352" y="2736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nil</a:t>
              </a:r>
            </a:p>
          </p:txBody>
        </p:sp>
        <p:sp>
          <p:nvSpPr>
            <p:cNvPr id="144396" name="Rectangle 22"/>
            <p:cNvSpPr>
              <a:spLocks noChangeArrowheads="1"/>
            </p:cNvSpPr>
            <p:nvPr/>
          </p:nvSpPr>
          <p:spPr bwMode="auto">
            <a:xfrm>
              <a:off x="576" y="1680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144397" name="Rectangle 23"/>
            <p:cNvSpPr>
              <a:spLocks noChangeArrowheads="1"/>
            </p:cNvSpPr>
            <p:nvPr/>
          </p:nvSpPr>
          <p:spPr bwMode="auto">
            <a:xfrm>
              <a:off x="1024" y="2208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  <p:sp>
          <p:nvSpPr>
            <p:cNvPr id="144398" name="Rectangle 24"/>
            <p:cNvSpPr>
              <a:spLocks noChangeArrowheads="1"/>
            </p:cNvSpPr>
            <p:nvPr/>
          </p:nvSpPr>
          <p:spPr bwMode="auto">
            <a:xfrm>
              <a:off x="1472" y="2736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3</a:t>
              </a:r>
            </a:p>
          </p:txBody>
        </p:sp>
        <p:sp>
          <p:nvSpPr>
            <p:cNvPr id="144399" name="Line 25"/>
            <p:cNvSpPr>
              <a:spLocks noChangeShapeType="1"/>
            </p:cNvSpPr>
            <p:nvPr/>
          </p:nvSpPr>
          <p:spPr bwMode="auto">
            <a:xfrm flipH="1">
              <a:off x="864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0" name="Line 26"/>
            <p:cNvSpPr>
              <a:spLocks noChangeShapeType="1"/>
            </p:cNvSpPr>
            <p:nvPr/>
          </p:nvSpPr>
          <p:spPr bwMode="auto">
            <a:xfrm flipH="1">
              <a:off x="1756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1" name="Line 27"/>
            <p:cNvSpPr>
              <a:spLocks noChangeShapeType="1"/>
            </p:cNvSpPr>
            <p:nvPr/>
          </p:nvSpPr>
          <p:spPr bwMode="auto">
            <a:xfrm flipH="1">
              <a:off x="1316" y="20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2" name="Line 28"/>
            <p:cNvSpPr>
              <a:spLocks noChangeShapeType="1"/>
            </p:cNvSpPr>
            <p:nvPr/>
          </p:nvSpPr>
          <p:spPr bwMode="auto">
            <a:xfrm>
              <a:off x="2432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3" name="Line 29"/>
            <p:cNvSpPr>
              <a:spLocks noChangeShapeType="1"/>
            </p:cNvSpPr>
            <p:nvPr/>
          </p:nvSpPr>
          <p:spPr bwMode="auto">
            <a:xfrm>
              <a:off x="1988" y="2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4" name="Line 30"/>
            <p:cNvSpPr>
              <a:spLocks noChangeShapeType="1"/>
            </p:cNvSpPr>
            <p:nvPr/>
          </p:nvSpPr>
          <p:spPr bwMode="auto">
            <a:xfrm>
              <a:off x="1536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390" name="Text Box 32"/>
          <p:cNvSpPr txBox="1">
            <a:spLocks noChangeArrowheads="1"/>
          </p:cNvSpPr>
          <p:nvPr/>
        </p:nvSpPr>
        <p:spPr bwMode="auto">
          <a:xfrm>
            <a:off x="2424545" y="4840941"/>
            <a:ext cx="660982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foldr </a:t>
            </a:r>
          </a:p>
        </p:txBody>
      </p:sp>
      <p:sp>
        <p:nvSpPr>
          <p:cNvPr id="144391" name="Text Box 33"/>
          <p:cNvSpPr txBox="1">
            <a:spLocks noChangeArrowheads="1"/>
          </p:cNvSpPr>
          <p:nvPr/>
        </p:nvSpPr>
        <p:spPr bwMode="auto">
          <a:xfrm>
            <a:off x="6142182" y="4840941"/>
            <a:ext cx="633732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foldl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52D43223-C1CB-40FE-9DB8-CC03677DBD60}" type="slidenum">
              <a:rPr lang="en-US"/>
              <a:pPr defTabSz="914608"/>
              <a:t>16</a:t>
            </a:fld>
            <a:endParaRPr lang="en-US" dirty="0"/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for foldl:</a:t>
            </a:r>
          </a:p>
        </p:txBody>
      </p:sp>
      <p:sp>
        <p:nvSpPr>
          <p:cNvPr id="146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/>
              <a:t>Many of the functions defined using </a:t>
            </a:r>
            <a:r>
              <a:rPr lang="en-US" sz="2500" dirty="0" err="1">
                <a:solidFill>
                  <a:schemeClr val="tx2"/>
                </a:solidFill>
              </a:rPr>
              <a:t>foldr</a:t>
            </a:r>
            <a:r>
              <a:rPr lang="en-US" sz="2500" dirty="0"/>
              <a:t> can be defined using </a:t>
            </a:r>
            <a:r>
              <a:rPr lang="en-US" sz="2500" dirty="0" err="1">
                <a:solidFill>
                  <a:schemeClr val="tx2"/>
                </a:solidFill>
              </a:rPr>
              <a:t>foldl</a:t>
            </a:r>
            <a:r>
              <a:rPr lang="en-US" sz="2500" dirty="0"/>
              <a:t>: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>
                <a:solidFill>
                  <a:schemeClr val="tx2"/>
                </a:solidFill>
              </a:rPr>
              <a:t>	sum	= </a:t>
            </a:r>
            <a:r>
              <a:rPr lang="en-US" sz="2100" dirty="0" err="1">
                <a:solidFill>
                  <a:schemeClr val="tx2"/>
                </a:solidFill>
              </a:rPr>
              <a:t>foldl</a:t>
            </a:r>
            <a:r>
              <a:rPr lang="en-US" sz="2100" dirty="0">
                <a:solidFill>
                  <a:schemeClr val="tx2"/>
                </a:solidFill>
              </a:rPr>
              <a:t> (+) 0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>
                <a:solidFill>
                  <a:schemeClr val="tx2"/>
                </a:solidFill>
              </a:rPr>
              <a:t>	product	= </a:t>
            </a:r>
            <a:r>
              <a:rPr lang="en-US" sz="2100" dirty="0" err="1">
                <a:solidFill>
                  <a:schemeClr val="tx2"/>
                </a:solidFill>
              </a:rPr>
              <a:t>foldl</a:t>
            </a:r>
            <a:r>
              <a:rPr lang="en-US" sz="2100" dirty="0">
                <a:solidFill>
                  <a:schemeClr val="tx2"/>
                </a:solidFill>
              </a:rPr>
              <a:t> (*) 1</a:t>
            </a:r>
          </a:p>
          <a:p>
            <a:pPr lvl="1" eaLnBrk="1" hangingPunct="1">
              <a:lnSpc>
                <a:spcPct val="20000"/>
              </a:lnSpc>
              <a:buFont typeface="Wingdings" pitchFamily="-109" charset="2"/>
              <a:buNone/>
            </a:pPr>
            <a:endParaRPr lang="en-US" sz="21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There are also some functions that are more easily defined using </a:t>
            </a:r>
            <a:r>
              <a:rPr lang="en-US" sz="2500" dirty="0" err="1">
                <a:solidFill>
                  <a:schemeClr val="tx2"/>
                </a:solidFill>
              </a:rPr>
              <a:t>foldl</a:t>
            </a:r>
            <a:r>
              <a:rPr lang="en-US" sz="2500" dirty="0"/>
              <a:t>: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/>
              <a:t>	</a:t>
            </a:r>
            <a:r>
              <a:rPr lang="en-US" sz="2100" dirty="0">
                <a:solidFill>
                  <a:schemeClr val="tx2"/>
                </a:solidFill>
              </a:rPr>
              <a:t>reverse	= </a:t>
            </a:r>
            <a:r>
              <a:rPr lang="en-US" sz="2100" dirty="0" err="1">
                <a:solidFill>
                  <a:schemeClr val="tx2"/>
                </a:solidFill>
              </a:rPr>
              <a:t>foldl</a:t>
            </a:r>
            <a:r>
              <a:rPr lang="en-US" sz="2100" dirty="0">
                <a:solidFill>
                  <a:schemeClr val="tx2"/>
                </a:solidFill>
              </a:rPr>
              <a:t> (\</a:t>
            </a:r>
            <a:r>
              <a:rPr lang="en-US" sz="2100" dirty="0" err="1">
                <a:solidFill>
                  <a:schemeClr val="tx2"/>
                </a:solidFill>
              </a:rPr>
              <a:t>ys</a:t>
            </a:r>
            <a:r>
              <a:rPr lang="en-US" sz="2100" dirty="0">
                <a:solidFill>
                  <a:schemeClr val="tx2"/>
                </a:solidFill>
              </a:rPr>
              <a:t> x -&gt; x:ys) []</a:t>
            </a:r>
            <a:endParaRPr lang="en-US" sz="2100" dirty="0"/>
          </a:p>
          <a:p>
            <a:pPr eaLnBrk="1" hangingPunct="1">
              <a:lnSpc>
                <a:spcPct val="20000"/>
              </a:lnSpc>
            </a:pPr>
            <a:endParaRPr lang="en-US" sz="25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When should you use </a:t>
            </a:r>
            <a:r>
              <a:rPr lang="en-US" sz="2500" dirty="0" err="1">
                <a:solidFill>
                  <a:schemeClr val="tx2"/>
                </a:solidFill>
              </a:rPr>
              <a:t>foldr</a:t>
            </a:r>
            <a:r>
              <a:rPr lang="en-US" sz="2500" dirty="0"/>
              <a:t> and when should you use </a:t>
            </a:r>
            <a:r>
              <a:rPr lang="en-US" sz="2500" dirty="0" err="1">
                <a:solidFill>
                  <a:schemeClr val="tx2"/>
                </a:solidFill>
              </a:rPr>
              <a:t>foldl</a:t>
            </a:r>
            <a:r>
              <a:rPr lang="en-US" sz="2500" dirty="0"/>
              <a:t>?  When should you use explicit recursion instead? … (to be 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0852D37A-68B7-4254-AFA9-7D5178EDC8B5}" type="slidenum">
              <a:rPr lang="en-US"/>
              <a:pPr defTabSz="914608"/>
              <a:t>17</a:t>
            </a:fld>
            <a:endParaRPr lang="en-US" dirty="0"/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foldr1 and foldl1:</a:t>
            </a:r>
          </a:p>
        </p:txBody>
      </p:sp>
      <p:sp>
        <p:nvSpPr>
          <p:cNvPr id="148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/>
              <a:t>Variants of </a:t>
            </a:r>
            <a:r>
              <a:rPr lang="en-US" sz="2500" dirty="0" err="1">
                <a:solidFill>
                  <a:schemeClr val="tx2"/>
                </a:solidFill>
              </a:rPr>
              <a:t>foldr</a:t>
            </a:r>
            <a:r>
              <a:rPr lang="en-US" sz="2500" dirty="0"/>
              <a:t> and </a:t>
            </a:r>
            <a:r>
              <a:rPr lang="en-US" sz="2500" dirty="0" err="1">
                <a:solidFill>
                  <a:schemeClr val="tx2"/>
                </a:solidFill>
              </a:rPr>
              <a:t>foldl</a:t>
            </a:r>
            <a:r>
              <a:rPr lang="en-US" sz="2500" dirty="0"/>
              <a:t> that work on non-empty lists: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>
                <a:solidFill>
                  <a:schemeClr val="tx2"/>
                </a:solidFill>
              </a:rPr>
              <a:t>	foldr1		:: (a -&gt; a -&gt; a) -&gt; [a] -&gt; a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>
                <a:solidFill>
                  <a:schemeClr val="tx2"/>
                </a:solidFill>
              </a:rPr>
              <a:t>	foldr1 f [x]	= x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>
                <a:solidFill>
                  <a:schemeClr val="tx2"/>
                </a:solidFill>
              </a:rPr>
              <a:t>	foldr1 f (x:xs)	= f x (foldr1 f </a:t>
            </a:r>
            <a:r>
              <a:rPr lang="en-US" sz="2100" dirty="0" err="1">
                <a:solidFill>
                  <a:schemeClr val="tx2"/>
                </a:solidFill>
              </a:rPr>
              <a:t>xs</a:t>
            </a:r>
            <a:r>
              <a:rPr lang="en-US" sz="21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sz="21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>
                <a:solidFill>
                  <a:schemeClr val="tx2"/>
                </a:solidFill>
              </a:rPr>
              <a:t>	foldl1		:: (a -&gt; a -&gt; a) -&gt; [a] -&gt; a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100" dirty="0">
                <a:solidFill>
                  <a:schemeClr val="tx2"/>
                </a:solidFill>
              </a:rPr>
              <a:t>	foldl1 f (x:xs)	= </a:t>
            </a:r>
            <a:r>
              <a:rPr lang="en-US" sz="2100" dirty="0" err="1">
                <a:solidFill>
                  <a:schemeClr val="tx2"/>
                </a:solidFill>
              </a:rPr>
              <a:t>foldl</a:t>
            </a:r>
            <a:r>
              <a:rPr lang="en-US" sz="2100" dirty="0">
                <a:solidFill>
                  <a:schemeClr val="tx2"/>
                </a:solidFill>
              </a:rPr>
              <a:t> f x </a:t>
            </a:r>
            <a:r>
              <a:rPr lang="en-US" sz="2100" dirty="0" err="1">
                <a:solidFill>
                  <a:schemeClr val="tx2"/>
                </a:solidFill>
              </a:rPr>
              <a:t>xs</a:t>
            </a:r>
            <a:endParaRPr lang="en-US" sz="2100" dirty="0"/>
          </a:p>
          <a:p>
            <a:pPr lvl="1" eaLnBrk="1" hangingPunct="1">
              <a:lnSpc>
                <a:spcPct val="20000"/>
              </a:lnSpc>
              <a:buFont typeface="Wingdings" pitchFamily="-109" charset="2"/>
              <a:buNone/>
            </a:pPr>
            <a:endParaRPr lang="en-US" sz="21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Notice: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/>
              <a:t>No case for empty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/>
              <a:t>No argument to replace empty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/>
              <a:t>Less general type (only one type variable)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1EC20236-C20B-438E-B30B-F761BD5CD672}" type="slidenum">
              <a:rPr lang="en-US"/>
              <a:pPr defTabSz="914608"/>
              <a:t>18</a:t>
            </a:fld>
            <a:endParaRPr lang="en-US" dirty="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of foldl1, foldr1:</a:t>
            </a:r>
          </a:p>
        </p:txBody>
      </p:sp>
      <p:sp>
        <p:nvSpPr>
          <p:cNvPr id="150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r>
              <a:rPr lang="en-US" smtClean="0"/>
              <a:t>From the prelude: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n-US" smtClean="0">
                <a:solidFill>
                  <a:schemeClr val="tx2"/>
                </a:solidFill>
              </a:rPr>
              <a:t>minimum   = foldl1 min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n-US" smtClean="0">
                <a:solidFill>
                  <a:schemeClr val="tx2"/>
                </a:solidFill>
              </a:rPr>
              <a:t>maximum  = foldl1 max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" pitchFamily="-109" charset="2"/>
              <a:buNone/>
            </a:pPr>
            <a:r>
              <a:rPr lang="en-US" smtClean="0"/>
              <a:t>Not in the prelude: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n-US" smtClean="0">
                <a:solidFill>
                  <a:schemeClr val="tx2"/>
                </a:solidFill>
              </a:rPr>
              <a:t>commaSep = foldr1 (\s t -&gt; s ++ ", " ++ 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B434A56B-FD80-4CB5-B547-4F71E4DDD641}" type="slidenum">
              <a:rPr lang="en-US"/>
              <a:pPr defTabSz="914608"/>
              <a:t>19</a:t>
            </a:fld>
            <a:endParaRPr lang="en-US" dirty="0"/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Folds on Trees</a:t>
            </a:r>
          </a:p>
        </p:txBody>
      </p:sp>
      <p:sp>
        <p:nvSpPr>
          <p:cNvPr id="152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defTabSz="371827">
              <a:lnSpc>
                <a:spcPct val="90000"/>
              </a:lnSpc>
              <a:buNone/>
            </a:pPr>
            <a:r>
              <a:rPr lang="en-US" sz="2200" dirty="0" err="1">
                <a:solidFill>
                  <a:schemeClr val="tx2"/>
                </a:solidFill>
              </a:rPr>
              <a:t>foldTree</a:t>
            </a:r>
            <a:r>
              <a:rPr lang="en-US" sz="2200" dirty="0">
                <a:solidFill>
                  <a:schemeClr val="tx2"/>
                </a:solidFill>
              </a:rPr>
              <a:t>	:: t -&gt; (t -&gt; </a:t>
            </a:r>
            <a:r>
              <a:rPr lang="en-US" sz="2200" dirty="0" err="1">
                <a:solidFill>
                  <a:schemeClr val="tx2"/>
                </a:solidFill>
              </a:rPr>
              <a:t>Int</a:t>
            </a:r>
            <a:r>
              <a:rPr lang="en-US" sz="2200" dirty="0">
                <a:solidFill>
                  <a:schemeClr val="tx2"/>
                </a:solidFill>
              </a:rPr>
              <a:t> -&gt; t -&gt; t) -&gt; Tree -&gt; t</a:t>
            </a:r>
          </a:p>
          <a:p>
            <a:pPr defTabSz="371827">
              <a:lnSpc>
                <a:spcPct val="90000"/>
              </a:lnSpc>
              <a:buNone/>
            </a:pPr>
            <a:r>
              <a:rPr lang="en-US" sz="2200" dirty="0" err="1">
                <a:solidFill>
                  <a:schemeClr val="tx2"/>
                </a:solidFill>
              </a:rPr>
              <a:t>foldTree</a:t>
            </a:r>
            <a:r>
              <a:rPr lang="en-US" sz="2200" dirty="0">
                <a:solidFill>
                  <a:schemeClr val="tx2"/>
                </a:solidFill>
              </a:rPr>
              <a:t> leaf fork Leaf = leaf</a:t>
            </a:r>
          </a:p>
          <a:p>
            <a:pPr defTabSz="371827">
              <a:lnSpc>
                <a:spcPct val="90000"/>
              </a:lnSpc>
              <a:buNone/>
            </a:pPr>
            <a:r>
              <a:rPr lang="en-US" sz="2200" dirty="0" err="1">
                <a:solidFill>
                  <a:schemeClr val="tx2"/>
                </a:solidFill>
              </a:rPr>
              <a:t>foldTree</a:t>
            </a:r>
            <a:r>
              <a:rPr lang="en-US" sz="2200" dirty="0">
                <a:solidFill>
                  <a:schemeClr val="tx2"/>
                </a:solidFill>
              </a:rPr>
              <a:t> leaf fork (Fork l n r)</a:t>
            </a:r>
          </a:p>
          <a:p>
            <a:pPr defTabSz="371827">
              <a:lnSpc>
                <a:spcPct val="9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	     	= fork (</a:t>
            </a:r>
            <a:r>
              <a:rPr lang="en-US" sz="2200" dirty="0" err="1">
                <a:solidFill>
                  <a:schemeClr val="tx2"/>
                </a:solidFill>
              </a:rPr>
              <a:t>foldTree</a:t>
            </a:r>
            <a:r>
              <a:rPr lang="en-US" sz="2200" dirty="0">
                <a:solidFill>
                  <a:schemeClr val="tx2"/>
                </a:solidFill>
              </a:rPr>
              <a:t> leaf fork l) n (</a:t>
            </a:r>
            <a:r>
              <a:rPr lang="en-US" sz="2200" dirty="0" err="1">
                <a:solidFill>
                  <a:schemeClr val="tx2"/>
                </a:solidFill>
              </a:rPr>
              <a:t>foldTree</a:t>
            </a:r>
            <a:r>
              <a:rPr lang="en-US" sz="2200" dirty="0">
                <a:solidFill>
                  <a:schemeClr val="tx2"/>
                </a:solidFill>
              </a:rPr>
              <a:t> leaf fork r)</a:t>
            </a:r>
          </a:p>
          <a:p>
            <a:pPr defTabSz="371827">
              <a:lnSpc>
                <a:spcPct val="70000"/>
              </a:lnSpc>
              <a:buNone/>
            </a:pPr>
            <a:endParaRPr lang="en-US" sz="2200" dirty="0">
              <a:solidFill>
                <a:schemeClr val="tx2"/>
              </a:solidFill>
            </a:endParaRPr>
          </a:p>
          <a:p>
            <a:pPr defTabSz="371827">
              <a:lnSpc>
                <a:spcPct val="90000"/>
              </a:lnSpc>
              <a:buNone/>
            </a:pPr>
            <a:r>
              <a:rPr lang="en-US" sz="2200" dirty="0" err="1">
                <a:solidFill>
                  <a:schemeClr val="tx2"/>
                </a:solidFill>
              </a:rPr>
              <a:t>sumTree</a:t>
            </a:r>
            <a:r>
              <a:rPr lang="en-US" sz="2200" dirty="0">
                <a:solidFill>
                  <a:schemeClr val="tx2"/>
                </a:solidFill>
              </a:rPr>
              <a:t>	:: Tree -&gt; </a:t>
            </a:r>
            <a:r>
              <a:rPr lang="en-US" sz="2200" dirty="0" err="1">
                <a:solidFill>
                  <a:schemeClr val="tx2"/>
                </a:solidFill>
              </a:rPr>
              <a:t>Int</a:t>
            </a:r>
            <a:endParaRPr lang="en-US" sz="2200" dirty="0">
              <a:solidFill>
                <a:schemeClr val="tx2"/>
              </a:solidFill>
            </a:endParaRPr>
          </a:p>
          <a:p>
            <a:pPr defTabSz="371827">
              <a:lnSpc>
                <a:spcPct val="90000"/>
              </a:lnSpc>
              <a:buNone/>
            </a:pPr>
            <a:r>
              <a:rPr lang="en-US" sz="2200" dirty="0" err="1">
                <a:solidFill>
                  <a:schemeClr val="tx2"/>
                </a:solidFill>
              </a:rPr>
              <a:t>sumTree</a:t>
            </a:r>
            <a:r>
              <a:rPr lang="en-US" sz="2200" dirty="0">
                <a:solidFill>
                  <a:schemeClr val="tx2"/>
                </a:solidFill>
              </a:rPr>
              <a:t>	= </a:t>
            </a:r>
            <a:r>
              <a:rPr lang="en-US" sz="2200" dirty="0" err="1">
                <a:solidFill>
                  <a:schemeClr val="tx2"/>
                </a:solidFill>
              </a:rPr>
              <a:t>foldTree</a:t>
            </a:r>
            <a:r>
              <a:rPr lang="en-US" sz="2200" dirty="0">
                <a:solidFill>
                  <a:schemeClr val="tx2"/>
                </a:solidFill>
              </a:rPr>
              <a:t> 0 (\l n r-&gt; l + n + r)</a:t>
            </a:r>
          </a:p>
          <a:p>
            <a:pPr defTabSz="371827">
              <a:lnSpc>
                <a:spcPct val="70000"/>
              </a:lnSpc>
              <a:buNone/>
            </a:pPr>
            <a:endParaRPr lang="en-US" sz="2200" dirty="0">
              <a:solidFill>
                <a:schemeClr val="tx2"/>
              </a:solidFill>
            </a:endParaRPr>
          </a:p>
          <a:p>
            <a:pPr defTabSz="371827">
              <a:lnSpc>
                <a:spcPct val="90000"/>
              </a:lnSpc>
              <a:buNone/>
            </a:pPr>
            <a:r>
              <a:rPr lang="en-US" sz="2200" dirty="0" err="1">
                <a:solidFill>
                  <a:schemeClr val="tx2"/>
                </a:solidFill>
              </a:rPr>
              <a:t>catTree</a:t>
            </a:r>
            <a:r>
              <a:rPr lang="en-US" sz="2200" dirty="0">
                <a:solidFill>
                  <a:schemeClr val="tx2"/>
                </a:solidFill>
              </a:rPr>
              <a:t>	:: Tree -&gt; [</a:t>
            </a:r>
            <a:r>
              <a:rPr lang="en-US" sz="2200" dirty="0" err="1">
                <a:solidFill>
                  <a:schemeClr val="tx2"/>
                </a:solidFill>
              </a:rPr>
              <a:t>Int</a:t>
            </a:r>
            <a:r>
              <a:rPr lang="en-US" sz="2200" dirty="0">
                <a:solidFill>
                  <a:schemeClr val="tx2"/>
                </a:solidFill>
              </a:rPr>
              <a:t>]</a:t>
            </a:r>
          </a:p>
          <a:p>
            <a:pPr defTabSz="371827">
              <a:lnSpc>
                <a:spcPct val="90000"/>
              </a:lnSpc>
              <a:buNone/>
            </a:pPr>
            <a:r>
              <a:rPr lang="en-US" sz="2200" dirty="0" err="1">
                <a:solidFill>
                  <a:schemeClr val="tx2"/>
                </a:solidFill>
              </a:rPr>
              <a:t>catTree</a:t>
            </a:r>
            <a:r>
              <a:rPr lang="en-US" sz="2200" dirty="0">
                <a:solidFill>
                  <a:schemeClr val="tx2"/>
                </a:solidFill>
              </a:rPr>
              <a:t>	= </a:t>
            </a:r>
            <a:r>
              <a:rPr lang="en-US" sz="2200" dirty="0" err="1">
                <a:solidFill>
                  <a:schemeClr val="tx2"/>
                </a:solidFill>
              </a:rPr>
              <a:t>foldTree</a:t>
            </a:r>
            <a:r>
              <a:rPr lang="en-US" sz="2200" dirty="0">
                <a:solidFill>
                  <a:schemeClr val="tx2"/>
                </a:solidFill>
              </a:rPr>
              <a:t> [] (\l n r -&gt; l ++ [n] ++ r)</a:t>
            </a:r>
          </a:p>
          <a:p>
            <a:pPr defTabSz="371827">
              <a:lnSpc>
                <a:spcPct val="70000"/>
              </a:lnSpc>
              <a:buNone/>
            </a:pPr>
            <a:endParaRPr lang="en-US" sz="2200" dirty="0">
              <a:solidFill>
                <a:schemeClr val="tx2"/>
              </a:solidFill>
            </a:endParaRPr>
          </a:p>
          <a:p>
            <a:pPr defTabSz="371827">
              <a:lnSpc>
                <a:spcPct val="90000"/>
              </a:lnSpc>
              <a:buNone/>
            </a:pPr>
            <a:r>
              <a:rPr lang="en-US" sz="2200" dirty="0" err="1">
                <a:solidFill>
                  <a:schemeClr val="tx2"/>
                </a:solidFill>
              </a:rPr>
              <a:t>treeSort</a:t>
            </a:r>
            <a:r>
              <a:rPr lang="en-US" sz="2200" dirty="0">
                <a:solidFill>
                  <a:schemeClr val="tx2"/>
                </a:solidFill>
              </a:rPr>
              <a:t>	:: [</a:t>
            </a:r>
            <a:r>
              <a:rPr lang="en-US" sz="2200" dirty="0" err="1">
                <a:solidFill>
                  <a:schemeClr val="tx2"/>
                </a:solidFill>
              </a:rPr>
              <a:t>Int</a:t>
            </a:r>
            <a:r>
              <a:rPr lang="en-US" sz="2200" dirty="0">
                <a:solidFill>
                  <a:schemeClr val="tx2"/>
                </a:solidFill>
              </a:rPr>
              <a:t>] -&gt; [</a:t>
            </a:r>
            <a:r>
              <a:rPr lang="en-US" sz="2200" dirty="0" err="1">
                <a:solidFill>
                  <a:schemeClr val="tx2"/>
                </a:solidFill>
              </a:rPr>
              <a:t>Int</a:t>
            </a:r>
            <a:r>
              <a:rPr lang="en-US" sz="2200" dirty="0">
                <a:solidFill>
                  <a:schemeClr val="tx2"/>
                </a:solidFill>
              </a:rPr>
              <a:t>]</a:t>
            </a:r>
          </a:p>
          <a:p>
            <a:pPr defTabSz="371827">
              <a:lnSpc>
                <a:spcPct val="90000"/>
              </a:lnSpc>
              <a:buNone/>
            </a:pPr>
            <a:r>
              <a:rPr lang="en-US" sz="2200" dirty="0" err="1">
                <a:solidFill>
                  <a:schemeClr val="tx2"/>
                </a:solidFill>
              </a:rPr>
              <a:t>treeSort</a:t>
            </a:r>
            <a:r>
              <a:rPr lang="en-US" sz="2200" dirty="0">
                <a:solidFill>
                  <a:schemeClr val="tx2"/>
                </a:solidFill>
              </a:rPr>
              <a:t>	= </a:t>
            </a:r>
            <a:r>
              <a:rPr lang="en-US" sz="2200" dirty="0" err="1">
                <a:solidFill>
                  <a:schemeClr val="tx2"/>
                </a:solidFill>
              </a:rPr>
              <a:t>catTree</a:t>
            </a:r>
            <a:r>
              <a:rPr lang="en-US" sz="2200" dirty="0">
                <a:solidFill>
                  <a:schemeClr val="tx2"/>
                </a:solidFill>
              </a:rPr>
              <a:t> . </a:t>
            </a:r>
            <a:r>
              <a:rPr lang="en-US" sz="2200" dirty="0" err="1">
                <a:solidFill>
                  <a:schemeClr val="tx2"/>
                </a:solidFill>
              </a:rPr>
              <a:t>foldr</a:t>
            </a:r>
            <a:r>
              <a:rPr lang="en-US" sz="2200" dirty="0">
                <a:solidFill>
                  <a:schemeClr val="tx2"/>
                </a:solidFill>
              </a:rPr>
              <a:t> insert Leaf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1CC42638-F0D1-40D9-BA4D-A2E34E478E53}" type="slidenum">
              <a:rPr lang="en-US"/>
              <a:pPr defTabSz="914608"/>
              <a:t>2</a:t>
            </a:fld>
            <a:endParaRPr lang="en-US" dirty="0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Today’s topics:</a:t>
            </a:r>
          </a:p>
        </p:txBody>
      </p:sp>
      <p:sp>
        <p:nvSpPr>
          <p:cNvPr id="1157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900" dirty="0"/>
              <a:t>Folds on lists have many uses</a:t>
            </a:r>
          </a:p>
          <a:p>
            <a:pPr eaLnBrk="1" hangingPunct="1">
              <a:lnSpc>
                <a:spcPct val="90000"/>
              </a:lnSpc>
            </a:pPr>
            <a:endParaRPr lang="en-US" sz="2900" dirty="0"/>
          </a:p>
          <a:p>
            <a:pPr eaLnBrk="1" hangingPunct="1">
              <a:lnSpc>
                <a:spcPct val="90000"/>
              </a:lnSpc>
            </a:pPr>
            <a:r>
              <a:rPr lang="en-US" sz="2900" dirty="0"/>
              <a:t>Folds capture a common pattern of computation on list values</a:t>
            </a:r>
          </a:p>
          <a:p>
            <a:pPr eaLnBrk="1" hangingPunct="1">
              <a:lnSpc>
                <a:spcPct val="90000"/>
              </a:lnSpc>
            </a:pPr>
            <a:endParaRPr lang="en-US" sz="2900" dirty="0"/>
          </a:p>
          <a:p>
            <a:pPr eaLnBrk="1" hangingPunct="1">
              <a:lnSpc>
                <a:spcPct val="90000"/>
              </a:lnSpc>
            </a:pPr>
            <a:r>
              <a:rPr lang="en-US" sz="2900" dirty="0"/>
              <a:t>In fact, there are similar notions of fold functions on many other algebraic </a:t>
            </a:r>
            <a:r>
              <a:rPr lang="en-US" sz="2900" dirty="0" err="1"/>
              <a:t>datatypes</a:t>
            </a:r>
            <a:r>
              <a:rPr lang="en-US" sz="2900" dirty="0"/>
              <a:t> …)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B44C9F49-570B-4D7A-8B52-7F1F9B7AE19B}" type="slidenum">
              <a:rPr lang="en-US"/>
              <a:pPr defTabSz="914608"/>
              <a:t>3</a:t>
            </a:fld>
            <a:endParaRPr lang="en-US" dirty="0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Folds!</a:t>
            </a:r>
          </a:p>
        </p:txBody>
      </p:sp>
      <p:sp>
        <p:nvSpPr>
          <p:cNvPr id="1198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299171">
              <a:lnSpc>
                <a:spcPct val="90000"/>
              </a:lnSpc>
            </a:pPr>
            <a:r>
              <a:rPr lang="en-US" sz="2500" dirty="0"/>
              <a:t>A list </a:t>
            </a:r>
            <a:r>
              <a:rPr lang="en-US" sz="2500" dirty="0" err="1">
                <a:solidFill>
                  <a:schemeClr val="tx2"/>
                </a:solidFill>
              </a:rPr>
              <a:t>xs</a:t>
            </a:r>
            <a:r>
              <a:rPr lang="en-US" sz="2500" dirty="0"/>
              <a:t> can be built by applying the </a:t>
            </a:r>
            <a:r>
              <a:rPr lang="en-US" sz="2500" dirty="0">
                <a:solidFill>
                  <a:schemeClr val="tx2"/>
                </a:solidFill>
              </a:rPr>
              <a:t>(:)</a:t>
            </a:r>
            <a:r>
              <a:rPr lang="en-US" sz="2500" dirty="0"/>
              <a:t> and </a:t>
            </a:r>
            <a:r>
              <a:rPr lang="en-US" sz="2500" dirty="0">
                <a:solidFill>
                  <a:schemeClr val="tx2"/>
                </a:solidFill>
              </a:rPr>
              <a:t>[]</a:t>
            </a:r>
            <a:r>
              <a:rPr lang="en-US" sz="2500" dirty="0"/>
              <a:t> operators to a sequence of values:</a:t>
            </a:r>
          </a:p>
          <a:p>
            <a:pPr defTabSz="299171">
              <a:lnSpc>
                <a:spcPct val="90000"/>
              </a:lnSpc>
              <a:buNone/>
            </a:pPr>
            <a:r>
              <a:rPr lang="en-US" sz="2500" dirty="0"/>
              <a:t>				</a:t>
            </a:r>
            <a:r>
              <a:rPr lang="en-US" sz="2500" dirty="0" err="1">
                <a:solidFill>
                  <a:schemeClr val="tx2"/>
                </a:solidFill>
              </a:rPr>
              <a:t>xs</a:t>
            </a:r>
            <a:r>
              <a:rPr lang="en-US" sz="2500" dirty="0"/>
              <a:t> = </a:t>
            </a:r>
            <a:r>
              <a:rPr lang="en-US" sz="2500" dirty="0">
                <a:solidFill>
                  <a:schemeClr val="tx2"/>
                </a:solidFill>
              </a:rPr>
              <a:t>x</a:t>
            </a:r>
            <a:r>
              <a:rPr lang="en-US" sz="2500" baseline="-25000" dirty="0">
                <a:solidFill>
                  <a:schemeClr val="tx2"/>
                </a:solidFill>
              </a:rPr>
              <a:t>1</a:t>
            </a:r>
            <a:r>
              <a:rPr lang="en-US" sz="2500" dirty="0">
                <a:solidFill>
                  <a:schemeClr val="tx2"/>
                </a:solidFill>
              </a:rPr>
              <a:t> : x</a:t>
            </a:r>
            <a:r>
              <a:rPr lang="en-US" sz="2500" baseline="-25000" dirty="0">
                <a:solidFill>
                  <a:schemeClr val="tx2"/>
                </a:solidFill>
              </a:rPr>
              <a:t>2</a:t>
            </a:r>
            <a:r>
              <a:rPr lang="en-US" sz="2500" dirty="0">
                <a:solidFill>
                  <a:schemeClr val="tx2"/>
                </a:solidFill>
              </a:rPr>
              <a:t> : x</a:t>
            </a:r>
            <a:r>
              <a:rPr lang="en-US" sz="2500" baseline="-25000" dirty="0">
                <a:solidFill>
                  <a:schemeClr val="tx2"/>
                </a:solidFill>
              </a:rPr>
              <a:t>3</a:t>
            </a:r>
            <a:r>
              <a:rPr lang="en-US" sz="2500" dirty="0">
                <a:solidFill>
                  <a:schemeClr val="tx2"/>
                </a:solidFill>
              </a:rPr>
              <a:t> : x</a:t>
            </a:r>
            <a:r>
              <a:rPr lang="en-US" sz="2500" baseline="-25000" dirty="0">
                <a:solidFill>
                  <a:schemeClr val="tx2"/>
                </a:solidFill>
              </a:rPr>
              <a:t>4</a:t>
            </a:r>
            <a:r>
              <a:rPr lang="en-US" sz="2500" dirty="0">
                <a:solidFill>
                  <a:schemeClr val="tx2"/>
                </a:solidFill>
              </a:rPr>
              <a:t> : … : </a:t>
            </a:r>
            <a:r>
              <a:rPr lang="en-US" sz="2500" dirty="0" err="1">
                <a:solidFill>
                  <a:schemeClr val="tx2"/>
                </a:solidFill>
              </a:rPr>
              <a:t>x</a:t>
            </a:r>
            <a:r>
              <a:rPr lang="en-US" sz="2500" baseline="-25000" dirty="0" err="1">
                <a:solidFill>
                  <a:schemeClr val="tx2"/>
                </a:solidFill>
              </a:rPr>
              <a:t>k</a:t>
            </a:r>
            <a:r>
              <a:rPr lang="en-US" sz="2500" dirty="0">
                <a:solidFill>
                  <a:schemeClr val="tx2"/>
                </a:solidFill>
              </a:rPr>
              <a:t> : []</a:t>
            </a:r>
            <a:endParaRPr lang="en-US" sz="2500" dirty="0"/>
          </a:p>
          <a:p>
            <a:pPr defTabSz="299171">
              <a:lnSpc>
                <a:spcPct val="90000"/>
              </a:lnSpc>
            </a:pPr>
            <a:endParaRPr lang="en-US" sz="2500" dirty="0"/>
          </a:p>
          <a:p>
            <a:pPr defTabSz="299171">
              <a:lnSpc>
                <a:spcPct val="90000"/>
              </a:lnSpc>
            </a:pPr>
            <a:r>
              <a:rPr lang="en-US" sz="2500" dirty="0"/>
              <a:t>Suppose that we are able to replace every use of </a:t>
            </a:r>
            <a:r>
              <a:rPr lang="en-US" sz="2500" dirty="0">
                <a:solidFill>
                  <a:schemeClr val="tx2"/>
                </a:solidFill>
              </a:rPr>
              <a:t>(:)</a:t>
            </a:r>
            <a:r>
              <a:rPr lang="en-US" sz="2500" dirty="0"/>
              <a:t> with a binary operator </a:t>
            </a:r>
            <a:r>
              <a:rPr lang="en-US" sz="2500" dirty="0">
                <a:solidFill>
                  <a:schemeClr val="tx2"/>
                </a:solidFill>
              </a:rPr>
              <a:t>(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)</a:t>
            </a:r>
            <a:r>
              <a:rPr lang="en-US" sz="2500" dirty="0"/>
              <a:t>, and the final </a:t>
            </a:r>
            <a:r>
              <a:rPr lang="en-US" sz="2500" dirty="0">
                <a:solidFill>
                  <a:schemeClr val="tx2"/>
                </a:solidFill>
              </a:rPr>
              <a:t>[]</a:t>
            </a:r>
            <a:r>
              <a:rPr lang="en-US" sz="2500" dirty="0"/>
              <a:t> with a value </a:t>
            </a:r>
            <a:r>
              <a:rPr lang="en-US" sz="2500" dirty="0">
                <a:solidFill>
                  <a:schemeClr val="tx2"/>
                </a:solidFill>
              </a:rPr>
              <a:t>n</a:t>
            </a:r>
            <a:r>
              <a:rPr lang="en-US" sz="2500" dirty="0"/>
              <a:t>:</a:t>
            </a:r>
          </a:p>
          <a:p>
            <a:pPr defTabSz="299171">
              <a:lnSpc>
                <a:spcPct val="90000"/>
              </a:lnSpc>
              <a:buNone/>
            </a:pPr>
            <a:r>
              <a:rPr lang="en-US" sz="2500" dirty="0"/>
              <a:t>				</a:t>
            </a:r>
            <a:r>
              <a:rPr lang="en-US" sz="2500" dirty="0" err="1">
                <a:solidFill>
                  <a:schemeClr val="tx2"/>
                </a:solidFill>
              </a:rPr>
              <a:t>xs</a:t>
            </a:r>
            <a:r>
              <a:rPr lang="en-US" sz="2500" dirty="0"/>
              <a:t> = </a:t>
            </a:r>
            <a:r>
              <a:rPr lang="en-US" sz="2500" dirty="0">
                <a:solidFill>
                  <a:schemeClr val="tx2"/>
                </a:solidFill>
              </a:rPr>
              <a:t>x</a:t>
            </a:r>
            <a:r>
              <a:rPr lang="en-US" sz="2500" baseline="-25000" dirty="0">
                <a:solidFill>
                  <a:schemeClr val="tx2"/>
                </a:solidFill>
              </a:rPr>
              <a:t>1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x</a:t>
            </a:r>
            <a:r>
              <a:rPr lang="en-US" sz="2500" baseline="-25000" dirty="0">
                <a:solidFill>
                  <a:schemeClr val="tx2"/>
                </a:solidFill>
              </a:rPr>
              <a:t>2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x</a:t>
            </a:r>
            <a:r>
              <a:rPr lang="en-US" sz="2500" baseline="-25000" dirty="0">
                <a:solidFill>
                  <a:schemeClr val="tx2"/>
                </a:solidFill>
              </a:rPr>
              <a:t>3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x</a:t>
            </a:r>
            <a:r>
              <a:rPr lang="en-US" sz="2500" baseline="-25000" dirty="0">
                <a:solidFill>
                  <a:schemeClr val="tx2"/>
                </a:solidFill>
              </a:rPr>
              <a:t>4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…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 err="1">
                <a:solidFill>
                  <a:schemeClr val="tx2"/>
                </a:solidFill>
              </a:rPr>
              <a:t>x</a:t>
            </a:r>
            <a:r>
              <a:rPr lang="en-US" sz="2500" baseline="-25000" dirty="0" err="1">
                <a:solidFill>
                  <a:schemeClr val="tx2"/>
                </a:solidFill>
              </a:rPr>
              <a:t>k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 n</a:t>
            </a:r>
            <a:endParaRPr lang="en-US" sz="2500" dirty="0"/>
          </a:p>
          <a:p>
            <a:pPr defTabSz="299171">
              <a:lnSpc>
                <a:spcPct val="90000"/>
              </a:lnSpc>
              <a:buNone/>
            </a:pPr>
            <a:endParaRPr lang="en-US" sz="2500" dirty="0"/>
          </a:p>
          <a:p>
            <a:pPr defTabSz="299171">
              <a:lnSpc>
                <a:spcPct val="90000"/>
              </a:lnSpc>
            </a:pPr>
            <a:r>
              <a:rPr lang="en-US" sz="2500" dirty="0"/>
              <a:t>The resulting value is called  </a:t>
            </a:r>
            <a:r>
              <a:rPr lang="en-US" sz="2500" dirty="0">
                <a:solidFill>
                  <a:schemeClr val="tx2"/>
                </a:solidFill>
              </a:rPr>
              <a:t>fold (</a:t>
            </a:r>
            <a:r>
              <a:rPr lang="en-US" sz="25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2500" dirty="0">
                <a:solidFill>
                  <a:schemeClr val="tx2"/>
                </a:solidFill>
              </a:rPr>
              <a:t>) n </a:t>
            </a:r>
            <a:r>
              <a:rPr lang="en-US" sz="2500" dirty="0" err="1">
                <a:solidFill>
                  <a:schemeClr val="tx2"/>
                </a:solidFill>
              </a:rPr>
              <a:t>xs</a:t>
            </a:r>
            <a:endParaRPr lang="en-US" sz="2500" dirty="0"/>
          </a:p>
          <a:p>
            <a:pPr defTabSz="299171">
              <a:lnSpc>
                <a:spcPct val="90000"/>
              </a:lnSpc>
            </a:pPr>
            <a:r>
              <a:rPr lang="en-US" sz="2500" dirty="0"/>
              <a:t>Many useful functions on lists can be described in this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4E064DFB-CBB4-43A3-9967-D2871E10F06D}" type="slidenum">
              <a:rPr lang="en-US"/>
              <a:pPr defTabSz="914608"/>
              <a:t>4</a:t>
            </a:fld>
            <a:endParaRPr lang="en-US" dirty="0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Graphically: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831273" y="1949823"/>
            <a:ext cx="3325091" cy="2689412"/>
            <a:chOff x="576" y="1152"/>
            <a:chExt cx="2304" cy="1920"/>
          </a:xfrm>
        </p:grpSpPr>
        <p:sp>
          <p:nvSpPr>
            <p:cNvPr id="121877" name="Rectangle 4"/>
            <p:cNvSpPr>
              <a:spLocks noChangeArrowheads="1"/>
            </p:cNvSpPr>
            <p:nvPr/>
          </p:nvSpPr>
          <p:spPr bwMode="auto">
            <a:xfrm>
              <a:off x="1008" y="1152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21878" name="Rectangle 5"/>
            <p:cNvSpPr>
              <a:spLocks noChangeArrowheads="1"/>
            </p:cNvSpPr>
            <p:nvPr/>
          </p:nvSpPr>
          <p:spPr bwMode="auto">
            <a:xfrm>
              <a:off x="1456" y="1680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21879" name="Rectangle 6"/>
            <p:cNvSpPr>
              <a:spLocks noChangeArrowheads="1"/>
            </p:cNvSpPr>
            <p:nvPr/>
          </p:nvSpPr>
          <p:spPr bwMode="auto">
            <a:xfrm>
              <a:off x="1904" y="2208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21880" name="Rectangle 7"/>
            <p:cNvSpPr>
              <a:spLocks noChangeArrowheads="1"/>
            </p:cNvSpPr>
            <p:nvPr/>
          </p:nvSpPr>
          <p:spPr bwMode="auto">
            <a:xfrm>
              <a:off x="2352" y="2736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[]</a:t>
              </a:r>
            </a:p>
          </p:txBody>
        </p:sp>
        <p:sp>
          <p:nvSpPr>
            <p:cNvPr id="121881" name="Rectangle 8"/>
            <p:cNvSpPr>
              <a:spLocks noChangeArrowheads="1"/>
            </p:cNvSpPr>
            <p:nvPr/>
          </p:nvSpPr>
          <p:spPr bwMode="auto">
            <a:xfrm>
              <a:off x="576" y="1680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121882" name="Rectangle 9"/>
            <p:cNvSpPr>
              <a:spLocks noChangeArrowheads="1"/>
            </p:cNvSpPr>
            <p:nvPr/>
          </p:nvSpPr>
          <p:spPr bwMode="auto">
            <a:xfrm>
              <a:off x="1024" y="2208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  <p:sp>
          <p:nvSpPr>
            <p:cNvPr id="121883" name="Rectangle 10"/>
            <p:cNvSpPr>
              <a:spLocks noChangeArrowheads="1"/>
            </p:cNvSpPr>
            <p:nvPr/>
          </p:nvSpPr>
          <p:spPr bwMode="auto">
            <a:xfrm>
              <a:off x="1472" y="2736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3</a:t>
              </a:r>
            </a:p>
          </p:txBody>
        </p:sp>
        <p:sp>
          <p:nvSpPr>
            <p:cNvPr id="121884" name="Line 13"/>
            <p:cNvSpPr>
              <a:spLocks noChangeShapeType="1"/>
            </p:cNvSpPr>
            <p:nvPr/>
          </p:nvSpPr>
          <p:spPr bwMode="auto">
            <a:xfrm flipH="1">
              <a:off x="864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5" name="Line 14"/>
            <p:cNvSpPr>
              <a:spLocks noChangeShapeType="1"/>
            </p:cNvSpPr>
            <p:nvPr/>
          </p:nvSpPr>
          <p:spPr bwMode="auto">
            <a:xfrm flipH="1">
              <a:off x="1756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6" name="Line 15"/>
            <p:cNvSpPr>
              <a:spLocks noChangeShapeType="1"/>
            </p:cNvSpPr>
            <p:nvPr/>
          </p:nvSpPr>
          <p:spPr bwMode="auto">
            <a:xfrm flipH="1">
              <a:off x="1316" y="20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7" name="Line 17"/>
            <p:cNvSpPr>
              <a:spLocks noChangeShapeType="1"/>
            </p:cNvSpPr>
            <p:nvPr/>
          </p:nvSpPr>
          <p:spPr bwMode="auto">
            <a:xfrm>
              <a:off x="2432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8" name="Line 18"/>
            <p:cNvSpPr>
              <a:spLocks noChangeShapeType="1"/>
            </p:cNvSpPr>
            <p:nvPr/>
          </p:nvSpPr>
          <p:spPr bwMode="auto">
            <a:xfrm>
              <a:off x="1988" y="2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9" name="Line 19"/>
            <p:cNvSpPr>
              <a:spLocks noChangeShapeType="1"/>
            </p:cNvSpPr>
            <p:nvPr/>
          </p:nvSpPr>
          <p:spPr bwMode="auto">
            <a:xfrm>
              <a:off x="1536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779818" y="1882588"/>
            <a:ext cx="3325091" cy="2689412"/>
            <a:chOff x="576" y="1152"/>
            <a:chExt cx="2304" cy="1920"/>
          </a:xfrm>
        </p:grpSpPr>
        <p:sp>
          <p:nvSpPr>
            <p:cNvPr id="121864" name="Rectangle 22"/>
            <p:cNvSpPr>
              <a:spLocks noChangeArrowheads="1"/>
            </p:cNvSpPr>
            <p:nvPr/>
          </p:nvSpPr>
          <p:spPr bwMode="auto">
            <a:xfrm>
              <a:off x="1008" y="1152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500" dirty="0">
                  <a:solidFill>
                    <a:schemeClr val="tx2"/>
                  </a:solidFill>
                  <a:latin typeface="Symbol" pitchFamily="-109" charset="2"/>
                  <a:sym typeface="Symbol" pitchFamily="-109" charset="2"/>
                </a:rPr>
                <a:t></a:t>
              </a:r>
              <a:endParaRPr lang="en-US" sz="2500" dirty="0">
                <a:solidFill>
                  <a:schemeClr val="tx2"/>
                </a:solidFill>
              </a:endParaRPr>
            </a:p>
          </p:txBody>
        </p:sp>
        <p:sp>
          <p:nvSpPr>
            <p:cNvPr id="121865" name="Rectangle 23"/>
            <p:cNvSpPr>
              <a:spLocks noChangeArrowheads="1"/>
            </p:cNvSpPr>
            <p:nvPr/>
          </p:nvSpPr>
          <p:spPr bwMode="auto">
            <a:xfrm>
              <a:off x="1456" y="1680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500" dirty="0">
                  <a:solidFill>
                    <a:schemeClr val="tx2"/>
                  </a:solidFill>
                  <a:latin typeface="Symbol" pitchFamily="-109" charset="2"/>
                  <a:sym typeface="Symbol" pitchFamily="-109" charset="2"/>
                </a:rPr>
                <a:t></a:t>
              </a:r>
              <a:endParaRPr lang="en-US" sz="2500" dirty="0">
                <a:solidFill>
                  <a:schemeClr val="tx2"/>
                </a:solidFill>
              </a:endParaRPr>
            </a:p>
          </p:txBody>
        </p:sp>
        <p:sp>
          <p:nvSpPr>
            <p:cNvPr id="121866" name="Rectangle 24"/>
            <p:cNvSpPr>
              <a:spLocks noChangeArrowheads="1"/>
            </p:cNvSpPr>
            <p:nvPr/>
          </p:nvSpPr>
          <p:spPr bwMode="auto">
            <a:xfrm>
              <a:off x="1904" y="2208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500" dirty="0">
                  <a:solidFill>
                    <a:schemeClr val="tx2"/>
                  </a:solidFill>
                  <a:latin typeface="Symbol" pitchFamily="-109" charset="2"/>
                  <a:sym typeface="Symbol" pitchFamily="-109" charset="2"/>
                </a:rPr>
                <a:t></a:t>
              </a:r>
              <a:endParaRPr lang="en-US" sz="2500" dirty="0">
                <a:solidFill>
                  <a:schemeClr val="tx2"/>
                </a:solidFill>
              </a:endParaRPr>
            </a:p>
          </p:txBody>
        </p:sp>
        <p:sp>
          <p:nvSpPr>
            <p:cNvPr id="121867" name="Rectangle 25"/>
            <p:cNvSpPr>
              <a:spLocks noChangeArrowheads="1"/>
            </p:cNvSpPr>
            <p:nvPr/>
          </p:nvSpPr>
          <p:spPr bwMode="auto">
            <a:xfrm>
              <a:off x="2352" y="2736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n</a:t>
              </a:r>
              <a:endParaRPr lang="en-US"/>
            </a:p>
          </p:txBody>
        </p:sp>
        <p:sp>
          <p:nvSpPr>
            <p:cNvPr id="121868" name="Rectangle 26"/>
            <p:cNvSpPr>
              <a:spLocks noChangeArrowheads="1"/>
            </p:cNvSpPr>
            <p:nvPr/>
          </p:nvSpPr>
          <p:spPr bwMode="auto">
            <a:xfrm>
              <a:off x="576" y="1680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121869" name="Rectangle 27"/>
            <p:cNvSpPr>
              <a:spLocks noChangeArrowheads="1"/>
            </p:cNvSpPr>
            <p:nvPr/>
          </p:nvSpPr>
          <p:spPr bwMode="auto">
            <a:xfrm>
              <a:off x="1024" y="2208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  <p:sp>
          <p:nvSpPr>
            <p:cNvPr id="121870" name="Rectangle 28"/>
            <p:cNvSpPr>
              <a:spLocks noChangeArrowheads="1"/>
            </p:cNvSpPr>
            <p:nvPr/>
          </p:nvSpPr>
          <p:spPr bwMode="auto">
            <a:xfrm>
              <a:off x="1472" y="2736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3</a:t>
              </a:r>
            </a:p>
          </p:txBody>
        </p:sp>
        <p:sp>
          <p:nvSpPr>
            <p:cNvPr id="121871" name="Line 29"/>
            <p:cNvSpPr>
              <a:spLocks noChangeShapeType="1"/>
            </p:cNvSpPr>
            <p:nvPr/>
          </p:nvSpPr>
          <p:spPr bwMode="auto">
            <a:xfrm flipH="1">
              <a:off x="864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2" name="Line 30"/>
            <p:cNvSpPr>
              <a:spLocks noChangeShapeType="1"/>
            </p:cNvSpPr>
            <p:nvPr/>
          </p:nvSpPr>
          <p:spPr bwMode="auto">
            <a:xfrm flipH="1">
              <a:off x="1756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3" name="Line 31"/>
            <p:cNvSpPr>
              <a:spLocks noChangeShapeType="1"/>
            </p:cNvSpPr>
            <p:nvPr/>
          </p:nvSpPr>
          <p:spPr bwMode="auto">
            <a:xfrm flipH="1">
              <a:off x="1316" y="20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4" name="Line 32"/>
            <p:cNvSpPr>
              <a:spLocks noChangeShapeType="1"/>
            </p:cNvSpPr>
            <p:nvPr/>
          </p:nvSpPr>
          <p:spPr bwMode="auto">
            <a:xfrm>
              <a:off x="2432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5" name="Line 33"/>
            <p:cNvSpPr>
              <a:spLocks noChangeShapeType="1"/>
            </p:cNvSpPr>
            <p:nvPr/>
          </p:nvSpPr>
          <p:spPr bwMode="auto">
            <a:xfrm>
              <a:off x="1988" y="2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6" name="Line 34"/>
            <p:cNvSpPr>
              <a:spLocks noChangeShapeType="1"/>
            </p:cNvSpPr>
            <p:nvPr/>
          </p:nvSpPr>
          <p:spPr bwMode="auto">
            <a:xfrm>
              <a:off x="1536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862" name="AutoShape 35"/>
          <p:cNvSpPr>
            <a:spLocks noChangeArrowheads="1"/>
          </p:cNvSpPr>
          <p:nvPr/>
        </p:nvSpPr>
        <p:spPr bwMode="auto">
          <a:xfrm>
            <a:off x="3810000" y="2756647"/>
            <a:ext cx="1039091" cy="605118"/>
          </a:xfrm>
          <a:prstGeom prst="rightArrow">
            <a:avLst>
              <a:gd name="adj1" fmla="val 50000"/>
              <a:gd name="adj2" fmla="val 5616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/>
            <a:r>
              <a:rPr lang="en-US" sz="1900" dirty="0"/>
              <a:t>f</a:t>
            </a:r>
          </a:p>
        </p:txBody>
      </p:sp>
      <p:sp>
        <p:nvSpPr>
          <p:cNvPr id="121863" name="Text Box 36"/>
          <p:cNvSpPr txBox="1">
            <a:spLocks noChangeArrowheads="1"/>
          </p:cNvSpPr>
          <p:nvPr/>
        </p:nvSpPr>
        <p:spPr bwMode="auto">
          <a:xfrm>
            <a:off x="3310406" y="5378824"/>
            <a:ext cx="2436597" cy="57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</a:rPr>
              <a:t>f = </a:t>
            </a:r>
            <a:r>
              <a:rPr lang="en-US" sz="3200" dirty="0" err="1">
                <a:solidFill>
                  <a:schemeClr val="tx2"/>
                </a:solidFill>
              </a:rPr>
              <a:t>foldr</a:t>
            </a:r>
            <a:r>
              <a:rPr lang="en-US" sz="3200" dirty="0">
                <a:solidFill>
                  <a:schemeClr val="tx2"/>
                </a:solidFill>
              </a:rPr>
              <a:t> (</a:t>
            </a:r>
            <a:r>
              <a:rPr lang="en-US" sz="3200" dirty="0">
                <a:solidFill>
                  <a:schemeClr val="tx2"/>
                </a:solidFill>
                <a:latin typeface="Symbol" pitchFamily="-109" charset="2"/>
                <a:sym typeface="Symbol" pitchFamily="-109" charset="2"/>
              </a:rPr>
              <a:t></a:t>
            </a:r>
            <a:r>
              <a:rPr lang="en-US" sz="3200" dirty="0">
                <a:solidFill>
                  <a:schemeClr val="tx2"/>
                </a:solidFill>
              </a:rPr>
              <a:t>)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388EAA66-09DA-4F55-888B-62ECBB111FF7}" type="slidenum">
              <a:rPr lang="en-US"/>
              <a:pPr defTabSz="914608"/>
              <a:t>5</a:t>
            </a:fld>
            <a:endParaRPr lang="en-US" dirty="0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sum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1273" y="1949823"/>
            <a:ext cx="3325091" cy="2689412"/>
            <a:chOff x="576" y="1152"/>
            <a:chExt cx="2304" cy="1920"/>
          </a:xfrm>
        </p:grpSpPr>
        <p:sp>
          <p:nvSpPr>
            <p:cNvPr id="123925" name="Rectangle 4"/>
            <p:cNvSpPr>
              <a:spLocks noChangeArrowheads="1"/>
            </p:cNvSpPr>
            <p:nvPr/>
          </p:nvSpPr>
          <p:spPr bwMode="auto">
            <a:xfrm>
              <a:off x="1008" y="1152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23926" name="Rectangle 5"/>
            <p:cNvSpPr>
              <a:spLocks noChangeArrowheads="1"/>
            </p:cNvSpPr>
            <p:nvPr/>
          </p:nvSpPr>
          <p:spPr bwMode="auto">
            <a:xfrm>
              <a:off x="1456" y="1680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23927" name="Rectangle 6"/>
            <p:cNvSpPr>
              <a:spLocks noChangeArrowheads="1"/>
            </p:cNvSpPr>
            <p:nvPr/>
          </p:nvSpPr>
          <p:spPr bwMode="auto">
            <a:xfrm>
              <a:off x="1904" y="2208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23928" name="Rectangle 7"/>
            <p:cNvSpPr>
              <a:spLocks noChangeArrowheads="1"/>
            </p:cNvSpPr>
            <p:nvPr/>
          </p:nvSpPr>
          <p:spPr bwMode="auto">
            <a:xfrm>
              <a:off x="2352" y="2736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[]</a:t>
              </a:r>
            </a:p>
          </p:txBody>
        </p:sp>
        <p:sp>
          <p:nvSpPr>
            <p:cNvPr id="123929" name="Rectangle 8"/>
            <p:cNvSpPr>
              <a:spLocks noChangeArrowheads="1"/>
            </p:cNvSpPr>
            <p:nvPr/>
          </p:nvSpPr>
          <p:spPr bwMode="auto">
            <a:xfrm>
              <a:off x="576" y="1680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123930" name="Rectangle 9"/>
            <p:cNvSpPr>
              <a:spLocks noChangeArrowheads="1"/>
            </p:cNvSpPr>
            <p:nvPr/>
          </p:nvSpPr>
          <p:spPr bwMode="auto">
            <a:xfrm>
              <a:off x="1024" y="2208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  <p:sp>
          <p:nvSpPr>
            <p:cNvPr id="123931" name="Rectangle 10"/>
            <p:cNvSpPr>
              <a:spLocks noChangeArrowheads="1"/>
            </p:cNvSpPr>
            <p:nvPr/>
          </p:nvSpPr>
          <p:spPr bwMode="auto">
            <a:xfrm>
              <a:off x="1472" y="2736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3</a:t>
              </a:r>
            </a:p>
          </p:txBody>
        </p:sp>
        <p:sp>
          <p:nvSpPr>
            <p:cNvPr id="123932" name="Line 11"/>
            <p:cNvSpPr>
              <a:spLocks noChangeShapeType="1"/>
            </p:cNvSpPr>
            <p:nvPr/>
          </p:nvSpPr>
          <p:spPr bwMode="auto">
            <a:xfrm flipH="1">
              <a:off x="864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3" name="Line 12"/>
            <p:cNvSpPr>
              <a:spLocks noChangeShapeType="1"/>
            </p:cNvSpPr>
            <p:nvPr/>
          </p:nvSpPr>
          <p:spPr bwMode="auto">
            <a:xfrm flipH="1">
              <a:off x="1756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4" name="Line 13"/>
            <p:cNvSpPr>
              <a:spLocks noChangeShapeType="1"/>
            </p:cNvSpPr>
            <p:nvPr/>
          </p:nvSpPr>
          <p:spPr bwMode="auto">
            <a:xfrm flipH="1">
              <a:off x="1316" y="20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5" name="Line 14"/>
            <p:cNvSpPr>
              <a:spLocks noChangeShapeType="1"/>
            </p:cNvSpPr>
            <p:nvPr/>
          </p:nvSpPr>
          <p:spPr bwMode="auto">
            <a:xfrm>
              <a:off x="2432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6" name="Line 15"/>
            <p:cNvSpPr>
              <a:spLocks noChangeShapeType="1"/>
            </p:cNvSpPr>
            <p:nvPr/>
          </p:nvSpPr>
          <p:spPr bwMode="auto">
            <a:xfrm>
              <a:off x="1988" y="2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7" name="Line 16"/>
            <p:cNvSpPr>
              <a:spLocks noChangeShapeType="1"/>
            </p:cNvSpPr>
            <p:nvPr/>
          </p:nvSpPr>
          <p:spPr bwMode="auto">
            <a:xfrm>
              <a:off x="1536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779818" y="1882588"/>
            <a:ext cx="3325091" cy="2689412"/>
            <a:chOff x="576" y="1152"/>
            <a:chExt cx="2304" cy="1920"/>
          </a:xfrm>
        </p:grpSpPr>
        <p:sp>
          <p:nvSpPr>
            <p:cNvPr id="123912" name="Rectangle 18"/>
            <p:cNvSpPr>
              <a:spLocks noChangeArrowheads="1"/>
            </p:cNvSpPr>
            <p:nvPr/>
          </p:nvSpPr>
          <p:spPr bwMode="auto">
            <a:xfrm>
              <a:off x="1008" y="1152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3913" name="Rectangle 19"/>
            <p:cNvSpPr>
              <a:spLocks noChangeArrowheads="1"/>
            </p:cNvSpPr>
            <p:nvPr/>
          </p:nvSpPr>
          <p:spPr bwMode="auto">
            <a:xfrm>
              <a:off x="1456" y="1680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3914" name="Rectangle 20"/>
            <p:cNvSpPr>
              <a:spLocks noChangeArrowheads="1"/>
            </p:cNvSpPr>
            <p:nvPr/>
          </p:nvSpPr>
          <p:spPr bwMode="auto">
            <a:xfrm>
              <a:off x="1904" y="2208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3915" name="Rectangle 21"/>
            <p:cNvSpPr>
              <a:spLocks noChangeArrowheads="1"/>
            </p:cNvSpPr>
            <p:nvPr/>
          </p:nvSpPr>
          <p:spPr bwMode="auto">
            <a:xfrm>
              <a:off x="2352" y="2736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23916" name="Rectangle 22"/>
            <p:cNvSpPr>
              <a:spLocks noChangeArrowheads="1"/>
            </p:cNvSpPr>
            <p:nvPr/>
          </p:nvSpPr>
          <p:spPr bwMode="auto">
            <a:xfrm>
              <a:off x="576" y="1680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123917" name="Rectangle 23"/>
            <p:cNvSpPr>
              <a:spLocks noChangeArrowheads="1"/>
            </p:cNvSpPr>
            <p:nvPr/>
          </p:nvSpPr>
          <p:spPr bwMode="auto">
            <a:xfrm>
              <a:off x="1024" y="2208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  <p:sp>
          <p:nvSpPr>
            <p:cNvPr id="123918" name="Rectangle 24"/>
            <p:cNvSpPr>
              <a:spLocks noChangeArrowheads="1"/>
            </p:cNvSpPr>
            <p:nvPr/>
          </p:nvSpPr>
          <p:spPr bwMode="auto">
            <a:xfrm>
              <a:off x="1472" y="2736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3</a:t>
              </a:r>
            </a:p>
          </p:txBody>
        </p:sp>
        <p:sp>
          <p:nvSpPr>
            <p:cNvPr id="123919" name="Line 25"/>
            <p:cNvSpPr>
              <a:spLocks noChangeShapeType="1"/>
            </p:cNvSpPr>
            <p:nvPr/>
          </p:nvSpPr>
          <p:spPr bwMode="auto">
            <a:xfrm flipH="1">
              <a:off x="864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0" name="Line 26"/>
            <p:cNvSpPr>
              <a:spLocks noChangeShapeType="1"/>
            </p:cNvSpPr>
            <p:nvPr/>
          </p:nvSpPr>
          <p:spPr bwMode="auto">
            <a:xfrm flipH="1">
              <a:off x="1756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1" name="Line 27"/>
            <p:cNvSpPr>
              <a:spLocks noChangeShapeType="1"/>
            </p:cNvSpPr>
            <p:nvPr/>
          </p:nvSpPr>
          <p:spPr bwMode="auto">
            <a:xfrm flipH="1">
              <a:off x="1316" y="20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2" name="Line 28"/>
            <p:cNvSpPr>
              <a:spLocks noChangeShapeType="1"/>
            </p:cNvSpPr>
            <p:nvPr/>
          </p:nvSpPr>
          <p:spPr bwMode="auto">
            <a:xfrm>
              <a:off x="2432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3" name="Line 29"/>
            <p:cNvSpPr>
              <a:spLocks noChangeShapeType="1"/>
            </p:cNvSpPr>
            <p:nvPr/>
          </p:nvSpPr>
          <p:spPr bwMode="auto">
            <a:xfrm>
              <a:off x="1988" y="2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4" name="Line 30"/>
            <p:cNvSpPr>
              <a:spLocks noChangeShapeType="1"/>
            </p:cNvSpPr>
            <p:nvPr/>
          </p:nvSpPr>
          <p:spPr bwMode="auto">
            <a:xfrm>
              <a:off x="1536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10" name="AutoShape 31"/>
          <p:cNvSpPr>
            <a:spLocks noChangeArrowheads="1"/>
          </p:cNvSpPr>
          <p:nvPr/>
        </p:nvSpPr>
        <p:spPr bwMode="auto">
          <a:xfrm>
            <a:off x="3810000" y="2756647"/>
            <a:ext cx="1039091" cy="605118"/>
          </a:xfrm>
          <a:prstGeom prst="rightArrow">
            <a:avLst>
              <a:gd name="adj1" fmla="val 50000"/>
              <a:gd name="adj2" fmla="val 5616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23911" name="Text Box 32"/>
          <p:cNvSpPr txBox="1">
            <a:spLocks noChangeArrowheads="1"/>
          </p:cNvSpPr>
          <p:nvPr/>
        </p:nvSpPr>
        <p:spPr bwMode="auto">
          <a:xfrm>
            <a:off x="3039886" y="5378824"/>
            <a:ext cx="2898262" cy="57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</a:rPr>
              <a:t>sum = </a:t>
            </a:r>
            <a:r>
              <a:rPr lang="en-US" sz="3200" dirty="0" err="1">
                <a:solidFill>
                  <a:schemeClr val="tx2"/>
                </a:solidFill>
              </a:rPr>
              <a:t>foldr</a:t>
            </a:r>
            <a:r>
              <a:rPr lang="en-US" sz="3200" dirty="0">
                <a:solidFill>
                  <a:schemeClr val="tx2"/>
                </a:solidFill>
              </a:rPr>
              <a:t> (+)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18578783-B5F5-4045-A596-8D99C89CAFA8}" type="slidenum">
              <a:rPr lang="en-US"/>
              <a:pPr defTabSz="914608"/>
              <a:t>6</a:t>
            </a:fld>
            <a:endParaRPr lang="en-US" dirty="0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product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1273" y="1949823"/>
            <a:ext cx="3325091" cy="2689412"/>
            <a:chOff x="576" y="1152"/>
            <a:chExt cx="2304" cy="1920"/>
          </a:xfrm>
        </p:grpSpPr>
        <p:sp>
          <p:nvSpPr>
            <p:cNvPr id="125973" name="Rectangle 4"/>
            <p:cNvSpPr>
              <a:spLocks noChangeArrowheads="1"/>
            </p:cNvSpPr>
            <p:nvPr/>
          </p:nvSpPr>
          <p:spPr bwMode="auto">
            <a:xfrm>
              <a:off x="1008" y="1152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25974" name="Rectangle 5"/>
            <p:cNvSpPr>
              <a:spLocks noChangeArrowheads="1"/>
            </p:cNvSpPr>
            <p:nvPr/>
          </p:nvSpPr>
          <p:spPr bwMode="auto">
            <a:xfrm>
              <a:off x="1456" y="1680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25975" name="Rectangle 6"/>
            <p:cNvSpPr>
              <a:spLocks noChangeArrowheads="1"/>
            </p:cNvSpPr>
            <p:nvPr/>
          </p:nvSpPr>
          <p:spPr bwMode="auto">
            <a:xfrm>
              <a:off x="1904" y="2208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25976" name="Rectangle 7"/>
            <p:cNvSpPr>
              <a:spLocks noChangeArrowheads="1"/>
            </p:cNvSpPr>
            <p:nvPr/>
          </p:nvSpPr>
          <p:spPr bwMode="auto">
            <a:xfrm>
              <a:off x="2352" y="2736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[]</a:t>
              </a:r>
            </a:p>
          </p:txBody>
        </p:sp>
        <p:sp>
          <p:nvSpPr>
            <p:cNvPr id="125977" name="Rectangle 8"/>
            <p:cNvSpPr>
              <a:spLocks noChangeArrowheads="1"/>
            </p:cNvSpPr>
            <p:nvPr/>
          </p:nvSpPr>
          <p:spPr bwMode="auto">
            <a:xfrm>
              <a:off x="576" y="1680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125978" name="Rectangle 9"/>
            <p:cNvSpPr>
              <a:spLocks noChangeArrowheads="1"/>
            </p:cNvSpPr>
            <p:nvPr/>
          </p:nvSpPr>
          <p:spPr bwMode="auto">
            <a:xfrm>
              <a:off x="1024" y="2208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  <p:sp>
          <p:nvSpPr>
            <p:cNvPr id="125979" name="Rectangle 10"/>
            <p:cNvSpPr>
              <a:spLocks noChangeArrowheads="1"/>
            </p:cNvSpPr>
            <p:nvPr/>
          </p:nvSpPr>
          <p:spPr bwMode="auto">
            <a:xfrm>
              <a:off x="1472" y="2736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3</a:t>
              </a:r>
            </a:p>
          </p:txBody>
        </p:sp>
        <p:sp>
          <p:nvSpPr>
            <p:cNvPr id="125980" name="Line 11"/>
            <p:cNvSpPr>
              <a:spLocks noChangeShapeType="1"/>
            </p:cNvSpPr>
            <p:nvPr/>
          </p:nvSpPr>
          <p:spPr bwMode="auto">
            <a:xfrm flipH="1">
              <a:off x="864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1" name="Line 12"/>
            <p:cNvSpPr>
              <a:spLocks noChangeShapeType="1"/>
            </p:cNvSpPr>
            <p:nvPr/>
          </p:nvSpPr>
          <p:spPr bwMode="auto">
            <a:xfrm flipH="1">
              <a:off x="1756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2" name="Line 13"/>
            <p:cNvSpPr>
              <a:spLocks noChangeShapeType="1"/>
            </p:cNvSpPr>
            <p:nvPr/>
          </p:nvSpPr>
          <p:spPr bwMode="auto">
            <a:xfrm flipH="1">
              <a:off x="1316" y="20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3" name="Line 14"/>
            <p:cNvSpPr>
              <a:spLocks noChangeShapeType="1"/>
            </p:cNvSpPr>
            <p:nvPr/>
          </p:nvSpPr>
          <p:spPr bwMode="auto">
            <a:xfrm>
              <a:off x="2432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4" name="Line 15"/>
            <p:cNvSpPr>
              <a:spLocks noChangeShapeType="1"/>
            </p:cNvSpPr>
            <p:nvPr/>
          </p:nvSpPr>
          <p:spPr bwMode="auto">
            <a:xfrm>
              <a:off x="1988" y="2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5" name="Line 16"/>
            <p:cNvSpPr>
              <a:spLocks noChangeShapeType="1"/>
            </p:cNvSpPr>
            <p:nvPr/>
          </p:nvSpPr>
          <p:spPr bwMode="auto">
            <a:xfrm>
              <a:off x="1536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779818" y="1882588"/>
            <a:ext cx="3325091" cy="2689412"/>
            <a:chOff x="576" y="1152"/>
            <a:chExt cx="2304" cy="1920"/>
          </a:xfrm>
        </p:grpSpPr>
        <p:sp>
          <p:nvSpPr>
            <p:cNvPr id="125960" name="Rectangle 18"/>
            <p:cNvSpPr>
              <a:spLocks noChangeArrowheads="1"/>
            </p:cNvSpPr>
            <p:nvPr/>
          </p:nvSpPr>
          <p:spPr bwMode="auto">
            <a:xfrm>
              <a:off x="1008" y="1152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*</a:t>
              </a:r>
            </a:p>
          </p:txBody>
        </p:sp>
        <p:sp>
          <p:nvSpPr>
            <p:cNvPr id="125961" name="Rectangle 19"/>
            <p:cNvSpPr>
              <a:spLocks noChangeArrowheads="1"/>
            </p:cNvSpPr>
            <p:nvPr/>
          </p:nvSpPr>
          <p:spPr bwMode="auto">
            <a:xfrm>
              <a:off x="1456" y="1680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*</a:t>
              </a:r>
            </a:p>
          </p:txBody>
        </p:sp>
        <p:sp>
          <p:nvSpPr>
            <p:cNvPr id="125962" name="Rectangle 20"/>
            <p:cNvSpPr>
              <a:spLocks noChangeArrowheads="1"/>
            </p:cNvSpPr>
            <p:nvPr/>
          </p:nvSpPr>
          <p:spPr bwMode="auto">
            <a:xfrm>
              <a:off x="1904" y="2208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*</a:t>
              </a:r>
            </a:p>
          </p:txBody>
        </p:sp>
        <p:sp>
          <p:nvSpPr>
            <p:cNvPr id="125963" name="Rectangle 21"/>
            <p:cNvSpPr>
              <a:spLocks noChangeArrowheads="1"/>
            </p:cNvSpPr>
            <p:nvPr/>
          </p:nvSpPr>
          <p:spPr bwMode="auto">
            <a:xfrm>
              <a:off x="2352" y="2736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25964" name="Rectangle 22"/>
            <p:cNvSpPr>
              <a:spLocks noChangeArrowheads="1"/>
            </p:cNvSpPr>
            <p:nvPr/>
          </p:nvSpPr>
          <p:spPr bwMode="auto">
            <a:xfrm>
              <a:off x="576" y="1680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125965" name="Rectangle 23"/>
            <p:cNvSpPr>
              <a:spLocks noChangeArrowheads="1"/>
            </p:cNvSpPr>
            <p:nvPr/>
          </p:nvSpPr>
          <p:spPr bwMode="auto">
            <a:xfrm>
              <a:off x="1024" y="2208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  <p:sp>
          <p:nvSpPr>
            <p:cNvPr id="125966" name="Rectangle 24"/>
            <p:cNvSpPr>
              <a:spLocks noChangeArrowheads="1"/>
            </p:cNvSpPr>
            <p:nvPr/>
          </p:nvSpPr>
          <p:spPr bwMode="auto">
            <a:xfrm>
              <a:off x="1472" y="2736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3</a:t>
              </a:r>
            </a:p>
          </p:txBody>
        </p:sp>
        <p:sp>
          <p:nvSpPr>
            <p:cNvPr id="125967" name="Line 25"/>
            <p:cNvSpPr>
              <a:spLocks noChangeShapeType="1"/>
            </p:cNvSpPr>
            <p:nvPr/>
          </p:nvSpPr>
          <p:spPr bwMode="auto">
            <a:xfrm flipH="1">
              <a:off x="864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8" name="Line 26"/>
            <p:cNvSpPr>
              <a:spLocks noChangeShapeType="1"/>
            </p:cNvSpPr>
            <p:nvPr/>
          </p:nvSpPr>
          <p:spPr bwMode="auto">
            <a:xfrm flipH="1">
              <a:off x="1756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9" name="Line 27"/>
            <p:cNvSpPr>
              <a:spLocks noChangeShapeType="1"/>
            </p:cNvSpPr>
            <p:nvPr/>
          </p:nvSpPr>
          <p:spPr bwMode="auto">
            <a:xfrm flipH="1">
              <a:off x="1316" y="20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0" name="Line 28"/>
            <p:cNvSpPr>
              <a:spLocks noChangeShapeType="1"/>
            </p:cNvSpPr>
            <p:nvPr/>
          </p:nvSpPr>
          <p:spPr bwMode="auto">
            <a:xfrm>
              <a:off x="2432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1" name="Line 29"/>
            <p:cNvSpPr>
              <a:spLocks noChangeShapeType="1"/>
            </p:cNvSpPr>
            <p:nvPr/>
          </p:nvSpPr>
          <p:spPr bwMode="auto">
            <a:xfrm>
              <a:off x="1988" y="2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2" name="Line 30"/>
            <p:cNvSpPr>
              <a:spLocks noChangeShapeType="1"/>
            </p:cNvSpPr>
            <p:nvPr/>
          </p:nvSpPr>
          <p:spPr bwMode="auto">
            <a:xfrm>
              <a:off x="1536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958" name="AutoShape 31"/>
          <p:cNvSpPr>
            <a:spLocks noChangeArrowheads="1"/>
          </p:cNvSpPr>
          <p:nvPr/>
        </p:nvSpPr>
        <p:spPr bwMode="auto">
          <a:xfrm>
            <a:off x="3810000" y="2756647"/>
            <a:ext cx="1039091" cy="605118"/>
          </a:xfrm>
          <a:prstGeom prst="rightArrow">
            <a:avLst>
              <a:gd name="adj1" fmla="val 50000"/>
              <a:gd name="adj2" fmla="val 5616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25959" name="Text Box 32"/>
          <p:cNvSpPr txBox="1">
            <a:spLocks noChangeArrowheads="1"/>
          </p:cNvSpPr>
          <p:nvPr/>
        </p:nvSpPr>
        <p:spPr bwMode="auto">
          <a:xfrm>
            <a:off x="2790334" y="5378824"/>
            <a:ext cx="3505607" cy="57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</a:rPr>
              <a:t>product = </a:t>
            </a:r>
            <a:r>
              <a:rPr lang="en-US" sz="3200" dirty="0" err="1">
                <a:solidFill>
                  <a:schemeClr val="tx2"/>
                </a:solidFill>
              </a:rPr>
              <a:t>foldr</a:t>
            </a:r>
            <a:r>
              <a:rPr lang="en-US" sz="3200" dirty="0">
                <a:solidFill>
                  <a:schemeClr val="tx2"/>
                </a:solidFill>
              </a:rPr>
              <a:t> (*)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4A1B556F-F585-407F-B380-A1259FF0473B}" type="slidenum">
              <a:rPr lang="en-US"/>
              <a:pPr defTabSz="914608"/>
              <a:t>7</a:t>
            </a:fld>
            <a:endParaRPr lang="en-US" dirty="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length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1273" y="1949823"/>
            <a:ext cx="3325091" cy="2689412"/>
            <a:chOff x="576" y="1152"/>
            <a:chExt cx="2304" cy="1920"/>
          </a:xfrm>
        </p:grpSpPr>
        <p:sp>
          <p:nvSpPr>
            <p:cNvPr id="128022" name="Rectangle 4"/>
            <p:cNvSpPr>
              <a:spLocks noChangeArrowheads="1"/>
            </p:cNvSpPr>
            <p:nvPr/>
          </p:nvSpPr>
          <p:spPr bwMode="auto">
            <a:xfrm>
              <a:off x="1008" y="1152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28023" name="Rectangle 5"/>
            <p:cNvSpPr>
              <a:spLocks noChangeArrowheads="1"/>
            </p:cNvSpPr>
            <p:nvPr/>
          </p:nvSpPr>
          <p:spPr bwMode="auto">
            <a:xfrm>
              <a:off x="1456" y="1680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28024" name="Rectangle 6"/>
            <p:cNvSpPr>
              <a:spLocks noChangeArrowheads="1"/>
            </p:cNvSpPr>
            <p:nvPr/>
          </p:nvSpPr>
          <p:spPr bwMode="auto">
            <a:xfrm>
              <a:off x="1904" y="2208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28025" name="Rectangle 7"/>
            <p:cNvSpPr>
              <a:spLocks noChangeArrowheads="1"/>
            </p:cNvSpPr>
            <p:nvPr/>
          </p:nvSpPr>
          <p:spPr bwMode="auto">
            <a:xfrm>
              <a:off x="2352" y="2736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[]</a:t>
              </a:r>
            </a:p>
          </p:txBody>
        </p:sp>
        <p:sp>
          <p:nvSpPr>
            <p:cNvPr id="128026" name="Rectangle 8"/>
            <p:cNvSpPr>
              <a:spLocks noChangeArrowheads="1"/>
            </p:cNvSpPr>
            <p:nvPr/>
          </p:nvSpPr>
          <p:spPr bwMode="auto">
            <a:xfrm>
              <a:off x="576" y="1680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128027" name="Rectangle 9"/>
            <p:cNvSpPr>
              <a:spLocks noChangeArrowheads="1"/>
            </p:cNvSpPr>
            <p:nvPr/>
          </p:nvSpPr>
          <p:spPr bwMode="auto">
            <a:xfrm>
              <a:off x="1024" y="2208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  <p:sp>
          <p:nvSpPr>
            <p:cNvPr id="128028" name="Rectangle 10"/>
            <p:cNvSpPr>
              <a:spLocks noChangeArrowheads="1"/>
            </p:cNvSpPr>
            <p:nvPr/>
          </p:nvSpPr>
          <p:spPr bwMode="auto">
            <a:xfrm>
              <a:off x="1472" y="2736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3</a:t>
              </a:r>
            </a:p>
          </p:txBody>
        </p:sp>
        <p:sp>
          <p:nvSpPr>
            <p:cNvPr id="128029" name="Line 11"/>
            <p:cNvSpPr>
              <a:spLocks noChangeShapeType="1"/>
            </p:cNvSpPr>
            <p:nvPr/>
          </p:nvSpPr>
          <p:spPr bwMode="auto">
            <a:xfrm flipH="1">
              <a:off x="864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0" name="Line 12"/>
            <p:cNvSpPr>
              <a:spLocks noChangeShapeType="1"/>
            </p:cNvSpPr>
            <p:nvPr/>
          </p:nvSpPr>
          <p:spPr bwMode="auto">
            <a:xfrm flipH="1">
              <a:off x="1756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1" name="Line 13"/>
            <p:cNvSpPr>
              <a:spLocks noChangeShapeType="1"/>
            </p:cNvSpPr>
            <p:nvPr/>
          </p:nvSpPr>
          <p:spPr bwMode="auto">
            <a:xfrm flipH="1">
              <a:off x="1316" y="20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2" name="Line 14"/>
            <p:cNvSpPr>
              <a:spLocks noChangeShapeType="1"/>
            </p:cNvSpPr>
            <p:nvPr/>
          </p:nvSpPr>
          <p:spPr bwMode="auto">
            <a:xfrm>
              <a:off x="2432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3" name="Line 15"/>
            <p:cNvSpPr>
              <a:spLocks noChangeShapeType="1"/>
            </p:cNvSpPr>
            <p:nvPr/>
          </p:nvSpPr>
          <p:spPr bwMode="auto">
            <a:xfrm>
              <a:off x="1988" y="2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4" name="Line 16"/>
            <p:cNvSpPr>
              <a:spLocks noChangeShapeType="1"/>
            </p:cNvSpPr>
            <p:nvPr/>
          </p:nvSpPr>
          <p:spPr bwMode="auto">
            <a:xfrm>
              <a:off x="1536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779818" y="1882588"/>
            <a:ext cx="3325091" cy="2689412"/>
            <a:chOff x="576" y="1152"/>
            <a:chExt cx="2304" cy="1920"/>
          </a:xfrm>
        </p:grpSpPr>
        <p:sp>
          <p:nvSpPr>
            <p:cNvPr id="128009" name="Rectangle 18"/>
            <p:cNvSpPr>
              <a:spLocks noChangeArrowheads="1"/>
            </p:cNvSpPr>
            <p:nvPr/>
          </p:nvSpPr>
          <p:spPr bwMode="auto">
            <a:xfrm>
              <a:off x="1008" y="1152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cons</a:t>
              </a:r>
            </a:p>
          </p:txBody>
        </p:sp>
        <p:sp>
          <p:nvSpPr>
            <p:cNvPr id="128010" name="Rectangle 19"/>
            <p:cNvSpPr>
              <a:spLocks noChangeArrowheads="1"/>
            </p:cNvSpPr>
            <p:nvPr/>
          </p:nvSpPr>
          <p:spPr bwMode="auto">
            <a:xfrm>
              <a:off x="1456" y="1680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cons</a:t>
              </a:r>
            </a:p>
          </p:txBody>
        </p:sp>
        <p:sp>
          <p:nvSpPr>
            <p:cNvPr id="128011" name="Rectangle 20"/>
            <p:cNvSpPr>
              <a:spLocks noChangeArrowheads="1"/>
            </p:cNvSpPr>
            <p:nvPr/>
          </p:nvSpPr>
          <p:spPr bwMode="auto">
            <a:xfrm>
              <a:off x="1904" y="2208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cons</a:t>
              </a:r>
            </a:p>
          </p:txBody>
        </p:sp>
        <p:sp>
          <p:nvSpPr>
            <p:cNvPr id="128012" name="Rectangle 21"/>
            <p:cNvSpPr>
              <a:spLocks noChangeArrowheads="1"/>
            </p:cNvSpPr>
            <p:nvPr/>
          </p:nvSpPr>
          <p:spPr bwMode="auto">
            <a:xfrm>
              <a:off x="2352" y="2736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28013" name="Rectangle 22"/>
            <p:cNvSpPr>
              <a:spLocks noChangeArrowheads="1"/>
            </p:cNvSpPr>
            <p:nvPr/>
          </p:nvSpPr>
          <p:spPr bwMode="auto">
            <a:xfrm>
              <a:off x="576" y="1680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128014" name="Rectangle 23"/>
            <p:cNvSpPr>
              <a:spLocks noChangeArrowheads="1"/>
            </p:cNvSpPr>
            <p:nvPr/>
          </p:nvSpPr>
          <p:spPr bwMode="auto">
            <a:xfrm>
              <a:off x="1024" y="2208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  <p:sp>
          <p:nvSpPr>
            <p:cNvPr id="128015" name="Rectangle 24"/>
            <p:cNvSpPr>
              <a:spLocks noChangeArrowheads="1"/>
            </p:cNvSpPr>
            <p:nvPr/>
          </p:nvSpPr>
          <p:spPr bwMode="auto">
            <a:xfrm>
              <a:off x="1472" y="2736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3</a:t>
              </a:r>
            </a:p>
          </p:txBody>
        </p:sp>
        <p:sp>
          <p:nvSpPr>
            <p:cNvPr id="128016" name="Line 25"/>
            <p:cNvSpPr>
              <a:spLocks noChangeShapeType="1"/>
            </p:cNvSpPr>
            <p:nvPr/>
          </p:nvSpPr>
          <p:spPr bwMode="auto">
            <a:xfrm flipH="1">
              <a:off x="864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7" name="Line 26"/>
            <p:cNvSpPr>
              <a:spLocks noChangeShapeType="1"/>
            </p:cNvSpPr>
            <p:nvPr/>
          </p:nvSpPr>
          <p:spPr bwMode="auto">
            <a:xfrm flipH="1">
              <a:off x="1756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8" name="Line 27"/>
            <p:cNvSpPr>
              <a:spLocks noChangeShapeType="1"/>
            </p:cNvSpPr>
            <p:nvPr/>
          </p:nvSpPr>
          <p:spPr bwMode="auto">
            <a:xfrm flipH="1">
              <a:off x="1316" y="20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9" name="Line 28"/>
            <p:cNvSpPr>
              <a:spLocks noChangeShapeType="1"/>
            </p:cNvSpPr>
            <p:nvPr/>
          </p:nvSpPr>
          <p:spPr bwMode="auto">
            <a:xfrm>
              <a:off x="2432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0" name="Line 29"/>
            <p:cNvSpPr>
              <a:spLocks noChangeShapeType="1"/>
            </p:cNvSpPr>
            <p:nvPr/>
          </p:nvSpPr>
          <p:spPr bwMode="auto">
            <a:xfrm>
              <a:off x="1988" y="2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1" name="Line 30"/>
            <p:cNvSpPr>
              <a:spLocks noChangeShapeType="1"/>
            </p:cNvSpPr>
            <p:nvPr/>
          </p:nvSpPr>
          <p:spPr bwMode="auto">
            <a:xfrm>
              <a:off x="1536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006" name="AutoShape 31"/>
          <p:cNvSpPr>
            <a:spLocks noChangeArrowheads="1"/>
          </p:cNvSpPr>
          <p:nvPr/>
        </p:nvSpPr>
        <p:spPr bwMode="auto">
          <a:xfrm>
            <a:off x="3810000" y="2756647"/>
            <a:ext cx="1039091" cy="605118"/>
          </a:xfrm>
          <a:prstGeom prst="rightArrow">
            <a:avLst>
              <a:gd name="adj1" fmla="val 50000"/>
              <a:gd name="adj2" fmla="val 5616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28007" name="Text Box 32"/>
          <p:cNvSpPr txBox="1">
            <a:spLocks noChangeArrowheads="1"/>
          </p:cNvSpPr>
          <p:nvPr/>
        </p:nvSpPr>
        <p:spPr bwMode="auto">
          <a:xfrm>
            <a:off x="6221558" y="1546412"/>
            <a:ext cx="1743330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cons x ys = 1 + ys</a:t>
            </a:r>
          </a:p>
        </p:txBody>
      </p:sp>
      <p:sp>
        <p:nvSpPr>
          <p:cNvPr id="128008" name="Text Box 33"/>
          <p:cNvSpPr txBox="1">
            <a:spLocks noChangeArrowheads="1"/>
          </p:cNvSpPr>
          <p:nvPr/>
        </p:nvSpPr>
        <p:spPr bwMode="auto">
          <a:xfrm>
            <a:off x="1869781" y="5378824"/>
            <a:ext cx="5274553" cy="57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</a:rPr>
              <a:t>length = </a:t>
            </a:r>
            <a:r>
              <a:rPr lang="en-US" sz="3200" dirty="0" err="1">
                <a:solidFill>
                  <a:schemeClr val="tx2"/>
                </a:solidFill>
              </a:rPr>
              <a:t>foldr</a:t>
            </a:r>
            <a:r>
              <a:rPr lang="en-US" sz="3200" dirty="0">
                <a:solidFill>
                  <a:schemeClr val="tx2"/>
                </a:solidFill>
              </a:rPr>
              <a:t> (\x </a:t>
            </a:r>
            <a:r>
              <a:rPr lang="en-US" sz="3200" dirty="0" err="1">
                <a:solidFill>
                  <a:schemeClr val="tx2"/>
                </a:solidFill>
              </a:rPr>
              <a:t>ys</a:t>
            </a:r>
            <a:r>
              <a:rPr lang="en-US" sz="3200" dirty="0">
                <a:solidFill>
                  <a:schemeClr val="tx2"/>
                </a:solidFill>
              </a:rPr>
              <a:t> -&gt; 1 + </a:t>
            </a:r>
            <a:r>
              <a:rPr lang="en-US" sz="3200" dirty="0" err="1">
                <a:solidFill>
                  <a:schemeClr val="tx2"/>
                </a:solidFill>
              </a:rPr>
              <a:t>ys</a:t>
            </a:r>
            <a:r>
              <a:rPr lang="en-US" sz="3200" dirty="0">
                <a:solidFill>
                  <a:schemeClr val="tx2"/>
                </a:solidFill>
              </a:rPr>
              <a:t>)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1C60EEC0-779E-429E-ADA1-6D788626A86E}" type="slidenum">
              <a:rPr lang="en-US"/>
              <a:pPr defTabSz="914608"/>
              <a:t>8</a:t>
            </a:fld>
            <a:endParaRPr lang="en-US" dirty="0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map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1273" y="1949823"/>
            <a:ext cx="3325091" cy="2689412"/>
            <a:chOff x="576" y="1152"/>
            <a:chExt cx="2304" cy="1920"/>
          </a:xfrm>
        </p:grpSpPr>
        <p:sp>
          <p:nvSpPr>
            <p:cNvPr id="130070" name="Rectangle 4"/>
            <p:cNvSpPr>
              <a:spLocks noChangeArrowheads="1"/>
            </p:cNvSpPr>
            <p:nvPr/>
          </p:nvSpPr>
          <p:spPr bwMode="auto">
            <a:xfrm>
              <a:off x="1008" y="1152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30071" name="Rectangle 5"/>
            <p:cNvSpPr>
              <a:spLocks noChangeArrowheads="1"/>
            </p:cNvSpPr>
            <p:nvPr/>
          </p:nvSpPr>
          <p:spPr bwMode="auto">
            <a:xfrm>
              <a:off x="1456" y="1680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30072" name="Rectangle 6"/>
            <p:cNvSpPr>
              <a:spLocks noChangeArrowheads="1"/>
            </p:cNvSpPr>
            <p:nvPr/>
          </p:nvSpPr>
          <p:spPr bwMode="auto">
            <a:xfrm>
              <a:off x="1904" y="2208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30073" name="Rectangle 7"/>
            <p:cNvSpPr>
              <a:spLocks noChangeArrowheads="1"/>
            </p:cNvSpPr>
            <p:nvPr/>
          </p:nvSpPr>
          <p:spPr bwMode="auto">
            <a:xfrm>
              <a:off x="2352" y="2736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[]</a:t>
              </a:r>
            </a:p>
          </p:txBody>
        </p:sp>
        <p:sp>
          <p:nvSpPr>
            <p:cNvPr id="130074" name="Rectangle 8"/>
            <p:cNvSpPr>
              <a:spLocks noChangeArrowheads="1"/>
            </p:cNvSpPr>
            <p:nvPr/>
          </p:nvSpPr>
          <p:spPr bwMode="auto">
            <a:xfrm>
              <a:off x="576" y="1680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130075" name="Rectangle 9"/>
            <p:cNvSpPr>
              <a:spLocks noChangeArrowheads="1"/>
            </p:cNvSpPr>
            <p:nvPr/>
          </p:nvSpPr>
          <p:spPr bwMode="auto">
            <a:xfrm>
              <a:off x="1024" y="2208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  <p:sp>
          <p:nvSpPr>
            <p:cNvPr id="130076" name="Rectangle 10"/>
            <p:cNvSpPr>
              <a:spLocks noChangeArrowheads="1"/>
            </p:cNvSpPr>
            <p:nvPr/>
          </p:nvSpPr>
          <p:spPr bwMode="auto">
            <a:xfrm>
              <a:off x="1472" y="2736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3</a:t>
              </a:r>
            </a:p>
          </p:txBody>
        </p:sp>
        <p:sp>
          <p:nvSpPr>
            <p:cNvPr id="130077" name="Line 11"/>
            <p:cNvSpPr>
              <a:spLocks noChangeShapeType="1"/>
            </p:cNvSpPr>
            <p:nvPr/>
          </p:nvSpPr>
          <p:spPr bwMode="auto">
            <a:xfrm flipH="1">
              <a:off x="864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8" name="Line 12"/>
            <p:cNvSpPr>
              <a:spLocks noChangeShapeType="1"/>
            </p:cNvSpPr>
            <p:nvPr/>
          </p:nvSpPr>
          <p:spPr bwMode="auto">
            <a:xfrm flipH="1">
              <a:off x="1756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9" name="Line 13"/>
            <p:cNvSpPr>
              <a:spLocks noChangeShapeType="1"/>
            </p:cNvSpPr>
            <p:nvPr/>
          </p:nvSpPr>
          <p:spPr bwMode="auto">
            <a:xfrm flipH="1">
              <a:off x="1316" y="20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0" name="Line 14"/>
            <p:cNvSpPr>
              <a:spLocks noChangeShapeType="1"/>
            </p:cNvSpPr>
            <p:nvPr/>
          </p:nvSpPr>
          <p:spPr bwMode="auto">
            <a:xfrm>
              <a:off x="2432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1" name="Line 15"/>
            <p:cNvSpPr>
              <a:spLocks noChangeShapeType="1"/>
            </p:cNvSpPr>
            <p:nvPr/>
          </p:nvSpPr>
          <p:spPr bwMode="auto">
            <a:xfrm>
              <a:off x="1988" y="2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2" name="Line 16"/>
            <p:cNvSpPr>
              <a:spLocks noChangeShapeType="1"/>
            </p:cNvSpPr>
            <p:nvPr/>
          </p:nvSpPr>
          <p:spPr bwMode="auto">
            <a:xfrm>
              <a:off x="1536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779818" y="1882588"/>
            <a:ext cx="3325091" cy="2689412"/>
            <a:chOff x="576" y="1152"/>
            <a:chExt cx="2304" cy="1920"/>
          </a:xfrm>
        </p:grpSpPr>
        <p:sp>
          <p:nvSpPr>
            <p:cNvPr id="130057" name="Rectangle 18"/>
            <p:cNvSpPr>
              <a:spLocks noChangeArrowheads="1"/>
            </p:cNvSpPr>
            <p:nvPr/>
          </p:nvSpPr>
          <p:spPr bwMode="auto">
            <a:xfrm>
              <a:off x="1008" y="1152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cons</a:t>
              </a:r>
            </a:p>
          </p:txBody>
        </p:sp>
        <p:sp>
          <p:nvSpPr>
            <p:cNvPr id="130058" name="Rectangle 19"/>
            <p:cNvSpPr>
              <a:spLocks noChangeArrowheads="1"/>
            </p:cNvSpPr>
            <p:nvPr/>
          </p:nvSpPr>
          <p:spPr bwMode="auto">
            <a:xfrm>
              <a:off x="1456" y="1680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cons</a:t>
              </a:r>
            </a:p>
          </p:txBody>
        </p:sp>
        <p:sp>
          <p:nvSpPr>
            <p:cNvPr id="130059" name="Rectangle 20"/>
            <p:cNvSpPr>
              <a:spLocks noChangeArrowheads="1"/>
            </p:cNvSpPr>
            <p:nvPr/>
          </p:nvSpPr>
          <p:spPr bwMode="auto">
            <a:xfrm>
              <a:off x="1904" y="2208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cons</a:t>
              </a:r>
            </a:p>
          </p:txBody>
        </p:sp>
        <p:sp>
          <p:nvSpPr>
            <p:cNvPr id="130060" name="Rectangle 21"/>
            <p:cNvSpPr>
              <a:spLocks noChangeArrowheads="1"/>
            </p:cNvSpPr>
            <p:nvPr/>
          </p:nvSpPr>
          <p:spPr bwMode="auto">
            <a:xfrm>
              <a:off x="2352" y="2736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[]</a:t>
              </a:r>
            </a:p>
          </p:txBody>
        </p:sp>
        <p:sp>
          <p:nvSpPr>
            <p:cNvPr id="130061" name="Rectangle 22"/>
            <p:cNvSpPr>
              <a:spLocks noChangeArrowheads="1"/>
            </p:cNvSpPr>
            <p:nvPr/>
          </p:nvSpPr>
          <p:spPr bwMode="auto">
            <a:xfrm>
              <a:off x="576" y="1680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130062" name="Rectangle 23"/>
            <p:cNvSpPr>
              <a:spLocks noChangeArrowheads="1"/>
            </p:cNvSpPr>
            <p:nvPr/>
          </p:nvSpPr>
          <p:spPr bwMode="auto">
            <a:xfrm>
              <a:off x="1024" y="2208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  <p:sp>
          <p:nvSpPr>
            <p:cNvPr id="130063" name="Rectangle 24"/>
            <p:cNvSpPr>
              <a:spLocks noChangeArrowheads="1"/>
            </p:cNvSpPr>
            <p:nvPr/>
          </p:nvSpPr>
          <p:spPr bwMode="auto">
            <a:xfrm>
              <a:off x="1472" y="2736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3</a:t>
              </a:r>
            </a:p>
          </p:txBody>
        </p:sp>
        <p:sp>
          <p:nvSpPr>
            <p:cNvPr id="130064" name="Line 25"/>
            <p:cNvSpPr>
              <a:spLocks noChangeShapeType="1"/>
            </p:cNvSpPr>
            <p:nvPr/>
          </p:nvSpPr>
          <p:spPr bwMode="auto">
            <a:xfrm flipH="1">
              <a:off x="864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5" name="Line 26"/>
            <p:cNvSpPr>
              <a:spLocks noChangeShapeType="1"/>
            </p:cNvSpPr>
            <p:nvPr/>
          </p:nvSpPr>
          <p:spPr bwMode="auto">
            <a:xfrm flipH="1">
              <a:off x="1756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6" name="Line 27"/>
            <p:cNvSpPr>
              <a:spLocks noChangeShapeType="1"/>
            </p:cNvSpPr>
            <p:nvPr/>
          </p:nvSpPr>
          <p:spPr bwMode="auto">
            <a:xfrm flipH="1">
              <a:off x="1316" y="20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7" name="Line 28"/>
            <p:cNvSpPr>
              <a:spLocks noChangeShapeType="1"/>
            </p:cNvSpPr>
            <p:nvPr/>
          </p:nvSpPr>
          <p:spPr bwMode="auto">
            <a:xfrm>
              <a:off x="2432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8" name="Line 29"/>
            <p:cNvSpPr>
              <a:spLocks noChangeShapeType="1"/>
            </p:cNvSpPr>
            <p:nvPr/>
          </p:nvSpPr>
          <p:spPr bwMode="auto">
            <a:xfrm>
              <a:off x="1988" y="2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9" name="Line 30"/>
            <p:cNvSpPr>
              <a:spLocks noChangeShapeType="1"/>
            </p:cNvSpPr>
            <p:nvPr/>
          </p:nvSpPr>
          <p:spPr bwMode="auto">
            <a:xfrm>
              <a:off x="1536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054" name="AutoShape 31"/>
          <p:cNvSpPr>
            <a:spLocks noChangeArrowheads="1"/>
          </p:cNvSpPr>
          <p:nvPr/>
        </p:nvSpPr>
        <p:spPr bwMode="auto">
          <a:xfrm>
            <a:off x="3810000" y="2756647"/>
            <a:ext cx="1039091" cy="605118"/>
          </a:xfrm>
          <a:prstGeom prst="rightArrow">
            <a:avLst>
              <a:gd name="adj1" fmla="val 50000"/>
              <a:gd name="adj2" fmla="val 5616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0055" name="Text Box 32"/>
          <p:cNvSpPr txBox="1">
            <a:spLocks noChangeArrowheads="1"/>
          </p:cNvSpPr>
          <p:nvPr/>
        </p:nvSpPr>
        <p:spPr bwMode="auto">
          <a:xfrm>
            <a:off x="6277841" y="1546412"/>
            <a:ext cx="169043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cons x ys = f x:ys</a:t>
            </a:r>
          </a:p>
        </p:txBody>
      </p:sp>
      <p:sp>
        <p:nvSpPr>
          <p:cNvPr id="130056" name="Text Box 33"/>
          <p:cNvSpPr txBox="1">
            <a:spLocks noChangeArrowheads="1"/>
          </p:cNvSpPr>
          <p:nvPr/>
        </p:nvSpPr>
        <p:spPr bwMode="auto">
          <a:xfrm>
            <a:off x="1722038" y="5378824"/>
            <a:ext cx="5316038" cy="57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</a:rPr>
              <a:t>map f = </a:t>
            </a:r>
            <a:r>
              <a:rPr lang="en-US" sz="3200" dirty="0" err="1">
                <a:solidFill>
                  <a:schemeClr val="tx2"/>
                </a:solidFill>
              </a:rPr>
              <a:t>foldr</a:t>
            </a:r>
            <a:r>
              <a:rPr lang="en-US" sz="3200" dirty="0">
                <a:solidFill>
                  <a:schemeClr val="tx2"/>
                </a:solidFill>
              </a:rPr>
              <a:t> (\x </a:t>
            </a:r>
            <a:r>
              <a:rPr lang="en-US" sz="3200" dirty="0" err="1">
                <a:solidFill>
                  <a:schemeClr val="tx2"/>
                </a:solidFill>
              </a:rPr>
              <a:t>ys</a:t>
            </a:r>
            <a:r>
              <a:rPr lang="en-US" sz="3200" dirty="0">
                <a:solidFill>
                  <a:schemeClr val="tx2"/>
                </a:solidFill>
              </a:rPr>
              <a:t> -&gt; f x : </a:t>
            </a:r>
            <a:r>
              <a:rPr lang="en-US" sz="3200" dirty="0" err="1">
                <a:solidFill>
                  <a:schemeClr val="tx2"/>
                </a:solidFill>
              </a:rPr>
              <a:t>ys</a:t>
            </a:r>
            <a:r>
              <a:rPr lang="en-US" sz="3200" dirty="0">
                <a:solidFill>
                  <a:schemeClr val="tx2"/>
                </a:solidFill>
              </a:rPr>
              <a:t>) 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608"/>
            <a:fld id="{C86D0EB0-6CD8-412D-AB19-8CD3291C236E}" type="slidenum">
              <a:rPr lang="en-US"/>
              <a:pPr defTabSz="914608"/>
              <a:t>9</a:t>
            </a:fld>
            <a:endParaRPr lang="en-US" dirty="0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filter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1273" y="1949823"/>
            <a:ext cx="3325091" cy="2689412"/>
            <a:chOff x="576" y="1152"/>
            <a:chExt cx="2304" cy="1920"/>
          </a:xfrm>
        </p:grpSpPr>
        <p:sp>
          <p:nvSpPr>
            <p:cNvPr id="132118" name="Rectangle 4"/>
            <p:cNvSpPr>
              <a:spLocks noChangeArrowheads="1"/>
            </p:cNvSpPr>
            <p:nvPr/>
          </p:nvSpPr>
          <p:spPr bwMode="auto">
            <a:xfrm>
              <a:off x="1008" y="1152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32119" name="Rectangle 5"/>
            <p:cNvSpPr>
              <a:spLocks noChangeArrowheads="1"/>
            </p:cNvSpPr>
            <p:nvPr/>
          </p:nvSpPr>
          <p:spPr bwMode="auto">
            <a:xfrm>
              <a:off x="1456" y="1680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32120" name="Rectangle 6"/>
            <p:cNvSpPr>
              <a:spLocks noChangeArrowheads="1"/>
            </p:cNvSpPr>
            <p:nvPr/>
          </p:nvSpPr>
          <p:spPr bwMode="auto">
            <a:xfrm>
              <a:off x="1904" y="2208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:</a:t>
              </a:r>
            </a:p>
          </p:txBody>
        </p:sp>
        <p:sp>
          <p:nvSpPr>
            <p:cNvPr id="132121" name="Rectangle 7"/>
            <p:cNvSpPr>
              <a:spLocks noChangeArrowheads="1"/>
            </p:cNvSpPr>
            <p:nvPr/>
          </p:nvSpPr>
          <p:spPr bwMode="auto">
            <a:xfrm>
              <a:off x="2352" y="2736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[]</a:t>
              </a:r>
            </a:p>
          </p:txBody>
        </p:sp>
        <p:sp>
          <p:nvSpPr>
            <p:cNvPr id="132122" name="Rectangle 8"/>
            <p:cNvSpPr>
              <a:spLocks noChangeArrowheads="1"/>
            </p:cNvSpPr>
            <p:nvPr/>
          </p:nvSpPr>
          <p:spPr bwMode="auto">
            <a:xfrm>
              <a:off x="576" y="1680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132123" name="Rectangle 9"/>
            <p:cNvSpPr>
              <a:spLocks noChangeArrowheads="1"/>
            </p:cNvSpPr>
            <p:nvPr/>
          </p:nvSpPr>
          <p:spPr bwMode="auto">
            <a:xfrm>
              <a:off x="1024" y="2208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  <p:sp>
          <p:nvSpPr>
            <p:cNvPr id="132124" name="Rectangle 10"/>
            <p:cNvSpPr>
              <a:spLocks noChangeArrowheads="1"/>
            </p:cNvSpPr>
            <p:nvPr/>
          </p:nvSpPr>
          <p:spPr bwMode="auto">
            <a:xfrm>
              <a:off x="1472" y="2736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3</a:t>
              </a:r>
            </a:p>
          </p:txBody>
        </p:sp>
        <p:sp>
          <p:nvSpPr>
            <p:cNvPr id="132125" name="Line 11"/>
            <p:cNvSpPr>
              <a:spLocks noChangeShapeType="1"/>
            </p:cNvSpPr>
            <p:nvPr/>
          </p:nvSpPr>
          <p:spPr bwMode="auto">
            <a:xfrm flipH="1">
              <a:off x="864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Line 12"/>
            <p:cNvSpPr>
              <a:spLocks noChangeShapeType="1"/>
            </p:cNvSpPr>
            <p:nvPr/>
          </p:nvSpPr>
          <p:spPr bwMode="auto">
            <a:xfrm flipH="1">
              <a:off x="1756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7" name="Line 13"/>
            <p:cNvSpPr>
              <a:spLocks noChangeShapeType="1"/>
            </p:cNvSpPr>
            <p:nvPr/>
          </p:nvSpPr>
          <p:spPr bwMode="auto">
            <a:xfrm flipH="1">
              <a:off x="1316" y="20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8" name="Line 14"/>
            <p:cNvSpPr>
              <a:spLocks noChangeShapeType="1"/>
            </p:cNvSpPr>
            <p:nvPr/>
          </p:nvSpPr>
          <p:spPr bwMode="auto">
            <a:xfrm>
              <a:off x="2432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9" name="Line 15"/>
            <p:cNvSpPr>
              <a:spLocks noChangeShapeType="1"/>
            </p:cNvSpPr>
            <p:nvPr/>
          </p:nvSpPr>
          <p:spPr bwMode="auto">
            <a:xfrm>
              <a:off x="1988" y="2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0" name="Line 16"/>
            <p:cNvSpPr>
              <a:spLocks noChangeShapeType="1"/>
            </p:cNvSpPr>
            <p:nvPr/>
          </p:nvSpPr>
          <p:spPr bwMode="auto">
            <a:xfrm>
              <a:off x="1536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779818" y="1882588"/>
            <a:ext cx="3325091" cy="2689412"/>
            <a:chOff x="576" y="1152"/>
            <a:chExt cx="2304" cy="1920"/>
          </a:xfrm>
        </p:grpSpPr>
        <p:sp>
          <p:nvSpPr>
            <p:cNvPr id="132105" name="Rectangle 18"/>
            <p:cNvSpPr>
              <a:spLocks noChangeArrowheads="1"/>
            </p:cNvSpPr>
            <p:nvPr/>
          </p:nvSpPr>
          <p:spPr bwMode="auto">
            <a:xfrm>
              <a:off x="1008" y="1152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cons</a:t>
              </a:r>
            </a:p>
          </p:txBody>
        </p:sp>
        <p:sp>
          <p:nvSpPr>
            <p:cNvPr id="132106" name="Rectangle 19"/>
            <p:cNvSpPr>
              <a:spLocks noChangeArrowheads="1"/>
            </p:cNvSpPr>
            <p:nvPr/>
          </p:nvSpPr>
          <p:spPr bwMode="auto">
            <a:xfrm>
              <a:off x="1456" y="1680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cons</a:t>
              </a:r>
            </a:p>
          </p:txBody>
        </p:sp>
        <p:sp>
          <p:nvSpPr>
            <p:cNvPr id="132107" name="Rectangle 20"/>
            <p:cNvSpPr>
              <a:spLocks noChangeArrowheads="1"/>
            </p:cNvSpPr>
            <p:nvPr/>
          </p:nvSpPr>
          <p:spPr bwMode="auto">
            <a:xfrm>
              <a:off x="1904" y="2208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cons</a:t>
              </a:r>
            </a:p>
          </p:txBody>
        </p:sp>
        <p:sp>
          <p:nvSpPr>
            <p:cNvPr id="132108" name="Rectangle 21"/>
            <p:cNvSpPr>
              <a:spLocks noChangeArrowheads="1"/>
            </p:cNvSpPr>
            <p:nvPr/>
          </p:nvSpPr>
          <p:spPr bwMode="auto">
            <a:xfrm>
              <a:off x="2352" y="2736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[]</a:t>
              </a:r>
            </a:p>
          </p:txBody>
        </p:sp>
        <p:sp>
          <p:nvSpPr>
            <p:cNvPr id="132109" name="Rectangle 22"/>
            <p:cNvSpPr>
              <a:spLocks noChangeArrowheads="1"/>
            </p:cNvSpPr>
            <p:nvPr/>
          </p:nvSpPr>
          <p:spPr bwMode="auto">
            <a:xfrm>
              <a:off x="576" y="1680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132110" name="Rectangle 23"/>
            <p:cNvSpPr>
              <a:spLocks noChangeArrowheads="1"/>
            </p:cNvSpPr>
            <p:nvPr/>
          </p:nvSpPr>
          <p:spPr bwMode="auto">
            <a:xfrm>
              <a:off x="1024" y="2208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  <p:sp>
          <p:nvSpPr>
            <p:cNvPr id="132111" name="Rectangle 24"/>
            <p:cNvSpPr>
              <a:spLocks noChangeArrowheads="1"/>
            </p:cNvSpPr>
            <p:nvPr/>
          </p:nvSpPr>
          <p:spPr bwMode="auto">
            <a:xfrm>
              <a:off x="1472" y="2736"/>
              <a:ext cx="528" cy="33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-25000"/>
                <a:t>3</a:t>
              </a:r>
            </a:p>
          </p:txBody>
        </p:sp>
        <p:sp>
          <p:nvSpPr>
            <p:cNvPr id="132112" name="Line 25"/>
            <p:cNvSpPr>
              <a:spLocks noChangeShapeType="1"/>
            </p:cNvSpPr>
            <p:nvPr/>
          </p:nvSpPr>
          <p:spPr bwMode="auto">
            <a:xfrm flipH="1">
              <a:off x="864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3" name="Line 26"/>
            <p:cNvSpPr>
              <a:spLocks noChangeShapeType="1"/>
            </p:cNvSpPr>
            <p:nvPr/>
          </p:nvSpPr>
          <p:spPr bwMode="auto">
            <a:xfrm flipH="1">
              <a:off x="1756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4" name="Line 27"/>
            <p:cNvSpPr>
              <a:spLocks noChangeShapeType="1"/>
            </p:cNvSpPr>
            <p:nvPr/>
          </p:nvSpPr>
          <p:spPr bwMode="auto">
            <a:xfrm flipH="1">
              <a:off x="1316" y="20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5" name="Line 28"/>
            <p:cNvSpPr>
              <a:spLocks noChangeShapeType="1"/>
            </p:cNvSpPr>
            <p:nvPr/>
          </p:nvSpPr>
          <p:spPr bwMode="auto">
            <a:xfrm>
              <a:off x="2432" y="25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6" name="Line 29"/>
            <p:cNvSpPr>
              <a:spLocks noChangeShapeType="1"/>
            </p:cNvSpPr>
            <p:nvPr/>
          </p:nvSpPr>
          <p:spPr bwMode="auto">
            <a:xfrm>
              <a:off x="1988" y="2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7" name="Line 30"/>
            <p:cNvSpPr>
              <a:spLocks noChangeShapeType="1"/>
            </p:cNvSpPr>
            <p:nvPr/>
          </p:nvSpPr>
          <p:spPr bwMode="auto">
            <a:xfrm>
              <a:off x="1536" y="14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02" name="AutoShape 31"/>
          <p:cNvSpPr>
            <a:spLocks noChangeArrowheads="1"/>
          </p:cNvSpPr>
          <p:nvPr/>
        </p:nvSpPr>
        <p:spPr bwMode="auto">
          <a:xfrm>
            <a:off x="3810000" y="2756647"/>
            <a:ext cx="1039091" cy="605118"/>
          </a:xfrm>
          <a:prstGeom prst="rightArrow">
            <a:avLst>
              <a:gd name="adj1" fmla="val 50000"/>
              <a:gd name="adj2" fmla="val 5616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2103" name="Text Box 32"/>
          <p:cNvSpPr txBox="1">
            <a:spLocks noChangeArrowheads="1"/>
          </p:cNvSpPr>
          <p:nvPr/>
        </p:nvSpPr>
        <p:spPr bwMode="auto">
          <a:xfrm>
            <a:off x="6719455" y="1546412"/>
            <a:ext cx="2216727" cy="119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cons x ys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 = </a:t>
            </a:r>
            <a:r>
              <a:rPr lang="en-US" b="1">
                <a:solidFill>
                  <a:schemeClr val="tx2"/>
                </a:solidFill>
              </a:rPr>
              <a:t>if</a:t>
            </a:r>
            <a:r>
              <a:rPr lang="en-US">
                <a:solidFill>
                  <a:schemeClr val="tx2"/>
                </a:solidFill>
              </a:rPr>
              <a:t> p x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     </a:t>
            </a:r>
            <a:r>
              <a:rPr lang="en-US" b="1">
                <a:solidFill>
                  <a:schemeClr val="tx2"/>
                </a:solidFill>
              </a:rPr>
              <a:t>then</a:t>
            </a:r>
            <a:r>
              <a:rPr lang="en-US">
                <a:solidFill>
                  <a:schemeClr val="tx2"/>
                </a:solidFill>
              </a:rPr>
              <a:t> x:ys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     </a:t>
            </a:r>
            <a:r>
              <a:rPr lang="en-US" b="1">
                <a:solidFill>
                  <a:schemeClr val="tx2"/>
                </a:solidFill>
              </a:rPr>
              <a:t>else</a:t>
            </a:r>
            <a:r>
              <a:rPr lang="en-US">
                <a:solidFill>
                  <a:schemeClr val="tx2"/>
                </a:solidFill>
              </a:rPr>
              <a:t> ys</a:t>
            </a:r>
          </a:p>
        </p:txBody>
      </p:sp>
      <p:sp>
        <p:nvSpPr>
          <p:cNvPr id="132104" name="Text Box 33"/>
          <p:cNvSpPr txBox="1">
            <a:spLocks noChangeArrowheads="1"/>
          </p:cNvSpPr>
          <p:nvPr/>
        </p:nvSpPr>
        <p:spPr bwMode="auto">
          <a:xfrm>
            <a:off x="897713" y="5378823"/>
            <a:ext cx="7286514" cy="52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900" dirty="0">
                <a:solidFill>
                  <a:schemeClr val="tx2"/>
                </a:solidFill>
              </a:rPr>
              <a:t>filter p = </a:t>
            </a:r>
            <a:r>
              <a:rPr lang="en-US" sz="2900" dirty="0" err="1">
                <a:solidFill>
                  <a:schemeClr val="tx2"/>
                </a:solidFill>
              </a:rPr>
              <a:t>foldr</a:t>
            </a:r>
            <a:r>
              <a:rPr lang="en-US" sz="2900" dirty="0">
                <a:solidFill>
                  <a:schemeClr val="tx2"/>
                </a:solidFill>
              </a:rPr>
              <a:t> (\x </a:t>
            </a:r>
            <a:r>
              <a:rPr lang="en-US" sz="2900" dirty="0" err="1">
                <a:solidFill>
                  <a:schemeClr val="tx2"/>
                </a:solidFill>
              </a:rPr>
              <a:t>ys</a:t>
            </a:r>
            <a:r>
              <a:rPr lang="en-US" sz="2900" dirty="0">
                <a:solidFill>
                  <a:schemeClr val="tx2"/>
                </a:solidFill>
              </a:rPr>
              <a:t> -&gt; </a:t>
            </a:r>
            <a:r>
              <a:rPr lang="en-US" sz="2900" b="1" dirty="0">
                <a:solidFill>
                  <a:schemeClr val="tx2"/>
                </a:solidFill>
              </a:rPr>
              <a:t>if</a:t>
            </a:r>
            <a:r>
              <a:rPr lang="en-US" sz="2900" dirty="0">
                <a:solidFill>
                  <a:schemeClr val="tx2"/>
                </a:solidFill>
              </a:rPr>
              <a:t> p x </a:t>
            </a:r>
            <a:r>
              <a:rPr lang="en-US" sz="2900" b="1" dirty="0">
                <a:solidFill>
                  <a:schemeClr val="tx2"/>
                </a:solidFill>
              </a:rPr>
              <a:t>then</a:t>
            </a:r>
            <a:r>
              <a:rPr lang="en-US" sz="2900" dirty="0">
                <a:solidFill>
                  <a:schemeClr val="tx2"/>
                </a:solidFill>
              </a:rPr>
              <a:t> x:ys </a:t>
            </a:r>
            <a:r>
              <a:rPr lang="en-US" sz="2900" b="1" dirty="0">
                <a:solidFill>
                  <a:schemeClr val="tx2"/>
                </a:solidFill>
              </a:rPr>
              <a:t>else</a:t>
            </a:r>
            <a:r>
              <a:rPr lang="en-US" sz="2900" dirty="0">
                <a:solidFill>
                  <a:schemeClr val="tx2"/>
                </a:solidFill>
              </a:rPr>
              <a:t> </a:t>
            </a:r>
            <a:r>
              <a:rPr lang="en-US" sz="2900" dirty="0" err="1">
                <a:solidFill>
                  <a:schemeClr val="tx2"/>
                </a:solidFill>
              </a:rPr>
              <a:t>ys</a:t>
            </a:r>
            <a:r>
              <a:rPr lang="en-US" sz="2900" dirty="0">
                <a:solidFill>
                  <a:schemeClr val="tx2"/>
                </a:solidFill>
              </a:rPr>
              <a:t>) 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482</Words>
  <Application>Microsoft Office PowerPoint</Application>
  <PresentationFormat>On-screen Show (4:3)</PresentationFormat>
  <Paragraphs>256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Wingdings</vt:lpstr>
      <vt:lpstr>Symbol</vt:lpstr>
      <vt:lpstr>Office Theme</vt:lpstr>
      <vt:lpstr>CS 457/557: Functional Languages       Folds</vt:lpstr>
      <vt:lpstr>Today’s topics:</vt:lpstr>
      <vt:lpstr>Folds!</vt:lpstr>
      <vt:lpstr>Graphically:</vt:lpstr>
      <vt:lpstr>Example: sum</vt:lpstr>
      <vt:lpstr>Example: product</vt:lpstr>
      <vt:lpstr>Example: length</vt:lpstr>
      <vt:lpstr>Example: map</vt:lpstr>
      <vt:lpstr>Example: filter</vt:lpstr>
      <vt:lpstr>Formal Definition:</vt:lpstr>
      <vt:lpstr>Applications:</vt:lpstr>
      <vt:lpstr>Patterns of Computation:</vt:lpstr>
      <vt:lpstr>A law about foldr:</vt:lpstr>
      <vt:lpstr>foldl:</vt:lpstr>
      <vt:lpstr>foldr vs foldl:</vt:lpstr>
      <vt:lpstr>Uses for foldl:</vt:lpstr>
      <vt:lpstr>foldr1 and foldl1:</vt:lpstr>
      <vt:lpstr>Uses of foldl1, foldr1:</vt:lpstr>
      <vt:lpstr>Example: Folds on Trees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457/557: Functional Languages       Folds</dc:title>
  <dc:creator>Tim Sheard</dc:creator>
  <cp:lastModifiedBy>Tim Sheard</cp:lastModifiedBy>
  <cp:revision>2</cp:revision>
  <dcterms:created xsi:type="dcterms:W3CDTF">2010-01-14T17:21:09Z</dcterms:created>
  <dcterms:modified xsi:type="dcterms:W3CDTF">2010-01-14T22:54:52Z</dcterms:modified>
</cp:coreProperties>
</file>