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9" r:id="rId24"/>
    <p:sldId id="290" r:id="rId25"/>
    <p:sldId id="291" r:id="rId26"/>
    <p:sldId id="288" r:id="rId27"/>
    <p:sldId id="287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4421-EA54-4875-99DF-CAEA44E9EDAA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40C5-847E-4C8C-85AA-D1C5170F96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base/4.5.0.0/doc/html/Data-I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base/4.5.0.0/doc/html/Data-I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base/4.5.0.0/doc/html/Data-I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base/4.5.0.0/doc/html/Data-I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s/archive/base/4.5.0.0/doc/html/Data-I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Grab Bag of Interesting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instances of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(Tree2 Bin)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(Tip x) = Tip(f x)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(Node (Two x y))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Node (Two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x)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y))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(Tree2 [])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(Tip x) = Tip(f x)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(Node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Node (map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(Tree2 t)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(Tip x) = Tip(f x)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(Node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Node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fmap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Monad Class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class Monad m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(&gt;&gt;=)  :: m a -&gt; (a -&gt; m b) -&gt; m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(&gt;&gt;)   :: m a -&gt; m b -&gt; m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return :: a -&gt; m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fail   :: String -&gt; m 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p &gt;&gt; q  = p &gt;&gt;= \ _ -&gt; q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fail s  = error 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6705600" y="609600"/>
            <a:ext cx="1828800" cy="762000"/>
          </a:xfrm>
          <a:prstGeom prst="wedgeRoundRectCallout">
            <a:avLst>
              <a:gd name="adj1" fmla="val -62935"/>
              <a:gd name="adj2" fmla="val 958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Note m is a</a:t>
            </a:r>
          </a:p>
          <a:p>
            <a:pPr algn="ctr"/>
            <a:r>
              <a:rPr lang="en-US"/>
              <a:t>type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Monad functions</a:t>
            </a: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sequence       :: Monad m =&gt; [m a] -&gt; m [a]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sequence       =  </a:t>
            </a:r>
            <a:r>
              <a:rPr lang="en-US" sz="1800" b="1" dirty="0" err="1">
                <a:latin typeface="Courier New" pitchFamily="49" charset="0"/>
              </a:rPr>
              <a:t>foldr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mcons</a:t>
            </a:r>
            <a:r>
              <a:rPr lang="en-US" sz="1800" b="1" dirty="0">
                <a:latin typeface="Courier New" pitchFamily="49" charset="0"/>
              </a:rPr>
              <a:t> (return [])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where </a:t>
            </a:r>
            <a:r>
              <a:rPr lang="en-US" sz="1800" b="1" dirty="0" err="1">
                <a:latin typeface="Courier New" pitchFamily="49" charset="0"/>
              </a:rPr>
              <a:t>mcons</a:t>
            </a:r>
            <a:r>
              <a:rPr lang="en-US" sz="1800" b="1" dirty="0">
                <a:latin typeface="Courier New" pitchFamily="49" charset="0"/>
              </a:rPr>
              <a:t> p q = do x  &lt;- p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       </a:t>
            </a:r>
            <a:r>
              <a:rPr lang="en-US" sz="1800" b="1" dirty="0" err="1">
                <a:latin typeface="Courier New" pitchFamily="49" charset="0"/>
              </a:rPr>
              <a:t>xs</a:t>
            </a:r>
            <a:r>
              <a:rPr lang="en-US" sz="1800" b="1" dirty="0">
                <a:latin typeface="Courier New" pitchFamily="49" charset="0"/>
              </a:rPr>
              <a:t> &lt;- q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       return (x:xs)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sequence_      :: Monad m =&gt; [m a] -&gt; m ()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sequence_      =  </a:t>
            </a:r>
            <a:r>
              <a:rPr lang="en-US" sz="1800" b="1" dirty="0" err="1">
                <a:latin typeface="Courier New" pitchFamily="49" charset="0"/>
              </a:rPr>
              <a:t>foldr</a:t>
            </a:r>
            <a:r>
              <a:rPr lang="en-US" sz="1800" b="1" dirty="0">
                <a:latin typeface="Courier New" pitchFamily="49" charset="0"/>
              </a:rPr>
              <a:t> (&gt;&gt;) (return ())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mapM</a:t>
            </a:r>
            <a:r>
              <a:rPr lang="en-US" sz="1800" b="1" dirty="0">
                <a:latin typeface="Courier New" pitchFamily="49" charset="0"/>
              </a:rPr>
              <a:t>             :: Monad m =&gt; (a -&gt; m b) -&gt; [a] -&gt; m [b]</a:t>
            </a:r>
          </a:p>
          <a:p>
            <a:pPr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mapM</a:t>
            </a:r>
            <a:r>
              <a:rPr lang="en-US" sz="1800" b="1" dirty="0">
                <a:latin typeface="Courier New" pitchFamily="49" charset="0"/>
              </a:rPr>
              <a:t> f as        =  sequence (map f as)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mapM</a:t>
            </a:r>
            <a:r>
              <a:rPr lang="en-US" sz="1800" b="1" dirty="0">
                <a:latin typeface="Courier New" pitchFamily="49" charset="0"/>
              </a:rPr>
              <a:t>_            :: Monad m =&gt; (a -&gt; m b) -&gt; [a] -&gt; m ()</a:t>
            </a:r>
          </a:p>
          <a:p>
            <a:pPr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mapM</a:t>
            </a:r>
            <a:r>
              <a:rPr lang="en-US" sz="1800" b="1" dirty="0">
                <a:latin typeface="Courier New" pitchFamily="49" charset="0"/>
              </a:rPr>
              <a:t>_ f as       =  sequence_ (map f as)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(=&lt;&lt;)            :: Monad m =&gt; (a -&gt; m b) -&gt; m a -&gt; m b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f =&lt;&lt; x          =  x &gt;&gt;=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Handles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The functions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import System.IO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writeFile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:: </a:t>
            </a:r>
            <a:r>
              <a:rPr lang="en-US" sz="2000" b="1" dirty="0" err="1">
                <a:latin typeface="Courier New" pitchFamily="49" charset="0"/>
              </a:rPr>
              <a:t>FilePath</a:t>
            </a:r>
            <a:r>
              <a:rPr lang="en-US" sz="2000" b="1" dirty="0">
                <a:latin typeface="Courier New" pitchFamily="49" charset="0"/>
              </a:rPr>
              <a:t> -&gt; String -&gt; IO 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appendFile</a:t>
            </a:r>
            <a:r>
              <a:rPr lang="en-US" sz="2000" b="1" dirty="0">
                <a:latin typeface="Courier New" pitchFamily="49" charset="0"/>
              </a:rPr>
              <a:t> :: </a:t>
            </a:r>
            <a:r>
              <a:rPr lang="en-US" sz="2000" b="1" dirty="0" err="1">
                <a:latin typeface="Courier New" pitchFamily="49" charset="0"/>
              </a:rPr>
              <a:t>FilePath</a:t>
            </a:r>
            <a:r>
              <a:rPr lang="en-US" sz="2000" b="1" dirty="0">
                <a:latin typeface="Courier New" pitchFamily="49" charset="0"/>
              </a:rPr>
              <a:t> -&gt; String -&gt; IO () </a:t>
            </a:r>
            <a:endParaRPr lang="en-US" sz="20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are used to read and write to files, but they incur quite a bit of overhead if they are used many times in a row. Instead we wish to open a file once, then make many actions on the file before we close it for a final time.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openFile</a:t>
            </a:r>
            <a:r>
              <a:rPr lang="en-US" sz="2000" b="1" dirty="0">
                <a:latin typeface="Courier New" pitchFamily="49" charset="0"/>
              </a:rPr>
              <a:t> :: </a:t>
            </a:r>
            <a:r>
              <a:rPr lang="en-US" sz="2000" b="1" dirty="0" err="1">
                <a:latin typeface="Courier New" pitchFamily="49" charset="0"/>
              </a:rPr>
              <a:t>FilePath</a:t>
            </a:r>
            <a:r>
              <a:rPr lang="en-US" sz="2000" b="1" dirty="0">
                <a:latin typeface="Courier New" pitchFamily="49" charset="0"/>
              </a:rPr>
              <a:t> -&gt; </a:t>
            </a:r>
            <a:r>
              <a:rPr lang="en-US" sz="2000" b="1" dirty="0" err="1">
                <a:latin typeface="Courier New" pitchFamily="49" charset="0"/>
              </a:rPr>
              <a:t>IOMode</a:t>
            </a:r>
            <a:r>
              <a:rPr lang="en-US" sz="2000" b="1" dirty="0">
                <a:latin typeface="Courier New" pitchFamily="49" charset="0"/>
              </a:rPr>
              <a:t> -&gt; IO Handle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hClose</a:t>
            </a:r>
            <a:r>
              <a:rPr lang="en-US" sz="2000" b="1" dirty="0">
                <a:latin typeface="Courier New" pitchFamily="49" charset="0"/>
              </a:rPr>
              <a:t> :: Handle -&gt; IO 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data </a:t>
            </a:r>
            <a:r>
              <a:rPr lang="en-US" sz="2000" b="1" dirty="0" err="1">
                <a:latin typeface="Courier New" pitchFamily="49" charset="0"/>
              </a:rPr>
              <a:t>IOMode</a:t>
            </a:r>
            <a:r>
              <a:rPr lang="en-US" sz="2000" b="1" dirty="0">
                <a:latin typeface="Courier New" pitchFamily="49" charset="0"/>
              </a:rPr>
              <a:t>  = </a:t>
            </a:r>
            <a:r>
              <a:rPr lang="en-US" sz="2000" b="1" dirty="0" err="1">
                <a:latin typeface="Courier New" pitchFamily="49" charset="0"/>
              </a:rPr>
              <a:t>ReadMode</a:t>
            </a:r>
            <a:r>
              <a:rPr lang="en-US" sz="2000" b="1" dirty="0">
                <a:latin typeface="Courier New" pitchFamily="49" charset="0"/>
              </a:rPr>
              <a:t> | </a:t>
            </a:r>
            <a:r>
              <a:rPr lang="en-US" sz="2000" b="1" dirty="0" err="1">
                <a:latin typeface="Courier New" pitchFamily="49" charset="0"/>
              </a:rPr>
              <a:t>WriteMode</a:t>
            </a:r>
            <a:r>
              <a:rPr lang="en-US" sz="2000" b="1" dirty="0">
                <a:latin typeface="Courier New" pitchFamily="49" charset="0"/>
              </a:rPr>
              <a:t> | </a:t>
            </a:r>
            <a:r>
              <a:rPr lang="en-US" sz="2000" b="1" dirty="0" err="1">
                <a:latin typeface="Courier New" pitchFamily="49" charset="0"/>
              </a:rPr>
              <a:t>AppendMode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deriving (</a:t>
            </a:r>
            <a:r>
              <a:rPr lang="en-US" sz="2000" b="1" dirty="0" err="1">
                <a:latin typeface="Courier New" pitchFamily="49" charset="0"/>
              </a:rPr>
              <a:t>Eq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Ord</a:t>
            </a:r>
            <a:r>
              <a:rPr lang="en-US" sz="2000" b="1" dirty="0">
                <a:latin typeface="Courier New" pitchFamily="49" charset="0"/>
              </a:rPr>
              <a:t>, Ix, Bounded, </a:t>
            </a:r>
            <a:r>
              <a:rPr lang="en-US" sz="2000" b="1" dirty="0" err="1">
                <a:latin typeface="Courier New" pitchFamily="49" charset="0"/>
              </a:rPr>
              <a:t>Enum</a:t>
            </a:r>
            <a:r>
              <a:rPr lang="en-US" sz="2000" b="1" dirty="0">
                <a:latin typeface="Courier New" pitchFamily="49" charset="0"/>
              </a:rPr>
              <a:t>, Read, Show)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file mode tells how an open file will be used. Different modes support different operations.</a:t>
            </a:r>
          </a:p>
          <a:p>
            <a:endParaRPr lang="en-US" dirty="0"/>
          </a:p>
          <a:p>
            <a:r>
              <a:rPr lang="en-US" dirty="0"/>
              <a:t>When in </a:t>
            </a:r>
            <a:r>
              <a:rPr lang="en-US" dirty="0" err="1" smtClean="0"/>
              <a:t>WriteMode</a:t>
            </a:r>
            <a:endParaRPr lang="en-US" dirty="0" smtClean="0"/>
          </a:p>
          <a:p>
            <a:endParaRPr lang="en-US" dirty="0"/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hPutChar</a:t>
            </a:r>
            <a:r>
              <a:rPr lang="en-US" sz="2600" b="1" dirty="0">
                <a:latin typeface="Courier New" pitchFamily="49" charset="0"/>
              </a:rPr>
              <a:t> :: Handle -&gt; Char -&gt; IO ()</a:t>
            </a:r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hPutStr</a:t>
            </a:r>
            <a:r>
              <a:rPr lang="en-US" sz="2600" b="1" dirty="0">
                <a:latin typeface="Courier New" pitchFamily="49" charset="0"/>
              </a:rPr>
              <a:t> :: Handle -&gt; String -&gt; IO ()</a:t>
            </a:r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hPutStrLn</a:t>
            </a:r>
            <a:r>
              <a:rPr lang="en-US" sz="2600" b="1" dirty="0">
                <a:latin typeface="Courier New" pitchFamily="49" charset="0"/>
              </a:rPr>
              <a:t> :: Handle -&gt; String -&gt; IO ()</a:t>
            </a:r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hPrint</a:t>
            </a:r>
            <a:r>
              <a:rPr lang="en-US" sz="2600" b="1" dirty="0">
                <a:latin typeface="Courier New" pitchFamily="49" charset="0"/>
              </a:rPr>
              <a:t> :: Show a =&gt; Handle -&gt; a -&gt; IO ()</a:t>
            </a:r>
          </a:p>
          <a:p>
            <a:endParaRPr lang="en-US" sz="3200" dirty="0">
              <a:latin typeface="Courier New" pitchFamily="49" charset="0"/>
            </a:endParaRPr>
          </a:p>
          <a:p>
            <a:r>
              <a:rPr lang="en-US" dirty="0"/>
              <a:t>When in </a:t>
            </a:r>
            <a:r>
              <a:rPr lang="en-US" dirty="0" err="1" smtClean="0"/>
              <a:t>ReadMode</a:t>
            </a:r>
            <a:endParaRPr lang="en-US" dirty="0" smtClean="0"/>
          </a:p>
          <a:p>
            <a:endParaRPr lang="en-US" dirty="0"/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hGetChar</a:t>
            </a:r>
            <a:r>
              <a:rPr lang="en-US" sz="2600" b="1" dirty="0">
                <a:latin typeface="Courier New" pitchFamily="49" charset="0"/>
              </a:rPr>
              <a:t> :: Handle -&gt; IO Char</a:t>
            </a:r>
          </a:p>
          <a:p>
            <a:pPr lvl="1">
              <a:buFontTx/>
              <a:buNone/>
            </a:pPr>
            <a:r>
              <a:rPr lang="en-US" sz="2600" b="1" dirty="0" err="1">
                <a:latin typeface="Courier New" pitchFamily="49" charset="0"/>
              </a:rPr>
              <a:t>hGetLine</a:t>
            </a:r>
            <a:r>
              <a:rPr lang="en-US" sz="2600" b="1" dirty="0">
                <a:latin typeface="Courier New" pitchFamily="49" charset="0"/>
              </a:rPr>
              <a:t> :: Handle -&gt; IO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Channels and Errors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Predefined standard </a:t>
            </a:r>
            <a:r>
              <a:rPr lang="en-US" sz="2800" dirty="0" smtClean="0">
                <a:latin typeface="Times New Roman" pitchFamily="18" charset="0"/>
              </a:rPr>
              <a:t>Channels</a:t>
            </a:r>
          </a:p>
          <a:p>
            <a:pPr>
              <a:lnSpc>
                <a:spcPct val="80000"/>
              </a:lnSpc>
            </a:pPr>
            <a:endParaRPr lang="en-US" sz="3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stdin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stdout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stderr</a:t>
            </a:r>
            <a:r>
              <a:rPr lang="en-US" sz="2400" b="1" dirty="0">
                <a:latin typeface="Courier New" pitchFamily="49" charset="0"/>
              </a:rPr>
              <a:t> :: </a:t>
            </a:r>
            <a:r>
              <a:rPr lang="en-US" sz="2400" b="1" dirty="0" smtClean="0">
                <a:latin typeface="Courier New" pitchFamily="49" charset="0"/>
              </a:rPr>
              <a:t>Handle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Error Handling while doing </a:t>
            </a:r>
            <a:r>
              <a:rPr lang="en-US" sz="2800" dirty="0" smtClean="0">
                <a:latin typeface="Times New Roman" pitchFamily="18" charset="0"/>
              </a:rPr>
              <a:t>IO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isEOFError</a:t>
            </a:r>
            <a:r>
              <a:rPr lang="en-US" sz="2000" b="1" dirty="0">
                <a:latin typeface="Courier New" pitchFamily="49" charset="0"/>
              </a:rPr>
              <a:t> :: 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-&gt; </a:t>
            </a:r>
            <a:r>
              <a:rPr lang="en-US" sz="2000" b="1" dirty="0" err="1">
                <a:latin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</a:rPr>
              <a:t>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-- Test if the EOF error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   :: 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-&gt; IO a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-- Raise an 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catch      :: IO a -&gt; (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-&gt; IO a) -&gt; IO a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-- Handle an </a:t>
            </a:r>
            <a:r>
              <a:rPr lang="en-US" sz="2000" b="1" dirty="0" smtClean="0">
                <a:latin typeface="Courier New" pitchFamily="49" charset="0"/>
              </a:rPr>
              <a:t>Error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Other IO types of errors and their predicates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isAlreadyExistsError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>
                <a:latin typeface="Courier New" pitchFamily="49" charset="0"/>
              </a:rPr>
              <a:t>isDoesNotExistError</a:t>
            </a:r>
            <a:r>
              <a:rPr lang="en-US" sz="2000" b="1" dirty="0">
                <a:latin typeface="Courier New" pitchFamily="49" charset="0"/>
              </a:rPr>
              <a:t>, 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isAlreadyInUseError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>
                <a:latin typeface="Courier New" pitchFamily="49" charset="0"/>
              </a:rPr>
              <a:t>isFullError</a:t>
            </a:r>
            <a:r>
              <a:rPr lang="en-US" sz="2000" b="1" dirty="0">
                <a:latin typeface="Courier New" pitchFamily="49" charset="0"/>
              </a:rPr>
              <a:t>, 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isEOFError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isIllegalOperation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isPermissionError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>
                <a:latin typeface="Courier New" pitchFamily="49" charset="0"/>
              </a:rPr>
              <a:t>isUserError</a:t>
            </a:r>
            <a:r>
              <a:rPr lang="en-US" sz="2000" b="1" dirty="0">
                <a:latin typeface="Courier New" pitchFamily="49" charset="0"/>
              </a:rPr>
              <a:t>, 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1600" b="1" dirty="0"/>
              <a:t>     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IOError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err="1">
                <a:latin typeface="Times New Roman" pitchFamily="18" charset="0"/>
              </a:rPr>
              <a:t>IOError</a:t>
            </a:r>
            <a:r>
              <a:rPr lang="en-US" sz="2800" dirty="0">
                <a:latin typeface="Times New Roman" pitchFamily="18" charset="0"/>
              </a:rPr>
              <a:t> is an abstract </a:t>
            </a:r>
            <a:r>
              <a:rPr lang="en-US" sz="2800" dirty="0" err="1" smtClean="0">
                <a:latin typeface="Times New Roman" pitchFamily="18" charset="0"/>
              </a:rPr>
              <a:t>datatype</a:t>
            </a: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</a:rPr>
              <a:t> NOT and algebraic </a:t>
            </a:r>
            <a:r>
              <a:rPr lang="en-US" sz="2000" dirty="0" err="1">
                <a:latin typeface="Times New Roman" pitchFamily="18" charset="0"/>
              </a:rPr>
              <a:t>datatype</a:t>
            </a:r>
            <a:r>
              <a:rPr lang="en-US" sz="2000" dirty="0">
                <a:latin typeface="Times New Roman" pitchFamily="18" charset="0"/>
              </a:rPr>
              <a:t>, defined with </a:t>
            </a:r>
            <a:r>
              <a:rPr lang="en-US" sz="2800" dirty="0">
                <a:latin typeface="Times New Roman" pitchFamily="18" charset="0"/>
              </a:rPr>
              <a:t>data </a:t>
            </a:r>
            <a:r>
              <a:rPr lang="en-US" sz="2000" dirty="0">
                <a:latin typeface="Times New Roman" pitchFamily="18" charset="0"/>
              </a:rPr>
              <a:t>like </a:t>
            </a:r>
            <a:r>
              <a:rPr lang="en-US" sz="2800" dirty="0">
                <a:latin typeface="Times New Roman" pitchFamily="18" charset="0"/>
              </a:rPr>
              <a:t>[ ] </a:t>
            </a:r>
            <a:r>
              <a:rPr lang="en-US" sz="2000" dirty="0">
                <a:latin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Tree</a:t>
            </a:r>
          </a:p>
          <a:p>
            <a:pPr lvl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Thus it does not admit pattern matching.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Hence the use of all the </a:t>
            </a:r>
            <a:r>
              <a:rPr lang="en-US" sz="2800" dirty="0" err="1">
                <a:latin typeface="Times New Roman" pitchFamily="18" charset="0"/>
              </a:rPr>
              <a:t>IOError</a:t>
            </a:r>
            <a:r>
              <a:rPr lang="en-US" sz="2800" dirty="0">
                <a:latin typeface="Times New Roman" pitchFamily="18" charset="0"/>
              </a:rPr>
              <a:t> recognizing predicates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Courier New" pitchFamily="49" charset="0"/>
              </a:rPr>
              <a:t>isAlreadyExistsError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>
                <a:latin typeface="Courier New" pitchFamily="49" charset="0"/>
              </a:rPr>
              <a:t>isDoesNotExistError</a:t>
            </a:r>
            <a:r>
              <a:rPr lang="en-US" sz="2000" b="1" dirty="0">
                <a:latin typeface="Courier New" pitchFamily="49" charset="0"/>
              </a:rPr>
              <a:t>, 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Courier New" pitchFamily="49" charset="0"/>
              </a:rPr>
              <a:t>isAlreadyInUseError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>
                <a:latin typeface="Courier New" pitchFamily="49" charset="0"/>
              </a:rPr>
              <a:t>isFullError</a:t>
            </a:r>
            <a:r>
              <a:rPr lang="en-US" sz="2000" b="1" dirty="0">
                <a:latin typeface="Courier New" pitchFamily="49" charset="0"/>
              </a:rPr>
              <a:t>, 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Courier New" pitchFamily="49" charset="0"/>
              </a:rPr>
              <a:t>isEOFError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isIllegalOperation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>
                <a:latin typeface="Courier New" pitchFamily="49" charset="0"/>
              </a:rPr>
              <a:t>isPermissionError</a:t>
            </a:r>
            <a:r>
              <a:rPr lang="en-US" sz="2000" b="1" dirty="0">
                <a:latin typeface="Courier New" pitchFamily="49" charset="0"/>
              </a:rPr>
              <a:t>, </a:t>
            </a:r>
            <a:r>
              <a:rPr lang="en-US" sz="2000" b="1" dirty="0" err="1" smtClean="0">
                <a:latin typeface="Courier New" pitchFamily="49" charset="0"/>
              </a:rPr>
              <a:t>isUserError</a:t>
            </a:r>
            <a:endParaRPr lang="en-US" sz="20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This was a </a:t>
            </a:r>
            <a:r>
              <a:rPr lang="en-US" sz="2800" dirty="0" err="1">
                <a:latin typeface="Times New Roman" pitchFamily="18" charset="0"/>
              </a:rPr>
              <a:t>concious</a:t>
            </a:r>
            <a:r>
              <a:rPr lang="en-US" sz="2800" dirty="0">
                <a:latin typeface="Times New Roman" pitchFamily="18" charset="0"/>
              </a:rPr>
              <a:t> decision, made to allow easy extension of the kinds of </a:t>
            </a:r>
            <a:r>
              <a:rPr lang="en-US" sz="2800" dirty="0" err="1">
                <a:latin typeface="Times New Roman" pitchFamily="18" charset="0"/>
              </a:rPr>
              <a:t>IOErrors</a:t>
            </a:r>
            <a:r>
              <a:rPr lang="en-US" sz="2800" dirty="0">
                <a:latin typeface="Times New Roman" pitchFamily="18" charset="0"/>
              </a:rPr>
              <a:t>, as the system grew.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IO Errors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Any action of type IO a may potentially cause an IO Error.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The function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catch ::</a:t>
            </a:r>
            <a:r>
              <a:rPr lang="en-US" sz="1600" b="1" dirty="0"/>
              <a:t> </a:t>
            </a:r>
            <a:r>
              <a:rPr lang="en-US" sz="2000" b="1" dirty="0">
                <a:latin typeface="Courier New" pitchFamily="49" charset="0"/>
              </a:rPr>
              <a:t>IO a -&gt; (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-&gt; IO a) -&gt; IO a</a:t>
            </a: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can be used to gracefully handle such an error by providing a “fix</a:t>
            </a:r>
            <a:r>
              <a:rPr lang="en-US" sz="2800" dirty="0" smtClean="0">
                <a:latin typeface="Times New Roman" pitchFamily="18" charset="0"/>
              </a:rPr>
              <a:t>”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' :: IO Char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' = catch </a:t>
            </a: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(\ e -&gt; return '\n')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getChar2 :: IO Char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getChar2 = catch </a:t>
            </a: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(\ e -&gt; if </a:t>
            </a:r>
            <a:r>
              <a:rPr lang="en-US" sz="2000" b="1" dirty="0" err="1">
                <a:latin typeface="Courier New" pitchFamily="49" charset="0"/>
              </a:rPr>
              <a:t>isEOFError</a:t>
            </a:r>
            <a:r>
              <a:rPr lang="en-US" sz="2000" b="1" dirty="0">
                <a:latin typeface="Courier New" pitchFamily="49" charset="0"/>
              </a:rPr>
              <a:t> 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then return '\n'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else </a:t>
            </a:r>
            <a:r>
              <a:rPr lang="en-US" sz="2000" b="1" dirty="0" err="1">
                <a:latin typeface="Courier New" pitchFamily="49" charset="0"/>
              </a:rPr>
              <a:t>ioError</a:t>
            </a:r>
            <a:r>
              <a:rPr lang="en-US" sz="2000" b="1" dirty="0">
                <a:latin typeface="Courier New" pitchFamily="49" charset="0"/>
              </a:rPr>
              <a:t> e) –- </a:t>
            </a:r>
            <a:r>
              <a:rPr lang="en-US" sz="1600" b="1" dirty="0">
                <a:latin typeface="Times New Roman" pitchFamily="18" charset="0"/>
              </a:rPr>
              <a:t>pass non EOF errors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getLine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'</a:t>
            </a:r>
            <a:r>
              <a:rPr lang="en-US" b="1" dirty="0">
                <a:latin typeface="Courier New" pitchFamily="49" charset="0"/>
              </a:rPr>
              <a:t> :: IO String</a:t>
            </a:r>
          </a:p>
          <a:p>
            <a:pPr>
              <a:buFontTx/>
              <a:buNone/>
            </a:pP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getLine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' </a:t>
            </a:r>
            <a:r>
              <a:rPr lang="en-US" b="1" dirty="0">
                <a:latin typeface="Courier New" pitchFamily="49" charset="0"/>
              </a:rPr>
              <a:t>= catch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getLine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''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(\ e -&gt; return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   ("Error: " ++ show e))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where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getLine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''</a:t>
            </a:r>
            <a:r>
              <a:rPr lang="en-US" b="1" dirty="0">
                <a:latin typeface="Courier New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do { c &lt;- getChar2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; if c == '\n'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then return ""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else do { l &lt;-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getLine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'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        ; return (c:l)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        }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}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dirty="0" err="1" smtClean="0"/>
              <a:t>kinded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Files and handles</a:t>
            </a:r>
          </a:p>
          <a:p>
            <a:r>
              <a:rPr lang="en-US" dirty="0" err="1" smtClean="0"/>
              <a:t>IOError</a:t>
            </a:r>
            <a:endParaRPr lang="en-US" dirty="0" smtClean="0"/>
          </a:p>
          <a:p>
            <a:r>
              <a:rPr lang="en-US" dirty="0" smtClean="0"/>
              <a:t>Arrays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 when opening files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getAndOpenFile</a:t>
            </a:r>
            <a:r>
              <a:rPr lang="en-US" sz="2000" b="1" dirty="0">
                <a:latin typeface="Courier New" pitchFamily="49" charset="0"/>
              </a:rPr>
              <a:t> :: String -&gt; </a:t>
            </a:r>
            <a:r>
              <a:rPr lang="en-US" sz="2000" b="1" dirty="0" err="1">
                <a:latin typeface="Courier New" pitchFamily="49" charset="0"/>
              </a:rPr>
              <a:t>IOMode</a:t>
            </a:r>
            <a:r>
              <a:rPr lang="en-US" sz="2000" b="1" dirty="0">
                <a:latin typeface="Courier New" pitchFamily="49" charset="0"/>
              </a:rPr>
              <a:t> -&gt; IO Handle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getAndOpenFile</a:t>
            </a:r>
            <a:r>
              <a:rPr lang="en-US" sz="2000" b="1" dirty="0">
                <a:latin typeface="Courier New" pitchFamily="49" charset="0"/>
              </a:rPr>
              <a:t> prompt mode =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do { </a:t>
            </a:r>
            <a:r>
              <a:rPr lang="en-US" sz="2000" b="1" dirty="0" err="1">
                <a:latin typeface="Courier New" pitchFamily="49" charset="0"/>
              </a:rPr>
              <a:t>putStr</a:t>
            </a:r>
            <a:r>
              <a:rPr lang="en-US" sz="2000" b="1" dirty="0">
                <a:latin typeface="Courier New" pitchFamily="49" charset="0"/>
              </a:rPr>
              <a:t> prompt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; name &lt;- </a:t>
            </a:r>
            <a:r>
              <a:rPr lang="en-US" sz="2000" b="1" dirty="0" err="1">
                <a:latin typeface="Courier New" pitchFamily="49" charset="0"/>
              </a:rPr>
              <a:t>getLine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; catch (</a:t>
            </a:r>
            <a:r>
              <a:rPr lang="en-US" sz="2000" b="1" dirty="0" err="1">
                <a:latin typeface="Courier New" pitchFamily="49" charset="0"/>
              </a:rPr>
              <a:t>openFile</a:t>
            </a:r>
            <a:r>
              <a:rPr lang="en-US" sz="2000" b="1" dirty="0">
                <a:latin typeface="Courier New" pitchFamily="49" charset="0"/>
              </a:rPr>
              <a:t> name mode)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(\e -&gt; do { </a:t>
            </a:r>
            <a:r>
              <a:rPr lang="en-US" sz="2000" b="1" dirty="0" err="1">
                <a:latin typeface="Courier New" pitchFamily="49" charset="0"/>
              </a:rPr>
              <a:t>putStrLn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("Cannot open: "++name)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; print 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; </a:t>
            </a:r>
            <a:r>
              <a:rPr lang="en-US" sz="2000" b="1" dirty="0" err="1">
                <a:latin typeface="Courier New" pitchFamily="49" charset="0"/>
              </a:rPr>
              <a:t>getAndOpenFile</a:t>
            </a:r>
            <a:r>
              <a:rPr lang="en-US" sz="2000" b="1" dirty="0">
                <a:latin typeface="Courier New" pitchFamily="49" charset="0"/>
              </a:rPr>
              <a:t> prompt mode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})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}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534400" cy="54483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main =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do { </a:t>
            </a:r>
            <a:r>
              <a:rPr lang="en-US" sz="2400" b="1" dirty="0" err="1">
                <a:latin typeface="Courier New" pitchFamily="49" charset="0"/>
              </a:rPr>
              <a:t>fromHandle</a:t>
            </a:r>
            <a:r>
              <a:rPr lang="en-US" sz="2400" b="1" dirty="0">
                <a:latin typeface="Courier New" pitchFamily="49" charset="0"/>
              </a:rPr>
              <a:t> &lt;- </a:t>
            </a:r>
            <a:r>
              <a:rPr lang="en-US" sz="2400" b="1" dirty="0" err="1">
                <a:latin typeface="Courier New" pitchFamily="49" charset="0"/>
              </a:rPr>
              <a:t>getAndOpenFile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"Copy from: " </a:t>
            </a:r>
            <a:r>
              <a:rPr lang="en-US" sz="2400" b="1" dirty="0" err="1">
                <a:latin typeface="Courier New" pitchFamily="49" charset="0"/>
              </a:rPr>
              <a:t>ReadMode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</a:t>
            </a:r>
            <a:r>
              <a:rPr lang="en-US" sz="2400" b="1" dirty="0" err="1">
                <a:latin typeface="Courier New" pitchFamily="49" charset="0"/>
              </a:rPr>
              <a:t>toHandle</a:t>
            </a:r>
            <a:r>
              <a:rPr lang="en-US" sz="2400" b="1" dirty="0">
                <a:latin typeface="Courier New" pitchFamily="49" charset="0"/>
              </a:rPr>
              <a:t> &lt;- </a:t>
            </a:r>
            <a:r>
              <a:rPr lang="en-US" sz="2400" b="1" dirty="0" err="1">
                <a:latin typeface="Courier New" pitchFamily="49" charset="0"/>
              </a:rPr>
              <a:t>getAndOpenFile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"Copy to: " </a:t>
            </a:r>
            <a:r>
              <a:rPr lang="en-US" sz="2400" b="1" dirty="0" err="1">
                <a:latin typeface="Courier New" pitchFamily="49" charset="0"/>
              </a:rPr>
              <a:t>WriteMode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contents &lt;- </a:t>
            </a:r>
            <a:r>
              <a:rPr lang="en-US" sz="2400" b="1" dirty="0" err="1">
                <a:latin typeface="Courier New" pitchFamily="49" charset="0"/>
              </a:rPr>
              <a:t>hGetContents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fromHandle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</a:t>
            </a:r>
            <a:r>
              <a:rPr lang="en-US" sz="2400" b="1" dirty="0" err="1">
                <a:latin typeface="Courier New" pitchFamily="49" charset="0"/>
              </a:rPr>
              <a:t>hPutStr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toHandle</a:t>
            </a:r>
            <a:r>
              <a:rPr lang="en-US" sz="2400" b="1" dirty="0">
                <a:latin typeface="Courier New" pitchFamily="49" charset="0"/>
              </a:rPr>
              <a:t> contents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</a:t>
            </a:r>
            <a:r>
              <a:rPr lang="en-US" sz="2400" b="1" dirty="0" err="1">
                <a:latin typeface="Courier New" pitchFamily="49" charset="0"/>
              </a:rPr>
              <a:t>hClose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fromHandle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</a:t>
            </a:r>
            <a:r>
              <a:rPr lang="en-US" sz="2400" b="1" dirty="0" err="1">
                <a:latin typeface="Courier New" pitchFamily="49" charset="0"/>
              </a:rPr>
              <a:t>hClose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toHandle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; </a:t>
            </a:r>
            <a:r>
              <a:rPr lang="en-US" sz="2400" b="1" dirty="0" err="1">
                <a:latin typeface="Courier New" pitchFamily="49" charset="0"/>
              </a:rPr>
              <a:t>putStr</a:t>
            </a:r>
            <a:r>
              <a:rPr lang="en-US" sz="2400" b="1" dirty="0">
                <a:latin typeface="Courier New" pitchFamily="49" charset="0"/>
              </a:rPr>
              <a:t> "Done\n"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:: Array index </a:t>
            </a:r>
            <a:r>
              <a:rPr lang="en-US" dirty="0" err="1" smtClean="0"/>
              <a:t>elem</a:t>
            </a:r>
            <a:endParaRPr lang="en-US" dirty="0" smtClean="0"/>
          </a:p>
          <a:p>
            <a:r>
              <a:rPr lang="en-US" dirty="0" smtClean="0"/>
              <a:t>In Haskell we have pure arrays</a:t>
            </a:r>
          </a:p>
          <a:p>
            <a:r>
              <a:rPr lang="en-US" dirty="0" smtClean="0"/>
              <a:t>Created in linear time</a:t>
            </a:r>
          </a:p>
          <a:p>
            <a:r>
              <a:rPr lang="en-US" dirty="0" smtClean="0"/>
              <a:t>Access in constant time</a:t>
            </a:r>
          </a:p>
          <a:p>
            <a:r>
              <a:rPr lang="en-US" dirty="0" smtClean="0"/>
              <a:t>Indexed by many things</a:t>
            </a:r>
          </a:p>
          <a:p>
            <a:r>
              <a:rPr lang="en-US" dirty="0" smtClean="0"/>
              <a:t>Store anything  (polymorphic </a:t>
            </a:r>
            <a:r>
              <a:rPr lang="en-US" dirty="0" err="1" smtClean="0"/>
              <a:t>elem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 are indexed by scalar types</a:t>
            </a:r>
          </a:p>
          <a:p>
            <a:r>
              <a:rPr lang="en-US" dirty="0" smtClean="0"/>
              <a:t>The class  (Ix t) describes types that can be used as indexes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=&gt; Ix a where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range :: (a, a) -&gt; [a]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index :: (a, a) -&gt; a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:: (a, a) -&gt; a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rangeSize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:: (a, a)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Ix Integer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instance Ix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instance Ix Char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instance Ix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instance (Ix a, Ix b) =&gt; Ix (a, 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Ix for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data Color </a:t>
            </a:r>
            <a:endParaRPr lang="en-US" sz="5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Red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Blue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Green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| </a:t>
            </a:r>
          </a:p>
          <a:p>
            <a:pPr>
              <a:buNone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   Yellow 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| White | Black</a:t>
            </a:r>
          </a:p>
          <a:p>
            <a:pPr>
              <a:buNone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 deriving (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Ord,Eq,Ix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range (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Red,Black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Red,Blue,Green,Yellow,White,Black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en-US" sz="4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*&gt; 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index (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Red,Black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) Yellow</a:t>
            </a: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buNone/>
            </a:pPr>
            <a:endParaRPr lang="en-US" sz="4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*&gt; 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index (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Yellow,Black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) Yellow</a:t>
            </a: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endParaRPr lang="en-US" sz="4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*&gt; 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rangeSize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Yellow,Black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45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by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listArray</a:t>
            </a:r>
            <a:r>
              <a:rPr lang="en-US" dirty="0" smtClean="0"/>
              <a:t> ::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 -&gt; [e] -&gt; </a:t>
            </a:r>
            <a:r>
              <a:rPr lang="en-US" dirty="0" smtClean="0"/>
              <a:t>Array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</a:p>
          <a:p>
            <a:endParaRPr lang="en-US" dirty="0" smtClean="0"/>
          </a:p>
          <a:p>
            <a:r>
              <a:rPr lang="en-US" dirty="0" smtClean="0"/>
              <a:t>digits = </a:t>
            </a:r>
            <a:r>
              <a:rPr lang="en-US" dirty="0" err="1" smtClean="0"/>
              <a:t>listArray</a:t>
            </a:r>
            <a:r>
              <a:rPr lang="en-US" dirty="0" smtClean="0"/>
              <a:t> (0,9) "0123456789"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by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hlinkClick r:id="rId2"/>
              </a:rPr>
              <a:t>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 =&gt;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-- bounds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of the array: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--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lowest,highest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 [(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)] -- list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of associations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Array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alphabet = 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array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(1,26) 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(zip [1..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26] 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fifth = alphabet ! 5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(!) ::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a </a:t>
            </a:r>
            <a:r>
              <a:rPr lang="en-US" dirty="0" err="1" smtClean="0"/>
              <a:t>i</a:t>
            </a:r>
            <a:r>
              <a:rPr lang="en-US" dirty="0" smtClean="0"/>
              <a:t> e -&gt;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Returns the element of an immutable array at the specified index. </a:t>
            </a:r>
          </a:p>
          <a:p>
            <a:r>
              <a:rPr lang="en-US" dirty="0" smtClean="0"/>
              <a:t>indices ::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a </a:t>
            </a:r>
            <a:r>
              <a:rPr lang="en-US" dirty="0" err="1" smtClean="0"/>
              <a:t>i</a:t>
            </a:r>
            <a:r>
              <a:rPr lang="en-US" dirty="0" smtClean="0"/>
              <a:t> e -&gt; 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Returns a list of all the valid indices in an array. </a:t>
            </a:r>
          </a:p>
          <a:p>
            <a:r>
              <a:rPr lang="en-US" dirty="0" err="1" smtClean="0"/>
              <a:t>elems</a:t>
            </a:r>
            <a:r>
              <a:rPr lang="en-US" dirty="0" smtClean="0"/>
              <a:t> ::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a </a:t>
            </a:r>
            <a:r>
              <a:rPr lang="en-US" dirty="0" err="1" smtClean="0"/>
              <a:t>i</a:t>
            </a:r>
            <a:r>
              <a:rPr lang="en-US" dirty="0" smtClean="0"/>
              <a:t> e -&gt; [</a:t>
            </a:r>
            <a:r>
              <a:rPr lang="en-US" dirty="0" smtClean="0"/>
              <a:t>e]</a:t>
            </a:r>
            <a:endParaRPr lang="en-US" dirty="0" smtClean="0"/>
          </a:p>
          <a:p>
            <a:pPr lvl="1"/>
            <a:r>
              <a:rPr lang="en-US" dirty="0" smtClean="0"/>
              <a:t>Returns a list of all the elements of an array, in the same order as their indices. </a:t>
            </a:r>
          </a:p>
          <a:p>
            <a:r>
              <a:rPr lang="en-US" dirty="0" err="1" smtClean="0"/>
              <a:t>assocs</a:t>
            </a:r>
            <a:r>
              <a:rPr lang="en-US" dirty="0" smtClean="0"/>
              <a:t> ::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a </a:t>
            </a:r>
            <a:r>
              <a:rPr lang="en-US" dirty="0" err="1" smtClean="0"/>
              <a:t>i</a:t>
            </a:r>
            <a:r>
              <a:rPr lang="en-US" dirty="0" smtClean="0"/>
              <a:t> e -&gt; [(</a:t>
            </a:r>
            <a:r>
              <a:rPr lang="en-US" dirty="0" err="1" smtClean="0"/>
              <a:t>i</a:t>
            </a:r>
            <a:r>
              <a:rPr lang="en-US" dirty="0" smtClean="0"/>
              <a:t>, e</a:t>
            </a:r>
            <a:r>
              <a:rPr lang="en-US" dirty="0" smtClean="0"/>
              <a:t>)]</a:t>
            </a:r>
            <a:endParaRPr lang="en-US" dirty="0" smtClean="0"/>
          </a:p>
          <a:p>
            <a:pPr lvl="1"/>
            <a:r>
              <a:rPr lang="en-US" dirty="0" smtClean="0"/>
              <a:t>Returns the contents of an array as a list of associations.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Array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array libraries that share the same interface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IArray</a:t>
            </a:r>
            <a:r>
              <a:rPr lang="en-US" dirty="0" smtClean="0"/>
              <a:t> a e </a:t>
            </a:r>
            <a:r>
              <a:rPr lang="en-US" dirty="0" smtClean="0"/>
              <a:t>where</a:t>
            </a:r>
          </a:p>
          <a:p>
            <a:endParaRPr lang="en-US" dirty="0" smtClean="0"/>
          </a:p>
          <a:p>
            <a:r>
              <a:rPr lang="en-US" dirty="0" smtClean="0"/>
              <a:t>Class of immutable array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array type has the form (a </a:t>
            </a:r>
            <a:r>
              <a:rPr lang="en-US" dirty="0" err="1" smtClean="0"/>
              <a:t>i</a:t>
            </a:r>
            <a:r>
              <a:rPr lang="en-US" dirty="0" smtClean="0"/>
              <a:t> e) where a is the array type constructor (kind * -&gt; * -&gt; *), </a:t>
            </a:r>
            <a:r>
              <a:rPr lang="en-US" dirty="0" err="1" smtClean="0"/>
              <a:t>i</a:t>
            </a:r>
            <a:r>
              <a:rPr lang="en-US" dirty="0" smtClean="0"/>
              <a:t> is the index type (a member of the class 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), and e is the element type. The </a:t>
            </a:r>
            <a:r>
              <a:rPr lang="en-US" dirty="0" err="1" smtClean="0"/>
              <a:t>IArray</a:t>
            </a:r>
            <a:r>
              <a:rPr lang="en-US" dirty="0" smtClean="0"/>
              <a:t> class is </a:t>
            </a:r>
            <a:r>
              <a:rPr lang="en-US" dirty="0" err="1" smtClean="0"/>
              <a:t>parameterised</a:t>
            </a:r>
            <a:r>
              <a:rPr lang="en-US" dirty="0" smtClean="0"/>
              <a:t> over both a and e, so that instances </a:t>
            </a:r>
            <a:r>
              <a:rPr lang="en-US" dirty="0" smtClean="0"/>
              <a:t>specialized </a:t>
            </a:r>
            <a:r>
              <a:rPr lang="en-US" dirty="0" smtClean="0"/>
              <a:t>to certain element types can be defined.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types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Type constructors are higher order since they take types as input and return types as output.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Some type constructors (and also some  class definitions) are even higher order, since they take type constructors as arguments.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Haskell’s Kind system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Kind is </a:t>
            </a:r>
            <a:r>
              <a:rPr lang="en-US" sz="2000" dirty="0" err="1"/>
              <a:t>haskell’s</a:t>
            </a:r>
            <a:r>
              <a:rPr lang="en-US" sz="2000" dirty="0"/>
              <a:t> way of “typing”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Ordinary types have kind </a:t>
            </a:r>
            <a:r>
              <a:rPr lang="en-US" sz="1800" dirty="0">
                <a:latin typeface="Courier New" pitchFamily="49" charset="0"/>
              </a:rPr>
              <a:t>*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:: *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[ String ] :: *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Type constructors have kind </a:t>
            </a:r>
            <a:r>
              <a:rPr lang="en-US" sz="2000" dirty="0">
                <a:latin typeface="Courier New" pitchFamily="49" charset="0"/>
              </a:rPr>
              <a:t>* -&gt; *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Tree :: * -&gt; *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[] :: * -&gt; *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(,) :: * -&gt; * -&gt;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listArray</a:t>
            </a:r>
            <a:r>
              <a:rPr lang="en-US" dirty="0" smtClean="0"/>
              <a:t> ::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err="1" smtClean="0">
                <a:hlinkClick r:id="rId2"/>
              </a:rPr>
              <a:t>a</a:t>
            </a:r>
            <a:r>
              <a:rPr lang="en-US" dirty="0" err="1" smtClean="0"/>
              <a:t>rray</a:t>
            </a:r>
            <a:r>
              <a:rPr lang="en-US" dirty="0" smtClean="0"/>
              <a:t> a e, 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 -&gt; [e] -&gt; 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</a:p>
          <a:p>
            <a:endParaRPr lang="en-US" dirty="0" smtClean="0"/>
          </a:p>
          <a:p>
            <a:r>
              <a:rPr lang="en-US" dirty="0" smtClean="0"/>
              <a:t>Compare to</a:t>
            </a:r>
          </a:p>
          <a:p>
            <a:endParaRPr lang="en-US" dirty="0" smtClean="0"/>
          </a:p>
          <a:p>
            <a:r>
              <a:rPr lang="en-US" dirty="0" err="1" smtClean="0"/>
              <a:t>listArray</a:t>
            </a:r>
            <a:r>
              <a:rPr lang="en-US" dirty="0" smtClean="0"/>
              <a:t> :: (</a:t>
            </a:r>
            <a:r>
              <a:rPr lang="en-US" dirty="0" smtClean="0">
                <a:hlinkClick r:id="rId2"/>
              </a:rPr>
              <a:t>Ix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=&gt; 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 -&gt; [e] -&gt; Array </a:t>
            </a:r>
            <a:r>
              <a:rPr lang="en-US" dirty="0" err="1" smtClean="0"/>
              <a:t>i</a:t>
            </a:r>
            <a:r>
              <a:rPr lang="en-US" dirty="0" smtClean="0"/>
              <a:t>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use generally follows a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list of array elements</a:t>
            </a:r>
          </a:p>
          <a:p>
            <a:pPr marL="1371600" lvl="2" indent="-514350"/>
            <a:r>
              <a:rPr lang="en-US" dirty="0" smtClean="0"/>
              <a:t>Comprehensions are very useful 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the Array from the list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listArray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Enter a mode where the many things are looked up in the array in constant time.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Functor</a:t>
            </a:r>
            <a:r>
              <a:rPr lang="en-US" dirty="0"/>
              <a:t> Class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7300"/>
            <a:ext cx="8153400" cy="33147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Functor</a:t>
            </a:r>
            <a:r>
              <a:rPr lang="en-US" b="1" dirty="0">
                <a:latin typeface="Courier New" pitchFamily="49" charset="0"/>
              </a:rPr>
              <a:t> f where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fmap</a:t>
            </a:r>
            <a:r>
              <a:rPr lang="en-US" b="1" dirty="0">
                <a:latin typeface="Courier New" pitchFamily="49" charset="0"/>
              </a:rPr>
              <a:t> :: (a -&gt; b) -&gt; (f a -&gt; f b)</a:t>
            </a:r>
          </a:p>
          <a:p>
            <a:endParaRPr lang="en-US" dirty="0"/>
          </a:p>
          <a:p>
            <a:r>
              <a:rPr lang="en-US" dirty="0"/>
              <a:t>Note how the </a:t>
            </a:r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Functor</a:t>
            </a:r>
            <a:r>
              <a:rPr lang="en-US" b="1" dirty="0"/>
              <a:t> </a:t>
            </a:r>
            <a:r>
              <a:rPr lang="en-US" dirty="0"/>
              <a:t>requires a type constructor of kind </a:t>
            </a:r>
            <a:r>
              <a:rPr lang="en-US" b="1" dirty="0">
                <a:latin typeface="Courier New" pitchFamily="49" charset="0"/>
              </a:rPr>
              <a:t>* -&gt; *</a:t>
            </a:r>
            <a:r>
              <a:rPr lang="en-US" b="1" dirty="0"/>
              <a:t> </a:t>
            </a:r>
            <a:r>
              <a:rPr lang="en-US" dirty="0"/>
              <a:t>as an argument.</a:t>
            </a:r>
          </a:p>
          <a:p>
            <a:endParaRPr lang="en-US" dirty="0"/>
          </a:p>
          <a:p>
            <a:r>
              <a:rPr lang="en-US" dirty="0"/>
              <a:t>The method </a:t>
            </a:r>
            <a:r>
              <a:rPr lang="en-US" b="1" dirty="0" err="1">
                <a:latin typeface="Courier New" pitchFamily="49" charset="0"/>
              </a:rPr>
              <a:t>fmap</a:t>
            </a:r>
            <a:r>
              <a:rPr lang="en-US" dirty="0"/>
              <a:t> abstracts the operation of applying a function on every parametric Argument.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905000" y="4953000"/>
            <a:ext cx="11430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  </a:t>
            </a:r>
          </a:p>
          <a:p>
            <a:pPr algn="ctr"/>
            <a:r>
              <a:rPr lang="en-US"/>
              <a:t>a    a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93725" y="5089525"/>
            <a:ext cx="1241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Type T a = 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581400" y="5791200"/>
            <a:ext cx="11430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   </a:t>
            </a:r>
          </a:p>
          <a:p>
            <a:pPr algn="ctr"/>
            <a:r>
              <a:rPr lang="en-US"/>
              <a:t>x    x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6705600" y="5791200"/>
            <a:ext cx="11430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(f x)   </a:t>
            </a:r>
          </a:p>
          <a:p>
            <a:pPr algn="ctr"/>
            <a:r>
              <a:rPr lang="en-US"/>
              <a:t>(f x)    (f x)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5318125" y="5851525"/>
            <a:ext cx="852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fmap  f</a:t>
            </a:r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4876800" y="6172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Special syntax for built in type constructors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(-&gt;) :: * -&gt; * -&gt; *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[] :: * -&gt; *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(,) :: * -&gt; * -&gt; *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(,,) :: * -&gt; * -&gt; * -&gt; *</a:t>
            </a:r>
          </a:p>
          <a:p>
            <a:endParaRPr lang="en-US" dirty="0"/>
          </a:p>
          <a:p>
            <a:r>
              <a:rPr lang="en-US" dirty="0"/>
              <a:t>Most class definitions have some implicit laws that all instances should obey. The laws for </a:t>
            </a:r>
            <a:r>
              <a:rPr lang="en-US" dirty="0" err="1">
                <a:latin typeface="Courier New" pitchFamily="49" charset="0"/>
              </a:rPr>
              <a:t>Functor</a:t>
            </a:r>
            <a:r>
              <a:rPr lang="en-US" dirty="0"/>
              <a:t> are:</a:t>
            </a: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id = id</a:t>
            </a:r>
          </a:p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(f . g)  =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.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class </a:t>
            </a:r>
            <a:r>
              <a:rPr lang="en-US" dirty="0" err="1"/>
              <a:t>functor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876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 Tree a = Leaf a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| Branch (Tree a) (Tree a)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instance </a:t>
            </a:r>
            <a:r>
              <a:rPr lang="en-US" sz="2400" b="1" dirty="0" err="1">
                <a:latin typeface="Courier New" pitchFamily="49" charset="0"/>
              </a:rPr>
              <a:t>Functor</a:t>
            </a:r>
            <a:r>
              <a:rPr lang="en-US" sz="2400" b="1" dirty="0">
                <a:latin typeface="Courier New" pitchFamily="49" charset="0"/>
              </a:rPr>
              <a:t> Tree where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fmap</a:t>
            </a:r>
            <a:r>
              <a:rPr lang="en-US" sz="2400" b="1" dirty="0">
                <a:latin typeface="Courier New" pitchFamily="49" charset="0"/>
              </a:rPr>
              <a:t> f (Leaf x) = Leaf (f x)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fmap</a:t>
            </a:r>
            <a:r>
              <a:rPr lang="en-US" sz="2400" b="1" dirty="0">
                <a:latin typeface="Courier New" pitchFamily="49" charset="0"/>
              </a:rPr>
              <a:t> f (Branch x y) =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Branch (</a:t>
            </a:r>
            <a:r>
              <a:rPr lang="en-US" sz="2400" b="1" dirty="0" err="1">
                <a:latin typeface="Courier New" pitchFamily="49" charset="0"/>
              </a:rPr>
              <a:t>fmap</a:t>
            </a:r>
            <a:r>
              <a:rPr lang="en-US" sz="2400" b="1" dirty="0">
                <a:latin typeface="Courier New" pitchFamily="49" charset="0"/>
              </a:rPr>
              <a:t> f x) (</a:t>
            </a:r>
            <a:r>
              <a:rPr lang="en-US" sz="2400" b="1" dirty="0" err="1">
                <a:latin typeface="Courier New" pitchFamily="49" charset="0"/>
              </a:rPr>
              <a:t>fmap</a:t>
            </a:r>
            <a:r>
              <a:rPr lang="en-US" sz="2400" b="1" dirty="0">
                <a:latin typeface="Courier New" pitchFamily="49" charset="0"/>
              </a:rPr>
              <a:t> f y)</a:t>
            </a: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instance </a:t>
            </a:r>
            <a:r>
              <a:rPr lang="en-US" sz="2400" b="1" dirty="0" err="1">
                <a:latin typeface="Courier New" pitchFamily="49" charset="0"/>
              </a:rPr>
              <a:t>Functor</a:t>
            </a:r>
            <a:r>
              <a:rPr lang="en-US" sz="2400" b="1" dirty="0">
                <a:latin typeface="Courier New" pitchFamily="49" charset="0"/>
              </a:rPr>
              <a:t> ((,) c) where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fmap</a:t>
            </a:r>
            <a:r>
              <a:rPr lang="en-US" sz="2400" b="1" dirty="0">
                <a:latin typeface="Courier New" pitchFamily="49" charset="0"/>
              </a:rPr>
              <a:t> f (</a:t>
            </a:r>
            <a:r>
              <a:rPr lang="en-US" sz="2400" b="1" dirty="0" err="1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(x, f </a:t>
            </a:r>
            <a:r>
              <a:rPr lang="en-US" sz="2400" b="1" dirty="0" smtClean="0">
                <a:latin typeface="Courier New" pitchFamily="49" charset="0"/>
              </a:rPr>
              <a:t>y)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Instances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800" b="1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instance </a:t>
            </a:r>
            <a:r>
              <a:rPr lang="en-US" sz="2800" b="1" dirty="0" err="1">
                <a:latin typeface="Courier New" pitchFamily="49" charset="0"/>
              </a:rPr>
              <a:t>Functor</a:t>
            </a:r>
            <a:r>
              <a:rPr lang="en-US" sz="2800" b="1" dirty="0">
                <a:latin typeface="Courier New" pitchFamily="49" charset="0"/>
              </a:rPr>
              <a:t> [] where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[]     = []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(x:xs) = f x :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</a:t>
            </a:r>
            <a:r>
              <a:rPr lang="en-US" sz="2800" b="1" dirty="0" err="1">
                <a:latin typeface="Courier New" pitchFamily="49" charset="0"/>
              </a:rPr>
              <a:t>xs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instance </a:t>
            </a:r>
            <a:r>
              <a:rPr lang="en-US" sz="2800" b="1" dirty="0" err="1">
                <a:latin typeface="Courier New" pitchFamily="49" charset="0"/>
              </a:rPr>
              <a:t>Functor</a:t>
            </a:r>
            <a:r>
              <a:rPr lang="en-US" sz="2800" b="1" dirty="0">
                <a:latin typeface="Courier New" pitchFamily="49" charset="0"/>
              </a:rPr>
              <a:t> Maybe where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Nothing  = Nothing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fmap</a:t>
            </a:r>
            <a:r>
              <a:rPr lang="en-US" sz="2800" b="1" dirty="0">
                <a:latin typeface="Courier New" pitchFamily="49" charset="0"/>
              </a:rPr>
              <a:t> f (Just x) = Just (f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Higher order T.C.’s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data Tree t a = Tip a 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             | </a:t>
            </a:r>
            <a:r>
              <a:rPr lang="en-US" sz="2800" b="1" dirty="0">
                <a:latin typeface="Courier New" pitchFamily="49" charset="0"/>
              </a:rPr>
              <a:t>Node (t (Tree t a))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t1 = Node [Tip 3, Tip 0]</a:t>
            </a:r>
          </a:p>
          <a:p>
            <a:pPr lvl="1">
              <a:buFontTx/>
              <a:buNone/>
            </a:pPr>
            <a:r>
              <a:rPr lang="en-US" sz="2100" b="1" dirty="0">
                <a:latin typeface="Courier New" pitchFamily="49" charset="0"/>
              </a:rPr>
              <a:t>Main&gt; :t t1</a:t>
            </a:r>
          </a:p>
          <a:p>
            <a:pPr lvl="1">
              <a:buFontTx/>
              <a:buNone/>
            </a:pPr>
            <a:r>
              <a:rPr lang="en-US" sz="2100" b="1" dirty="0">
                <a:latin typeface="Courier New" pitchFamily="49" charset="0"/>
              </a:rPr>
              <a:t>t1 :: Tree [] </a:t>
            </a:r>
            <a:r>
              <a:rPr lang="en-US" sz="2100" b="1" dirty="0" err="1">
                <a:latin typeface="Courier New" pitchFamily="49" charset="0"/>
              </a:rPr>
              <a:t>Int</a:t>
            </a:r>
            <a:endParaRPr lang="en-US" sz="2100" b="1" dirty="0">
              <a:latin typeface="Courier New" pitchFamily="49" charset="0"/>
            </a:endParaRPr>
          </a:p>
          <a:p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data Bin x = Two x </a:t>
            </a:r>
            <a:r>
              <a:rPr lang="en-US" sz="2800" b="1" dirty="0" err="1">
                <a:latin typeface="Courier New" pitchFamily="49" charset="0"/>
              </a:rPr>
              <a:t>x</a:t>
            </a: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t2 = Node (Two(Tip 5) (Tip 21))</a:t>
            </a:r>
            <a:endParaRPr lang="en-US" sz="2800" b="1" dirty="0"/>
          </a:p>
          <a:p>
            <a:pPr lvl="1">
              <a:buFontTx/>
              <a:buNone/>
            </a:pPr>
            <a:r>
              <a:rPr lang="en-US" sz="2100" b="1" dirty="0">
                <a:latin typeface="Courier New" pitchFamily="49" charset="0"/>
              </a:rPr>
              <a:t>Main&gt; :t t2</a:t>
            </a:r>
          </a:p>
          <a:p>
            <a:pPr lvl="1">
              <a:buFontTx/>
              <a:buNone/>
            </a:pPr>
            <a:r>
              <a:rPr lang="en-US" sz="2100" b="1" dirty="0">
                <a:latin typeface="Courier New" pitchFamily="49" charset="0"/>
              </a:rPr>
              <a:t>t2 :: Tree Bin </a:t>
            </a:r>
            <a:r>
              <a:rPr lang="en-US" sz="2100" b="1" dirty="0" err="1">
                <a:latin typeface="Courier New" pitchFamily="49" charset="0"/>
              </a:rPr>
              <a:t>Int</a:t>
            </a:r>
            <a:endParaRPr lang="en-US" sz="2100" b="1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kind of Tree?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Tree is a binary type constructor</a:t>
            </a:r>
          </a:p>
          <a:p>
            <a:pPr lvl="1"/>
            <a:r>
              <a:rPr lang="en-US" dirty="0"/>
              <a:t>It’s kind will  be something like:  </a:t>
            </a:r>
            <a:r>
              <a:rPr lang="en-US" sz="2400" b="1" dirty="0">
                <a:latin typeface="Courier New" pitchFamily="49" charset="0"/>
              </a:rPr>
              <a:t>? -&gt; ? -&gt; *</a:t>
            </a:r>
          </a:p>
          <a:p>
            <a:pPr lvl="1"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r>
              <a:rPr lang="en-US" sz="3200" dirty="0"/>
              <a:t>The first argument to Tree is itself a type constructor, the second is just an ordinary type.</a:t>
            </a:r>
          </a:p>
          <a:p>
            <a:pPr>
              <a:buFontTx/>
              <a:buNone/>
            </a:pPr>
            <a:endParaRPr lang="en-US" sz="3200" dirty="0">
              <a:latin typeface="Courier New" pitchFamily="49" charset="0"/>
            </a:endParaRPr>
          </a:p>
          <a:p>
            <a:pPr lvl="1"/>
            <a:r>
              <a:rPr lang="en-US" sz="2800" b="1" dirty="0">
                <a:latin typeface="Courier New" pitchFamily="49" charset="0"/>
              </a:rPr>
              <a:t>Tree :: (* -&gt; *)-&gt; * -&gt;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1964</Words>
  <Application>Microsoft Office PowerPoint</Application>
  <PresentationFormat>On-screen Show (4:3)</PresentationFormat>
  <Paragraphs>338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Grab Bag of Interesting Stuff</vt:lpstr>
      <vt:lpstr>Topics</vt:lpstr>
      <vt:lpstr>Higher Order types</vt:lpstr>
      <vt:lpstr>The Functor Class</vt:lpstr>
      <vt:lpstr>Notes</vt:lpstr>
      <vt:lpstr>Instances of class functor</vt:lpstr>
      <vt:lpstr>More Instances</vt:lpstr>
      <vt:lpstr>Other uses of Higher order T.C.’s</vt:lpstr>
      <vt:lpstr>What is the kind of Tree?</vt:lpstr>
      <vt:lpstr>Functor instances of Tree</vt:lpstr>
      <vt:lpstr>Can we do better</vt:lpstr>
      <vt:lpstr>The Monad Class</vt:lpstr>
      <vt:lpstr>Generic Monad functions</vt:lpstr>
      <vt:lpstr>Files and Handles</vt:lpstr>
      <vt:lpstr>File Modes</vt:lpstr>
      <vt:lpstr>Standard Channels and Errors</vt:lpstr>
      <vt:lpstr>IOError</vt:lpstr>
      <vt:lpstr>Handling IO Errors</vt:lpstr>
      <vt:lpstr>An Example</vt:lpstr>
      <vt:lpstr>Catching errors when opening files</vt:lpstr>
      <vt:lpstr>Copying Files</vt:lpstr>
      <vt:lpstr>Arrays</vt:lpstr>
      <vt:lpstr>Indexing</vt:lpstr>
      <vt:lpstr>Ix instances</vt:lpstr>
      <vt:lpstr>Deriving Ix for enumerations</vt:lpstr>
      <vt:lpstr>Creating arrays by listing</vt:lpstr>
      <vt:lpstr>Creating arrays by tagging</vt:lpstr>
      <vt:lpstr>Accessing arrays</vt:lpstr>
      <vt:lpstr>Multiple Array libraries</vt:lpstr>
      <vt:lpstr>Compare</vt:lpstr>
      <vt:lpstr>Use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 of Interesting Stuff</dc:title>
  <dc:creator>Tim Sheard</dc:creator>
  <cp:lastModifiedBy>sheard</cp:lastModifiedBy>
  <cp:revision>31</cp:revision>
  <dcterms:created xsi:type="dcterms:W3CDTF">2009-05-26T17:40:24Z</dcterms:created>
  <dcterms:modified xsi:type="dcterms:W3CDTF">2013-03-08T01:31:54Z</dcterms:modified>
</cp:coreProperties>
</file>