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2" r:id="rId5"/>
    <p:sldId id="275" r:id="rId6"/>
    <p:sldId id="258" r:id="rId7"/>
    <p:sldId id="259" r:id="rId8"/>
    <p:sldId id="260" r:id="rId9"/>
    <p:sldId id="276" r:id="rId10"/>
    <p:sldId id="277" r:id="rId11"/>
    <p:sldId id="262" r:id="rId12"/>
    <p:sldId id="278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8C66-8E91-4059-AB02-68FE8D3F626D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45E5-4EAE-4CA4-860C-890CBAEC5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Putting Laziness to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Data.Array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table = array (1,5)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 [(1,'a'),(2,'b'),(3,'c'),(5,'e'),(4,'d')]</a:t>
            </a:r>
          </a:p>
          <a:p>
            <a:endParaRPr lang="en-US" dirty="0" smtClean="0"/>
          </a:p>
          <a:p>
            <a:r>
              <a:rPr lang="en-US" dirty="0" smtClean="0"/>
              <a:t>The array is created once</a:t>
            </a:r>
          </a:p>
          <a:p>
            <a:r>
              <a:rPr lang="en-US" dirty="0" smtClean="0"/>
              <a:t>Any size array can be created</a:t>
            </a:r>
          </a:p>
          <a:p>
            <a:r>
              <a:rPr lang="en-US" dirty="0" smtClean="0"/>
              <a:t>Slots cannot be over written</a:t>
            </a:r>
          </a:p>
          <a:p>
            <a:r>
              <a:rPr lang="en-US" dirty="0" smtClean="0"/>
              <a:t>Slots are initialized by the list</a:t>
            </a:r>
          </a:p>
          <a:p>
            <a:r>
              <a:rPr lang="en-US" dirty="0" smtClean="0"/>
              <a:t>Constant access time to value stored in every slot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237"/>
            <a:ext cx="6465692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Taming the duplication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fib2 :: Integer -&gt; Integer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fib2 z = f z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where table = array (0,z) [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f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) |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&lt;- range (0,z) ]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      f 0 = 1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      f 1 = 1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      f n = (table ! (n-1)) + (table ! (n-2))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</a:rPr>
              <a:t>LazyDemos</a:t>
            </a:r>
            <a:r>
              <a:rPr lang="en-US" sz="1800" b="1" dirty="0" smtClean="0">
                <a:latin typeface="Courier New" pitchFamily="49" charset="0"/>
              </a:rPr>
              <a:t>&gt; fib2 30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</a:rPr>
              <a:t>1346269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</a:rPr>
              <a:t>(4055 reductions, 5602 cells)</a:t>
            </a: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Result is </a:t>
            </a:r>
            <a:r>
              <a:rPr lang="en-US" dirty="0" smtClean="0"/>
              <a:t>instantaneous </a:t>
            </a:r>
            <a:r>
              <a:rPr lang="en-US" dirty="0"/>
              <a:t>on my machine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abstract over this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write a memo function that </a:t>
            </a:r>
            <a:r>
              <a:rPr lang="en-US" dirty="0" err="1" smtClean="0"/>
              <a:t>memoizes</a:t>
            </a:r>
            <a:r>
              <a:rPr lang="en-US" dirty="0" smtClean="0"/>
              <a:t> another function.</a:t>
            </a:r>
          </a:p>
          <a:p>
            <a:r>
              <a:rPr lang="en-US" dirty="0" smtClean="0"/>
              <a:t>Allocates an array</a:t>
            </a:r>
          </a:p>
          <a:p>
            <a:r>
              <a:rPr lang="en-US" dirty="0" smtClean="0"/>
              <a:t>Initializes the array with calls to the function</a:t>
            </a:r>
          </a:p>
          <a:p>
            <a:r>
              <a:rPr lang="en-US" dirty="0" smtClean="0"/>
              <a:t>But, We need a way to intercept recursive calls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196" y="304237"/>
            <a:ext cx="7116404" cy="4737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fixpoint</a:t>
            </a:r>
            <a:r>
              <a:rPr lang="en-US" dirty="0" smtClean="0"/>
              <a:t> operator does </a:t>
            </a:r>
            <a:r>
              <a:rPr lang="en-US" dirty="0"/>
              <a:t>the trick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fix f = f (fix f)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g fib 0 = 1</a:t>
            </a:r>
          </a:p>
          <a:p>
            <a:r>
              <a:rPr lang="en-US" b="1" dirty="0">
                <a:latin typeface="Courier New" pitchFamily="49" charset="0"/>
              </a:rPr>
              <a:t>g fib 1 = 1</a:t>
            </a:r>
          </a:p>
          <a:p>
            <a:r>
              <a:rPr lang="en-US" b="1" dirty="0">
                <a:latin typeface="Courier New" pitchFamily="49" charset="0"/>
              </a:rPr>
              <a:t>g fib n = fib (n-1) + fib (n-2)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fib1 = fix 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237"/>
            <a:ext cx="4708231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Generalizing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memo :: </a:t>
            </a:r>
            <a:r>
              <a:rPr lang="en-US" sz="1600" b="1" dirty="0">
                <a:latin typeface="Courier New" pitchFamily="49" charset="0"/>
              </a:rPr>
              <a:t>Ix a =&gt; (</a:t>
            </a:r>
            <a:r>
              <a:rPr lang="en-US" sz="1600" b="1" dirty="0" err="1">
                <a:latin typeface="Courier New" pitchFamily="49" charset="0"/>
              </a:rPr>
              <a:t>a,a</a:t>
            </a:r>
            <a:r>
              <a:rPr lang="en-US" sz="1600" b="1" dirty="0">
                <a:latin typeface="Courier New" pitchFamily="49" charset="0"/>
              </a:rPr>
              <a:t>) -&gt; ((a -&gt; b) -&gt; a -&gt; b) -&gt; a -&gt; b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memo bounds g = f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where </a:t>
            </a:r>
            <a:r>
              <a:rPr lang="en-US" sz="1800" b="1" dirty="0" err="1">
                <a:latin typeface="Courier New" pitchFamily="49" charset="0"/>
              </a:rPr>
              <a:t>arrayF</a:t>
            </a:r>
            <a:r>
              <a:rPr lang="en-US" sz="1800" b="1" dirty="0">
                <a:latin typeface="Courier New" pitchFamily="49" charset="0"/>
              </a:rPr>
              <a:t> = array bounds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               [ </a:t>
            </a:r>
            <a:r>
              <a:rPr lang="en-US" sz="1800" b="1" dirty="0">
                <a:latin typeface="Courier New" pitchFamily="49" charset="0"/>
              </a:rPr>
              <a:t>(n, g f n) | n &lt;- range bounds ]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      f x = </a:t>
            </a:r>
            <a:r>
              <a:rPr lang="en-US" sz="1800" b="1" dirty="0" err="1">
                <a:latin typeface="Courier New" pitchFamily="49" charset="0"/>
              </a:rPr>
              <a:t>arrayF</a:t>
            </a:r>
            <a:r>
              <a:rPr lang="en-US" sz="1800" b="1" dirty="0">
                <a:latin typeface="Courier New" pitchFamily="49" charset="0"/>
              </a:rPr>
              <a:t> ! x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fib3 n = memo (0,n) g n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fact = memo (0,100) g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 where g fact n =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</a:rPr>
              <a:t>           if n==0 then 1 else n * fact (n-1)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7947" y="304237"/>
            <a:ext cx="4415056" cy="473786"/>
          </a:xfrm>
        </p:spPr>
        <p:txBody>
          <a:bodyPr>
            <a:normAutofit fontScale="90000"/>
          </a:bodyPr>
          <a:lstStyle/>
          <a:p>
            <a:r>
              <a:rPr lang="en-US"/>
              <a:t>Representing Graphs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568" y="1216947"/>
            <a:ext cx="7679184" cy="4791726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import ST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import qualified </a:t>
            </a:r>
            <a:r>
              <a:rPr lang="en-US" sz="2000" b="1" dirty="0" err="1" smtClean="0">
                <a:latin typeface="Courier New" pitchFamily="49" charset="0"/>
              </a:rPr>
              <a:t>Data.Array</a:t>
            </a:r>
            <a:r>
              <a:rPr lang="en-US" sz="2000" b="1" dirty="0" smtClean="0">
                <a:latin typeface="Courier New" pitchFamily="49" charset="0"/>
              </a:rPr>
              <a:t> as A</a:t>
            </a: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type Vertex  = </a:t>
            </a:r>
            <a:r>
              <a:rPr lang="en-US" sz="2000" b="1" dirty="0" err="1">
                <a:latin typeface="Courier New" pitchFamily="49" charset="0"/>
              </a:rPr>
              <a:t>Int</a:t>
            </a: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-- Representing graphs: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type Table a = </a:t>
            </a:r>
            <a:r>
              <a:rPr lang="en-US" sz="2000" b="1" dirty="0" err="1">
                <a:latin typeface="Courier New" pitchFamily="49" charset="0"/>
              </a:rPr>
              <a:t>A.Array</a:t>
            </a:r>
            <a:r>
              <a:rPr lang="en-US" sz="2000" b="1" dirty="0">
                <a:latin typeface="Courier New" pitchFamily="49" charset="0"/>
              </a:rPr>
              <a:t> Vertex a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type Graph   = Table [Vertex]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               -- Array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[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]</a:t>
            </a:r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66276" name="AutoShape 4"/>
          <p:cNvSpPr>
            <a:spLocks noChangeArrowheads="1"/>
          </p:cNvSpPr>
          <p:nvPr/>
        </p:nvSpPr>
        <p:spPr bwMode="auto">
          <a:xfrm>
            <a:off x="3348150" y="5172022"/>
            <a:ext cx="1445792" cy="608473"/>
          </a:xfrm>
          <a:prstGeom prst="wedgeRoundRectCallout">
            <a:avLst>
              <a:gd name="adj1" fmla="val 49671"/>
              <a:gd name="adj2" fmla="val -104167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294" tIns="45647" rIns="91294" bIns="45647" anchor="ctr"/>
          <a:lstStyle/>
          <a:p>
            <a:pPr marL="285293" indent="-285293"/>
            <a:r>
              <a:rPr lang="en-US" sz="1400" dirty="0">
                <a:latin typeface="Tahoma" pitchFamily="34" charset="0"/>
              </a:rPr>
              <a:t>Index for each node</a:t>
            </a:r>
          </a:p>
        </p:txBody>
      </p:sp>
      <p:sp>
        <p:nvSpPr>
          <p:cNvPr id="566277" name="AutoShape 5"/>
          <p:cNvSpPr>
            <a:spLocks noChangeArrowheads="1"/>
          </p:cNvSpPr>
          <p:nvPr/>
        </p:nvSpPr>
        <p:spPr bwMode="auto">
          <a:xfrm>
            <a:off x="6011451" y="5172022"/>
            <a:ext cx="1445792" cy="608473"/>
          </a:xfrm>
          <a:prstGeom prst="wedgeRoundRectCallout">
            <a:avLst>
              <a:gd name="adj1" fmla="val -50986"/>
              <a:gd name="adj2" fmla="val -104167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294" tIns="45647" rIns="91294" bIns="45647" anchor="ctr"/>
          <a:lstStyle/>
          <a:p>
            <a:pPr marL="285293" indent="-285293"/>
            <a:r>
              <a:rPr lang="en-US" sz="1400" dirty="0">
                <a:latin typeface="Tahoma" pitchFamily="34" charset="0"/>
              </a:rPr>
              <a:t>Edges (out of) that index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8985" y="990600"/>
            <a:ext cx="1141415" cy="2433893"/>
            <a:chOff x="960" y="720"/>
            <a:chExt cx="720" cy="1536"/>
          </a:xfrm>
        </p:grpSpPr>
        <p:sp>
          <p:nvSpPr>
            <p:cNvPr id="566279" name="Oval 7"/>
            <p:cNvSpPr>
              <a:spLocks noChangeArrowheads="1"/>
            </p:cNvSpPr>
            <p:nvPr/>
          </p:nvSpPr>
          <p:spPr bwMode="auto">
            <a:xfrm>
              <a:off x="1392" y="7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6280" name="Oval 8"/>
            <p:cNvSpPr>
              <a:spLocks noChangeArrowheads="1"/>
            </p:cNvSpPr>
            <p:nvPr/>
          </p:nvSpPr>
          <p:spPr bwMode="auto">
            <a:xfrm>
              <a:off x="1199" y="10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6281" name="Oval 9"/>
            <p:cNvSpPr>
              <a:spLocks noChangeArrowheads="1"/>
            </p:cNvSpPr>
            <p:nvPr/>
          </p:nvSpPr>
          <p:spPr bwMode="auto">
            <a:xfrm>
              <a:off x="1584" y="10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6282" name="Oval 10"/>
            <p:cNvSpPr>
              <a:spLocks noChangeArrowheads="1"/>
            </p:cNvSpPr>
            <p:nvPr/>
          </p:nvSpPr>
          <p:spPr bwMode="auto">
            <a:xfrm>
              <a:off x="1200" y="134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66283" name="Oval 11"/>
            <p:cNvSpPr>
              <a:spLocks noChangeArrowheads="1"/>
            </p:cNvSpPr>
            <p:nvPr/>
          </p:nvSpPr>
          <p:spPr bwMode="auto">
            <a:xfrm>
              <a:off x="1584" y="134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66284" name="Oval 12"/>
            <p:cNvSpPr>
              <a:spLocks noChangeArrowheads="1"/>
            </p:cNvSpPr>
            <p:nvPr/>
          </p:nvSpPr>
          <p:spPr bwMode="auto">
            <a:xfrm>
              <a:off x="1200" y="17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66285" name="Oval 13"/>
            <p:cNvSpPr>
              <a:spLocks noChangeArrowheads="1"/>
            </p:cNvSpPr>
            <p:nvPr/>
          </p:nvSpPr>
          <p:spPr bwMode="auto">
            <a:xfrm>
              <a:off x="1584" y="168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66286" name="Oval 14"/>
            <p:cNvSpPr>
              <a:spLocks noChangeArrowheads="1"/>
            </p:cNvSpPr>
            <p:nvPr/>
          </p:nvSpPr>
          <p:spPr bwMode="auto">
            <a:xfrm>
              <a:off x="1200" y="20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66287" name="Oval 15"/>
            <p:cNvSpPr>
              <a:spLocks noChangeArrowheads="1"/>
            </p:cNvSpPr>
            <p:nvPr/>
          </p:nvSpPr>
          <p:spPr bwMode="auto">
            <a:xfrm>
              <a:off x="1584" y="216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66288" name="Oval 16"/>
            <p:cNvSpPr>
              <a:spLocks noChangeArrowheads="1"/>
            </p:cNvSpPr>
            <p:nvPr/>
          </p:nvSpPr>
          <p:spPr bwMode="auto">
            <a:xfrm>
              <a:off x="960" y="17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66289" name="Line 17"/>
            <p:cNvSpPr>
              <a:spLocks noChangeShapeType="1"/>
            </p:cNvSpPr>
            <p:nvPr/>
          </p:nvSpPr>
          <p:spPr bwMode="auto">
            <a:xfrm>
              <a:off x="1296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0" name="Line 18"/>
            <p:cNvSpPr>
              <a:spLocks noChangeShapeType="1"/>
            </p:cNvSpPr>
            <p:nvPr/>
          </p:nvSpPr>
          <p:spPr bwMode="auto">
            <a:xfrm flipH="1">
              <a:off x="1276" y="802"/>
              <a:ext cx="132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1" name="Line 19"/>
            <p:cNvSpPr>
              <a:spLocks noChangeShapeType="1"/>
            </p:cNvSpPr>
            <p:nvPr/>
          </p:nvSpPr>
          <p:spPr bwMode="auto">
            <a:xfrm>
              <a:off x="1476" y="796"/>
              <a:ext cx="13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2" name="Line 20"/>
            <p:cNvSpPr>
              <a:spLocks noChangeShapeType="1"/>
            </p:cNvSpPr>
            <p:nvPr/>
          </p:nvSpPr>
          <p:spPr bwMode="auto">
            <a:xfrm>
              <a:off x="1632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3" name="Line 21"/>
            <p:cNvSpPr>
              <a:spLocks noChangeShapeType="1"/>
            </p:cNvSpPr>
            <p:nvPr/>
          </p:nvSpPr>
          <p:spPr bwMode="auto">
            <a:xfrm>
              <a:off x="1632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4" name="Line 22"/>
            <p:cNvSpPr>
              <a:spLocks noChangeShapeType="1"/>
            </p:cNvSpPr>
            <p:nvPr/>
          </p:nvSpPr>
          <p:spPr bwMode="auto">
            <a:xfrm>
              <a:off x="163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5" name="Line 23"/>
            <p:cNvSpPr>
              <a:spLocks noChangeShapeType="1"/>
            </p:cNvSpPr>
            <p:nvPr/>
          </p:nvSpPr>
          <p:spPr bwMode="auto">
            <a:xfrm>
              <a:off x="124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6" name="Line 24"/>
            <p:cNvSpPr>
              <a:spLocks noChangeShapeType="1"/>
            </p:cNvSpPr>
            <p:nvPr/>
          </p:nvSpPr>
          <p:spPr bwMode="auto">
            <a:xfrm>
              <a:off x="1248" y="1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1248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8" name="Line 26"/>
            <p:cNvSpPr>
              <a:spLocks noChangeShapeType="1"/>
            </p:cNvSpPr>
            <p:nvPr/>
          </p:nvSpPr>
          <p:spPr bwMode="auto">
            <a:xfrm flipH="1">
              <a:off x="1018" y="1406"/>
              <a:ext cx="182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299" name="Line 27"/>
            <p:cNvSpPr>
              <a:spLocks noChangeShapeType="1"/>
            </p:cNvSpPr>
            <p:nvPr/>
          </p:nvSpPr>
          <p:spPr bwMode="auto">
            <a:xfrm>
              <a:off x="1290" y="2128"/>
              <a:ext cx="292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300" name="Line 28"/>
            <p:cNvSpPr>
              <a:spLocks noChangeShapeType="1"/>
            </p:cNvSpPr>
            <p:nvPr/>
          </p:nvSpPr>
          <p:spPr bwMode="auto">
            <a:xfrm>
              <a:off x="1020" y="1870"/>
              <a:ext cx="18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301" name="Freeform 29"/>
            <p:cNvSpPr>
              <a:spLocks/>
            </p:cNvSpPr>
            <p:nvPr/>
          </p:nvSpPr>
          <p:spPr bwMode="auto">
            <a:xfrm flipH="1">
              <a:off x="1104" y="1080"/>
              <a:ext cx="101" cy="7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96" y="336"/>
                </a:cxn>
                <a:cxn ang="0">
                  <a:pos x="64" y="580"/>
                </a:cxn>
                <a:cxn ang="0">
                  <a:pos x="2" y="716"/>
                </a:cxn>
              </a:cxnLst>
              <a:rect l="0" t="0" r="r" b="b"/>
              <a:pathLst>
                <a:path w="99" h="716">
                  <a:moveTo>
                    <a:pt x="0" y="0"/>
                  </a:moveTo>
                  <a:cubicBezTo>
                    <a:pt x="16" y="20"/>
                    <a:pt x="32" y="40"/>
                    <a:pt x="48" y="96"/>
                  </a:cubicBezTo>
                  <a:cubicBezTo>
                    <a:pt x="64" y="152"/>
                    <a:pt x="93" y="255"/>
                    <a:pt x="96" y="336"/>
                  </a:cubicBezTo>
                  <a:cubicBezTo>
                    <a:pt x="99" y="417"/>
                    <a:pt x="80" y="517"/>
                    <a:pt x="64" y="580"/>
                  </a:cubicBezTo>
                  <a:cubicBezTo>
                    <a:pt x="48" y="643"/>
                    <a:pt x="13" y="693"/>
                    <a:pt x="2" y="7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302" name="Freeform 30"/>
            <p:cNvSpPr>
              <a:spLocks/>
            </p:cNvSpPr>
            <p:nvPr/>
          </p:nvSpPr>
          <p:spPr bwMode="auto">
            <a:xfrm>
              <a:off x="1149" y="1428"/>
              <a:ext cx="89" cy="64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3" y="148"/>
                </a:cxn>
                <a:cxn ang="0">
                  <a:pos x="1" y="342"/>
                </a:cxn>
                <a:cxn ang="0">
                  <a:pos x="15" y="476"/>
                </a:cxn>
                <a:cxn ang="0">
                  <a:pos x="75" y="634"/>
                </a:cxn>
              </a:cxnLst>
              <a:rect l="0" t="0" r="r" b="b"/>
              <a:pathLst>
                <a:path w="75" h="634">
                  <a:moveTo>
                    <a:pt x="51" y="0"/>
                  </a:moveTo>
                  <a:cubicBezTo>
                    <a:pt x="41" y="45"/>
                    <a:pt x="31" y="91"/>
                    <a:pt x="23" y="148"/>
                  </a:cubicBezTo>
                  <a:cubicBezTo>
                    <a:pt x="15" y="205"/>
                    <a:pt x="2" y="287"/>
                    <a:pt x="1" y="342"/>
                  </a:cubicBezTo>
                  <a:cubicBezTo>
                    <a:pt x="0" y="397"/>
                    <a:pt x="3" y="427"/>
                    <a:pt x="15" y="476"/>
                  </a:cubicBezTo>
                  <a:cubicBezTo>
                    <a:pt x="27" y="525"/>
                    <a:pt x="51" y="579"/>
                    <a:pt x="75" y="6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6303" name="Freeform 31"/>
            <p:cNvSpPr>
              <a:spLocks/>
            </p:cNvSpPr>
            <p:nvPr/>
          </p:nvSpPr>
          <p:spPr bwMode="auto">
            <a:xfrm>
              <a:off x="1475" y="1082"/>
              <a:ext cx="121" cy="620"/>
            </a:xfrm>
            <a:custGeom>
              <a:avLst/>
              <a:gdLst/>
              <a:ahLst/>
              <a:cxnLst>
                <a:cxn ang="0">
                  <a:pos x="109" y="22"/>
                </a:cxn>
                <a:cxn ang="0">
                  <a:pos x="121" y="0"/>
                </a:cxn>
                <a:cxn ang="0">
                  <a:pos x="1" y="328"/>
                </a:cxn>
                <a:cxn ang="0">
                  <a:pos x="115" y="620"/>
                </a:cxn>
              </a:cxnLst>
              <a:rect l="0" t="0" r="r" b="b"/>
              <a:pathLst>
                <a:path w="121" h="620">
                  <a:moveTo>
                    <a:pt x="109" y="22"/>
                  </a:moveTo>
                  <a:lnTo>
                    <a:pt x="121" y="0"/>
                  </a:lnTo>
                  <a:cubicBezTo>
                    <a:pt x="103" y="51"/>
                    <a:pt x="2" y="225"/>
                    <a:pt x="1" y="328"/>
                  </a:cubicBezTo>
                  <a:cubicBezTo>
                    <a:pt x="0" y="431"/>
                    <a:pt x="57" y="525"/>
                    <a:pt x="115" y="6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6346" name="Group 74"/>
          <p:cNvGraphicFramePr>
            <a:graphicFrameLocks noGrp="1"/>
          </p:cNvGraphicFramePr>
          <p:nvPr/>
        </p:nvGraphicFramePr>
        <p:xfrm>
          <a:off x="7228960" y="988769"/>
          <a:ext cx="1444207" cy="3381580"/>
        </p:xfrm>
        <a:graphic>
          <a:graphicData uri="http://schemas.openxmlformats.org/drawingml/2006/table">
            <a:tbl>
              <a:tblPr/>
              <a:tblGrid>
                <a:gridCol w="467663"/>
                <a:gridCol w="976544"/>
              </a:tblGrid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[2,3]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[7,4]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[5]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[6,9,7]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[8]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[10]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[10]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91313" marR="91313"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[]</a:t>
                      </a:r>
                    </a:p>
                  </a:txBody>
                  <a:tcPr marL="91313" marR="91313"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237"/>
            <a:ext cx="6331153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on graphs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</a:rPr>
              <a:t>type Vertex = </a:t>
            </a:r>
            <a:r>
              <a:rPr lang="en-US" b="1" dirty="0" err="1">
                <a:latin typeface="Courier New" pitchFamily="49" charset="0"/>
              </a:rPr>
              <a:t>Int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type Edge = (</a:t>
            </a:r>
            <a:r>
              <a:rPr lang="en-US" b="1" dirty="0" err="1">
                <a:latin typeface="Courier New" pitchFamily="49" charset="0"/>
              </a:rPr>
              <a:t>Vertex,Vertex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vertices :: Graph -&gt; [Vertex]</a:t>
            </a:r>
          </a:p>
          <a:p>
            <a:pPr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indices :: Graph -&gt; [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]</a:t>
            </a:r>
          </a:p>
          <a:p>
            <a:pPr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edges :: Graph -&gt; [Edge]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682" y="304237"/>
            <a:ext cx="3367173" cy="473786"/>
          </a:xfrm>
        </p:spPr>
        <p:txBody>
          <a:bodyPr>
            <a:normAutofit fontScale="90000"/>
          </a:bodyPr>
          <a:lstStyle/>
          <a:p>
            <a:r>
              <a:rPr lang="en-US"/>
              <a:t>Building Graphs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49" y="1140887"/>
            <a:ext cx="7152865" cy="4791726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buildG</a:t>
            </a:r>
            <a:r>
              <a:rPr lang="en-US" dirty="0"/>
              <a:t> :: Bounds -&gt; [Edge] -&gt; Graph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graph = </a:t>
            </a:r>
            <a:r>
              <a:rPr lang="en-US" dirty="0" err="1"/>
              <a:t>buildG</a:t>
            </a:r>
            <a:r>
              <a:rPr lang="en-US" dirty="0"/>
              <a:t> (1,10)</a:t>
            </a:r>
          </a:p>
          <a:p>
            <a:pPr>
              <a:buNone/>
            </a:pPr>
            <a:r>
              <a:rPr lang="en-US" dirty="0"/>
              <a:t>          [ (1, 2),  (1, 6),  (2, 3),</a:t>
            </a:r>
          </a:p>
          <a:p>
            <a:pPr>
              <a:buNone/>
            </a:pPr>
            <a:r>
              <a:rPr lang="en-US" dirty="0"/>
              <a:t>            (2, 5),  (3, 1),  (3, 4),</a:t>
            </a:r>
          </a:p>
          <a:p>
            <a:pPr>
              <a:buNone/>
            </a:pPr>
            <a:r>
              <a:rPr lang="en-US" dirty="0"/>
              <a:t>            (5, 4),  (7, 8),  (7, 10),</a:t>
            </a:r>
          </a:p>
          <a:p>
            <a:pPr>
              <a:buNone/>
            </a:pPr>
            <a:r>
              <a:rPr lang="en-US" dirty="0"/>
              <a:t>            (8, 6),  (8, 9),  (8, 10) ]</a:t>
            </a:r>
          </a:p>
          <a:p>
            <a:pPr>
              <a:buNone/>
            </a:pPr>
            <a:r>
              <a:rPr lang="en-US" dirty="0"/>
              <a:t>        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011451" y="1445124"/>
            <a:ext cx="2891584" cy="4411431"/>
            <a:chOff x="3792" y="912"/>
            <a:chExt cx="1824" cy="2784"/>
          </a:xfrm>
        </p:grpSpPr>
        <p:sp>
          <p:nvSpPr>
            <p:cNvPr id="568325" name="Oval 5"/>
            <p:cNvSpPr>
              <a:spLocks noChangeArrowheads="1"/>
            </p:cNvSpPr>
            <p:nvPr/>
          </p:nvSpPr>
          <p:spPr bwMode="auto">
            <a:xfrm>
              <a:off x="4896" y="9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8330" name="Oval 10"/>
            <p:cNvSpPr>
              <a:spLocks noChangeArrowheads="1"/>
            </p:cNvSpPr>
            <p:nvPr/>
          </p:nvSpPr>
          <p:spPr bwMode="auto">
            <a:xfrm>
              <a:off x="4656" y="129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568331" name="Oval 11"/>
            <p:cNvSpPr>
              <a:spLocks noChangeArrowheads="1"/>
            </p:cNvSpPr>
            <p:nvPr/>
          </p:nvSpPr>
          <p:spPr bwMode="auto">
            <a:xfrm>
              <a:off x="4800" y="17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5</a:t>
              </a:r>
            </a:p>
          </p:txBody>
        </p:sp>
        <p:sp>
          <p:nvSpPr>
            <p:cNvPr id="568332" name="Oval 12"/>
            <p:cNvSpPr>
              <a:spLocks noChangeArrowheads="1"/>
            </p:cNvSpPr>
            <p:nvPr/>
          </p:nvSpPr>
          <p:spPr bwMode="auto">
            <a:xfrm>
              <a:off x="5424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6</a:t>
              </a:r>
            </a:p>
          </p:txBody>
        </p:sp>
        <p:sp>
          <p:nvSpPr>
            <p:cNvPr id="568333" name="Oval 13"/>
            <p:cNvSpPr>
              <a:spLocks noChangeArrowheads="1"/>
            </p:cNvSpPr>
            <p:nvPr/>
          </p:nvSpPr>
          <p:spPr bwMode="auto">
            <a:xfrm>
              <a:off x="3792" y="225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4</a:t>
              </a:r>
            </a:p>
          </p:txBody>
        </p:sp>
        <p:sp>
          <p:nvSpPr>
            <p:cNvPr id="568334" name="Oval 14"/>
            <p:cNvSpPr>
              <a:spLocks noChangeArrowheads="1"/>
            </p:cNvSpPr>
            <p:nvPr/>
          </p:nvSpPr>
          <p:spPr bwMode="auto">
            <a:xfrm>
              <a:off x="4512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7</a:t>
              </a:r>
            </a:p>
          </p:txBody>
        </p:sp>
        <p:sp>
          <p:nvSpPr>
            <p:cNvPr id="568335" name="Oval 15"/>
            <p:cNvSpPr>
              <a:spLocks noChangeArrowheads="1"/>
            </p:cNvSpPr>
            <p:nvPr/>
          </p:nvSpPr>
          <p:spPr bwMode="auto">
            <a:xfrm>
              <a:off x="465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8</a:t>
              </a:r>
            </a:p>
          </p:txBody>
        </p:sp>
        <p:sp>
          <p:nvSpPr>
            <p:cNvPr id="568336" name="Oval 16"/>
            <p:cNvSpPr>
              <a:spLocks noChangeArrowheads="1"/>
            </p:cNvSpPr>
            <p:nvPr/>
          </p:nvSpPr>
          <p:spPr bwMode="auto">
            <a:xfrm>
              <a:off x="4752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9</a:t>
              </a:r>
            </a:p>
          </p:txBody>
        </p:sp>
        <p:sp>
          <p:nvSpPr>
            <p:cNvPr id="568337" name="Oval 17"/>
            <p:cNvSpPr>
              <a:spLocks noChangeArrowheads="1"/>
            </p:cNvSpPr>
            <p:nvPr/>
          </p:nvSpPr>
          <p:spPr bwMode="auto">
            <a:xfrm>
              <a:off x="4224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10</a:t>
              </a:r>
            </a:p>
          </p:txBody>
        </p:sp>
        <p:sp>
          <p:nvSpPr>
            <p:cNvPr id="568338" name="Oval 18"/>
            <p:cNvSpPr>
              <a:spLocks noChangeArrowheads="1"/>
            </p:cNvSpPr>
            <p:nvPr/>
          </p:nvSpPr>
          <p:spPr bwMode="auto">
            <a:xfrm>
              <a:off x="4224" y="17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3</a:t>
              </a:r>
            </a:p>
          </p:txBody>
        </p:sp>
        <p:sp>
          <p:nvSpPr>
            <p:cNvPr id="568339" name="Line 19"/>
            <p:cNvSpPr>
              <a:spLocks noChangeShapeType="1"/>
            </p:cNvSpPr>
            <p:nvPr/>
          </p:nvSpPr>
          <p:spPr bwMode="auto">
            <a:xfrm flipH="1">
              <a:off x="4800" y="105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0" name="Line 20"/>
            <p:cNvSpPr>
              <a:spLocks noChangeShapeType="1"/>
            </p:cNvSpPr>
            <p:nvPr/>
          </p:nvSpPr>
          <p:spPr bwMode="auto">
            <a:xfrm>
              <a:off x="5088" y="105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1" name="Line 21"/>
            <p:cNvSpPr>
              <a:spLocks noChangeShapeType="1"/>
            </p:cNvSpPr>
            <p:nvPr/>
          </p:nvSpPr>
          <p:spPr bwMode="auto">
            <a:xfrm flipH="1">
              <a:off x="4416" y="1440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2" name="Line 22"/>
            <p:cNvSpPr>
              <a:spLocks noChangeShapeType="1"/>
            </p:cNvSpPr>
            <p:nvPr/>
          </p:nvSpPr>
          <p:spPr bwMode="auto">
            <a:xfrm>
              <a:off x="4800" y="148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4" name="Line 24"/>
            <p:cNvSpPr>
              <a:spLocks noChangeShapeType="1"/>
            </p:cNvSpPr>
            <p:nvPr/>
          </p:nvSpPr>
          <p:spPr bwMode="auto">
            <a:xfrm flipH="1">
              <a:off x="3984" y="1920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Line 25"/>
            <p:cNvSpPr>
              <a:spLocks noChangeShapeType="1"/>
            </p:cNvSpPr>
            <p:nvPr/>
          </p:nvSpPr>
          <p:spPr bwMode="auto">
            <a:xfrm flipH="1">
              <a:off x="3984" y="1920"/>
              <a:ext cx="81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6" name="Line 26"/>
            <p:cNvSpPr>
              <a:spLocks noChangeShapeType="1"/>
            </p:cNvSpPr>
            <p:nvPr/>
          </p:nvSpPr>
          <p:spPr bwMode="auto">
            <a:xfrm>
              <a:off x="4656" y="2640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7" name="Line 27"/>
            <p:cNvSpPr>
              <a:spLocks noChangeShapeType="1"/>
            </p:cNvSpPr>
            <p:nvPr/>
          </p:nvSpPr>
          <p:spPr bwMode="auto">
            <a:xfrm flipV="1">
              <a:off x="4848" y="1632"/>
              <a:ext cx="624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8" name="Line 28"/>
            <p:cNvSpPr>
              <a:spLocks noChangeShapeType="1"/>
            </p:cNvSpPr>
            <p:nvPr/>
          </p:nvSpPr>
          <p:spPr bwMode="auto">
            <a:xfrm>
              <a:off x="4752" y="3120"/>
              <a:ext cx="9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9" name="Line 29"/>
            <p:cNvSpPr>
              <a:spLocks noChangeShapeType="1"/>
            </p:cNvSpPr>
            <p:nvPr/>
          </p:nvSpPr>
          <p:spPr bwMode="auto">
            <a:xfrm flipH="1">
              <a:off x="4416" y="302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Freeform 30"/>
            <p:cNvSpPr>
              <a:spLocks/>
            </p:cNvSpPr>
            <p:nvPr/>
          </p:nvSpPr>
          <p:spPr bwMode="auto">
            <a:xfrm>
              <a:off x="4232" y="928"/>
              <a:ext cx="664" cy="848"/>
            </a:xfrm>
            <a:custGeom>
              <a:avLst/>
              <a:gdLst/>
              <a:ahLst/>
              <a:cxnLst>
                <a:cxn ang="0">
                  <a:pos x="40" y="848"/>
                </a:cxn>
                <a:cxn ang="0">
                  <a:pos x="40" y="512"/>
                </a:cxn>
                <a:cxn ang="0">
                  <a:pos x="280" y="80"/>
                </a:cxn>
                <a:cxn ang="0">
                  <a:pos x="664" y="32"/>
                </a:cxn>
              </a:cxnLst>
              <a:rect l="0" t="0" r="r" b="b"/>
              <a:pathLst>
                <a:path w="664" h="848">
                  <a:moveTo>
                    <a:pt x="40" y="848"/>
                  </a:moveTo>
                  <a:cubicBezTo>
                    <a:pt x="20" y="744"/>
                    <a:pt x="0" y="640"/>
                    <a:pt x="40" y="512"/>
                  </a:cubicBezTo>
                  <a:cubicBezTo>
                    <a:pt x="80" y="384"/>
                    <a:pt x="176" y="160"/>
                    <a:pt x="280" y="80"/>
                  </a:cubicBezTo>
                  <a:cubicBezTo>
                    <a:pt x="384" y="0"/>
                    <a:pt x="600" y="40"/>
                    <a:pt x="664" y="3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3936" y="304237"/>
            <a:ext cx="4918864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DFS and Forests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data Tree a   = Node a (Forest a) 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type Forest a = [Tree a]</a:t>
            </a:r>
          </a:p>
          <a:p>
            <a:pPr>
              <a:lnSpc>
                <a:spcPct val="80000"/>
              </a:lnSpc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nodesTree</a:t>
            </a:r>
            <a:r>
              <a:rPr lang="en-US" sz="2000" b="1" dirty="0">
                <a:latin typeface="Courier New" pitchFamily="49" charset="0"/>
              </a:rPr>
              <a:t> (Node a f) </a:t>
            </a:r>
            <a:r>
              <a:rPr lang="en-US" sz="2000" b="1" dirty="0" err="1">
                <a:latin typeface="Courier New" pitchFamily="49" charset="0"/>
              </a:rPr>
              <a:t>ans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</a:rPr>
              <a:t>nodesForest</a:t>
            </a:r>
            <a:r>
              <a:rPr lang="en-US" sz="2000" b="1" dirty="0">
                <a:latin typeface="Courier New" pitchFamily="49" charset="0"/>
              </a:rPr>
              <a:t> f (a:ans)</a:t>
            </a:r>
          </a:p>
          <a:p>
            <a:pPr>
              <a:lnSpc>
                <a:spcPct val="80000"/>
              </a:lnSpc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nodesForest</a:t>
            </a:r>
            <a:r>
              <a:rPr lang="en-US" sz="2000" b="1" dirty="0">
                <a:latin typeface="Courier New" pitchFamily="49" charset="0"/>
              </a:rPr>
              <a:t> [] </a:t>
            </a:r>
            <a:r>
              <a:rPr lang="en-US" sz="2000" b="1" dirty="0" err="1">
                <a:latin typeface="Courier New" pitchFamily="49" charset="0"/>
              </a:rPr>
              <a:t>ans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ans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nodesForest</a:t>
            </a:r>
            <a:r>
              <a:rPr lang="en-US" sz="2000" b="1" dirty="0">
                <a:latin typeface="Courier New" pitchFamily="49" charset="0"/>
              </a:rPr>
              <a:t> (t : f) </a:t>
            </a:r>
            <a:r>
              <a:rPr lang="en-US" sz="2000" b="1" dirty="0" err="1">
                <a:latin typeface="Courier New" pitchFamily="49" charset="0"/>
              </a:rPr>
              <a:t>ans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</a:rPr>
              <a:t>nodesTree</a:t>
            </a:r>
            <a:r>
              <a:rPr lang="en-US" sz="2000" b="1" dirty="0">
                <a:latin typeface="Courier New" pitchFamily="49" charset="0"/>
              </a:rPr>
              <a:t> t (</a:t>
            </a:r>
            <a:r>
              <a:rPr lang="en-US" sz="2000" b="1" dirty="0" err="1">
                <a:latin typeface="Courier New" pitchFamily="49" charset="0"/>
              </a:rPr>
              <a:t>nodesForest</a:t>
            </a:r>
            <a:r>
              <a:rPr lang="en-US" sz="2000" b="1" dirty="0">
                <a:latin typeface="Courier New" pitchFamily="49" charset="0"/>
              </a:rPr>
              <a:t> f </a:t>
            </a:r>
            <a:r>
              <a:rPr lang="en-US" sz="2000" b="1" dirty="0" err="1">
                <a:latin typeface="Courier New" pitchFamily="49" charset="0"/>
              </a:rPr>
              <a:t>ans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dirty="0"/>
              <a:t>Note how any tree can be spanned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by a Forest. The Forest is not always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unique.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1451" y="1445124"/>
            <a:ext cx="2891584" cy="4411431"/>
            <a:chOff x="3792" y="912"/>
            <a:chExt cx="1824" cy="2784"/>
          </a:xfrm>
        </p:grpSpPr>
        <p:sp>
          <p:nvSpPr>
            <p:cNvPr id="569349" name="Oval 5"/>
            <p:cNvSpPr>
              <a:spLocks noChangeArrowheads="1"/>
            </p:cNvSpPr>
            <p:nvPr/>
          </p:nvSpPr>
          <p:spPr bwMode="auto">
            <a:xfrm>
              <a:off x="4896" y="91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9350" name="Oval 6"/>
            <p:cNvSpPr>
              <a:spLocks noChangeArrowheads="1"/>
            </p:cNvSpPr>
            <p:nvPr/>
          </p:nvSpPr>
          <p:spPr bwMode="auto">
            <a:xfrm>
              <a:off x="4656" y="12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569351" name="Oval 7"/>
            <p:cNvSpPr>
              <a:spLocks noChangeArrowheads="1"/>
            </p:cNvSpPr>
            <p:nvPr/>
          </p:nvSpPr>
          <p:spPr bwMode="auto">
            <a:xfrm>
              <a:off x="4800" y="17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5</a:t>
              </a:r>
            </a:p>
          </p:txBody>
        </p:sp>
        <p:sp>
          <p:nvSpPr>
            <p:cNvPr id="569352" name="Oval 8"/>
            <p:cNvSpPr>
              <a:spLocks noChangeArrowheads="1"/>
            </p:cNvSpPr>
            <p:nvPr/>
          </p:nvSpPr>
          <p:spPr bwMode="auto">
            <a:xfrm>
              <a:off x="5424" y="14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6</a:t>
              </a:r>
            </a:p>
          </p:txBody>
        </p:sp>
        <p:sp>
          <p:nvSpPr>
            <p:cNvPr id="569353" name="Oval 9"/>
            <p:cNvSpPr>
              <a:spLocks noChangeArrowheads="1"/>
            </p:cNvSpPr>
            <p:nvPr/>
          </p:nvSpPr>
          <p:spPr bwMode="auto">
            <a:xfrm>
              <a:off x="3792" y="22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4</a:t>
              </a:r>
            </a:p>
          </p:txBody>
        </p:sp>
        <p:sp>
          <p:nvSpPr>
            <p:cNvPr id="569354" name="Oval 10"/>
            <p:cNvSpPr>
              <a:spLocks noChangeArrowheads="1"/>
            </p:cNvSpPr>
            <p:nvPr/>
          </p:nvSpPr>
          <p:spPr bwMode="auto">
            <a:xfrm>
              <a:off x="4512" y="24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7</a:t>
              </a:r>
            </a:p>
          </p:txBody>
        </p:sp>
        <p:sp>
          <p:nvSpPr>
            <p:cNvPr id="569355" name="Oval 11"/>
            <p:cNvSpPr>
              <a:spLocks noChangeArrowheads="1"/>
            </p:cNvSpPr>
            <p:nvPr/>
          </p:nvSpPr>
          <p:spPr bwMode="auto">
            <a:xfrm>
              <a:off x="4656" y="29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8</a:t>
              </a:r>
            </a:p>
          </p:txBody>
        </p:sp>
        <p:sp>
          <p:nvSpPr>
            <p:cNvPr id="569356" name="Oval 12"/>
            <p:cNvSpPr>
              <a:spLocks noChangeArrowheads="1"/>
            </p:cNvSpPr>
            <p:nvPr/>
          </p:nvSpPr>
          <p:spPr bwMode="auto">
            <a:xfrm>
              <a:off x="4752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9</a:t>
              </a:r>
            </a:p>
          </p:txBody>
        </p:sp>
        <p:sp>
          <p:nvSpPr>
            <p:cNvPr id="569357" name="Oval 13"/>
            <p:cNvSpPr>
              <a:spLocks noChangeArrowheads="1"/>
            </p:cNvSpPr>
            <p:nvPr/>
          </p:nvSpPr>
          <p:spPr bwMode="auto">
            <a:xfrm>
              <a:off x="4224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10</a:t>
              </a:r>
            </a:p>
          </p:txBody>
        </p:sp>
        <p:sp>
          <p:nvSpPr>
            <p:cNvPr id="569358" name="Oval 14"/>
            <p:cNvSpPr>
              <a:spLocks noChangeArrowheads="1"/>
            </p:cNvSpPr>
            <p:nvPr/>
          </p:nvSpPr>
          <p:spPr bwMode="auto">
            <a:xfrm>
              <a:off x="4224" y="17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293" indent="-285293"/>
              <a:r>
                <a:rPr lang="en-US" dirty="0">
                  <a:latin typeface="Tahoma" pitchFamily="34" charset="0"/>
                </a:rPr>
                <a:t>3</a:t>
              </a:r>
            </a:p>
          </p:txBody>
        </p:sp>
        <p:sp>
          <p:nvSpPr>
            <p:cNvPr id="569359" name="Line 15"/>
            <p:cNvSpPr>
              <a:spLocks noChangeShapeType="1"/>
            </p:cNvSpPr>
            <p:nvPr/>
          </p:nvSpPr>
          <p:spPr bwMode="auto">
            <a:xfrm flipH="1">
              <a:off x="4800" y="1056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0" name="Line 16"/>
            <p:cNvSpPr>
              <a:spLocks noChangeShapeType="1"/>
            </p:cNvSpPr>
            <p:nvPr/>
          </p:nvSpPr>
          <p:spPr bwMode="auto">
            <a:xfrm>
              <a:off x="5088" y="1056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1" name="Line 17"/>
            <p:cNvSpPr>
              <a:spLocks noChangeShapeType="1"/>
            </p:cNvSpPr>
            <p:nvPr/>
          </p:nvSpPr>
          <p:spPr bwMode="auto">
            <a:xfrm flipH="1">
              <a:off x="4416" y="144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2" name="Line 18"/>
            <p:cNvSpPr>
              <a:spLocks noChangeShapeType="1"/>
            </p:cNvSpPr>
            <p:nvPr/>
          </p:nvSpPr>
          <p:spPr bwMode="auto">
            <a:xfrm>
              <a:off x="4800" y="1488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3" name="Line 19"/>
            <p:cNvSpPr>
              <a:spLocks noChangeShapeType="1"/>
            </p:cNvSpPr>
            <p:nvPr/>
          </p:nvSpPr>
          <p:spPr bwMode="auto">
            <a:xfrm flipH="1">
              <a:off x="3984" y="192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4" name="Line 20"/>
            <p:cNvSpPr>
              <a:spLocks noChangeShapeType="1"/>
            </p:cNvSpPr>
            <p:nvPr/>
          </p:nvSpPr>
          <p:spPr bwMode="auto">
            <a:xfrm flipH="1">
              <a:off x="3984" y="1920"/>
              <a:ext cx="816" cy="4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5" name="Line 21"/>
            <p:cNvSpPr>
              <a:spLocks noChangeShapeType="1"/>
            </p:cNvSpPr>
            <p:nvPr/>
          </p:nvSpPr>
          <p:spPr bwMode="auto">
            <a:xfrm>
              <a:off x="4656" y="264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6" name="Line 22"/>
            <p:cNvSpPr>
              <a:spLocks noChangeShapeType="1"/>
            </p:cNvSpPr>
            <p:nvPr/>
          </p:nvSpPr>
          <p:spPr bwMode="auto">
            <a:xfrm flipV="1">
              <a:off x="4848" y="1632"/>
              <a:ext cx="62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7" name="Line 23"/>
            <p:cNvSpPr>
              <a:spLocks noChangeShapeType="1"/>
            </p:cNvSpPr>
            <p:nvPr/>
          </p:nvSpPr>
          <p:spPr bwMode="auto">
            <a:xfrm>
              <a:off x="4752" y="3120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8" name="Line 24"/>
            <p:cNvSpPr>
              <a:spLocks noChangeShapeType="1"/>
            </p:cNvSpPr>
            <p:nvPr/>
          </p:nvSpPr>
          <p:spPr bwMode="auto">
            <a:xfrm flipH="1">
              <a:off x="4416" y="3024"/>
              <a:ext cx="24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9" name="Freeform 25"/>
            <p:cNvSpPr>
              <a:spLocks/>
            </p:cNvSpPr>
            <p:nvPr/>
          </p:nvSpPr>
          <p:spPr bwMode="auto">
            <a:xfrm>
              <a:off x="4232" y="928"/>
              <a:ext cx="664" cy="848"/>
            </a:xfrm>
            <a:custGeom>
              <a:avLst/>
              <a:gdLst/>
              <a:ahLst/>
              <a:cxnLst>
                <a:cxn ang="0">
                  <a:pos x="40" y="848"/>
                </a:cxn>
                <a:cxn ang="0">
                  <a:pos x="40" y="512"/>
                </a:cxn>
                <a:cxn ang="0">
                  <a:pos x="280" y="80"/>
                </a:cxn>
                <a:cxn ang="0">
                  <a:pos x="664" y="32"/>
                </a:cxn>
              </a:cxnLst>
              <a:rect l="0" t="0" r="r" b="b"/>
              <a:pathLst>
                <a:path w="664" h="848">
                  <a:moveTo>
                    <a:pt x="40" y="848"/>
                  </a:moveTo>
                  <a:cubicBezTo>
                    <a:pt x="20" y="744"/>
                    <a:pt x="0" y="640"/>
                    <a:pt x="40" y="512"/>
                  </a:cubicBezTo>
                  <a:cubicBezTo>
                    <a:pt x="80" y="384"/>
                    <a:pt x="176" y="160"/>
                    <a:pt x="280" y="80"/>
                  </a:cubicBezTo>
                  <a:cubicBezTo>
                    <a:pt x="384" y="0"/>
                    <a:pt x="600" y="40"/>
                    <a:pt x="664" y="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237"/>
            <a:ext cx="3747434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DFS algorithm finds a spanning forest for a graph, from a set of roots.</a:t>
            </a:r>
          </a:p>
          <a:p>
            <a:endParaRPr lang="en-US" dirty="0"/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</a:rPr>
              <a:t>dfs</a:t>
            </a:r>
            <a:r>
              <a:rPr lang="en-US" sz="1600" b="1" dirty="0">
                <a:latin typeface="Courier New" pitchFamily="49" charset="0"/>
              </a:rPr>
              <a:t> :: Graph -&gt; [Vertex] -&gt; Forest Vertex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</a:rPr>
              <a:t>dfs</a:t>
            </a:r>
            <a:r>
              <a:rPr lang="en-US" sz="1600" b="1" dirty="0">
                <a:latin typeface="Courier New" pitchFamily="49" charset="0"/>
              </a:rPr>
              <a:t>          :: Graph -&gt; [Vertex] -&gt; Forest Vertex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</a:rPr>
              <a:t>dfs</a:t>
            </a:r>
            <a:r>
              <a:rPr lang="en-US" sz="1600" b="1" dirty="0">
                <a:latin typeface="Courier New" pitchFamily="49" charset="0"/>
              </a:rPr>
              <a:t> g </a:t>
            </a:r>
            <a:r>
              <a:rPr lang="en-US" sz="1600" b="1" dirty="0" err="1">
                <a:latin typeface="Courier New" pitchFamily="49" charset="0"/>
              </a:rPr>
              <a:t>vs</a:t>
            </a:r>
            <a:r>
              <a:rPr lang="en-US" sz="1600" b="1" dirty="0">
                <a:latin typeface="Courier New" pitchFamily="49" charset="0"/>
              </a:rPr>
              <a:t>      = prune (</a:t>
            </a:r>
            <a:r>
              <a:rPr lang="en-US" sz="1600" b="1" dirty="0" err="1">
                <a:latin typeface="Courier New" pitchFamily="49" charset="0"/>
              </a:rPr>
              <a:t>A.bounds</a:t>
            </a:r>
            <a:r>
              <a:rPr lang="en-US" sz="1600" b="1" dirty="0">
                <a:latin typeface="Courier New" pitchFamily="49" charset="0"/>
              </a:rPr>
              <a:t> g) (map (generate g) </a:t>
            </a:r>
            <a:r>
              <a:rPr lang="en-US" sz="1600" b="1" dirty="0" err="1">
                <a:latin typeface="Courier New" pitchFamily="49" charset="0"/>
              </a:rPr>
              <a:t>vs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generate     :: Graph -&gt; Vertex -&gt; Tree Vertex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generate g v  = Node v (map (generate g) (g `</a:t>
            </a:r>
            <a:r>
              <a:rPr lang="en-US" sz="1600" b="1" dirty="0" err="1">
                <a:latin typeface="Courier New" pitchFamily="49" charset="0"/>
              </a:rPr>
              <a:t>aat</a:t>
            </a:r>
            <a:r>
              <a:rPr lang="en-US" sz="1600" b="1" dirty="0">
                <a:latin typeface="Courier New" pitchFamily="49" charset="0"/>
              </a:rPr>
              <a:t>` v))</a:t>
            </a:r>
          </a:p>
          <a:p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72200" y="5410200"/>
            <a:ext cx="1676400" cy="838200"/>
          </a:xfrm>
          <a:prstGeom prst="wedgeRoundRectCallout">
            <a:avLst>
              <a:gd name="adj1" fmla="val -43257"/>
              <a:gd name="adj2" fmla="val -659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indexing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324600" y="2362200"/>
            <a:ext cx="1676400" cy="838200"/>
          </a:xfrm>
          <a:prstGeom prst="wedgeRoundRectCallout">
            <a:avLst>
              <a:gd name="adj1" fmla="val -14772"/>
              <a:gd name="adj2" fmla="val 1509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infinite cyclic tree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laziness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Laziness has lots of interesting uses</a:t>
            </a:r>
          </a:p>
          <a:p>
            <a:pPr lvl="1"/>
            <a:r>
              <a:rPr lang="en-US" dirty="0" smtClean="0"/>
              <a:t>Build cyclic structures. Finite representations of infinite data.</a:t>
            </a:r>
          </a:p>
          <a:p>
            <a:pPr lvl="1"/>
            <a:r>
              <a:rPr lang="en-US" dirty="0" smtClean="0"/>
              <a:t>Do less work, compute only those values demanded by the final result.</a:t>
            </a:r>
          </a:p>
          <a:p>
            <a:pPr lvl="1"/>
            <a:r>
              <a:rPr lang="en-US" dirty="0" smtClean="0"/>
              <a:t>Build infinite intermediate data structures and actually materialize only those parts of the structure of interest.</a:t>
            </a:r>
          </a:p>
          <a:p>
            <a:pPr lvl="2"/>
            <a:r>
              <a:rPr lang="en-US" dirty="0" smtClean="0"/>
              <a:t>Search based solutions using enumerate then test .</a:t>
            </a:r>
          </a:p>
          <a:p>
            <a:pPr lvl="1"/>
            <a:r>
              <a:rPr lang="en-US" dirty="0" err="1" smtClean="0"/>
              <a:t>Memoize</a:t>
            </a:r>
            <a:r>
              <a:rPr lang="en-US" dirty="0" smtClean="0"/>
              <a:t> or remember past results so that they don’t need to be recomputed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04237"/>
            <a:ext cx="7342785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Sets of nodes already visited</a:t>
            </a:r>
          </a:p>
        </p:txBody>
      </p:sp>
      <p:sp>
        <p:nvSpPr>
          <p:cNvPr id="5713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import qualified Data.Array.ST as B</a:t>
            </a: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type </a:t>
            </a:r>
            <a:r>
              <a:rPr lang="en-US" sz="2000" b="1" dirty="0">
                <a:latin typeface="Courier New" pitchFamily="49" charset="0"/>
              </a:rPr>
              <a:t>Set s    = </a:t>
            </a:r>
            <a:r>
              <a:rPr lang="en-US" sz="2000" b="1" dirty="0" err="1" smtClean="0">
                <a:latin typeface="Courier New" pitchFamily="49" charset="0"/>
              </a:rPr>
              <a:t>B.STArray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 Vertex </a:t>
            </a:r>
            <a:r>
              <a:rPr lang="en-US" sz="2000" b="1" dirty="0" err="1">
                <a:latin typeface="Courier New" pitchFamily="49" charset="0"/>
              </a:rPr>
              <a:t>Bool</a:t>
            </a: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mkEmpty</a:t>
            </a:r>
            <a:r>
              <a:rPr lang="en-US" sz="2000" b="1" dirty="0">
                <a:latin typeface="Courier New" pitchFamily="49" charset="0"/>
              </a:rPr>
              <a:t>      :: Bounds -&gt; ST s (Set s)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mkEmpty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bnds</a:t>
            </a:r>
            <a:r>
              <a:rPr lang="en-US" sz="2000" b="1" dirty="0">
                <a:latin typeface="Courier New" pitchFamily="49" charset="0"/>
              </a:rPr>
              <a:t>  = </a:t>
            </a:r>
            <a:r>
              <a:rPr lang="en-US" sz="2000" b="1" dirty="0" err="1">
                <a:latin typeface="Courier New" pitchFamily="49" charset="0"/>
              </a:rPr>
              <a:t>newSTArray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bnds</a:t>
            </a:r>
            <a:r>
              <a:rPr lang="en-US" sz="2000" b="1" dirty="0">
                <a:latin typeface="Courier New" pitchFamily="49" charset="0"/>
              </a:rPr>
              <a:t> False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contains     :: Set s -&gt; Vertex -&gt; ST s </a:t>
            </a:r>
            <a:r>
              <a:rPr lang="en-US" sz="2000" b="1" dirty="0" err="1">
                <a:latin typeface="Courier New" pitchFamily="49" charset="0"/>
              </a:rPr>
              <a:t>Bool</a:t>
            </a: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contains m v  = </a:t>
            </a:r>
            <a:r>
              <a:rPr lang="en-US" sz="2000" b="1" dirty="0" err="1">
                <a:latin typeface="Courier New" pitchFamily="49" charset="0"/>
              </a:rPr>
              <a:t>readSTArray</a:t>
            </a:r>
            <a:r>
              <a:rPr lang="en-US" sz="2000" b="1" dirty="0">
                <a:latin typeface="Courier New" pitchFamily="49" charset="0"/>
              </a:rPr>
              <a:t> m v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include      :: Set s -&gt; Vertex -&gt; ST s ()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include m v   = </a:t>
            </a:r>
            <a:r>
              <a:rPr lang="en-US" sz="2000" b="1" dirty="0" err="1">
                <a:latin typeface="Courier New" pitchFamily="49" charset="0"/>
              </a:rPr>
              <a:t>writeSTArray</a:t>
            </a:r>
            <a:r>
              <a:rPr lang="en-US" sz="2000" b="1" dirty="0">
                <a:latin typeface="Courier New" pitchFamily="49" charset="0"/>
              </a:rPr>
              <a:t> m v True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934200" y="1143000"/>
            <a:ext cx="1676400" cy="838200"/>
          </a:xfrm>
          <a:prstGeom prst="wedgeRoundRectCallout">
            <a:avLst>
              <a:gd name="adj1" fmla="val -157196"/>
              <a:gd name="adj2" fmla="val -5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Mutable array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237"/>
            <a:ext cx="7023611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Pruning already visited paths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5568" y="1216947"/>
            <a:ext cx="7679184" cy="4791726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prune :: Bounds -&gt; Forest Vertex -&gt; Forest Vertex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prune </a:t>
            </a:r>
            <a:r>
              <a:rPr lang="en-US" sz="1600" b="1" dirty="0" err="1">
                <a:latin typeface="Courier New" pitchFamily="49" charset="0"/>
              </a:rPr>
              <a:t>bnds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ts</a:t>
            </a:r>
            <a:r>
              <a:rPr lang="en-US" sz="1600" b="1" dirty="0">
                <a:latin typeface="Courier New" pitchFamily="49" charset="0"/>
              </a:rPr>
              <a:t> = 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runST</a:t>
            </a:r>
            <a:r>
              <a:rPr lang="en-US" sz="1600" b="1" dirty="0">
                <a:latin typeface="Courier New" pitchFamily="49" charset="0"/>
              </a:rPr>
              <a:t> (do { m &lt;- </a:t>
            </a:r>
            <a:r>
              <a:rPr lang="en-US" sz="1600" b="1" dirty="0" err="1">
                <a:latin typeface="Courier New" pitchFamily="49" charset="0"/>
              </a:rPr>
              <a:t>mkEmpty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bnds</a:t>
            </a:r>
            <a:r>
              <a:rPr lang="en-US" sz="1600" b="1" dirty="0">
                <a:latin typeface="Courier New" pitchFamily="49" charset="0"/>
              </a:rPr>
              <a:t>; chop m </a:t>
            </a:r>
            <a:r>
              <a:rPr lang="en-US" sz="1600" b="1" dirty="0" err="1">
                <a:latin typeface="Courier New" pitchFamily="49" charset="0"/>
              </a:rPr>
              <a:t>ts</a:t>
            </a:r>
            <a:r>
              <a:rPr lang="en-US" sz="1600" b="1" dirty="0">
                <a:latin typeface="Courier New" pitchFamily="49" charset="0"/>
              </a:rPr>
              <a:t> })</a:t>
            </a:r>
          </a:p>
          <a:p>
            <a:pPr>
              <a:lnSpc>
                <a:spcPct val="80000"/>
              </a:lnSpc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chop :: Set s -&gt; Forest Vertex -&gt; ST s (Forest Vertex)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chop m []     = return []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chop m (Node v </a:t>
            </a:r>
            <a:r>
              <a:rPr lang="en-US" sz="1600" b="1" dirty="0" err="1">
                <a:latin typeface="Courier New" pitchFamily="49" charset="0"/>
              </a:rPr>
              <a:t>ts</a:t>
            </a:r>
            <a:r>
              <a:rPr lang="en-US" sz="1600" b="1" dirty="0">
                <a:latin typeface="Courier New" pitchFamily="49" charset="0"/>
              </a:rPr>
              <a:t> : us)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do { visited &lt;- contains m 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; if visited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then chop m us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else do { include m 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        ; as &lt;- chop m </a:t>
            </a:r>
            <a:r>
              <a:rPr lang="en-US" sz="1600" b="1" dirty="0" err="1">
                <a:latin typeface="Courier New" pitchFamily="49" charset="0"/>
              </a:rPr>
              <a:t>ts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        ; </a:t>
            </a:r>
            <a:r>
              <a:rPr lang="en-US" sz="1600" b="1" dirty="0" err="1">
                <a:latin typeface="Courier New" pitchFamily="49" charset="0"/>
              </a:rPr>
              <a:t>bs</a:t>
            </a:r>
            <a:r>
              <a:rPr lang="en-US" sz="1600" b="1" dirty="0">
                <a:latin typeface="Courier New" pitchFamily="49" charset="0"/>
              </a:rPr>
              <a:t> &lt;- chop m us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        ; return(Node v as : </a:t>
            </a:r>
            <a:r>
              <a:rPr lang="en-US" sz="1600" b="1" dirty="0" err="1">
                <a:latin typeface="Courier New" pitchFamily="49" charset="0"/>
              </a:rPr>
              <a:t>bs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        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237"/>
            <a:ext cx="4701361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Topological Sort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postorder</a:t>
            </a:r>
            <a:r>
              <a:rPr lang="en-US" sz="2000" b="1" dirty="0">
                <a:latin typeface="Courier New" pitchFamily="49" charset="0"/>
              </a:rPr>
              <a:t> :: Tree a -&gt; [a]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postorder</a:t>
            </a:r>
            <a:r>
              <a:rPr lang="en-US" sz="2000" b="1" dirty="0">
                <a:latin typeface="Courier New" pitchFamily="49" charset="0"/>
              </a:rPr>
              <a:t> (Node a </a:t>
            </a:r>
            <a:r>
              <a:rPr lang="en-US" sz="2000" b="1" dirty="0" err="1">
                <a:latin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</a:rPr>
              <a:t>) = </a:t>
            </a:r>
            <a:r>
              <a:rPr lang="en-US" sz="2000" b="1" dirty="0" err="1">
                <a:latin typeface="Courier New" pitchFamily="49" charset="0"/>
              </a:rPr>
              <a:t>postorderF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</a:rPr>
              <a:t> ++ [a]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postorderF</a:t>
            </a:r>
            <a:r>
              <a:rPr lang="en-US" sz="2000" b="1" dirty="0">
                <a:latin typeface="Courier New" pitchFamily="49" charset="0"/>
              </a:rPr>
              <a:t>   :: Forest a -&gt; [a]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postorderF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concat</a:t>
            </a:r>
            <a:r>
              <a:rPr lang="en-US" sz="2000" b="1" dirty="0">
                <a:latin typeface="Courier New" pitchFamily="49" charset="0"/>
              </a:rPr>
              <a:t> (map </a:t>
            </a:r>
            <a:r>
              <a:rPr lang="en-US" sz="2000" b="1" dirty="0" err="1">
                <a:latin typeface="Courier New" pitchFamily="49" charset="0"/>
              </a:rPr>
              <a:t>postorder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postOrd</a:t>
            </a:r>
            <a:r>
              <a:rPr lang="en-US" sz="2000" b="1" dirty="0">
                <a:latin typeface="Courier New" pitchFamily="49" charset="0"/>
              </a:rPr>
              <a:t>      :: Graph -&gt; [Vertex]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postOrd</a:t>
            </a:r>
            <a:r>
              <a:rPr lang="en-US" sz="2000" b="1" dirty="0">
                <a:latin typeface="Courier New" pitchFamily="49" charset="0"/>
              </a:rPr>
              <a:t>       = </a:t>
            </a:r>
            <a:r>
              <a:rPr lang="en-US" sz="2000" b="1" dirty="0" err="1">
                <a:latin typeface="Courier New" pitchFamily="49" charset="0"/>
              </a:rPr>
              <a:t>postorderF</a:t>
            </a:r>
            <a:r>
              <a:rPr lang="en-US" sz="2000" b="1" dirty="0">
                <a:latin typeface="Courier New" pitchFamily="49" charset="0"/>
              </a:rPr>
              <a:t> . </a:t>
            </a:r>
            <a:r>
              <a:rPr lang="en-US" sz="2000" b="1" dirty="0" err="1">
                <a:latin typeface="Courier New" pitchFamily="49" charset="0"/>
              </a:rPr>
              <a:t>Dff</a:t>
            </a: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dff</a:t>
            </a:r>
            <a:r>
              <a:rPr lang="en-US" sz="2000" b="1" dirty="0">
                <a:latin typeface="Courier New" pitchFamily="49" charset="0"/>
              </a:rPr>
              <a:t>          :: Graph -&gt; Forest Vertex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dff</a:t>
            </a:r>
            <a:r>
              <a:rPr lang="en-US" sz="2000" b="1" dirty="0">
                <a:latin typeface="Courier New" pitchFamily="49" charset="0"/>
              </a:rPr>
              <a:t> g         = </a:t>
            </a:r>
            <a:r>
              <a:rPr lang="en-US" sz="2000" b="1" dirty="0" err="1">
                <a:latin typeface="Courier New" pitchFamily="49" charset="0"/>
              </a:rPr>
              <a:t>dfs</a:t>
            </a:r>
            <a:r>
              <a:rPr lang="en-US" sz="2000" b="1" dirty="0">
                <a:latin typeface="Courier New" pitchFamily="49" charset="0"/>
              </a:rPr>
              <a:t> g (vertices g)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152400" y="609600"/>
            <a:ext cx="8686800" cy="5715000"/>
            <a:chOff x="1447800" y="990600"/>
            <a:chExt cx="6477000" cy="3657600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447800" y="990600"/>
              <a:ext cx="6477000" cy="3657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77"/>
            <p:cNvGrpSpPr>
              <a:grpSpLocks/>
            </p:cNvGrpSpPr>
            <p:nvPr/>
          </p:nvGrpSpPr>
          <p:grpSpPr bwMode="auto">
            <a:xfrm>
              <a:off x="1524000" y="1143000"/>
              <a:ext cx="1143000" cy="2438400"/>
              <a:chOff x="1728" y="960"/>
              <a:chExt cx="720" cy="1536"/>
            </a:xfrm>
          </p:grpSpPr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2160" y="96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A</a:t>
                </a:r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B</a:t>
                </a:r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C</a:t>
                </a:r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D</a:t>
                </a:r>
              </a:p>
            </p:txBody>
          </p:sp>
          <p:sp>
            <p:nvSpPr>
              <p:cNvPr id="2057" name="Oval 9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E</a:t>
                </a:r>
              </a:p>
            </p:txBody>
          </p:sp>
          <p:sp>
            <p:nvSpPr>
              <p:cNvPr id="2058" name="Oval 10"/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G</a:t>
                </a:r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H</a:t>
                </a:r>
              </a:p>
            </p:txBody>
          </p:sp>
          <p:sp>
            <p:nvSpPr>
              <p:cNvPr id="2060" name="Oval 12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I</a:t>
                </a:r>
              </a:p>
            </p:txBody>
          </p:sp>
          <p:sp>
            <p:nvSpPr>
              <p:cNvPr id="2061" name="Oval 13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J</a:t>
                </a:r>
              </a:p>
            </p:txBody>
          </p:sp>
          <p:sp>
            <p:nvSpPr>
              <p:cNvPr id="2062" name="Oval 14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F</a:t>
                </a:r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2064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 flipH="1">
                <a:off x="2044" y="1042"/>
                <a:ext cx="13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>
                <a:off x="2244" y="1036"/>
                <a:ext cx="13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 flipH="1">
                <a:off x="1786" y="1646"/>
                <a:ext cx="182" cy="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auto">
              <a:xfrm>
                <a:off x="2058" y="2368"/>
                <a:ext cx="29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>
                <a:off x="1788" y="2110"/>
                <a:ext cx="18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" name="Freeform 29"/>
              <p:cNvSpPr>
                <a:spLocks/>
              </p:cNvSpPr>
              <p:nvPr/>
            </p:nvSpPr>
            <p:spPr bwMode="auto">
              <a:xfrm flipH="1">
                <a:off x="1872" y="1320"/>
                <a:ext cx="101" cy="7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96" y="336"/>
                  </a:cxn>
                  <a:cxn ang="0">
                    <a:pos x="64" y="580"/>
                  </a:cxn>
                  <a:cxn ang="0">
                    <a:pos x="2" y="716"/>
                  </a:cxn>
                </a:cxnLst>
                <a:rect l="0" t="0" r="r" b="b"/>
                <a:pathLst>
                  <a:path w="99" h="716">
                    <a:moveTo>
                      <a:pt x="0" y="0"/>
                    </a:moveTo>
                    <a:cubicBezTo>
                      <a:pt x="16" y="20"/>
                      <a:pt x="32" y="40"/>
                      <a:pt x="48" y="96"/>
                    </a:cubicBezTo>
                    <a:cubicBezTo>
                      <a:pt x="64" y="152"/>
                      <a:pt x="93" y="255"/>
                      <a:pt x="96" y="336"/>
                    </a:cubicBezTo>
                    <a:cubicBezTo>
                      <a:pt x="99" y="417"/>
                      <a:pt x="80" y="517"/>
                      <a:pt x="64" y="580"/>
                    </a:cubicBezTo>
                    <a:cubicBezTo>
                      <a:pt x="48" y="643"/>
                      <a:pt x="13" y="693"/>
                      <a:pt x="2" y="7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" name="Freeform 34"/>
              <p:cNvSpPr>
                <a:spLocks/>
              </p:cNvSpPr>
              <p:nvPr/>
            </p:nvSpPr>
            <p:spPr bwMode="auto">
              <a:xfrm>
                <a:off x="1917" y="1668"/>
                <a:ext cx="89" cy="64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23" y="148"/>
                  </a:cxn>
                  <a:cxn ang="0">
                    <a:pos x="1" y="342"/>
                  </a:cxn>
                  <a:cxn ang="0">
                    <a:pos x="15" y="476"/>
                  </a:cxn>
                  <a:cxn ang="0">
                    <a:pos x="75" y="634"/>
                  </a:cxn>
                </a:cxnLst>
                <a:rect l="0" t="0" r="r" b="b"/>
                <a:pathLst>
                  <a:path w="75" h="634">
                    <a:moveTo>
                      <a:pt x="51" y="0"/>
                    </a:moveTo>
                    <a:cubicBezTo>
                      <a:pt x="41" y="45"/>
                      <a:pt x="31" y="91"/>
                      <a:pt x="23" y="148"/>
                    </a:cubicBezTo>
                    <a:cubicBezTo>
                      <a:pt x="15" y="205"/>
                      <a:pt x="2" y="287"/>
                      <a:pt x="1" y="342"/>
                    </a:cubicBezTo>
                    <a:cubicBezTo>
                      <a:pt x="0" y="397"/>
                      <a:pt x="3" y="427"/>
                      <a:pt x="15" y="476"/>
                    </a:cubicBezTo>
                    <a:cubicBezTo>
                      <a:pt x="27" y="525"/>
                      <a:pt x="51" y="579"/>
                      <a:pt x="75" y="63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" name="Freeform 35"/>
              <p:cNvSpPr>
                <a:spLocks/>
              </p:cNvSpPr>
              <p:nvPr/>
            </p:nvSpPr>
            <p:spPr bwMode="auto">
              <a:xfrm>
                <a:off x="2243" y="1322"/>
                <a:ext cx="121" cy="620"/>
              </a:xfrm>
              <a:custGeom>
                <a:avLst/>
                <a:gdLst/>
                <a:ahLst/>
                <a:cxnLst>
                  <a:cxn ang="0">
                    <a:pos x="109" y="22"/>
                  </a:cxn>
                  <a:cxn ang="0">
                    <a:pos x="121" y="0"/>
                  </a:cxn>
                  <a:cxn ang="0">
                    <a:pos x="1" y="328"/>
                  </a:cxn>
                  <a:cxn ang="0">
                    <a:pos x="115" y="620"/>
                  </a:cxn>
                </a:cxnLst>
                <a:rect l="0" t="0" r="r" b="b"/>
                <a:pathLst>
                  <a:path w="121" h="620">
                    <a:moveTo>
                      <a:pt x="109" y="22"/>
                    </a:moveTo>
                    <a:lnTo>
                      <a:pt x="121" y="0"/>
                    </a:lnTo>
                    <a:cubicBezTo>
                      <a:pt x="103" y="51"/>
                      <a:pt x="2" y="225"/>
                      <a:pt x="1" y="328"/>
                    </a:cubicBezTo>
                    <a:cubicBezTo>
                      <a:pt x="0" y="431"/>
                      <a:pt x="57" y="525"/>
                      <a:pt x="115" y="62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178"/>
            <p:cNvGrpSpPr>
              <a:grpSpLocks/>
            </p:cNvGrpSpPr>
            <p:nvPr/>
          </p:nvGrpSpPr>
          <p:grpSpPr bwMode="auto">
            <a:xfrm>
              <a:off x="2530475" y="1085850"/>
              <a:ext cx="2270125" cy="2495550"/>
              <a:chOff x="2362" y="924"/>
              <a:chExt cx="1430" cy="1572"/>
            </a:xfrm>
          </p:grpSpPr>
          <p:sp>
            <p:nvSpPr>
              <p:cNvPr id="2087" name="Oval 39"/>
              <p:cNvSpPr>
                <a:spLocks noChangeArrowheads="1"/>
              </p:cNvSpPr>
              <p:nvPr/>
            </p:nvSpPr>
            <p:spPr bwMode="auto">
              <a:xfrm>
                <a:off x="3024" y="9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A</a:t>
                </a:r>
              </a:p>
            </p:txBody>
          </p:sp>
          <p:sp>
            <p:nvSpPr>
              <p:cNvPr id="2088" name="Oval 40"/>
              <p:cNvSpPr>
                <a:spLocks noChangeArrowheads="1"/>
              </p:cNvSpPr>
              <p:nvPr/>
            </p:nvSpPr>
            <p:spPr bwMode="auto">
              <a:xfrm>
                <a:off x="2832" y="124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B</a:t>
                </a:r>
              </a:p>
            </p:txBody>
          </p:sp>
          <p:sp>
            <p:nvSpPr>
              <p:cNvPr id="2089" name="Oval 41"/>
              <p:cNvSpPr>
                <a:spLocks noChangeArrowheads="1"/>
              </p:cNvSpPr>
              <p:nvPr/>
            </p:nvSpPr>
            <p:spPr bwMode="auto">
              <a:xfrm>
                <a:off x="3216" y="124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C</a:t>
                </a:r>
              </a:p>
            </p:txBody>
          </p:sp>
          <p:sp>
            <p:nvSpPr>
              <p:cNvPr id="2090" name="Oval 42"/>
              <p:cNvSpPr>
                <a:spLocks noChangeArrowheads="1"/>
              </p:cNvSpPr>
              <p:nvPr/>
            </p:nvSpPr>
            <p:spPr bwMode="auto">
              <a:xfrm>
                <a:off x="2832" y="158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D</a:t>
                </a:r>
              </a:p>
            </p:txBody>
          </p: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3216" y="158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E</a:t>
                </a:r>
              </a:p>
            </p:txBody>
          </p:sp>
          <p:sp>
            <p:nvSpPr>
              <p:cNvPr id="2092" name="Oval 44"/>
              <p:cNvSpPr>
                <a:spLocks noChangeArrowheads="1"/>
              </p:cNvSpPr>
              <p:nvPr/>
            </p:nvSpPr>
            <p:spPr bwMode="auto">
              <a:xfrm>
                <a:off x="2832" y="201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G</a:t>
                </a:r>
              </a:p>
            </p:txBody>
          </p:sp>
          <p:sp>
            <p:nvSpPr>
              <p:cNvPr id="2093" name="Oval 45"/>
              <p:cNvSpPr>
                <a:spLocks noChangeArrowheads="1"/>
              </p:cNvSpPr>
              <p:nvPr/>
            </p:nvSpPr>
            <p:spPr bwMode="auto">
              <a:xfrm>
                <a:off x="3216" y="191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H</a:t>
                </a:r>
              </a:p>
            </p:txBody>
          </p:sp>
          <p:sp>
            <p:nvSpPr>
              <p:cNvPr id="2094" name="Oval 46"/>
              <p:cNvSpPr>
                <a:spLocks noChangeArrowheads="1"/>
              </p:cNvSpPr>
              <p:nvPr/>
            </p:nvSpPr>
            <p:spPr bwMode="auto">
              <a:xfrm>
                <a:off x="2832" y="230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I</a:t>
                </a:r>
              </a:p>
            </p:txBody>
          </p:sp>
          <p:sp>
            <p:nvSpPr>
              <p:cNvPr id="2095" name="Oval 47"/>
              <p:cNvSpPr>
                <a:spLocks noChangeArrowheads="1"/>
              </p:cNvSpPr>
              <p:nvPr/>
            </p:nvSpPr>
            <p:spPr bwMode="auto">
              <a:xfrm>
                <a:off x="3216" y="239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J</a:t>
                </a:r>
              </a:p>
            </p:txBody>
          </p:sp>
          <p:sp>
            <p:nvSpPr>
              <p:cNvPr id="2096" name="Oval 48"/>
              <p:cNvSpPr>
                <a:spLocks noChangeArrowheads="1"/>
              </p:cNvSpPr>
              <p:nvPr/>
            </p:nvSpPr>
            <p:spPr bwMode="auto">
              <a:xfrm>
                <a:off x="2592" y="201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F</a:t>
                </a:r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>
                <a:off x="2924" y="13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 flipH="1">
                <a:off x="2908" y="1041"/>
                <a:ext cx="132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" name="Line 51"/>
              <p:cNvSpPr>
                <a:spLocks noChangeShapeType="1"/>
              </p:cNvSpPr>
              <p:nvPr/>
            </p:nvSpPr>
            <p:spPr bwMode="auto">
              <a:xfrm>
                <a:off x="3108" y="1035"/>
                <a:ext cx="13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>
                <a:off x="3264" y="1343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>
                <a:off x="3264" y="1679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>
                <a:off x="3264" y="201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>
                <a:off x="2880" y="1343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>
                <a:off x="2880" y="167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" name="Line 57"/>
              <p:cNvSpPr>
                <a:spLocks noChangeShapeType="1"/>
              </p:cNvSpPr>
              <p:nvPr/>
            </p:nvSpPr>
            <p:spPr bwMode="auto">
              <a:xfrm>
                <a:off x="2880" y="2111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" name="Line 58"/>
              <p:cNvSpPr>
                <a:spLocks noChangeShapeType="1"/>
              </p:cNvSpPr>
              <p:nvPr/>
            </p:nvSpPr>
            <p:spPr bwMode="auto">
              <a:xfrm flipH="1">
                <a:off x="2650" y="1645"/>
                <a:ext cx="182" cy="3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>
                <a:off x="2922" y="2367"/>
                <a:ext cx="29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>
                <a:off x="2652" y="2109"/>
                <a:ext cx="18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" name="Freeform 61"/>
              <p:cNvSpPr>
                <a:spLocks/>
              </p:cNvSpPr>
              <p:nvPr/>
            </p:nvSpPr>
            <p:spPr bwMode="auto">
              <a:xfrm flipH="1">
                <a:off x="2736" y="1319"/>
                <a:ext cx="101" cy="7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96" y="336"/>
                  </a:cxn>
                  <a:cxn ang="0">
                    <a:pos x="64" y="580"/>
                  </a:cxn>
                  <a:cxn ang="0">
                    <a:pos x="2" y="716"/>
                  </a:cxn>
                </a:cxnLst>
                <a:rect l="0" t="0" r="r" b="b"/>
                <a:pathLst>
                  <a:path w="99" h="716">
                    <a:moveTo>
                      <a:pt x="0" y="0"/>
                    </a:moveTo>
                    <a:cubicBezTo>
                      <a:pt x="16" y="20"/>
                      <a:pt x="32" y="40"/>
                      <a:pt x="48" y="96"/>
                    </a:cubicBezTo>
                    <a:cubicBezTo>
                      <a:pt x="64" y="152"/>
                      <a:pt x="93" y="255"/>
                      <a:pt x="96" y="336"/>
                    </a:cubicBezTo>
                    <a:cubicBezTo>
                      <a:pt x="99" y="417"/>
                      <a:pt x="80" y="517"/>
                      <a:pt x="64" y="580"/>
                    </a:cubicBezTo>
                    <a:cubicBezTo>
                      <a:pt x="48" y="643"/>
                      <a:pt x="13" y="693"/>
                      <a:pt x="2" y="716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" name="Freeform 62"/>
              <p:cNvSpPr>
                <a:spLocks/>
              </p:cNvSpPr>
              <p:nvPr/>
            </p:nvSpPr>
            <p:spPr bwMode="auto">
              <a:xfrm>
                <a:off x="2781" y="1667"/>
                <a:ext cx="89" cy="64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23" y="148"/>
                  </a:cxn>
                  <a:cxn ang="0">
                    <a:pos x="1" y="342"/>
                  </a:cxn>
                  <a:cxn ang="0">
                    <a:pos x="15" y="476"/>
                  </a:cxn>
                  <a:cxn ang="0">
                    <a:pos x="75" y="634"/>
                  </a:cxn>
                </a:cxnLst>
                <a:rect l="0" t="0" r="r" b="b"/>
                <a:pathLst>
                  <a:path w="75" h="634">
                    <a:moveTo>
                      <a:pt x="51" y="0"/>
                    </a:moveTo>
                    <a:cubicBezTo>
                      <a:pt x="41" y="45"/>
                      <a:pt x="31" y="91"/>
                      <a:pt x="23" y="148"/>
                    </a:cubicBezTo>
                    <a:cubicBezTo>
                      <a:pt x="15" y="205"/>
                      <a:pt x="2" y="287"/>
                      <a:pt x="1" y="342"/>
                    </a:cubicBezTo>
                    <a:cubicBezTo>
                      <a:pt x="0" y="397"/>
                      <a:pt x="3" y="427"/>
                      <a:pt x="15" y="476"/>
                    </a:cubicBezTo>
                    <a:cubicBezTo>
                      <a:pt x="27" y="525"/>
                      <a:pt x="51" y="579"/>
                      <a:pt x="75" y="63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" name="Freeform 63"/>
              <p:cNvSpPr>
                <a:spLocks/>
              </p:cNvSpPr>
              <p:nvPr/>
            </p:nvSpPr>
            <p:spPr bwMode="auto">
              <a:xfrm>
                <a:off x="3107" y="1321"/>
                <a:ext cx="121" cy="620"/>
              </a:xfrm>
              <a:custGeom>
                <a:avLst/>
                <a:gdLst/>
                <a:ahLst/>
                <a:cxnLst>
                  <a:cxn ang="0">
                    <a:pos x="109" y="22"/>
                  </a:cxn>
                  <a:cxn ang="0">
                    <a:pos x="121" y="0"/>
                  </a:cxn>
                  <a:cxn ang="0">
                    <a:pos x="1" y="328"/>
                  </a:cxn>
                  <a:cxn ang="0">
                    <a:pos x="115" y="620"/>
                  </a:cxn>
                </a:cxnLst>
                <a:rect l="0" t="0" r="r" b="b"/>
                <a:pathLst>
                  <a:path w="121" h="620">
                    <a:moveTo>
                      <a:pt x="109" y="22"/>
                    </a:moveTo>
                    <a:lnTo>
                      <a:pt x="121" y="0"/>
                    </a:lnTo>
                    <a:cubicBezTo>
                      <a:pt x="103" y="51"/>
                      <a:pt x="2" y="225"/>
                      <a:pt x="1" y="328"/>
                    </a:cubicBezTo>
                    <a:cubicBezTo>
                      <a:pt x="0" y="431"/>
                      <a:pt x="57" y="525"/>
                      <a:pt x="115" y="62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" name="Text Box 64"/>
              <p:cNvSpPr txBox="1">
                <a:spLocks noChangeArrowheads="1"/>
              </p:cNvSpPr>
              <p:nvPr/>
            </p:nvSpPr>
            <p:spPr bwMode="auto">
              <a:xfrm>
                <a:off x="3054" y="924"/>
                <a:ext cx="37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0</a:t>
                </a:r>
                <a:r>
                  <a:rPr lang="en-US" sz="700">
                    <a:latin typeface="Courier New" pitchFamily="49" charset="0"/>
                  </a:rPr>
                  <a:t>,””)</a:t>
                </a:r>
              </a:p>
            </p:txBody>
          </p:sp>
          <p:sp>
            <p:nvSpPr>
              <p:cNvPr id="2114" name="Text Box 66"/>
              <p:cNvSpPr txBox="1">
                <a:spLocks noChangeArrowheads="1"/>
              </p:cNvSpPr>
              <p:nvPr/>
            </p:nvSpPr>
            <p:spPr bwMode="auto">
              <a:xfrm>
                <a:off x="3244" y="1218"/>
                <a:ext cx="49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1</a:t>
                </a:r>
                <a:r>
                  <a:rPr lang="en-US" sz="700">
                    <a:latin typeface="Courier New" pitchFamily="49" charset="0"/>
                  </a:rPr>
                  <a:t>,A)</a:t>
                </a:r>
              </a:p>
            </p:txBody>
          </p:sp>
          <p:sp>
            <p:nvSpPr>
              <p:cNvPr id="2115" name="Text Box 67"/>
              <p:cNvSpPr txBox="1">
                <a:spLocks noChangeArrowheads="1"/>
              </p:cNvSpPr>
              <p:nvPr/>
            </p:nvSpPr>
            <p:spPr bwMode="auto">
              <a:xfrm>
                <a:off x="2860" y="1204"/>
                <a:ext cx="50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5</a:t>
                </a:r>
                <a:r>
                  <a:rPr lang="en-US" sz="700">
                    <a:latin typeface="Courier New" pitchFamily="49" charset="0"/>
                  </a:rPr>
                  <a:t>,A)</a:t>
                </a:r>
              </a:p>
            </p:txBody>
          </p:sp>
          <p:sp>
            <p:nvSpPr>
              <p:cNvPr id="2116" name="Text Box 68"/>
              <p:cNvSpPr txBox="1">
                <a:spLocks noChangeArrowheads="1"/>
              </p:cNvSpPr>
              <p:nvPr/>
            </p:nvSpPr>
            <p:spPr bwMode="auto">
              <a:xfrm>
                <a:off x="3244" y="1556"/>
                <a:ext cx="49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2</a:t>
                </a:r>
                <a:r>
                  <a:rPr lang="en-US" sz="700">
                    <a:latin typeface="Courier New" pitchFamily="49" charset="0"/>
                  </a:rPr>
                  <a:t>,CA)</a:t>
                </a:r>
              </a:p>
            </p:txBody>
          </p:sp>
          <p:sp>
            <p:nvSpPr>
              <p:cNvPr id="2117" name="Text Box 69"/>
              <p:cNvSpPr txBox="1">
                <a:spLocks noChangeArrowheads="1"/>
              </p:cNvSpPr>
              <p:nvPr/>
            </p:nvSpPr>
            <p:spPr bwMode="auto">
              <a:xfrm>
                <a:off x="3242" y="1886"/>
                <a:ext cx="49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3</a:t>
                </a:r>
                <a:r>
                  <a:rPr lang="en-US" sz="700">
                    <a:latin typeface="Courier New" pitchFamily="49" charset="0"/>
                  </a:rPr>
                  <a:t>,ECA)</a:t>
                </a:r>
              </a:p>
            </p:txBody>
          </p:sp>
          <p:sp>
            <p:nvSpPr>
              <p:cNvPr id="2118" name="Text Box 70"/>
              <p:cNvSpPr txBox="1">
                <a:spLocks noChangeArrowheads="1"/>
              </p:cNvSpPr>
              <p:nvPr/>
            </p:nvSpPr>
            <p:spPr bwMode="auto">
              <a:xfrm>
                <a:off x="3246" y="2371"/>
                <a:ext cx="54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4</a:t>
                </a:r>
                <a:r>
                  <a:rPr lang="en-US" sz="700">
                    <a:latin typeface="Courier New" pitchFamily="49" charset="0"/>
                  </a:rPr>
                  <a:t>,HECA)</a:t>
                </a:r>
              </a:p>
            </p:txBody>
          </p:sp>
          <p:sp>
            <p:nvSpPr>
              <p:cNvPr id="2119" name="Text Box 71"/>
              <p:cNvSpPr txBox="1">
                <a:spLocks noChangeArrowheads="1"/>
              </p:cNvSpPr>
              <p:nvPr/>
            </p:nvSpPr>
            <p:spPr bwMode="auto">
              <a:xfrm>
                <a:off x="2852" y="1529"/>
                <a:ext cx="36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6</a:t>
                </a:r>
                <a:r>
                  <a:rPr lang="en-US" sz="700">
                    <a:latin typeface="Courier New" pitchFamily="49" charset="0"/>
                  </a:rPr>
                  <a:t>,BA)</a:t>
                </a:r>
              </a:p>
            </p:txBody>
          </p:sp>
          <p:sp>
            <p:nvSpPr>
              <p:cNvPr id="2120" name="Text Box 72"/>
              <p:cNvSpPr txBox="1">
                <a:spLocks noChangeArrowheads="1"/>
              </p:cNvSpPr>
              <p:nvPr/>
            </p:nvSpPr>
            <p:spPr bwMode="auto">
              <a:xfrm>
                <a:off x="2854" y="2011"/>
                <a:ext cx="44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7</a:t>
                </a:r>
                <a:r>
                  <a:rPr lang="en-US" sz="700">
                    <a:latin typeface="Courier New" pitchFamily="49" charset="0"/>
                  </a:rPr>
                  <a:t>,DBA)</a:t>
                </a:r>
              </a:p>
            </p:txBody>
          </p:sp>
          <p:sp>
            <p:nvSpPr>
              <p:cNvPr id="2121" name="Text Box 73"/>
              <p:cNvSpPr txBox="1">
                <a:spLocks noChangeArrowheads="1"/>
              </p:cNvSpPr>
              <p:nvPr/>
            </p:nvSpPr>
            <p:spPr bwMode="auto">
              <a:xfrm>
                <a:off x="2840" y="2230"/>
                <a:ext cx="50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8</a:t>
                </a:r>
                <a:r>
                  <a:rPr lang="en-US" sz="700">
                    <a:latin typeface="Courier New" pitchFamily="49" charset="0"/>
                  </a:rPr>
                  <a:t>,GDBA)</a:t>
                </a:r>
              </a:p>
            </p:txBody>
          </p:sp>
          <p:sp>
            <p:nvSpPr>
              <p:cNvPr id="2122" name="Text Box 74"/>
              <p:cNvSpPr txBox="1">
                <a:spLocks noChangeArrowheads="1"/>
              </p:cNvSpPr>
              <p:nvPr/>
            </p:nvSpPr>
            <p:spPr bwMode="auto">
              <a:xfrm>
                <a:off x="2362" y="2073"/>
                <a:ext cx="49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9</a:t>
                </a:r>
                <a:r>
                  <a:rPr lang="en-US" sz="700">
                    <a:latin typeface="Courier New" pitchFamily="49" charset="0"/>
                  </a:rPr>
                  <a:t>,DBA)</a:t>
                </a:r>
              </a:p>
            </p:txBody>
          </p:sp>
        </p:grpSp>
        <p:sp>
          <p:nvSpPr>
            <p:cNvPr id="2123" name="Text Box 75"/>
            <p:cNvSpPr txBox="1">
              <a:spLocks noChangeArrowheads="1"/>
            </p:cNvSpPr>
            <p:nvPr/>
          </p:nvSpPr>
          <p:spPr bwMode="auto">
            <a:xfrm>
              <a:off x="1447800" y="3581400"/>
              <a:ext cx="1250950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900"/>
                <a:t>A. Control Flow Graph</a:t>
              </a:r>
            </a:p>
            <a:p>
              <a:pPr marL="457200" indent="-457200"/>
              <a:r>
                <a:rPr lang="en-US" sz="700">
                  <a:latin typeface="Courier New" pitchFamily="49" charset="0"/>
                </a:rPr>
                <a:t>a :: Graph Char a</a:t>
              </a:r>
            </a:p>
          </p:txBody>
        </p:sp>
        <p:sp>
          <p:nvSpPr>
            <p:cNvPr id="2125" name="Text Box 77"/>
            <p:cNvSpPr txBox="1">
              <a:spLocks noChangeArrowheads="1"/>
            </p:cNvSpPr>
            <p:nvPr/>
          </p:nvSpPr>
          <p:spPr bwMode="auto">
            <a:xfrm>
              <a:off x="2724150" y="3581400"/>
              <a:ext cx="1695450" cy="760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B. DFS Labeled Graph</a:t>
              </a:r>
            </a:p>
            <a:p>
              <a:r>
                <a:rPr lang="en-US" sz="700">
                  <a:latin typeface="Courier New" pitchFamily="49" charset="0"/>
                </a:rPr>
                <a:t>b :: Graph Char (Int,[Char])</a:t>
              </a:r>
            </a:p>
            <a:p>
              <a:r>
                <a:rPr lang="en-US" sz="700">
                  <a:latin typeface="Courier New" pitchFamily="49" charset="0"/>
                </a:rPr>
                <a:t>dfsnum :: v-&gt;Int</a:t>
              </a:r>
            </a:p>
            <a:p>
              <a:r>
                <a:rPr lang="en-US" sz="700">
                  <a:latin typeface="Courier New" pitchFamily="49" charset="0"/>
                </a:rPr>
                <a:t>dfsnum v = fst(apply b v)</a:t>
              </a:r>
            </a:p>
            <a:p>
              <a:r>
                <a:rPr lang="en-US" sz="700">
                  <a:latin typeface="Courier New" pitchFamily="49" charset="0"/>
                </a:rPr>
                <a:t>dfspath:: v-&gt;[v]</a:t>
              </a:r>
            </a:p>
            <a:p>
              <a:r>
                <a:rPr lang="en-US" sz="700">
                  <a:latin typeface="Courier New" pitchFamily="49" charset="0"/>
                </a:rPr>
                <a:t>dfspath v = snd(apply b v)</a:t>
              </a:r>
            </a:p>
          </p:txBody>
        </p:sp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4191000" y="1085850"/>
              <a:ext cx="2141538" cy="2495550"/>
              <a:chOff x="2640" y="684"/>
              <a:chExt cx="1349" cy="1572"/>
            </a:xfrm>
          </p:grpSpPr>
          <p:sp>
            <p:nvSpPr>
              <p:cNvPr id="2127" name="Oval 79"/>
              <p:cNvSpPr>
                <a:spLocks noChangeArrowheads="1"/>
              </p:cNvSpPr>
              <p:nvPr/>
            </p:nvSpPr>
            <p:spPr bwMode="auto">
              <a:xfrm>
                <a:off x="3221" y="71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A</a:t>
                </a:r>
              </a:p>
            </p:txBody>
          </p:sp>
          <p:sp>
            <p:nvSpPr>
              <p:cNvPr id="2128" name="Oval 80"/>
              <p:cNvSpPr>
                <a:spLocks noChangeArrowheads="1"/>
              </p:cNvSpPr>
              <p:nvPr/>
            </p:nvSpPr>
            <p:spPr bwMode="auto">
              <a:xfrm>
                <a:off x="3029" y="100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B</a:t>
                </a:r>
              </a:p>
            </p:txBody>
          </p:sp>
          <p:sp>
            <p:nvSpPr>
              <p:cNvPr id="2129" name="Oval 81"/>
              <p:cNvSpPr>
                <a:spLocks noChangeArrowheads="1"/>
              </p:cNvSpPr>
              <p:nvPr/>
            </p:nvSpPr>
            <p:spPr bwMode="auto">
              <a:xfrm>
                <a:off x="3413" y="100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C</a:t>
                </a:r>
              </a:p>
            </p:txBody>
          </p:sp>
          <p:sp>
            <p:nvSpPr>
              <p:cNvPr id="2130" name="Oval 82"/>
              <p:cNvSpPr>
                <a:spLocks noChangeArrowheads="1"/>
              </p:cNvSpPr>
              <p:nvPr/>
            </p:nvSpPr>
            <p:spPr bwMode="auto">
              <a:xfrm>
                <a:off x="3029" y="134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D</a:t>
                </a:r>
              </a:p>
            </p:txBody>
          </p:sp>
          <p:sp>
            <p:nvSpPr>
              <p:cNvPr id="2131" name="Oval 83"/>
              <p:cNvSpPr>
                <a:spLocks noChangeArrowheads="1"/>
              </p:cNvSpPr>
              <p:nvPr/>
            </p:nvSpPr>
            <p:spPr bwMode="auto">
              <a:xfrm>
                <a:off x="3413" y="134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E</a:t>
                </a:r>
              </a:p>
            </p:txBody>
          </p:sp>
          <p:sp>
            <p:nvSpPr>
              <p:cNvPr id="2132" name="Oval 84"/>
              <p:cNvSpPr>
                <a:spLocks noChangeArrowheads="1"/>
              </p:cNvSpPr>
              <p:nvPr/>
            </p:nvSpPr>
            <p:spPr bwMode="auto">
              <a:xfrm>
                <a:off x="3029" y="177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G</a:t>
                </a:r>
              </a:p>
            </p:txBody>
          </p:sp>
          <p:sp>
            <p:nvSpPr>
              <p:cNvPr id="2133" name="Oval 85"/>
              <p:cNvSpPr>
                <a:spLocks noChangeArrowheads="1"/>
              </p:cNvSpPr>
              <p:nvPr/>
            </p:nvSpPr>
            <p:spPr bwMode="auto">
              <a:xfrm>
                <a:off x="3413" y="167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H</a:t>
                </a:r>
              </a:p>
            </p:txBody>
          </p:sp>
          <p:sp>
            <p:nvSpPr>
              <p:cNvPr id="2134" name="Oval 86"/>
              <p:cNvSpPr>
                <a:spLocks noChangeArrowheads="1"/>
              </p:cNvSpPr>
              <p:nvPr/>
            </p:nvSpPr>
            <p:spPr bwMode="auto">
              <a:xfrm>
                <a:off x="3029" y="206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I</a:t>
                </a:r>
              </a:p>
            </p:txBody>
          </p:sp>
          <p:sp>
            <p:nvSpPr>
              <p:cNvPr id="2135" name="Oval 87"/>
              <p:cNvSpPr>
                <a:spLocks noChangeArrowheads="1"/>
              </p:cNvSpPr>
              <p:nvPr/>
            </p:nvSpPr>
            <p:spPr bwMode="auto">
              <a:xfrm>
                <a:off x="3413" y="21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J</a:t>
                </a:r>
              </a:p>
            </p:txBody>
          </p:sp>
          <p:sp>
            <p:nvSpPr>
              <p:cNvPr id="2136" name="Oval 88"/>
              <p:cNvSpPr>
                <a:spLocks noChangeArrowheads="1"/>
              </p:cNvSpPr>
              <p:nvPr/>
            </p:nvSpPr>
            <p:spPr bwMode="auto">
              <a:xfrm>
                <a:off x="2789" y="177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F</a:t>
                </a:r>
              </a:p>
            </p:txBody>
          </p:sp>
          <p:sp>
            <p:nvSpPr>
              <p:cNvPr id="2137" name="Line 89"/>
              <p:cNvSpPr>
                <a:spLocks noChangeShapeType="1"/>
              </p:cNvSpPr>
              <p:nvPr/>
            </p:nvSpPr>
            <p:spPr bwMode="auto">
              <a:xfrm>
                <a:off x="3121" y="107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" name="Line 90"/>
              <p:cNvSpPr>
                <a:spLocks noChangeShapeType="1"/>
              </p:cNvSpPr>
              <p:nvPr/>
            </p:nvSpPr>
            <p:spPr bwMode="auto">
              <a:xfrm flipH="1">
                <a:off x="3105" y="801"/>
                <a:ext cx="13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" name="Line 91"/>
              <p:cNvSpPr>
                <a:spLocks noChangeShapeType="1"/>
              </p:cNvSpPr>
              <p:nvPr/>
            </p:nvSpPr>
            <p:spPr bwMode="auto">
              <a:xfrm>
                <a:off x="3305" y="795"/>
                <a:ext cx="13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0" name="Line 92"/>
              <p:cNvSpPr>
                <a:spLocks noChangeShapeType="1"/>
              </p:cNvSpPr>
              <p:nvPr/>
            </p:nvSpPr>
            <p:spPr bwMode="auto">
              <a:xfrm>
                <a:off x="3461" y="110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1" name="Line 93"/>
              <p:cNvSpPr>
                <a:spLocks noChangeShapeType="1"/>
              </p:cNvSpPr>
              <p:nvPr/>
            </p:nvSpPr>
            <p:spPr bwMode="auto">
              <a:xfrm>
                <a:off x="3461" y="1439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2" name="Line 94"/>
              <p:cNvSpPr>
                <a:spLocks noChangeShapeType="1"/>
              </p:cNvSpPr>
              <p:nvPr/>
            </p:nvSpPr>
            <p:spPr bwMode="auto">
              <a:xfrm>
                <a:off x="3461" y="1775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3" name="Line 95"/>
              <p:cNvSpPr>
                <a:spLocks noChangeShapeType="1"/>
              </p:cNvSpPr>
              <p:nvPr/>
            </p:nvSpPr>
            <p:spPr bwMode="auto">
              <a:xfrm>
                <a:off x="3077" y="110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4" name="Line 96"/>
              <p:cNvSpPr>
                <a:spLocks noChangeShapeType="1"/>
              </p:cNvSpPr>
              <p:nvPr/>
            </p:nvSpPr>
            <p:spPr bwMode="auto">
              <a:xfrm>
                <a:off x="3077" y="1439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5" name="Line 97"/>
              <p:cNvSpPr>
                <a:spLocks noChangeShapeType="1"/>
              </p:cNvSpPr>
              <p:nvPr/>
            </p:nvSpPr>
            <p:spPr bwMode="auto">
              <a:xfrm>
                <a:off x="3077" y="187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6" name="Line 98"/>
              <p:cNvSpPr>
                <a:spLocks noChangeShapeType="1"/>
              </p:cNvSpPr>
              <p:nvPr/>
            </p:nvSpPr>
            <p:spPr bwMode="auto">
              <a:xfrm flipH="1">
                <a:off x="2847" y="1405"/>
                <a:ext cx="182" cy="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7" name="Line 99"/>
              <p:cNvSpPr>
                <a:spLocks noChangeShapeType="1"/>
              </p:cNvSpPr>
              <p:nvPr/>
            </p:nvSpPr>
            <p:spPr bwMode="auto">
              <a:xfrm>
                <a:off x="3119" y="2127"/>
                <a:ext cx="29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8" name="Line 100"/>
              <p:cNvSpPr>
                <a:spLocks noChangeShapeType="1"/>
              </p:cNvSpPr>
              <p:nvPr/>
            </p:nvSpPr>
            <p:spPr bwMode="auto">
              <a:xfrm>
                <a:off x="2849" y="1869"/>
                <a:ext cx="18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9" name="Freeform 101"/>
              <p:cNvSpPr>
                <a:spLocks/>
              </p:cNvSpPr>
              <p:nvPr/>
            </p:nvSpPr>
            <p:spPr bwMode="auto">
              <a:xfrm flipH="1">
                <a:off x="2928" y="1079"/>
                <a:ext cx="101" cy="7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96" y="336"/>
                  </a:cxn>
                  <a:cxn ang="0">
                    <a:pos x="64" y="580"/>
                  </a:cxn>
                  <a:cxn ang="0">
                    <a:pos x="2" y="716"/>
                  </a:cxn>
                </a:cxnLst>
                <a:rect l="0" t="0" r="r" b="b"/>
                <a:pathLst>
                  <a:path w="99" h="716">
                    <a:moveTo>
                      <a:pt x="0" y="0"/>
                    </a:moveTo>
                    <a:cubicBezTo>
                      <a:pt x="16" y="20"/>
                      <a:pt x="32" y="40"/>
                      <a:pt x="48" y="96"/>
                    </a:cubicBezTo>
                    <a:cubicBezTo>
                      <a:pt x="64" y="152"/>
                      <a:pt x="93" y="255"/>
                      <a:pt x="96" y="336"/>
                    </a:cubicBezTo>
                    <a:cubicBezTo>
                      <a:pt x="99" y="417"/>
                      <a:pt x="80" y="517"/>
                      <a:pt x="64" y="580"/>
                    </a:cubicBezTo>
                    <a:cubicBezTo>
                      <a:pt x="48" y="643"/>
                      <a:pt x="13" y="693"/>
                      <a:pt x="2" y="716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0" name="Freeform 102"/>
              <p:cNvSpPr>
                <a:spLocks/>
              </p:cNvSpPr>
              <p:nvPr/>
            </p:nvSpPr>
            <p:spPr bwMode="auto">
              <a:xfrm>
                <a:off x="2978" y="1427"/>
                <a:ext cx="89" cy="64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23" y="148"/>
                  </a:cxn>
                  <a:cxn ang="0">
                    <a:pos x="1" y="342"/>
                  </a:cxn>
                  <a:cxn ang="0">
                    <a:pos x="15" y="476"/>
                  </a:cxn>
                  <a:cxn ang="0">
                    <a:pos x="75" y="634"/>
                  </a:cxn>
                </a:cxnLst>
                <a:rect l="0" t="0" r="r" b="b"/>
                <a:pathLst>
                  <a:path w="75" h="634">
                    <a:moveTo>
                      <a:pt x="51" y="0"/>
                    </a:moveTo>
                    <a:cubicBezTo>
                      <a:pt x="41" y="45"/>
                      <a:pt x="31" y="91"/>
                      <a:pt x="23" y="148"/>
                    </a:cubicBezTo>
                    <a:cubicBezTo>
                      <a:pt x="15" y="205"/>
                      <a:pt x="2" y="287"/>
                      <a:pt x="1" y="342"/>
                    </a:cubicBezTo>
                    <a:cubicBezTo>
                      <a:pt x="0" y="397"/>
                      <a:pt x="3" y="427"/>
                      <a:pt x="15" y="476"/>
                    </a:cubicBezTo>
                    <a:cubicBezTo>
                      <a:pt x="27" y="525"/>
                      <a:pt x="51" y="579"/>
                      <a:pt x="75" y="63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" name="Freeform 103"/>
              <p:cNvSpPr>
                <a:spLocks/>
              </p:cNvSpPr>
              <p:nvPr/>
            </p:nvSpPr>
            <p:spPr bwMode="auto">
              <a:xfrm>
                <a:off x="3304" y="1081"/>
                <a:ext cx="121" cy="620"/>
              </a:xfrm>
              <a:custGeom>
                <a:avLst/>
                <a:gdLst/>
                <a:ahLst/>
                <a:cxnLst>
                  <a:cxn ang="0">
                    <a:pos x="109" y="22"/>
                  </a:cxn>
                  <a:cxn ang="0">
                    <a:pos x="121" y="0"/>
                  </a:cxn>
                  <a:cxn ang="0">
                    <a:pos x="1" y="328"/>
                  </a:cxn>
                  <a:cxn ang="0">
                    <a:pos x="115" y="620"/>
                  </a:cxn>
                </a:cxnLst>
                <a:rect l="0" t="0" r="r" b="b"/>
                <a:pathLst>
                  <a:path w="121" h="620">
                    <a:moveTo>
                      <a:pt x="109" y="22"/>
                    </a:moveTo>
                    <a:lnTo>
                      <a:pt x="121" y="0"/>
                    </a:lnTo>
                    <a:cubicBezTo>
                      <a:pt x="103" y="51"/>
                      <a:pt x="2" y="225"/>
                      <a:pt x="1" y="328"/>
                    </a:cubicBezTo>
                    <a:cubicBezTo>
                      <a:pt x="0" y="431"/>
                      <a:pt x="57" y="525"/>
                      <a:pt x="115" y="62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" name="Text Box 104"/>
              <p:cNvSpPr txBox="1">
                <a:spLocks noChangeArrowheads="1"/>
              </p:cNvSpPr>
              <p:nvPr/>
            </p:nvSpPr>
            <p:spPr bwMode="auto">
              <a:xfrm>
                <a:off x="3251" y="684"/>
                <a:ext cx="37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A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53" name="Text Box 105"/>
              <p:cNvSpPr txBox="1">
                <a:spLocks noChangeArrowheads="1"/>
              </p:cNvSpPr>
              <p:nvPr/>
            </p:nvSpPr>
            <p:spPr bwMode="auto">
              <a:xfrm>
                <a:off x="3441" y="978"/>
                <a:ext cx="49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A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54" name="Text Box 106"/>
              <p:cNvSpPr txBox="1">
                <a:spLocks noChangeArrowheads="1"/>
              </p:cNvSpPr>
              <p:nvPr/>
            </p:nvSpPr>
            <p:spPr bwMode="auto">
              <a:xfrm>
                <a:off x="3057" y="973"/>
                <a:ext cx="50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A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55" name="Text Box 107"/>
              <p:cNvSpPr txBox="1">
                <a:spLocks noChangeArrowheads="1"/>
              </p:cNvSpPr>
              <p:nvPr/>
            </p:nvSpPr>
            <p:spPr bwMode="auto">
              <a:xfrm>
                <a:off x="3441" y="1316"/>
                <a:ext cx="49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C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56" name="Text Box 108"/>
              <p:cNvSpPr txBox="1">
                <a:spLocks noChangeArrowheads="1"/>
              </p:cNvSpPr>
              <p:nvPr/>
            </p:nvSpPr>
            <p:spPr bwMode="auto">
              <a:xfrm>
                <a:off x="3439" y="1646"/>
                <a:ext cx="49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C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57" name="Text Box 109"/>
              <p:cNvSpPr txBox="1">
                <a:spLocks noChangeArrowheads="1"/>
              </p:cNvSpPr>
              <p:nvPr/>
            </p:nvSpPr>
            <p:spPr bwMode="auto">
              <a:xfrm>
                <a:off x="3443" y="2131"/>
                <a:ext cx="54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A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58" name="Text Box 110"/>
              <p:cNvSpPr txBox="1">
                <a:spLocks noChangeArrowheads="1"/>
              </p:cNvSpPr>
              <p:nvPr/>
            </p:nvSpPr>
            <p:spPr bwMode="auto">
              <a:xfrm>
                <a:off x="3064" y="1344"/>
                <a:ext cx="22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B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59" name="Text Box 111"/>
              <p:cNvSpPr txBox="1">
                <a:spLocks noChangeArrowheads="1"/>
              </p:cNvSpPr>
              <p:nvPr/>
            </p:nvSpPr>
            <p:spPr bwMode="auto">
              <a:xfrm>
                <a:off x="3051" y="1771"/>
                <a:ext cx="44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B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60" name="Text Box 112"/>
              <p:cNvSpPr txBox="1">
                <a:spLocks noChangeArrowheads="1"/>
              </p:cNvSpPr>
              <p:nvPr/>
            </p:nvSpPr>
            <p:spPr bwMode="auto">
              <a:xfrm>
                <a:off x="3061" y="2014"/>
                <a:ext cx="32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D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161" name="Text Box 113"/>
              <p:cNvSpPr txBox="1">
                <a:spLocks noChangeArrowheads="1"/>
              </p:cNvSpPr>
              <p:nvPr/>
            </p:nvSpPr>
            <p:spPr bwMode="auto">
              <a:xfrm>
                <a:off x="2640" y="1758"/>
                <a:ext cx="26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700">
                    <a:latin typeface="Courier New" pitchFamily="49" charset="0"/>
                  </a:rPr>
                  <a:t>(</a:t>
                </a:r>
                <a:r>
                  <a:rPr lang="en-US" sz="700" b="1">
                    <a:latin typeface="Courier New" pitchFamily="49" charset="0"/>
                  </a:rPr>
                  <a:t>D</a:t>
                </a:r>
                <a:r>
                  <a:rPr lang="en-US" sz="700">
                    <a:latin typeface="Courier New" pitchFamily="49" charset="0"/>
                  </a:rPr>
                  <a:t>)</a:t>
                </a:r>
              </a:p>
            </p:txBody>
          </p:sp>
        </p:grpSp>
        <p:sp>
          <p:nvSpPr>
            <p:cNvPr id="2198" name="Text Box 150"/>
            <p:cNvSpPr txBox="1">
              <a:spLocks noChangeArrowheads="1"/>
            </p:cNvSpPr>
            <p:nvPr/>
          </p:nvSpPr>
          <p:spPr bwMode="auto">
            <a:xfrm>
              <a:off x="4343400" y="3581400"/>
              <a:ext cx="1263650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C. Semi-Dominator </a:t>
              </a:r>
            </a:p>
            <a:p>
              <a:r>
                <a:rPr lang="en-US" sz="900"/>
                <a:t>     Labeled Graph</a:t>
              </a:r>
            </a:p>
            <a:p>
              <a:r>
                <a:rPr lang="en-US" sz="700">
                  <a:latin typeface="Courier New" pitchFamily="49" charset="0"/>
                </a:rPr>
                <a:t>c :: Graph Char Char</a:t>
              </a:r>
            </a:p>
            <a:p>
              <a:r>
                <a:rPr lang="en-US" sz="700">
                  <a:latin typeface="Courier New" pitchFamily="49" charset="0"/>
                </a:rPr>
                <a:t>semi :: v-&gt;v</a:t>
              </a:r>
            </a:p>
            <a:p>
              <a:r>
                <a:rPr lang="en-US" sz="700">
                  <a:latin typeface="Courier New" pitchFamily="49" charset="0"/>
                </a:rPr>
                <a:t>semi = apply c</a:t>
              </a:r>
            </a:p>
          </p:txBody>
        </p:sp>
        <p:grpSp>
          <p:nvGrpSpPr>
            <p:cNvPr id="5" name="Group 180"/>
            <p:cNvGrpSpPr>
              <a:grpSpLocks/>
            </p:cNvGrpSpPr>
            <p:nvPr/>
          </p:nvGrpSpPr>
          <p:grpSpPr bwMode="auto">
            <a:xfrm>
              <a:off x="5867400" y="1062038"/>
              <a:ext cx="1143000" cy="1300162"/>
              <a:chOff x="4464" y="909"/>
              <a:chExt cx="720" cy="819"/>
            </a:xfrm>
          </p:grpSpPr>
          <p:sp>
            <p:nvSpPr>
              <p:cNvPr id="2202" name="Oval 154"/>
              <p:cNvSpPr>
                <a:spLocks noChangeArrowheads="1"/>
              </p:cNvSpPr>
              <p:nvPr/>
            </p:nvSpPr>
            <p:spPr bwMode="auto">
              <a:xfrm>
                <a:off x="4752" y="9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A</a:t>
                </a:r>
              </a:p>
            </p:txBody>
          </p:sp>
          <p:sp>
            <p:nvSpPr>
              <p:cNvPr id="2203" name="Oval 155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B</a:t>
                </a:r>
              </a:p>
            </p:txBody>
          </p:sp>
          <p:sp>
            <p:nvSpPr>
              <p:cNvPr id="2204" name="Oval 156"/>
              <p:cNvSpPr>
                <a:spLocks noChangeArrowheads="1"/>
              </p:cNvSpPr>
              <p:nvPr/>
            </p:nvSpPr>
            <p:spPr bwMode="auto">
              <a:xfrm>
                <a:off x="4896" y="115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C</a:t>
                </a:r>
              </a:p>
            </p:txBody>
          </p:sp>
          <p:sp>
            <p:nvSpPr>
              <p:cNvPr id="2205" name="Oval 157"/>
              <p:cNvSpPr>
                <a:spLocks noChangeArrowheads="1"/>
              </p:cNvSpPr>
              <p:nvPr/>
            </p:nvSpPr>
            <p:spPr bwMode="auto">
              <a:xfrm>
                <a:off x="4464" y="139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D</a:t>
                </a:r>
              </a:p>
            </p:txBody>
          </p:sp>
          <p:sp>
            <p:nvSpPr>
              <p:cNvPr id="2206" name="Oval 158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G</a:t>
                </a:r>
              </a:p>
            </p:txBody>
          </p:sp>
          <p:sp>
            <p:nvSpPr>
              <p:cNvPr id="2207" name="Oval 159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E</a:t>
                </a:r>
              </a:p>
            </p:txBody>
          </p:sp>
          <p:sp>
            <p:nvSpPr>
              <p:cNvPr id="2208" name="Oval 160"/>
              <p:cNvSpPr>
                <a:spLocks noChangeArrowheads="1"/>
              </p:cNvSpPr>
              <p:nvPr/>
            </p:nvSpPr>
            <p:spPr bwMode="auto">
              <a:xfrm>
                <a:off x="5088" y="115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J</a:t>
                </a:r>
              </a:p>
            </p:txBody>
          </p:sp>
          <p:sp>
            <p:nvSpPr>
              <p:cNvPr id="2209" name="Oval 161"/>
              <p:cNvSpPr>
                <a:spLocks noChangeArrowheads="1"/>
              </p:cNvSpPr>
              <p:nvPr/>
            </p:nvSpPr>
            <p:spPr bwMode="auto">
              <a:xfrm>
                <a:off x="5088" y="13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H</a:t>
                </a:r>
              </a:p>
            </p:txBody>
          </p:sp>
          <p:sp>
            <p:nvSpPr>
              <p:cNvPr id="2210" name="Oval 162"/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F</a:t>
                </a:r>
              </a:p>
            </p:txBody>
          </p:sp>
          <p:sp>
            <p:nvSpPr>
              <p:cNvPr id="2211" name="Oval 163"/>
              <p:cNvSpPr>
                <a:spLocks noChangeArrowheads="1"/>
              </p:cNvSpPr>
              <p:nvPr/>
            </p:nvSpPr>
            <p:spPr bwMode="auto">
              <a:xfrm>
                <a:off x="4608" y="16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I</a:t>
                </a:r>
              </a:p>
            </p:txBody>
          </p:sp>
          <p:sp>
            <p:nvSpPr>
              <p:cNvPr id="2212" name="Line 164"/>
              <p:cNvSpPr>
                <a:spLocks noChangeShapeType="1"/>
              </p:cNvSpPr>
              <p:nvPr/>
            </p:nvSpPr>
            <p:spPr bwMode="auto">
              <a:xfrm flipH="1">
                <a:off x="4722" y="1054"/>
                <a:ext cx="65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" name="Line 165"/>
              <p:cNvSpPr>
                <a:spLocks noChangeShapeType="1"/>
              </p:cNvSpPr>
              <p:nvPr/>
            </p:nvSpPr>
            <p:spPr bwMode="auto">
              <a:xfrm>
                <a:off x="4817" y="1050"/>
                <a:ext cx="118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4" name="Line 166"/>
              <p:cNvSpPr>
                <a:spLocks noChangeShapeType="1"/>
              </p:cNvSpPr>
              <p:nvPr/>
            </p:nvSpPr>
            <p:spPr bwMode="auto">
              <a:xfrm>
                <a:off x="4844" y="1038"/>
                <a:ext cx="265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5" name="Line 167"/>
              <p:cNvSpPr>
                <a:spLocks noChangeShapeType="1"/>
              </p:cNvSpPr>
              <p:nvPr/>
            </p:nvSpPr>
            <p:spPr bwMode="auto">
              <a:xfrm flipH="1">
                <a:off x="4545" y="1228"/>
                <a:ext cx="116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6" name="Line 168"/>
              <p:cNvSpPr>
                <a:spLocks noChangeShapeType="1"/>
              </p:cNvSpPr>
              <p:nvPr/>
            </p:nvSpPr>
            <p:spPr bwMode="auto">
              <a:xfrm flipH="1">
                <a:off x="4665" y="1246"/>
                <a:ext cx="38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7" name="Line 169"/>
              <p:cNvSpPr>
                <a:spLocks noChangeShapeType="1"/>
              </p:cNvSpPr>
              <p:nvPr/>
            </p:nvSpPr>
            <p:spPr bwMode="auto">
              <a:xfrm>
                <a:off x="4548" y="1471"/>
                <a:ext cx="86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8" name="Line 170"/>
              <p:cNvSpPr>
                <a:spLocks noChangeShapeType="1"/>
              </p:cNvSpPr>
              <p:nvPr/>
            </p:nvSpPr>
            <p:spPr bwMode="auto">
              <a:xfrm>
                <a:off x="4944" y="1246"/>
                <a:ext cx="37" cy="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9" name="Line 171"/>
              <p:cNvSpPr>
                <a:spLocks noChangeShapeType="1"/>
              </p:cNvSpPr>
              <p:nvPr/>
            </p:nvSpPr>
            <p:spPr bwMode="auto">
              <a:xfrm>
                <a:off x="4974" y="1234"/>
                <a:ext cx="142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0" name="Line 172"/>
              <p:cNvSpPr>
                <a:spLocks noChangeShapeType="1"/>
              </p:cNvSpPr>
              <p:nvPr/>
            </p:nvSpPr>
            <p:spPr bwMode="auto">
              <a:xfrm>
                <a:off x="4508" y="1492"/>
                <a:ext cx="1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3" name="Freeform 175"/>
              <p:cNvSpPr>
                <a:spLocks/>
              </p:cNvSpPr>
              <p:nvPr/>
            </p:nvSpPr>
            <p:spPr bwMode="auto">
              <a:xfrm>
                <a:off x="4848" y="909"/>
                <a:ext cx="137" cy="109"/>
              </a:xfrm>
              <a:custGeom>
                <a:avLst/>
                <a:gdLst/>
                <a:ahLst/>
                <a:cxnLst>
                  <a:cxn ang="0">
                    <a:pos x="3" y="58"/>
                  </a:cxn>
                  <a:cxn ang="0">
                    <a:pos x="51" y="10"/>
                  </a:cxn>
                  <a:cxn ang="0">
                    <a:pos x="99" y="10"/>
                  </a:cxn>
                  <a:cxn ang="0">
                    <a:pos x="117" y="67"/>
                  </a:cxn>
                  <a:cxn ang="0">
                    <a:pos x="87" y="99"/>
                  </a:cxn>
                  <a:cxn ang="0">
                    <a:pos x="36" y="96"/>
                  </a:cxn>
                  <a:cxn ang="0">
                    <a:pos x="0" y="90"/>
                  </a:cxn>
                </a:cxnLst>
                <a:rect l="0" t="0" r="r" b="b"/>
                <a:pathLst>
                  <a:path w="119" h="104">
                    <a:moveTo>
                      <a:pt x="3" y="58"/>
                    </a:moveTo>
                    <a:cubicBezTo>
                      <a:pt x="19" y="38"/>
                      <a:pt x="35" y="18"/>
                      <a:pt x="51" y="10"/>
                    </a:cubicBezTo>
                    <a:cubicBezTo>
                      <a:pt x="67" y="2"/>
                      <a:pt x="88" y="0"/>
                      <a:pt x="99" y="10"/>
                    </a:cubicBezTo>
                    <a:cubicBezTo>
                      <a:pt x="110" y="20"/>
                      <a:pt x="119" y="52"/>
                      <a:pt x="117" y="67"/>
                    </a:cubicBezTo>
                    <a:cubicBezTo>
                      <a:pt x="115" y="82"/>
                      <a:pt x="100" y="94"/>
                      <a:pt x="87" y="99"/>
                    </a:cubicBezTo>
                    <a:cubicBezTo>
                      <a:pt x="74" y="104"/>
                      <a:pt x="50" y="97"/>
                      <a:pt x="36" y="96"/>
                    </a:cubicBezTo>
                    <a:cubicBezTo>
                      <a:pt x="22" y="95"/>
                      <a:pt x="11" y="92"/>
                      <a:pt x="0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24" name="Text Box 176"/>
            <p:cNvSpPr txBox="1">
              <a:spLocks noChangeArrowheads="1"/>
            </p:cNvSpPr>
            <p:nvPr/>
          </p:nvSpPr>
          <p:spPr bwMode="auto">
            <a:xfrm>
              <a:off x="5708650" y="2366963"/>
              <a:ext cx="1406525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D. Semi-Dominator Graph</a:t>
              </a:r>
            </a:p>
            <a:p>
              <a:r>
                <a:rPr lang="en-US" sz="700">
                  <a:latin typeface="Courier New" pitchFamily="49" charset="0"/>
                </a:rPr>
                <a:t>d :: Graph Char a</a:t>
              </a:r>
            </a:p>
          </p:txBody>
        </p:sp>
        <p:grpSp>
          <p:nvGrpSpPr>
            <p:cNvPr id="6" name="Group 203"/>
            <p:cNvGrpSpPr>
              <a:grpSpLocks/>
            </p:cNvGrpSpPr>
            <p:nvPr/>
          </p:nvGrpSpPr>
          <p:grpSpPr bwMode="auto">
            <a:xfrm>
              <a:off x="5791200" y="2814638"/>
              <a:ext cx="1143000" cy="1300162"/>
              <a:chOff x="4464" y="1872"/>
              <a:chExt cx="720" cy="819"/>
            </a:xfrm>
          </p:grpSpPr>
          <p:sp>
            <p:nvSpPr>
              <p:cNvPr id="2230" name="Oval 182"/>
              <p:cNvSpPr>
                <a:spLocks noChangeArrowheads="1"/>
              </p:cNvSpPr>
              <p:nvPr/>
            </p:nvSpPr>
            <p:spPr bwMode="auto">
              <a:xfrm>
                <a:off x="4752" y="192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A</a:t>
                </a:r>
              </a:p>
            </p:txBody>
          </p:sp>
          <p:sp>
            <p:nvSpPr>
              <p:cNvPr id="2231" name="Oval 183"/>
              <p:cNvSpPr>
                <a:spLocks noChangeArrowheads="1"/>
              </p:cNvSpPr>
              <p:nvPr/>
            </p:nvSpPr>
            <p:spPr bwMode="auto">
              <a:xfrm>
                <a:off x="4656" y="211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B</a:t>
                </a:r>
              </a:p>
            </p:txBody>
          </p:sp>
          <p:sp>
            <p:nvSpPr>
              <p:cNvPr id="2232" name="Oval 184"/>
              <p:cNvSpPr>
                <a:spLocks noChangeArrowheads="1"/>
              </p:cNvSpPr>
              <p:nvPr/>
            </p:nvSpPr>
            <p:spPr bwMode="auto">
              <a:xfrm>
                <a:off x="4896" y="211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C</a:t>
                </a:r>
              </a:p>
            </p:txBody>
          </p:sp>
          <p:sp>
            <p:nvSpPr>
              <p:cNvPr id="2233" name="Oval 185"/>
              <p:cNvSpPr>
                <a:spLocks noChangeArrowheads="1"/>
              </p:cNvSpPr>
              <p:nvPr/>
            </p:nvSpPr>
            <p:spPr bwMode="auto">
              <a:xfrm>
                <a:off x="4464" y="235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D</a:t>
                </a:r>
              </a:p>
            </p:txBody>
          </p:sp>
          <p:sp>
            <p:nvSpPr>
              <p:cNvPr id="2234" name="Oval 186"/>
              <p:cNvSpPr>
                <a:spLocks noChangeArrowheads="1"/>
              </p:cNvSpPr>
              <p:nvPr/>
            </p:nvSpPr>
            <p:spPr bwMode="auto">
              <a:xfrm>
                <a:off x="4608" y="235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G</a:t>
                </a:r>
              </a:p>
            </p:txBody>
          </p:sp>
          <p:sp>
            <p:nvSpPr>
              <p:cNvPr id="2235" name="Oval 187"/>
              <p:cNvSpPr>
                <a:spLocks noChangeArrowheads="1"/>
              </p:cNvSpPr>
              <p:nvPr/>
            </p:nvSpPr>
            <p:spPr bwMode="auto">
              <a:xfrm>
                <a:off x="4944" y="235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E</a:t>
                </a:r>
              </a:p>
            </p:txBody>
          </p:sp>
          <p:sp>
            <p:nvSpPr>
              <p:cNvPr id="2236" name="Oval 188"/>
              <p:cNvSpPr>
                <a:spLocks noChangeArrowheads="1"/>
              </p:cNvSpPr>
              <p:nvPr/>
            </p:nvSpPr>
            <p:spPr bwMode="auto">
              <a:xfrm>
                <a:off x="5088" y="211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J</a:t>
                </a:r>
              </a:p>
            </p:txBody>
          </p:sp>
          <p:sp>
            <p:nvSpPr>
              <p:cNvPr id="2237" name="Oval 189"/>
              <p:cNvSpPr>
                <a:spLocks noChangeArrowheads="1"/>
              </p:cNvSpPr>
              <p:nvPr/>
            </p:nvSpPr>
            <p:spPr bwMode="auto">
              <a:xfrm>
                <a:off x="5088" y="235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H</a:t>
                </a:r>
              </a:p>
            </p:txBody>
          </p:sp>
          <p:sp>
            <p:nvSpPr>
              <p:cNvPr id="2238" name="Oval 190"/>
              <p:cNvSpPr>
                <a:spLocks noChangeArrowheads="1"/>
              </p:cNvSpPr>
              <p:nvPr/>
            </p:nvSpPr>
            <p:spPr bwMode="auto">
              <a:xfrm>
                <a:off x="4464" y="259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F</a:t>
                </a:r>
              </a:p>
            </p:txBody>
          </p:sp>
          <p:sp>
            <p:nvSpPr>
              <p:cNvPr id="2239" name="Oval 191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/>
                  <a:t>I</a:t>
                </a:r>
              </a:p>
            </p:txBody>
          </p:sp>
          <p:sp>
            <p:nvSpPr>
              <p:cNvPr id="2240" name="Line 192"/>
              <p:cNvSpPr>
                <a:spLocks noChangeShapeType="1"/>
              </p:cNvSpPr>
              <p:nvPr/>
            </p:nvSpPr>
            <p:spPr bwMode="auto">
              <a:xfrm flipH="1">
                <a:off x="4722" y="2017"/>
                <a:ext cx="65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1" name="Line 193"/>
              <p:cNvSpPr>
                <a:spLocks noChangeShapeType="1"/>
              </p:cNvSpPr>
              <p:nvPr/>
            </p:nvSpPr>
            <p:spPr bwMode="auto">
              <a:xfrm>
                <a:off x="4817" y="2013"/>
                <a:ext cx="118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2" name="Line 194"/>
              <p:cNvSpPr>
                <a:spLocks noChangeShapeType="1"/>
              </p:cNvSpPr>
              <p:nvPr/>
            </p:nvSpPr>
            <p:spPr bwMode="auto">
              <a:xfrm>
                <a:off x="4844" y="2001"/>
                <a:ext cx="265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3" name="Line 195"/>
              <p:cNvSpPr>
                <a:spLocks noChangeShapeType="1"/>
              </p:cNvSpPr>
              <p:nvPr/>
            </p:nvSpPr>
            <p:spPr bwMode="auto">
              <a:xfrm flipH="1">
                <a:off x="4545" y="2191"/>
                <a:ext cx="116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4" name="Line 196"/>
              <p:cNvSpPr>
                <a:spLocks noChangeShapeType="1"/>
              </p:cNvSpPr>
              <p:nvPr/>
            </p:nvSpPr>
            <p:spPr bwMode="auto">
              <a:xfrm flipH="1">
                <a:off x="4665" y="2209"/>
                <a:ext cx="38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5" name="Line 197"/>
              <p:cNvSpPr>
                <a:spLocks noChangeShapeType="1"/>
              </p:cNvSpPr>
              <p:nvPr/>
            </p:nvSpPr>
            <p:spPr bwMode="auto">
              <a:xfrm>
                <a:off x="4742" y="2200"/>
                <a:ext cx="52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6" name="Line 198"/>
              <p:cNvSpPr>
                <a:spLocks noChangeShapeType="1"/>
              </p:cNvSpPr>
              <p:nvPr/>
            </p:nvSpPr>
            <p:spPr bwMode="auto">
              <a:xfrm>
                <a:off x="4944" y="2209"/>
                <a:ext cx="37" cy="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7" name="Line 199"/>
              <p:cNvSpPr>
                <a:spLocks noChangeShapeType="1"/>
              </p:cNvSpPr>
              <p:nvPr/>
            </p:nvSpPr>
            <p:spPr bwMode="auto">
              <a:xfrm>
                <a:off x="4974" y="2197"/>
                <a:ext cx="142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8" name="Line 200"/>
              <p:cNvSpPr>
                <a:spLocks noChangeShapeType="1"/>
              </p:cNvSpPr>
              <p:nvPr/>
            </p:nvSpPr>
            <p:spPr bwMode="auto">
              <a:xfrm>
                <a:off x="4508" y="2455"/>
                <a:ext cx="1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9" name="Freeform 201"/>
              <p:cNvSpPr>
                <a:spLocks/>
              </p:cNvSpPr>
              <p:nvPr/>
            </p:nvSpPr>
            <p:spPr bwMode="auto">
              <a:xfrm>
                <a:off x="4848" y="1872"/>
                <a:ext cx="137" cy="109"/>
              </a:xfrm>
              <a:custGeom>
                <a:avLst/>
                <a:gdLst/>
                <a:ahLst/>
                <a:cxnLst>
                  <a:cxn ang="0">
                    <a:pos x="3" y="58"/>
                  </a:cxn>
                  <a:cxn ang="0">
                    <a:pos x="51" y="10"/>
                  </a:cxn>
                  <a:cxn ang="0">
                    <a:pos x="99" y="10"/>
                  </a:cxn>
                  <a:cxn ang="0">
                    <a:pos x="117" y="67"/>
                  </a:cxn>
                  <a:cxn ang="0">
                    <a:pos x="87" y="99"/>
                  </a:cxn>
                  <a:cxn ang="0">
                    <a:pos x="36" y="96"/>
                  </a:cxn>
                  <a:cxn ang="0">
                    <a:pos x="0" y="90"/>
                  </a:cxn>
                </a:cxnLst>
                <a:rect l="0" t="0" r="r" b="b"/>
                <a:pathLst>
                  <a:path w="119" h="104">
                    <a:moveTo>
                      <a:pt x="3" y="58"/>
                    </a:moveTo>
                    <a:cubicBezTo>
                      <a:pt x="19" y="38"/>
                      <a:pt x="35" y="18"/>
                      <a:pt x="51" y="10"/>
                    </a:cubicBezTo>
                    <a:cubicBezTo>
                      <a:pt x="67" y="2"/>
                      <a:pt x="88" y="0"/>
                      <a:pt x="99" y="10"/>
                    </a:cubicBezTo>
                    <a:cubicBezTo>
                      <a:pt x="110" y="20"/>
                      <a:pt x="119" y="52"/>
                      <a:pt x="117" y="67"/>
                    </a:cubicBezTo>
                    <a:cubicBezTo>
                      <a:pt x="115" y="82"/>
                      <a:pt x="100" y="94"/>
                      <a:pt x="87" y="99"/>
                    </a:cubicBezTo>
                    <a:cubicBezTo>
                      <a:pt x="74" y="104"/>
                      <a:pt x="50" y="97"/>
                      <a:pt x="36" y="96"/>
                    </a:cubicBezTo>
                    <a:cubicBezTo>
                      <a:pt x="22" y="95"/>
                      <a:pt x="11" y="92"/>
                      <a:pt x="0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0" name="Text Box 202"/>
            <p:cNvSpPr txBox="1">
              <a:spLocks noChangeArrowheads="1"/>
            </p:cNvSpPr>
            <p:nvPr/>
          </p:nvSpPr>
          <p:spPr bwMode="auto">
            <a:xfrm>
              <a:off x="5943600" y="4030663"/>
              <a:ext cx="1120775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 dirty="0"/>
                <a:t>E. Dominator Graph</a:t>
              </a:r>
            </a:p>
            <a:p>
              <a:r>
                <a:rPr lang="en-US" sz="700" dirty="0">
                  <a:latin typeface="Courier New" pitchFamily="49" charset="0"/>
                </a:rPr>
                <a:t>e :: Graph Char a</a:t>
              </a:r>
            </a:p>
          </p:txBody>
        </p:sp>
        <p:sp>
          <p:nvSpPr>
            <p:cNvPr id="2254" name="Line 206"/>
            <p:cNvSpPr>
              <a:spLocks noChangeShapeType="1"/>
            </p:cNvSpPr>
            <p:nvPr/>
          </p:nvSpPr>
          <p:spPr bwMode="auto">
            <a:xfrm flipV="1">
              <a:off x="2590800" y="1181100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5" name="Text Box 207"/>
            <p:cNvSpPr txBox="1">
              <a:spLocks noChangeArrowheads="1"/>
            </p:cNvSpPr>
            <p:nvPr/>
          </p:nvSpPr>
          <p:spPr bwMode="auto">
            <a:xfrm>
              <a:off x="2667000" y="990600"/>
              <a:ext cx="88265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>
                  <a:latin typeface="Courier New" pitchFamily="49" charset="0"/>
                </a:rPr>
                <a:t>dfslabel f</a:t>
              </a:r>
            </a:p>
          </p:txBody>
        </p:sp>
        <p:sp>
          <p:nvSpPr>
            <p:cNvPr id="2256" name="Line 208"/>
            <p:cNvSpPr>
              <a:spLocks noChangeShapeType="1"/>
            </p:cNvSpPr>
            <p:nvPr/>
          </p:nvSpPr>
          <p:spPr bwMode="auto">
            <a:xfrm>
              <a:off x="4241800" y="1174750"/>
              <a:ext cx="577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" name="Text Box 209"/>
            <p:cNvSpPr txBox="1">
              <a:spLocks noChangeArrowheads="1"/>
            </p:cNvSpPr>
            <p:nvPr/>
          </p:nvSpPr>
          <p:spPr bwMode="auto">
            <a:xfrm>
              <a:off x="4216400" y="996950"/>
              <a:ext cx="53657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>
                  <a:latin typeface="Courier New" pitchFamily="49" charset="0"/>
                </a:rPr>
                <a:t>map g</a:t>
              </a:r>
            </a:p>
          </p:txBody>
        </p:sp>
        <p:sp>
          <p:nvSpPr>
            <p:cNvPr id="2258" name="Line 210"/>
            <p:cNvSpPr>
              <a:spLocks noChangeShapeType="1"/>
            </p:cNvSpPr>
            <p:nvPr/>
          </p:nvSpPr>
          <p:spPr bwMode="auto">
            <a:xfrm flipV="1">
              <a:off x="5551488" y="1174750"/>
              <a:ext cx="54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9" name="Text Box 211"/>
            <p:cNvSpPr txBox="1">
              <a:spLocks noChangeArrowheads="1"/>
            </p:cNvSpPr>
            <p:nvPr/>
          </p:nvSpPr>
          <p:spPr bwMode="auto">
            <a:xfrm>
              <a:off x="5518150" y="990600"/>
              <a:ext cx="66833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>
                  <a:latin typeface="Courier New" pitchFamily="49" charset="0"/>
                </a:rPr>
                <a:t>induce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cycles:: [Int]</a:t>
            </a:r>
          </a:p>
          <a:p>
            <a:r>
              <a:rPr lang="fr-FR" dirty="0" smtClean="0"/>
              <a:t>cycles = 1 : 2 : 3 : cycles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3886200"/>
            <a:ext cx="6096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19400" y="3886200"/>
            <a:ext cx="6096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38600" y="3886200"/>
            <a:ext cx="6096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86000" y="4152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429000" y="41529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6" idx="6"/>
            <a:endCxn id="4" idx="0"/>
          </p:cNvCxnSpPr>
          <p:nvPr/>
        </p:nvCxnSpPr>
        <p:spPr>
          <a:xfrm flipH="1" flipV="1">
            <a:off x="1981200" y="3886200"/>
            <a:ext cx="2667000" cy="266700"/>
          </a:xfrm>
          <a:prstGeom prst="bentConnector4">
            <a:avLst>
              <a:gd name="adj1" fmla="val -8571"/>
              <a:gd name="adj2" fmla="val 1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2"/>
          </p:cNvCxnSpPr>
          <p:nvPr/>
        </p:nvCxnSpPr>
        <p:spPr>
          <a:xfrm flipV="1">
            <a:off x="762000" y="41529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Tree a = Tip a | Fork (Tree a) (Tree a)</a:t>
            </a:r>
          </a:p>
          <a:p>
            <a:endParaRPr lang="en-US" dirty="0" smtClean="0"/>
          </a:p>
          <a:p>
            <a:r>
              <a:rPr lang="en-US" dirty="0" smtClean="0"/>
              <a:t>t2 = Fork (Fork (Tip 3) (Tip 4)) (Fork (Tip 9) t2)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37338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0800" y="47244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7800" y="47244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05000" y="57912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Tip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76600" y="57912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Tip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24400" y="57912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Tip 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rot="5400000">
            <a:off x="3203669" y="3995316"/>
            <a:ext cx="535315" cy="922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0"/>
          </p:cNvCxnSpPr>
          <p:nvPr/>
        </p:nvCxnSpPr>
        <p:spPr>
          <a:xfrm rot="16200000" flipH="1">
            <a:off x="4833517" y="3881016"/>
            <a:ext cx="535315" cy="115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0"/>
          </p:cNvCxnSpPr>
          <p:nvPr/>
        </p:nvCxnSpPr>
        <p:spPr>
          <a:xfrm rot="5400000">
            <a:off x="2213069" y="5290716"/>
            <a:ext cx="611515" cy="38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8" idx="0"/>
          </p:cNvCxnSpPr>
          <p:nvPr/>
        </p:nvCxnSpPr>
        <p:spPr>
          <a:xfrm rot="16200000" flipH="1">
            <a:off x="3195217" y="5290716"/>
            <a:ext cx="611515" cy="38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0"/>
          </p:cNvCxnSpPr>
          <p:nvPr/>
        </p:nvCxnSpPr>
        <p:spPr>
          <a:xfrm rot="5400000">
            <a:off x="4956269" y="5366916"/>
            <a:ext cx="611515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5"/>
            <a:endCxn id="4" idx="0"/>
          </p:cNvCxnSpPr>
          <p:nvPr/>
        </p:nvCxnSpPr>
        <p:spPr>
          <a:xfrm rot="5400000" flipH="1">
            <a:off x="4378231" y="3584669"/>
            <a:ext cx="1445885" cy="1744148"/>
          </a:xfrm>
          <a:prstGeom prst="bentConnector5">
            <a:avLst>
              <a:gd name="adj1" fmla="val -15810"/>
              <a:gd name="adj2" fmla="val -34126"/>
              <a:gd name="adj3" fmla="val 115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0"/>
          </p:cNvCxnSpPr>
          <p:nvPr/>
        </p:nvCxnSpPr>
        <p:spPr>
          <a:xfrm>
            <a:off x="3276600" y="3429000"/>
            <a:ext cx="952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Cyclic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>(t3,t4) = ( Fork (Fork (Tip 11) t3) t4</a:t>
            </a:r>
          </a:p>
          <a:p>
            <a:pPr>
              <a:buNone/>
            </a:pP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>          , Fork (Tip 21) (Fork (Tip 33) t3)</a:t>
            </a:r>
          </a:p>
          <a:p>
            <a:pPr>
              <a:buNone/>
            </a:pP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>          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33528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4800" y="5638800"/>
            <a:ext cx="9906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Tip 11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91000" y="4267200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Tip 21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12" idx="0"/>
          </p:cNvCxnSpPr>
          <p:nvPr/>
        </p:nvCxnSpPr>
        <p:spPr>
          <a:xfrm rot="5400000">
            <a:off x="1374869" y="3766716"/>
            <a:ext cx="763915" cy="846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14400" y="45720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914400" y="1905000"/>
            <a:ext cx="15621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5"/>
            <a:endCxn id="20" idx="0"/>
          </p:cNvCxnSpPr>
          <p:nvPr/>
        </p:nvCxnSpPr>
        <p:spPr>
          <a:xfrm rot="5400000" flipH="1" flipV="1">
            <a:off x="3959131" y="2090317"/>
            <a:ext cx="531485" cy="2904052"/>
          </a:xfrm>
          <a:prstGeom prst="bentConnector5">
            <a:avLst>
              <a:gd name="adj1" fmla="val -43012"/>
              <a:gd name="adj2" fmla="val 44898"/>
              <a:gd name="adj3" fmla="val 143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57800" y="32766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96000" y="4343400"/>
            <a:ext cx="8382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29200" y="5486400"/>
            <a:ext cx="9906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Tip 33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0" idx="3"/>
            <a:endCxn id="6" idx="0"/>
          </p:cNvCxnSpPr>
          <p:nvPr/>
        </p:nvCxnSpPr>
        <p:spPr>
          <a:xfrm rot="5400000">
            <a:off x="4803869" y="3690516"/>
            <a:ext cx="535315" cy="61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5"/>
            <a:endCxn id="21" idx="0"/>
          </p:cNvCxnSpPr>
          <p:nvPr/>
        </p:nvCxnSpPr>
        <p:spPr>
          <a:xfrm rot="16200000" flipH="1">
            <a:off x="5938417" y="3766716"/>
            <a:ext cx="611515" cy="54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3"/>
            <a:endCxn id="22" idx="0"/>
          </p:cNvCxnSpPr>
          <p:nvPr/>
        </p:nvCxnSpPr>
        <p:spPr>
          <a:xfrm rot="5400000">
            <a:off x="5527769" y="4795416"/>
            <a:ext cx="687715" cy="69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5" idx="0"/>
          </p:cNvCxnSpPr>
          <p:nvPr/>
        </p:nvCxnSpPr>
        <p:spPr>
          <a:xfrm rot="5400000">
            <a:off x="612869" y="5214516"/>
            <a:ext cx="611515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5"/>
            <a:endCxn id="4" idx="4"/>
          </p:cNvCxnSpPr>
          <p:nvPr/>
        </p:nvCxnSpPr>
        <p:spPr>
          <a:xfrm rot="5400000" flipH="1">
            <a:off x="4187731" y="2174969"/>
            <a:ext cx="912485" cy="4334948"/>
          </a:xfrm>
          <a:prstGeom prst="bentConnector3">
            <a:avLst>
              <a:gd name="adj1" fmla="val -336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0" idx="0"/>
          </p:cNvCxnSpPr>
          <p:nvPr/>
        </p:nvCxnSpPr>
        <p:spPr>
          <a:xfrm>
            <a:off x="1447800" y="1905000"/>
            <a:ext cx="42291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2" idx="5"/>
            <a:endCxn id="4" idx="3"/>
          </p:cNvCxnSpPr>
          <p:nvPr/>
        </p:nvCxnSpPr>
        <p:spPr>
          <a:xfrm rot="5400000" flipH="1" flipV="1">
            <a:off x="1295400" y="4142533"/>
            <a:ext cx="1219200" cy="550304"/>
          </a:xfrm>
          <a:prstGeom prst="bentConnector3">
            <a:avLst>
              <a:gd name="adj1" fmla="val -251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and infinite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primes :: [Integer]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primes = sieve [2..]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sieve (p:xs) =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p : sieve [x | x&lt;-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, x `mod` p /= 0]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237"/>
            <a:ext cx="6646731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66" y="988769"/>
            <a:ext cx="8059656" cy="479172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Consider the </a:t>
            </a:r>
            <a:r>
              <a:rPr lang="en-US" sz="2000" dirty="0" smtClean="0"/>
              <a:t>function</a:t>
            </a:r>
          </a:p>
          <a:p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fib :: Integer -&gt; Integer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fib 0 = 1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fib 1 = 1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fib n = fib (n-1) + fib (n-2)</a:t>
            </a:r>
          </a:p>
          <a:p>
            <a:endParaRPr lang="en-US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</a:rPr>
              <a:t>LazyDemos</a:t>
            </a:r>
            <a:r>
              <a:rPr lang="en-US" sz="2000" b="1" dirty="0" smtClean="0">
                <a:latin typeface="Courier New" pitchFamily="49" charset="0"/>
              </a:rPr>
              <a:t>&gt; :set +s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</a:rPr>
              <a:t>LazyDemos</a:t>
            </a:r>
            <a:r>
              <a:rPr lang="en-US" sz="2000" b="1" dirty="0" smtClean="0">
                <a:latin typeface="Courier New" pitchFamily="49" charset="0"/>
              </a:rPr>
              <a:t>&gt; fib 30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1346269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(48072847 reductions, 78644372 cells, 1 garbage collection)</a:t>
            </a:r>
          </a:p>
          <a:p>
            <a:endParaRPr lang="en-US" dirty="0"/>
          </a:p>
          <a:p>
            <a:r>
              <a:rPr lang="en-US" dirty="0"/>
              <a:t>takes about </a:t>
            </a:r>
            <a:r>
              <a:rPr lang="en-US" dirty="0" smtClean="0"/>
              <a:t>9 </a:t>
            </a:r>
            <a:r>
              <a:rPr lang="en-US" dirty="0"/>
              <a:t>seconds on my machine!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236"/>
            <a:ext cx="6248400" cy="991163"/>
          </a:xfrm>
        </p:spPr>
        <p:txBody>
          <a:bodyPr>
            <a:noAutofit/>
          </a:bodyPr>
          <a:lstStyle/>
          <a:p>
            <a:r>
              <a:rPr lang="en-US" sz="3600" dirty="0"/>
              <a:t>Why does it take so </a:t>
            </a:r>
            <a:r>
              <a:rPr lang="en-US" sz="3600" dirty="0" smtClean="0"/>
              <a:t>long?</a:t>
            </a:r>
            <a:endParaRPr lang="en-US" sz="3600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754" y="1676400"/>
            <a:ext cx="3353645" cy="587593"/>
          </a:xfrm>
        </p:spPr>
        <p:txBody>
          <a:bodyPr>
            <a:noAutofit/>
          </a:bodyPr>
          <a:lstStyle/>
          <a:p>
            <a:r>
              <a:rPr lang="en-US" sz="2400" dirty="0"/>
              <a:t>Consider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(fib 6)</a:t>
            </a:r>
          </a:p>
          <a:p>
            <a:endParaRPr lang="en-US" sz="2400" dirty="0"/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5288555" y="2139798"/>
            <a:ext cx="494613" cy="2535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294" tIns="45647" rIns="91294" bIns="45647">
            <a:spAutoFit/>
          </a:bodyPr>
          <a:lstStyle/>
          <a:p>
            <a:pPr marL="285293" indent="-285293">
              <a:spcBef>
                <a:spcPct val="50000"/>
              </a:spcBef>
            </a:pPr>
            <a:r>
              <a:rPr lang="en-US" sz="1000" dirty="0">
                <a:latin typeface="Tahoma" pitchFamily="34" charset="0"/>
              </a:rPr>
              <a:t>fib 6</a:t>
            </a:r>
          </a:p>
        </p:txBody>
      </p:sp>
      <p:sp>
        <p:nvSpPr>
          <p:cNvPr id="372750" name="Text Box 14"/>
          <p:cNvSpPr txBox="1">
            <a:spLocks noChangeArrowheads="1"/>
          </p:cNvSpPr>
          <p:nvPr/>
        </p:nvSpPr>
        <p:spPr bwMode="auto">
          <a:xfrm>
            <a:off x="4032999" y="3117475"/>
            <a:ext cx="494613" cy="2535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294" tIns="45647" rIns="91294" bIns="45647">
            <a:spAutoFit/>
          </a:bodyPr>
          <a:lstStyle/>
          <a:p>
            <a:pPr marL="285293" indent="-285293">
              <a:spcBef>
                <a:spcPct val="50000"/>
              </a:spcBef>
            </a:pPr>
            <a:r>
              <a:rPr lang="en-US" sz="1000" dirty="0">
                <a:latin typeface="Tahoma" pitchFamily="34" charset="0"/>
              </a:rPr>
              <a:t>fib 5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326602" y="3128566"/>
            <a:ext cx="2967678" cy="1666963"/>
            <a:chOff x="2208" y="1433"/>
            <a:chExt cx="2880" cy="1586"/>
          </a:xfrm>
        </p:grpSpPr>
        <p:sp>
          <p:nvSpPr>
            <p:cNvPr id="372751" name="Text Box 15"/>
            <p:cNvSpPr txBox="1">
              <a:spLocks noChangeArrowheads="1"/>
            </p:cNvSpPr>
            <p:nvPr/>
          </p:nvSpPr>
          <p:spPr bwMode="auto">
            <a:xfrm>
              <a:off x="3648" y="1433"/>
              <a:ext cx="480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293" indent="-285293">
                <a:spcBef>
                  <a:spcPct val="50000"/>
                </a:spcBef>
              </a:pPr>
              <a:r>
                <a:rPr lang="en-US" sz="1000" dirty="0">
                  <a:latin typeface="Tahoma" pitchFamily="34" charset="0"/>
                </a:rPr>
                <a:t>fib 4</a:t>
              </a:r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840" y="1920"/>
              <a:ext cx="1248" cy="666"/>
              <a:chOff x="3840" y="1920"/>
              <a:chExt cx="1248" cy="666"/>
            </a:xfrm>
          </p:grpSpPr>
          <p:sp>
            <p:nvSpPr>
              <p:cNvPr id="372752" name="Text Box 16"/>
              <p:cNvSpPr txBox="1">
                <a:spLocks noChangeArrowheads="1"/>
              </p:cNvSpPr>
              <p:nvPr/>
            </p:nvSpPr>
            <p:spPr bwMode="auto">
              <a:xfrm>
                <a:off x="4033" y="1920"/>
                <a:ext cx="527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2</a:t>
                </a:r>
              </a:p>
            </p:txBody>
          </p:sp>
          <p:sp>
            <p:nvSpPr>
              <p:cNvPr id="372754" name="Text Box 18"/>
              <p:cNvSpPr txBox="1">
                <a:spLocks noChangeArrowheads="1"/>
              </p:cNvSpPr>
              <p:nvPr/>
            </p:nvSpPr>
            <p:spPr bwMode="auto">
              <a:xfrm>
                <a:off x="3840" y="2345"/>
                <a:ext cx="528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</a:t>
                </a:r>
                <a:r>
                  <a:rPr lang="en-US" sz="1000" dirty="0" smtClean="0">
                    <a:latin typeface="Tahoma" pitchFamily="34" charset="0"/>
                  </a:rPr>
                  <a:t>1</a:t>
                </a:r>
                <a:endParaRPr lang="en-US" sz="1000" dirty="0">
                  <a:latin typeface="Tahoma" pitchFamily="34" charset="0"/>
                </a:endParaRPr>
              </a:p>
            </p:txBody>
          </p:sp>
          <p:sp>
            <p:nvSpPr>
              <p:cNvPr id="372755" name="Text Box 19"/>
              <p:cNvSpPr txBox="1">
                <a:spLocks noChangeArrowheads="1"/>
              </p:cNvSpPr>
              <p:nvPr/>
            </p:nvSpPr>
            <p:spPr bwMode="auto">
              <a:xfrm>
                <a:off x="4560" y="2345"/>
                <a:ext cx="528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>
                    <a:latin typeface="Tahoma" pitchFamily="34" charset="0"/>
                  </a:rPr>
                  <a:t>fib </a:t>
                </a:r>
                <a:r>
                  <a:rPr lang="en-US" sz="1000" smtClean="0">
                    <a:latin typeface="Tahoma" pitchFamily="34" charset="0"/>
                  </a:rPr>
                  <a:t>0</a:t>
                </a:r>
                <a:endParaRPr lang="en-US" sz="1000" dirty="0">
                  <a:latin typeface="Tahoma" pitchFamily="34" charset="0"/>
                </a:endParaRPr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 flipH="1">
                <a:off x="4176" y="2160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7" name="Line 21"/>
              <p:cNvSpPr>
                <a:spLocks noChangeShapeType="1"/>
              </p:cNvSpPr>
              <p:nvPr/>
            </p:nvSpPr>
            <p:spPr bwMode="auto">
              <a:xfrm>
                <a:off x="4272" y="2160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2208" y="1920"/>
              <a:ext cx="1440" cy="1099"/>
              <a:chOff x="2208" y="1920"/>
              <a:chExt cx="1440" cy="1099"/>
            </a:xfrm>
          </p:grpSpPr>
          <p:sp>
            <p:nvSpPr>
              <p:cNvPr id="372749" name="Text Box 13"/>
              <p:cNvSpPr txBox="1">
                <a:spLocks noChangeArrowheads="1"/>
              </p:cNvSpPr>
              <p:nvPr/>
            </p:nvSpPr>
            <p:spPr bwMode="auto">
              <a:xfrm>
                <a:off x="3174" y="2565"/>
                <a:ext cx="179" cy="29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285293" indent="-285293"/>
                <a:endParaRPr lang="en-US" sz="1400" dirty="0"/>
              </a:p>
            </p:txBody>
          </p:sp>
          <p:sp>
            <p:nvSpPr>
              <p:cNvPr id="372753" name="Text Box 17"/>
              <p:cNvSpPr txBox="1">
                <a:spLocks noChangeArrowheads="1"/>
              </p:cNvSpPr>
              <p:nvPr/>
            </p:nvSpPr>
            <p:spPr bwMode="auto">
              <a:xfrm>
                <a:off x="3168" y="1920"/>
                <a:ext cx="480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3</a:t>
                </a:r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2208" y="2353"/>
                <a:ext cx="1248" cy="666"/>
                <a:chOff x="3840" y="1921"/>
                <a:chExt cx="1248" cy="666"/>
              </a:xfrm>
            </p:grpSpPr>
            <p:sp>
              <p:nvSpPr>
                <p:cNvPr id="3727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32" y="1921"/>
                  <a:ext cx="528" cy="2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285293" indent="-285293">
                    <a:spcBef>
                      <a:spcPct val="50000"/>
                    </a:spcBef>
                  </a:pPr>
                  <a:r>
                    <a:rPr lang="en-US" sz="1000" dirty="0">
                      <a:latin typeface="Tahoma" pitchFamily="34" charset="0"/>
                    </a:rPr>
                    <a:t>fib 2</a:t>
                  </a:r>
                </a:p>
              </p:txBody>
            </p:sp>
            <p:sp>
              <p:nvSpPr>
                <p:cNvPr id="3727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2346"/>
                  <a:ext cx="528" cy="2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285293" indent="-285293">
                    <a:spcBef>
                      <a:spcPct val="50000"/>
                    </a:spcBef>
                  </a:pPr>
                  <a:r>
                    <a:rPr lang="en-US" sz="1000" dirty="0">
                      <a:latin typeface="Tahoma" pitchFamily="34" charset="0"/>
                    </a:rPr>
                    <a:t>fib </a:t>
                  </a:r>
                  <a:r>
                    <a:rPr lang="en-US" sz="1000" dirty="0" smtClean="0">
                      <a:latin typeface="Tahoma" pitchFamily="34" charset="0"/>
                    </a:rPr>
                    <a:t>1</a:t>
                  </a:r>
                  <a:endParaRPr lang="en-US" sz="1000" dirty="0">
                    <a:latin typeface="Tahoma" pitchFamily="34" charset="0"/>
                  </a:endParaRPr>
                </a:p>
              </p:txBody>
            </p:sp>
            <p:sp>
              <p:nvSpPr>
                <p:cNvPr id="3727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60" y="2346"/>
                  <a:ext cx="528" cy="2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285293" indent="-285293">
                    <a:spcBef>
                      <a:spcPct val="50000"/>
                    </a:spcBef>
                  </a:pPr>
                  <a:r>
                    <a:rPr lang="en-US" sz="1000" dirty="0">
                      <a:latin typeface="Tahoma" pitchFamily="34" charset="0"/>
                    </a:rPr>
                    <a:t>fib </a:t>
                  </a:r>
                  <a:r>
                    <a:rPr lang="en-US" sz="1000" dirty="0" smtClean="0">
                      <a:latin typeface="Tahoma" pitchFamily="34" charset="0"/>
                    </a:rPr>
                    <a:t>0</a:t>
                  </a:r>
                  <a:endParaRPr lang="en-US" sz="1000" dirty="0">
                    <a:latin typeface="Tahoma" pitchFamily="34" charset="0"/>
                  </a:endParaRPr>
                </a:p>
              </p:txBody>
            </p:sp>
            <p:sp>
              <p:nvSpPr>
                <p:cNvPr id="37276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176" y="2160"/>
                  <a:ext cx="96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764" name="Line 28"/>
                <p:cNvSpPr>
                  <a:spLocks noChangeShapeType="1"/>
                </p:cNvSpPr>
                <p:nvPr/>
              </p:nvSpPr>
              <p:spPr bwMode="auto">
                <a:xfrm>
                  <a:off x="4272" y="2160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2765" name="Text Box 29"/>
              <p:cNvSpPr txBox="1">
                <a:spLocks noChangeArrowheads="1"/>
              </p:cNvSpPr>
              <p:nvPr/>
            </p:nvSpPr>
            <p:spPr bwMode="auto">
              <a:xfrm>
                <a:off x="3120" y="2345"/>
                <a:ext cx="480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1</a:t>
                </a:r>
              </a:p>
            </p:txBody>
          </p:sp>
          <p:sp>
            <p:nvSpPr>
              <p:cNvPr id="372766" name="Line 30"/>
              <p:cNvSpPr>
                <a:spLocks noChangeShapeType="1"/>
              </p:cNvSpPr>
              <p:nvPr/>
            </p:nvSpPr>
            <p:spPr bwMode="auto">
              <a:xfrm flipH="1">
                <a:off x="2928" y="2160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7" name="Line 31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600" y="1680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>
              <a:off x="3792" y="1680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538386" y="3737039"/>
            <a:ext cx="1483839" cy="1155149"/>
            <a:chOff x="2208" y="1920"/>
            <a:chExt cx="1440" cy="1099"/>
          </a:xfrm>
        </p:grpSpPr>
        <p:sp>
          <p:nvSpPr>
            <p:cNvPr id="372772" name="Text Box 36"/>
            <p:cNvSpPr txBox="1">
              <a:spLocks noChangeArrowheads="1"/>
            </p:cNvSpPr>
            <p:nvPr/>
          </p:nvSpPr>
          <p:spPr bwMode="auto">
            <a:xfrm>
              <a:off x="3174" y="2565"/>
              <a:ext cx="179" cy="29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285293" indent="-285293"/>
              <a:endParaRPr lang="en-US" sz="1400" dirty="0"/>
            </a:p>
          </p:txBody>
        </p:sp>
        <p:sp>
          <p:nvSpPr>
            <p:cNvPr id="372773" name="Text Box 37"/>
            <p:cNvSpPr txBox="1">
              <a:spLocks noChangeArrowheads="1"/>
            </p:cNvSpPr>
            <p:nvPr/>
          </p:nvSpPr>
          <p:spPr bwMode="auto">
            <a:xfrm>
              <a:off x="3168" y="1920"/>
              <a:ext cx="480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293" indent="-285293">
                <a:spcBef>
                  <a:spcPct val="50000"/>
                </a:spcBef>
              </a:pPr>
              <a:r>
                <a:rPr lang="en-US" sz="1000" dirty="0">
                  <a:latin typeface="Tahoma" pitchFamily="34" charset="0"/>
                </a:rPr>
                <a:t>fib 3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2208" y="2353"/>
              <a:ext cx="1248" cy="666"/>
              <a:chOff x="3840" y="1921"/>
              <a:chExt cx="1248" cy="666"/>
            </a:xfrm>
          </p:grpSpPr>
          <p:sp>
            <p:nvSpPr>
              <p:cNvPr id="372775" name="Text Box 39"/>
              <p:cNvSpPr txBox="1">
                <a:spLocks noChangeArrowheads="1"/>
              </p:cNvSpPr>
              <p:nvPr/>
            </p:nvSpPr>
            <p:spPr bwMode="auto">
              <a:xfrm>
                <a:off x="4032" y="1921"/>
                <a:ext cx="528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2</a:t>
                </a:r>
              </a:p>
            </p:txBody>
          </p:sp>
          <p:sp>
            <p:nvSpPr>
              <p:cNvPr id="372776" name="Text Box 40"/>
              <p:cNvSpPr txBox="1">
                <a:spLocks noChangeArrowheads="1"/>
              </p:cNvSpPr>
              <p:nvPr/>
            </p:nvSpPr>
            <p:spPr bwMode="auto">
              <a:xfrm>
                <a:off x="3840" y="2346"/>
                <a:ext cx="528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</a:t>
                </a:r>
                <a:r>
                  <a:rPr lang="en-US" sz="1000" dirty="0" smtClean="0">
                    <a:latin typeface="Tahoma" pitchFamily="34" charset="0"/>
                  </a:rPr>
                  <a:t>1</a:t>
                </a:r>
                <a:endParaRPr lang="en-US" sz="1000" dirty="0">
                  <a:latin typeface="Tahoma" pitchFamily="34" charset="0"/>
                </a:endParaRPr>
              </a:p>
            </p:txBody>
          </p:sp>
          <p:sp>
            <p:nvSpPr>
              <p:cNvPr id="372777" name="Text Box 41"/>
              <p:cNvSpPr txBox="1">
                <a:spLocks noChangeArrowheads="1"/>
              </p:cNvSpPr>
              <p:nvPr/>
            </p:nvSpPr>
            <p:spPr bwMode="auto">
              <a:xfrm>
                <a:off x="4560" y="2346"/>
                <a:ext cx="528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</a:t>
                </a:r>
                <a:r>
                  <a:rPr lang="en-US" sz="1000" dirty="0" smtClean="0">
                    <a:latin typeface="Tahoma" pitchFamily="34" charset="0"/>
                  </a:rPr>
                  <a:t>0</a:t>
                </a:r>
                <a:endParaRPr lang="en-US" sz="1000" dirty="0">
                  <a:latin typeface="Tahoma" pitchFamily="34" charset="0"/>
                </a:endParaRPr>
              </a:p>
            </p:txBody>
          </p:sp>
          <p:sp>
            <p:nvSpPr>
              <p:cNvPr id="372778" name="Line 42"/>
              <p:cNvSpPr>
                <a:spLocks noChangeShapeType="1"/>
              </p:cNvSpPr>
              <p:nvPr/>
            </p:nvSpPr>
            <p:spPr bwMode="auto">
              <a:xfrm flipH="1">
                <a:off x="4176" y="2160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79" name="Line 43"/>
              <p:cNvSpPr>
                <a:spLocks noChangeShapeType="1"/>
              </p:cNvSpPr>
              <p:nvPr/>
            </p:nvSpPr>
            <p:spPr bwMode="auto">
              <a:xfrm>
                <a:off x="4272" y="2160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2780" name="Text Box 44"/>
            <p:cNvSpPr txBox="1">
              <a:spLocks noChangeArrowheads="1"/>
            </p:cNvSpPr>
            <p:nvPr/>
          </p:nvSpPr>
          <p:spPr bwMode="auto">
            <a:xfrm>
              <a:off x="3120" y="2345"/>
              <a:ext cx="480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293" indent="-285293">
                <a:spcBef>
                  <a:spcPct val="50000"/>
                </a:spcBef>
              </a:pPr>
              <a:r>
                <a:rPr lang="en-US" sz="1000" dirty="0">
                  <a:latin typeface="Tahoma" pitchFamily="34" charset="0"/>
                </a:rPr>
                <a:t>fib 1</a:t>
              </a:r>
            </a:p>
          </p:txBody>
        </p:sp>
        <p:sp>
          <p:nvSpPr>
            <p:cNvPr id="372781" name="Line 45"/>
            <p:cNvSpPr>
              <a:spLocks noChangeShapeType="1"/>
            </p:cNvSpPr>
            <p:nvPr/>
          </p:nvSpPr>
          <p:spPr bwMode="auto">
            <a:xfrm flipH="1">
              <a:off x="2928" y="2160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82" name="Line 46"/>
            <p:cNvSpPr>
              <a:spLocks noChangeShapeType="1"/>
            </p:cNvSpPr>
            <p:nvPr/>
          </p:nvSpPr>
          <p:spPr bwMode="auto">
            <a:xfrm>
              <a:off x="3264" y="2160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380472" y="3819437"/>
            <a:ext cx="2967678" cy="1666963"/>
            <a:chOff x="2208" y="1433"/>
            <a:chExt cx="2880" cy="1586"/>
          </a:xfrm>
        </p:grpSpPr>
        <p:sp>
          <p:nvSpPr>
            <p:cNvPr id="372785" name="Text Box 49"/>
            <p:cNvSpPr txBox="1">
              <a:spLocks noChangeArrowheads="1"/>
            </p:cNvSpPr>
            <p:nvPr/>
          </p:nvSpPr>
          <p:spPr bwMode="auto">
            <a:xfrm>
              <a:off x="3648" y="1433"/>
              <a:ext cx="480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293" indent="-285293">
                <a:spcBef>
                  <a:spcPct val="50000"/>
                </a:spcBef>
              </a:pPr>
              <a:r>
                <a:rPr lang="en-US" sz="1000" dirty="0">
                  <a:latin typeface="Tahoma" pitchFamily="34" charset="0"/>
                </a:rPr>
                <a:t>fib 4</a:t>
              </a:r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840" y="1920"/>
              <a:ext cx="1248" cy="666"/>
              <a:chOff x="3840" y="1920"/>
              <a:chExt cx="1248" cy="666"/>
            </a:xfrm>
          </p:grpSpPr>
          <p:sp>
            <p:nvSpPr>
              <p:cNvPr id="372787" name="Text Box 51"/>
              <p:cNvSpPr txBox="1">
                <a:spLocks noChangeArrowheads="1"/>
              </p:cNvSpPr>
              <p:nvPr/>
            </p:nvSpPr>
            <p:spPr bwMode="auto">
              <a:xfrm>
                <a:off x="4033" y="1920"/>
                <a:ext cx="527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2</a:t>
                </a:r>
              </a:p>
            </p:txBody>
          </p:sp>
          <p:sp>
            <p:nvSpPr>
              <p:cNvPr id="372788" name="Text Box 52"/>
              <p:cNvSpPr txBox="1">
                <a:spLocks noChangeArrowheads="1"/>
              </p:cNvSpPr>
              <p:nvPr/>
            </p:nvSpPr>
            <p:spPr bwMode="auto">
              <a:xfrm>
                <a:off x="3840" y="2345"/>
                <a:ext cx="528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</a:t>
                </a:r>
                <a:r>
                  <a:rPr lang="en-US" sz="1000" dirty="0" smtClean="0">
                    <a:latin typeface="Tahoma" pitchFamily="34" charset="0"/>
                  </a:rPr>
                  <a:t>1</a:t>
                </a:r>
                <a:endParaRPr lang="en-US" sz="1000" dirty="0">
                  <a:latin typeface="Tahoma" pitchFamily="34" charset="0"/>
                </a:endParaRPr>
              </a:p>
            </p:txBody>
          </p:sp>
          <p:sp>
            <p:nvSpPr>
              <p:cNvPr id="372789" name="Text Box 53"/>
              <p:cNvSpPr txBox="1">
                <a:spLocks noChangeArrowheads="1"/>
              </p:cNvSpPr>
              <p:nvPr/>
            </p:nvSpPr>
            <p:spPr bwMode="auto">
              <a:xfrm>
                <a:off x="4560" y="2345"/>
                <a:ext cx="528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</a:t>
                </a:r>
                <a:r>
                  <a:rPr lang="en-US" sz="1000" dirty="0" smtClean="0">
                    <a:latin typeface="Tahoma" pitchFamily="34" charset="0"/>
                  </a:rPr>
                  <a:t>0</a:t>
                </a:r>
                <a:endParaRPr lang="en-US" sz="1000" dirty="0">
                  <a:latin typeface="Tahoma" pitchFamily="34" charset="0"/>
                </a:endParaRPr>
              </a:p>
            </p:txBody>
          </p:sp>
          <p:sp>
            <p:nvSpPr>
              <p:cNvPr id="372790" name="Line 54"/>
              <p:cNvSpPr>
                <a:spLocks noChangeShapeType="1"/>
              </p:cNvSpPr>
              <p:nvPr/>
            </p:nvSpPr>
            <p:spPr bwMode="auto">
              <a:xfrm flipH="1">
                <a:off x="4176" y="2160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91" name="Line 55"/>
              <p:cNvSpPr>
                <a:spLocks noChangeShapeType="1"/>
              </p:cNvSpPr>
              <p:nvPr/>
            </p:nvSpPr>
            <p:spPr bwMode="auto">
              <a:xfrm>
                <a:off x="4272" y="2160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2208" y="1920"/>
              <a:ext cx="1440" cy="1099"/>
              <a:chOff x="2208" y="1920"/>
              <a:chExt cx="1440" cy="1099"/>
            </a:xfrm>
          </p:grpSpPr>
          <p:sp>
            <p:nvSpPr>
              <p:cNvPr id="372793" name="Text Box 57"/>
              <p:cNvSpPr txBox="1">
                <a:spLocks noChangeArrowheads="1"/>
              </p:cNvSpPr>
              <p:nvPr/>
            </p:nvSpPr>
            <p:spPr bwMode="auto">
              <a:xfrm>
                <a:off x="3174" y="2565"/>
                <a:ext cx="179" cy="29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285293" indent="-285293"/>
                <a:endParaRPr lang="en-US" sz="1400" dirty="0"/>
              </a:p>
            </p:txBody>
          </p:sp>
          <p:sp>
            <p:nvSpPr>
              <p:cNvPr id="372794" name="Text Box 58"/>
              <p:cNvSpPr txBox="1">
                <a:spLocks noChangeArrowheads="1"/>
              </p:cNvSpPr>
              <p:nvPr/>
            </p:nvSpPr>
            <p:spPr bwMode="auto">
              <a:xfrm>
                <a:off x="3168" y="1920"/>
                <a:ext cx="480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3</a:t>
                </a:r>
              </a:p>
            </p:txBody>
          </p:sp>
          <p:grpSp>
            <p:nvGrpSpPr>
              <p:cNvPr id="11" name="Group 59"/>
              <p:cNvGrpSpPr>
                <a:grpSpLocks/>
              </p:cNvGrpSpPr>
              <p:nvPr/>
            </p:nvGrpSpPr>
            <p:grpSpPr bwMode="auto">
              <a:xfrm>
                <a:off x="2208" y="2353"/>
                <a:ext cx="1248" cy="666"/>
                <a:chOff x="3840" y="1921"/>
                <a:chExt cx="1248" cy="666"/>
              </a:xfrm>
            </p:grpSpPr>
            <p:sp>
              <p:nvSpPr>
                <p:cNvPr id="37279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032" y="1921"/>
                  <a:ext cx="528" cy="2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285293" indent="-285293">
                    <a:spcBef>
                      <a:spcPct val="50000"/>
                    </a:spcBef>
                  </a:pPr>
                  <a:r>
                    <a:rPr lang="en-US" sz="1000" dirty="0">
                      <a:latin typeface="Tahoma" pitchFamily="34" charset="0"/>
                    </a:rPr>
                    <a:t>fib 2</a:t>
                  </a:r>
                </a:p>
              </p:txBody>
            </p:sp>
            <p:sp>
              <p:nvSpPr>
                <p:cNvPr id="37279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840" y="2346"/>
                  <a:ext cx="528" cy="2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285293" indent="-285293">
                    <a:spcBef>
                      <a:spcPct val="50000"/>
                    </a:spcBef>
                  </a:pPr>
                  <a:r>
                    <a:rPr lang="en-US" sz="1000" dirty="0">
                      <a:latin typeface="Tahoma" pitchFamily="34" charset="0"/>
                    </a:rPr>
                    <a:t>fib </a:t>
                  </a:r>
                  <a:r>
                    <a:rPr lang="en-US" sz="1000" dirty="0" smtClean="0">
                      <a:latin typeface="Tahoma" pitchFamily="34" charset="0"/>
                    </a:rPr>
                    <a:t>1</a:t>
                  </a:r>
                  <a:endParaRPr lang="en-US" sz="1000" dirty="0">
                    <a:latin typeface="Tahoma" pitchFamily="34" charset="0"/>
                  </a:endParaRPr>
                </a:p>
              </p:txBody>
            </p:sp>
            <p:sp>
              <p:nvSpPr>
                <p:cNvPr id="37279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560" y="2346"/>
                  <a:ext cx="528" cy="2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285293" indent="-285293">
                    <a:spcBef>
                      <a:spcPct val="50000"/>
                    </a:spcBef>
                  </a:pPr>
                  <a:r>
                    <a:rPr lang="en-US" sz="1000" dirty="0">
                      <a:latin typeface="Tahoma" pitchFamily="34" charset="0"/>
                    </a:rPr>
                    <a:t>fib </a:t>
                  </a:r>
                  <a:r>
                    <a:rPr lang="en-US" sz="1000" dirty="0" smtClean="0">
                      <a:latin typeface="Tahoma" pitchFamily="34" charset="0"/>
                    </a:rPr>
                    <a:t>0</a:t>
                  </a:r>
                  <a:endParaRPr lang="en-US" sz="1000" dirty="0">
                    <a:latin typeface="Tahoma" pitchFamily="34" charset="0"/>
                  </a:endParaRPr>
                </a:p>
              </p:txBody>
            </p:sp>
            <p:sp>
              <p:nvSpPr>
                <p:cNvPr id="37279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4176" y="2160"/>
                  <a:ext cx="96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800" name="Line 64"/>
                <p:cNvSpPr>
                  <a:spLocks noChangeShapeType="1"/>
                </p:cNvSpPr>
                <p:nvPr/>
              </p:nvSpPr>
              <p:spPr bwMode="auto">
                <a:xfrm>
                  <a:off x="4272" y="2160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2801" name="Text Box 65"/>
              <p:cNvSpPr txBox="1">
                <a:spLocks noChangeArrowheads="1"/>
              </p:cNvSpPr>
              <p:nvPr/>
            </p:nvSpPr>
            <p:spPr bwMode="auto">
              <a:xfrm>
                <a:off x="3120" y="2345"/>
                <a:ext cx="480" cy="2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85293" indent="-285293">
                  <a:spcBef>
                    <a:spcPct val="50000"/>
                  </a:spcBef>
                </a:pPr>
                <a:r>
                  <a:rPr lang="en-US" sz="1000" dirty="0">
                    <a:latin typeface="Tahoma" pitchFamily="34" charset="0"/>
                  </a:rPr>
                  <a:t>fib 1</a:t>
                </a:r>
              </a:p>
            </p:txBody>
          </p:sp>
          <p:sp>
            <p:nvSpPr>
              <p:cNvPr id="372802" name="Line 66"/>
              <p:cNvSpPr>
                <a:spLocks noChangeShapeType="1"/>
              </p:cNvSpPr>
              <p:nvPr/>
            </p:nvSpPr>
            <p:spPr bwMode="auto">
              <a:xfrm flipH="1">
                <a:off x="2928" y="2160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03" name="Line 67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2804" name="Line 68"/>
            <p:cNvSpPr>
              <a:spLocks noChangeShapeType="1"/>
            </p:cNvSpPr>
            <p:nvPr/>
          </p:nvSpPr>
          <p:spPr bwMode="auto">
            <a:xfrm flipH="1">
              <a:off x="3600" y="1680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805" name="Line 69"/>
            <p:cNvSpPr>
              <a:spLocks noChangeShapeType="1"/>
            </p:cNvSpPr>
            <p:nvPr/>
          </p:nvSpPr>
          <p:spPr bwMode="auto">
            <a:xfrm>
              <a:off x="3792" y="1680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2806" name="Line 70"/>
          <p:cNvSpPr>
            <a:spLocks noChangeShapeType="1"/>
          </p:cNvSpPr>
          <p:nvPr/>
        </p:nvSpPr>
        <p:spPr bwMode="auto">
          <a:xfrm>
            <a:off x="5554885" y="2367975"/>
            <a:ext cx="1293603" cy="7605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372807" name="Line 71"/>
          <p:cNvSpPr>
            <a:spLocks noChangeShapeType="1"/>
          </p:cNvSpPr>
          <p:nvPr/>
        </p:nvSpPr>
        <p:spPr bwMode="auto">
          <a:xfrm flipH="1">
            <a:off x="4489565" y="2367975"/>
            <a:ext cx="1065320" cy="7605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372808" name="Line 72"/>
          <p:cNvSpPr>
            <a:spLocks noChangeShapeType="1"/>
          </p:cNvSpPr>
          <p:nvPr/>
        </p:nvSpPr>
        <p:spPr bwMode="auto">
          <a:xfrm>
            <a:off x="4337376" y="3356744"/>
            <a:ext cx="304377" cy="3802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372809" name="Line 73"/>
          <p:cNvSpPr>
            <a:spLocks noChangeShapeType="1"/>
          </p:cNvSpPr>
          <p:nvPr/>
        </p:nvSpPr>
        <p:spPr bwMode="auto">
          <a:xfrm flipH="1">
            <a:off x="2358923" y="3356744"/>
            <a:ext cx="1826264" cy="4563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294" tIns="45647" rIns="91294" bIns="45647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if we could remember past results?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Create a data structure</a:t>
            </a:r>
          </a:p>
          <a:p>
            <a:pPr lvl="1"/>
            <a:r>
              <a:rPr lang="en-US" dirty="0" smtClean="0"/>
              <a:t>Store the result for every (fib n) only if (fib n) is demanded.</a:t>
            </a:r>
          </a:p>
          <a:p>
            <a:pPr lvl="1"/>
            <a:r>
              <a:rPr lang="en-US" dirty="0" smtClean="0"/>
              <a:t>If it is ever demanded again return the result in the data structure rather than re-compute it</a:t>
            </a:r>
          </a:p>
          <a:p>
            <a:r>
              <a:rPr lang="en-US" dirty="0" smtClean="0"/>
              <a:t>Laziness is crucial</a:t>
            </a:r>
          </a:p>
          <a:p>
            <a:r>
              <a:rPr lang="en-US" dirty="0" smtClean="0"/>
              <a:t>Constant time access is also crucial</a:t>
            </a:r>
          </a:p>
          <a:p>
            <a:pPr lvl="1"/>
            <a:r>
              <a:rPr lang="en-US" dirty="0" smtClean="0"/>
              <a:t>Use of functional arrays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1577</Words>
  <Application>Microsoft Office PowerPoint</Application>
  <PresentationFormat>On-screen Show (4:3)</PresentationFormat>
  <Paragraphs>384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Putting Laziness to Work</vt:lpstr>
      <vt:lpstr>Why use laziness</vt:lpstr>
      <vt:lpstr>Cyclic structures</vt:lpstr>
      <vt:lpstr>Cyclic Trees</vt:lpstr>
      <vt:lpstr>Mutually Cyclic</vt:lpstr>
      <vt:lpstr>Prime numbers and infinite lists</vt:lpstr>
      <vt:lpstr>Dynamic Programming</vt:lpstr>
      <vt:lpstr>Why does it take so long?</vt:lpstr>
      <vt:lpstr>What if we could remember past results?</vt:lpstr>
      <vt:lpstr>Lazy Arrays</vt:lpstr>
      <vt:lpstr>Taming the duplication</vt:lpstr>
      <vt:lpstr>Can we abstract over this pattern?</vt:lpstr>
      <vt:lpstr>A fixpoint operator does the trick</vt:lpstr>
      <vt:lpstr>Generalizing</vt:lpstr>
      <vt:lpstr>Representing Graphs</vt:lpstr>
      <vt:lpstr>Functions on graphs</vt:lpstr>
      <vt:lpstr>Building Graphs</vt:lpstr>
      <vt:lpstr>DFS and Forests</vt:lpstr>
      <vt:lpstr>DFS</vt:lpstr>
      <vt:lpstr>Sets of nodes already visited</vt:lpstr>
      <vt:lpstr>Pruning already visited paths</vt:lpstr>
      <vt:lpstr>Topological Sort</vt:lpstr>
      <vt:lpstr>Slide 23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Laziness to use</dc:title>
  <dc:creator>Tim Sheard</dc:creator>
  <cp:lastModifiedBy>sheard</cp:lastModifiedBy>
  <cp:revision>33</cp:revision>
  <dcterms:created xsi:type="dcterms:W3CDTF">2009-05-18T22:26:46Z</dcterms:created>
  <dcterms:modified xsi:type="dcterms:W3CDTF">2015-02-09T22:18:44Z</dcterms:modified>
</cp:coreProperties>
</file>