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3" r:id="rId12"/>
    <p:sldId id="262" r:id="rId13"/>
    <p:sldId id="26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FAF2E6-4469-40EC-928C-F69E24E1024A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1AE9BB-E425-4FF9-A064-CE352E361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590EC8-F8D2-4506-AA56-1740980440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607F90-EFA6-4407-9AFE-E6B708815B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BEF067-DBDE-4AC8-8D80-F665C633A4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202104-D707-4873-B957-49752F6F5D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2A206A-CCFA-4618-A262-58F671D233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368DB-E240-47F7-9DC2-61940EFD1C2D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EBDBC-E8BC-4D2A-AD81-FAFC6057E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2ABE4-84D7-4D24-8A24-8EA10B51C921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B7EBC-6465-467C-A494-65AFFD471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99EE-3C34-4521-B1D2-16BF1C2FF252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A67ED-4B66-4C43-8A9D-A02587D81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30FD3-F76D-4C8E-91A0-3FF56AD85FCC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13022-4D76-4CCB-A849-A8615532A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78AF2-5545-4F22-A57A-9A8075144548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5C69D-2417-4E48-852A-8C0BDEE3B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C0049-551B-4DAD-AD84-EF5BB0C3748A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BC242-B6A0-4581-AE0B-E5AC4FAE2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68308-B2D3-487F-9FE9-743E63BCD1EC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6095D-417A-4612-8DEF-B72E71E18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E2A63-F29B-4EBF-A597-235545638242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36FAC-FE96-4C80-B55E-40002778C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C245B-B671-4A4B-987C-9D61E554B562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609BA-639F-4368-AA07-B1AB9454D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60EE7-9EBC-46A3-B0EF-DE7016BC50EB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BA044-A4FC-4F69-9B27-049A2D176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1C367-3B3B-4178-A14B-EA771659943F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62F57-CFE2-48B8-A2B4-0E29F2A42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584320-AE18-413E-8819-E07CF9BA715D}" type="datetimeFigureOut">
              <a:rPr lang="en-US"/>
              <a:pPr>
                <a:defRPr/>
              </a:pPr>
              <a:t>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6841E3-3134-43DD-8417-389B1FE7B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Slides thanks to Mark Jones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ProgrammingOutLoud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Num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a, Show a) =&gt; Num a where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(+) :: a -&gt; a -&gt; a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(*) :: a -&gt; a -&gt; a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(-) :: a -&gt; a -&gt; a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negate :: a -&gt; a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abs :: a -&gt; a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signum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:: a -&gt; a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:: Integer -&gt; a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-- Defined in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GHC.Num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instance Num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-- Defined in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GHC.Num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instance Num Integer -- Defined in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GHC.Num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instance Num Double -- Defined in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GHC.Float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instance Num Float -- Defined in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GHC.Float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Integer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 like 5, 35, 897 are  in the </a:t>
            </a:r>
            <a:r>
              <a:rPr lang="en-US" smtClean="0">
                <a:solidFill>
                  <a:srgbClr val="C00000"/>
                </a:solidFill>
              </a:rPr>
              <a:t>Num</a:t>
            </a:r>
            <a:r>
              <a:rPr lang="en-US" smtClean="0"/>
              <a:t> class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They default to the type </a:t>
            </a:r>
            <a:r>
              <a:rPr lang="en-US" smtClean="0">
                <a:solidFill>
                  <a:srgbClr val="C00000"/>
                </a:solidFill>
              </a:rPr>
              <a:t>Integer</a:t>
            </a:r>
          </a:p>
          <a:p>
            <a:pPr eaLnBrk="1" hangingPunct="1"/>
            <a:endParaRPr lang="en-US" smtClean="0">
              <a:solidFill>
                <a:srgbClr val="C00000"/>
              </a:solidFill>
            </a:endParaRPr>
          </a:p>
          <a:p>
            <a:pPr eaLnBrk="1" hangingPunct="1"/>
            <a:endParaRPr lang="en-US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Double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 like 5.6, and 0.0  are </a:t>
            </a:r>
            <a:r>
              <a:rPr lang="en-US" smtClean="0">
                <a:solidFill>
                  <a:srgbClr val="C00000"/>
                </a:solidFill>
              </a:rPr>
              <a:t>Fractional</a:t>
            </a:r>
          </a:p>
          <a:p>
            <a:pPr eaLnBrk="1" hangingPunct="1"/>
            <a:endParaRPr lang="en-US" smtClean="0">
              <a:solidFill>
                <a:srgbClr val="C00000"/>
              </a:solidFill>
            </a:endParaRPr>
          </a:p>
          <a:p>
            <a:pPr eaLnBrk="1" hangingPunct="1"/>
            <a:r>
              <a:rPr lang="en-US" smtClean="0"/>
              <a:t>These default to the type Double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declarations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/>
            <a:r>
              <a:rPr lang="en-US" smtClean="0"/>
              <a:t>If you have a problem with a numeric constant like   5 or 78.9, you will probably see an error that mentions  </a:t>
            </a:r>
            <a:r>
              <a:rPr lang="en-US" smtClean="0">
                <a:solidFill>
                  <a:srgbClr val="C00000"/>
                </a:solidFill>
              </a:rPr>
              <a:t>Num</a:t>
            </a:r>
            <a:r>
              <a:rPr lang="en-US" smtClean="0"/>
              <a:t> or </a:t>
            </a:r>
            <a:r>
              <a:rPr lang="en-US" smtClean="0">
                <a:solidFill>
                  <a:srgbClr val="C00000"/>
                </a:solidFill>
              </a:rPr>
              <a:t>Fractional</a:t>
            </a:r>
            <a:r>
              <a:rPr lang="en-US" smtClean="0"/>
              <a:t>.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Fix these by adding type declarations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08">
              <a:defRPr/>
            </a:pPr>
            <a:fld id="{AA4ABDE2-69BB-4F6D-9166-C287FA23184A}" type="slidenum">
              <a:rPr lang="en-US"/>
              <a:pPr defTabSz="914608">
                <a:defRPr/>
              </a:pPr>
              <a:t>2</a:t>
            </a:fld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Expressions Have Types:</a:t>
            </a:r>
          </a:p>
        </p:txBody>
      </p:sp>
      <p:sp>
        <p:nvSpPr>
          <p:cNvPr id="30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 smtClean="0"/>
              <a:t>The </a:t>
            </a:r>
            <a:r>
              <a:rPr lang="en-US" sz="2900" i="1" smtClean="0">
                <a:solidFill>
                  <a:schemeClr val="tx2"/>
                </a:solidFill>
              </a:rPr>
              <a:t>type </a:t>
            </a:r>
            <a:r>
              <a:rPr lang="en-US" sz="2900" smtClean="0"/>
              <a:t>of an expression tells you what kind of value you might expect to see if you evaluate that expression</a:t>
            </a:r>
          </a:p>
          <a:p>
            <a:pPr eaLnBrk="1" hangingPunct="1">
              <a:lnSpc>
                <a:spcPct val="40000"/>
              </a:lnSpc>
            </a:pPr>
            <a:endParaRPr lang="en-US" sz="2900" smtClean="0"/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In Haskell, read “</a:t>
            </a:r>
            <a:r>
              <a:rPr lang="en-US" sz="2900" smtClean="0">
                <a:solidFill>
                  <a:schemeClr val="tx2"/>
                </a:solidFill>
              </a:rPr>
              <a:t>::</a:t>
            </a:r>
            <a:r>
              <a:rPr lang="en-US" sz="2900" smtClean="0"/>
              <a:t>” as “has type”</a:t>
            </a:r>
          </a:p>
          <a:p>
            <a:pPr eaLnBrk="1" hangingPunct="1">
              <a:lnSpc>
                <a:spcPct val="40000"/>
              </a:lnSpc>
            </a:pPr>
            <a:endParaRPr lang="en-US" sz="2900" smtClean="0"/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  <a:ea typeface="ＭＳ Ｐゴシック" pitchFamily="-109" charset="-128"/>
              </a:rPr>
              <a:t>1 :: Int</a:t>
            </a:r>
            <a:r>
              <a:rPr lang="en-US" sz="2400" smtClean="0">
                <a:ea typeface="ＭＳ Ｐゴシック" pitchFamily="-109" charset="-128"/>
              </a:rPr>
              <a:t>,  </a:t>
            </a:r>
            <a:r>
              <a:rPr lang="en-US" sz="2400" smtClean="0">
                <a:solidFill>
                  <a:schemeClr val="tx2"/>
                </a:solidFill>
                <a:ea typeface="ＭＳ Ｐゴシック" pitchFamily="-109" charset="-128"/>
              </a:rPr>
              <a:t>'a' :: Char</a:t>
            </a:r>
            <a:r>
              <a:rPr lang="en-US" sz="2400" smtClean="0">
                <a:ea typeface="ＭＳ Ｐゴシック" pitchFamily="-109" charset="-128"/>
              </a:rPr>
              <a:t>,  </a:t>
            </a:r>
            <a:r>
              <a:rPr lang="en-US" sz="2400" smtClean="0">
                <a:solidFill>
                  <a:schemeClr val="tx2"/>
                </a:solidFill>
                <a:ea typeface="ＭＳ Ｐゴシック" pitchFamily="-109" charset="-128"/>
              </a:rPr>
              <a:t>True :: Bool</a:t>
            </a:r>
            <a:r>
              <a:rPr lang="en-US" sz="2400" smtClean="0">
                <a:ea typeface="ＭＳ Ｐゴシック" pitchFamily="-109" charset="-128"/>
              </a:rPr>
              <a:t>,  </a:t>
            </a:r>
            <a:r>
              <a:rPr lang="en-US" sz="2400" smtClean="0">
                <a:solidFill>
                  <a:schemeClr val="tx2"/>
                </a:solidFill>
                <a:ea typeface="ＭＳ Ｐゴシック" pitchFamily="-109" charset="-128"/>
              </a:rPr>
              <a:t>1.2 :: Float</a:t>
            </a:r>
            <a:r>
              <a:rPr lang="en-US" sz="2400" smtClean="0">
                <a:ea typeface="ＭＳ Ｐゴシック" pitchFamily="-109" charset="-128"/>
              </a:rPr>
              <a:t>, …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You can even ask GHCI for the type of an expression:  </a:t>
            </a:r>
            <a:r>
              <a:rPr lang="en-US" sz="2900" smtClean="0">
                <a:solidFill>
                  <a:schemeClr val="tx2"/>
                </a:solidFill>
              </a:rPr>
              <a:t>:t expr</a:t>
            </a:r>
            <a:endParaRPr lang="en-US" sz="2900" smtClean="0"/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2400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08">
              <a:defRPr/>
            </a:pPr>
            <a:fld id="{0B3E8C5F-C72C-4CC0-8F49-038774714E98}" type="slidenum">
              <a:rPr lang="en-US"/>
              <a:pPr defTabSz="914608">
                <a:defRPr/>
              </a:pPr>
              <a:t>3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 Errors:</a:t>
            </a:r>
          </a:p>
        </p:txBody>
      </p:sp>
      <p:sp>
        <p:nvSpPr>
          <p:cNvPr id="624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277938"/>
            <a:ext cx="8520112" cy="46482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b="1" dirty="0" smtClean="0">
                <a:latin typeface="Courier New" pitchFamily="-109" charset="0"/>
              </a:rPr>
              <a:t>Prelude&gt;</a:t>
            </a:r>
            <a:r>
              <a:rPr lang="en-US" sz="2200" dirty="0" smtClean="0">
                <a:latin typeface="Courier New" pitchFamily="-10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itchFamily="-109" charset="0"/>
              </a:rPr>
              <a:t>'a' &amp;&amp; True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endParaRPr lang="en-US" sz="2200" dirty="0" smtClean="0">
              <a:latin typeface="Courier New" pitchFamily="-10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&lt;interactive&gt;:26:1: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    Couldn't match expected type `</a:t>
            </a:r>
            <a:r>
              <a:rPr lang="en-US" sz="2200" dirty="0" err="1" smtClean="0">
                <a:latin typeface="Courier New" pitchFamily="-109" charset="0"/>
              </a:rPr>
              <a:t>Bool</a:t>
            </a:r>
            <a:r>
              <a:rPr lang="en-US" sz="2200" dirty="0" smtClean="0">
                <a:latin typeface="Courier New" pitchFamily="-109" charset="0"/>
              </a:rPr>
              <a:t>' with actual type `Char'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    In the first argument of `(&amp;&amp;)', namely 'a'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    In the expression: 'a' &amp;&amp; True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    In an equation for `it': it = 'a' &amp;&amp; True</a:t>
            </a:r>
            <a:endParaRPr lang="en-US" sz="2200" dirty="0" smtClean="0">
              <a:latin typeface="Courier New" pitchFamily="-10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endParaRPr lang="en-US" sz="2200" dirty="0" smtClean="0">
              <a:latin typeface="Courier New" pitchFamily="-10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b="1" dirty="0" smtClean="0">
                <a:latin typeface="Courier New" pitchFamily="-109" charset="0"/>
              </a:rPr>
              <a:t>Prelude&gt;</a:t>
            </a:r>
            <a:r>
              <a:rPr lang="en-US" sz="2200" dirty="0" smtClean="0">
                <a:latin typeface="Courier New" pitchFamily="-10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itchFamily="-109" charset="0"/>
              </a:rPr>
              <a:t>odd 1 + 2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endParaRPr lang="en-US" sz="2200" dirty="0" smtClean="0">
              <a:latin typeface="Courier New" pitchFamily="-10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&lt;interactive&gt;:29:7: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    No instance for (Num </a:t>
            </a:r>
            <a:r>
              <a:rPr lang="en-US" sz="2200" dirty="0" err="1" smtClean="0">
                <a:latin typeface="Courier New" pitchFamily="-109" charset="0"/>
              </a:rPr>
              <a:t>Bool</a:t>
            </a:r>
            <a:r>
              <a:rPr lang="en-US" sz="2200" dirty="0" smtClean="0">
                <a:latin typeface="Courier New" pitchFamily="-109" charset="0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      arising from a use of `+'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    Possible fix: </a:t>
            </a:r>
            <a:r>
              <a:rPr lang="en-US" sz="2100" dirty="0" smtClean="0">
                <a:latin typeface="Courier New" pitchFamily="-109" charset="0"/>
              </a:rPr>
              <a:t>add an instance declaration for (Num </a:t>
            </a:r>
            <a:r>
              <a:rPr lang="en-US" sz="2100" dirty="0" err="1" smtClean="0">
                <a:latin typeface="Courier New" pitchFamily="-109" charset="0"/>
              </a:rPr>
              <a:t>Bool</a:t>
            </a:r>
            <a:r>
              <a:rPr lang="en-US" sz="2100" dirty="0" smtClean="0">
                <a:latin typeface="Courier New" pitchFamily="-109" charset="0"/>
              </a:rPr>
              <a:t>)</a:t>
            </a:r>
            <a:endParaRPr lang="en-US" sz="2200" dirty="0" smtClean="0">
              <a:latin typeface="Courier New" pitchFamily="-10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    In the expression: odd 1 + 2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-109" charset="2"/>
              <a:buNone/>
              <a:defRPr/>
            </a:pPr>
            <a:r>
              <a:rPr lang="en-US" sz="2200" dirty="0" smtClean="0">
                <a:latin typeface="Courier New" pitchFamily="-109" charset="0"/>
              </a:rPr>
              <a:t>    In an equation for `it': it = odd 1 + 2</a:t>
            </a:r>
            <a:endParaRPr lang="en-US" sz="2200" dirty="0" smtClean="0">
              <a:latin typeface="Courier New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08">
              <a:defRPr/>
            </a:pPr>
            <a:fld id="{EC835AC5-496C-433C-847B-24887BC14D5C}" type="slidenum">
              <a:rPr lang="en-US"/>
              <a:pPr defTabSz="914608">
                <a:defRPr/>
              </a:pPr>
              <a:t>4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Pairs:</a:t>
            </a:r>
          </a:p>
        </p:txBody>
      </p:sp>
      <p:sp>
        <p:nvSpPr>
          <p:cNvPr id="51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900" smtClean="0"/>
              <a:t>A pair packages two values into one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  <a:ea typeface="ＭＳ Ｐゴシック" pitchFamily="-109" charset="-128"/>
              </a:rPr>
              <a:t>		(1, 2) 		('a', 'z')	(True, False)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240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Components can have different types</a:t>
            </a:r>
          </a:p>
          <a:p>
            <a:pPr lvl="1"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  <a:ea typeface="ＭＳ Ｐゴシック" pitchFamily="-109" charset="-128"/>
              </a:rPr>
              <a:t>		(1, 'z') 		('a', False)	(True, 2)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en-US" sz="2900" smtClean="0"/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The type of a pair whose first component is of type </a:t>
            </a:r>
            <a:r>
              <a:rPr lang="en-US" sz="2900" smtClean="0">
                <a:solidFill>
                  <a:schemeClr val="tx2"/>
                </a:solidFill>
              </a:rPr>
              <a:t>A</a:t>
            </a:r>
            <a:r>
              <a:rPr lang="en-US" sz="2900" smtClean="0"/>
              <a:t> and second component is of type </a:t>
            </a:r>
            <a:r>
              <a:rPr lang="en-US" sz="2900" smtClean="0">
                <a:solidFill>
                  <a:schemeClr val="tx2"/>
                </a:solidFill>
              </a:rPr>
              <a:t>B</a:t>
            </a:r>
            <a:r>
              <a:rPr lang="en-US" sz="2900" smtClean="0"/>
              <a:t> is written </a:t>
            </a:r>
            <a:r>
              <a:rPr lang="en-US" sz="2900" smtClean="0">
                <a:solidFill>
                  <a:schemeClr val="tx2"/>
                </a:solidFill>
              </a:rPr>
              <a:t>(A,B)</a:t>
            </a:r>
            <a:endParaRPr lang="en-US" sz="2900" smtClean="0"/>
          </a:p>
          <a:p>
            <a:pPr eaLnBrk="1" hangingPunct="1">
              <a:lnSpc>
                <a:spcPct val="90000"/>
              </a:lnSpc>
            </a:pPr>
            <a:r>
              <a:rPr lang="en-US" sz="2900" smtClean="0"/>
              <a:t>What are the types of the pairs above?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08">
              <a:defRPr/>
            </a:pPr>
            <a:fld id="{368E2855-E3C3-4088-8CC9-8EE16677C60E}" type="slidenum">
              <a:rPr lang="en-US"/>
              <a:pPr defTabSz="914608">
                <a:defRPr/>
              </a:pPr>
              <a:t>5</a:t>
            </a:fld>
            <a:endParaRPr lang="en-US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Operating on Pairs: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0375" indent="-460375" eaLnBrk="1" hangingPunct="1"/>
            <a:r>
              <a:rPr lang="en-US" smtClean="0"/>
              <a:t>There are built-in functions for extracting the first and second component of a pair:</a:t>
            </a:r>
          </a:p>
          <a:p>
            <a:pPr marL="981075" lvl="1" indent="-260350" eaLnBrk="1" hangingPunct="1"/>
            <a:r>
              <a:rPr lang="en-US" sz="3100" smtClean="0">
                <a:solidFill>
                  <a:schemeClr val="tx2"/>
                </a:solidFill>
                <a:ea typeface="ＭＳ Ｐゴシック" pitchFamily="-109" charset="-128"/>
              </a:rPr>
              <a:t>fst (True, 2)</a:t>
            </a:r>
            <a:r>
              <a:rPr lang="en-US" sz="3100" smtClean="0">
                <a:ea typeface="ＭＳ Ｐゴシック" pitchFamily="-109" charset="-128"/>
              </a:rPr>
              <a:t> = </a:t>
            </a:r>
            <a:r>
              <a:rPr lang="en-US" sz="3100" smtClean="0">
                <a:solidFill>
                  <a:schemeClr val="tx2"/>
                </a:solidFill>
                <a:ea typeface="ＭＳ Ｐゴシック" pitchFamily="-109" charset="-128"/>
              </a:rPr>
              <a:t>True</a:t>
            </a:r>
            <a:endParaRPr lang="en-US" sz="3100" smtClean="0">
              <a:ea typeface="ＭＳ Ｐゴシック" pitchFamily="-109" charset="-128"/>
            </a:endParaRPr>
          </a:p>
          <a:p>
            <a:pPr marL="981075" lvl="1" indent="-260350" eaLnBrk="1" hangingPunct="1"/>
            <a:r>
              <a:rPr lang="en-US" sz="3100" smtClean="0">
                <a:solidFill>
                  <a:schemeClr val="tx2"/>
                </a:solidFill>
                <a:ea typeface="ＭＳ Ｐゴシック" pitchFamily="-109" charset="-128"/>
              </a:rPr>
              <a:t>snd (0, 7)    </a:t>
            </a:r>
            <a:r>
              <a:rPr lang="en-US" sz="3100" smtClean="0">
                <a:ea typeface="ＭＳ Ｐゴシック" pitchFamily="-109" charset="-128"/>
              </a:rPr>
              <a:t>=</a:t>
            </a:r>
            <a:r>
              <a:rPr lang="en-US" sz="3100" smtClean="0">
                <a:solidFill>
                  <a:schemeClr val="tx2"/>
                </a:solidFill>
                <a:ea typeface="ＭＳ Ｐゴシック" pitchFamily="-109" charset="-128"/>
              </a:rPr>
              <a:t> 7</a:t>
            </a:r>
          </a:p>
          <a:p>
            <a:pPr marL="981075" lvl="1" indent="-260350" eaLnBrk="1" hangingPunct="1"/>
            <a:endParaRPr lang="en-US" sz="3100" smtClean="0">
              <a:ea typeface="ＭＳ Ｐゴシック" pitchFamily="-109" charset="-128"/>
            </a:endParaRPr>
          </a:p>
          <a:p>
            <a:pPr marL="460375" indent="-460375" eaLnBrk="1" hangingPunct="1"/>
            <a:r>
              <a:rPr lang="en-US" smtClean="0"/>
              <a:t>Is the following property true?</a:t>
            </a:r>
          </a:p>
          <a:p>
            <a:pPr marL="981075" lvl="1" indent="-260350" eaLnBrk="1" hangingPunct="1">
              <a:buFont typeface="Arial" charset="0"/>
              <a:buNone/>
            </a:pPr>
            <a:r>
              <a:rPr lang="en-US" smtClean="0">
                <a:ea typeface="ＭＳ Ｐゴシック" pitchFamily="-109" charset="-128"/>
              </a:rPr>
              <a:t>For any pair </a:t>
            </a:r>
            <a:r>
              <a:rPr lang="en-US" smtClean="0">
                <a:solidFill>
                  <a:schemeClr val="tx2"/>
                </a:solidFill>
                <a:ea typeface="ＭＳ Ｐゴシック" pitchFamily="-109" charset="-128"/>
              </a:rPr>
              <a:t>p</a:t>
            </a:r>
            <a:r>
              <a:rPr lang="en-US" smtClean="0">
                <a:ea typeface="ＭＳ Ｐゴシック" pitchFamily="-109" charset="-128"/>
              </a:rPr>
              <a:t>,  </a:t>
            </a:r>
            <a:r>
              <a:rPr lang="en-US" smtClean="0">
                <a:solidFill>
                  <a:schemeClr val="tx2"/>
                </a:solidFill>
                <a:ea typeface="ＭＳ Ｐゴシック" pitchFamily="-109" charset="-128"/>
              </a:rPr>
              <a:t>(fst p, snd p)</a:t>
            </a:r>
            <a:r>
              <a:rPr lang="en-US" smtClean="0">
                <a:ea typeface="ＭＳ Ｐゴシック" pitchFamily="-109" charset="-128"/>
              </a:rPr>
              <a:t> = </a:t>
            </a:r>
            <a:r>
              <a:rPr lang="en-US" smtClean="0">
                <a:solidFill>
                  <a:schemeClr val="tx2"/>
                </a:solidFill>
                <a:ea typeface="ＭＳ Ｐゴシック" pitchFamily="-109" charset="-128"/>
              </a:rPr>
              <a:t>p</a:t>
            </a:r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608">
              <a:defRPr/>
            </a:pPr>
            <a:fld id="{D7D74F2F-7A96-418F-8122-4AC1016FC06F}" type="slidenum">
              <a:rPr lang="en-US"/>
              <a:pPr defTabSz="914608">
                <a:defRPr/>
              </a:pPr>
              <a:t>6</a:t>
            </a:fld>
            <a:endParaRPr lang="en-US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Lists: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900" smtClean="0"/>
              <a:t>Lists can be used to store zero or more elements, in sequence, in a single value:</a:t>
            </a:r>
          </a:p>
          <a:p>
            <a:pPr lvl="1" eaLnBrk="1" hangingPunct="1">
              <a:buFont typeface="Wingdings" pitchFamily="-109" charset="2"/>
              <a:buNone/>
            </a:pPr>
            <a:r>
              <a:rPr lang="en-US" sz="2400" smtClean="0">
                <a:solidFill>
                  <a:schemeClr val="tx2"/>
                </a:solidFill>
                <a:ea typeface="ＭＳ Ｐゴシック" pitchFamily="-109" charset="-128"/>
              </a:rPr>
              <a:t>[]     [1, 2, 3] 	['a', 'z']     [True, True, False]</a:t>
            </a:r>
          </a:p>
          <a:p>
            <a:pPr eaLnBrk="1" hangingPunct="1"/>
            <a:endParaRPr lang="en-US" sz="2900" smtClean="0"/>
          </a:p>
          <a:p>
            <a:pPr eaLnBrk="1" hangingPunct="1"/>
            <a:r>
              <a:rPr lang="en-US" sz="2900" smtClean="0"/>
              <a:t>All of the elements in a list must have the same type</a:t>
            </a:r>
          </a:p>
          <a:p>
            <a:pPr eaLnBrk="1" hangingPunct="1"/>
            <a:r>
              <a:rPr lang="en-US" sz="2900" smtClean="0"/>
              <a:t>The type of a list whose elements are of type </a:t>
            </a:r>
            <a:r>
              <a:rPr lang="en-US" sz="2900" smtClean="0">
                <a:solidFill>
                  <a:schemeClr val="tx2"/>
                </a:solidFill>
              </a:rPr>
              <a:t>A</a:t>
            </a:r>
            <a:r>
              <a:rPr lang="en-US" sz="2900" smtClean="0"/>
              <a:t> is written as </a:t>
            </a:r>
            <a:r>
              <a:rPr lang="en-US" sz="2900" smtClean="0">
                <a:solidFill>
                  <a:schemeClr val="tx2"/>
                </a:solidFill>
              </a:rPr>
              <a:t>[A]</a:t>
            </a:r>
            <a:endParaRPr lang="en-US" sz="2900" smtClean="0"/>
          </a:p>
          <a:p>
            <a:pPr eaLnBrk="1" hangingPunct="1"/>
            <a:r>
              <a:rPr lang="en-US" sz="2900" smtClean="0"/>
              <a:t>What are the types of the lists above?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expressions can have more than one type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 23</a:t>
            </a:r>
          </a:p>
          <a:p>
            <a:pPr lvl="1"/>
            <a:r>
              <a:rPr lang="en-US" dirty="0" smtClean="0"/>
              <a:t>[]</a:t>
            </a:r>
          </a:p>
          <a:p>
            <a:pPr lvl="1"/>
            <a:r>
              <a:rPr lang="en-US" dirty="0" smtClean="0"/>
              <a:t>f x = x &lt; 3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 </a:t>
            </a:r>
            <a:r>
              <a:rPr lang="en-US" dirty="0" smtClean="0"/>
              <a:t>x = show x ++ “ is the answer”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dirty="0" smtClean="0"/>
              <a:t>One way to get these is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 important  causes of overloading</a:t>
            </a:r>
          </a:p>
          <a:p>
            <a:endParaRPr lang="en-US" dirty="0" smtClean="0"/>
          </a:p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Num</a:t>
            </a:r>
          </a:p>
          <a:p>
            <a:r>
              <a:rPr lang="en-US" dirty="0" smtClean="0"/>
              <a:t>Comparisons</a:t>
            </a:r>
          </a:p>
          <a:p>
            <a:pPr lvl="1"/>
            <a:r>
              <a:rPr lang="en-US" dirty="0" err="1" smtClean="0"/>
              <a:t>Ord</a:t>
            </a:r>
            <a:endParaRPr lang="en-US" dirty="0" smtClean="0"/>
          </a:p>
          <a:p>
            <a:r>
              <a:rPr lang="en-US" dirty="0" smtClean="0"/>
              <a:t>Displaying as a string</a:t>
            </a:r>
          </a:p>
          <a:p>
            <a:pPr lvl="1"/>
            <a:r>
              <a:rPr lang="en-US" dirty="0" smtClean="0"/>
              <a:t>Show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typing   “  </a:t>
            </a:r>
            <a:r>
              <a:rPr lang="en-US" dirty="0" smtClean="0"/>
              <a:t>: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    “  to GHCI you can find out details of about the “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” kind of overloading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example</a:t>
            </a:r>
          </a:p>
          <a:p>
            <a:endParaRPr lang="en-US" dirty="0" smtClean="0"/>
          </a:p>
          <a:p>
            <a:r>
              <a:rPr lang="en-US" dirty="0" smtClean="0"/>
              <a:t>:</a:t>
            </a:r>
            <a:r>
              <a:rPr lang="en-US" dirty="0" err="1" smtClean="0"/>
              <a:t>i</a:t>
            </a:r>
            <a:r>
              <a:rPr lang="en-US" dirty="0" smtClean="0"/>
              <a:t> Show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i</a:t>
            </a:r>
            <a:r>
              <a:rPr lang="en-US" dirty="0" smtClean="0"/>
              <a:t> Num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559</Words>
  <Application>Microsoft Office PowerPoint</Application>
  <PresentationFormat>On-screen Show (4:3)</PresentationFormat>
  <Paragraphs>113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Using Types</vt:lpstr>
      <vt:lpstr>Expressions Have Types:</vt:lpstr>
      <vt:lpstr>Type Errors:</vt:lpstr>
      <vt:lpstr>Pairs:</vt:lpstr>
      <vt:lpstr>Operating on Pairs:</vt:lpstr>
      <vt:lpstr>Lists:</vt:lpstr>
      <vt:lpstr>Overloading</vt:lpstr>
      <vt:lpstr>One way to get these is overloading</vt:lpstr>
      <vt:lpstr>Information about overloading</vt:lpstr>
      <vt:lpstr>Example: Num</vt:lpstr>
      <vt:lpstr>Integer</vt:lpstr>
      <vt:lpstr>Double</vt:lpstr>
      <vt:lpstr>Type declarations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Types</dc:title>
  <dc:creator>Tim Sheard</dc:creator>
  <cp:lastModifiedBy>sheard</cp:lastModifiedBy>
  <cp:revision>15</cp:revision>
  <dcterms:created xsi:type="dcterms:W3CDTF">2009-04-01T18:34:39Z</dcterms:created>
  <dcterms:modified xsi:type="dcterms:W3CDTF">2013-01-10T22:46:28Z</dcterms:modified>
</cp:coreProperties>
</file>