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72" r:id="rId5"/>
    <p:sldId id="271" r:id="rId6"/>
    <p:sldId id="273" r:id="rId7"/>
    <p:sldId id="274" r:id="rId8"/>
    <p:sldId id="275" r:id="rId9"/>
    <p:sldId id="267" r:id="rId10"/>
    <p:sldId id="268" r:id="rId11"/>
    <p:sldId id="276" r:id="rId12"/>
    <p:sldId id="277" r:id="rId13"/>
    <p:sldId id="278" r:id="rId14"/>
    <p:sldId id="279" r:id="rId15"/>
    <p:sldId id="269" r:id="rId16"/>
    <p:sldId id="257" r:id="rId17"/>
    <p:sldId id="263" r:id="rId18"/>
    <p:sldId id="264" r:id="rId19"/>
    <p:sldId id="261" r:id="rId20"/>
    <p:sldId id="258" r:id="rId21"/>
    <p:sldId id="262" r:id="rId22"/>
    <p:sldId id="259" r:id="rId23"/>
    <p:sldId id="260" r:id="rId24"/>
    <p:sldId id="281" r:id="rId25"/>
    <p:sldId id="282" r:id="rId26"/>
    <p:sldId id="284" r:id="rId27"/>
    <p:sldId id="285" r:id="rId28"/>
    <p:sldId id="286" r:id="rId29"/>
    <p:sldId id="287" r:id="rId30"/>
    <p:sldId id="288" r:id="rId31"/>
    <p:sldId id="289" r:id="rId32"/>
    <p:sldId id="290" r:id="rId33"/>
    <p:sldId id="291" r:id="rId34"/>
    <p:sldId id="292" r:id="rId35"/>
    <p:sldId id="29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0" d="100"/>
          <a:sy n="90" d="100"/>
        </p:scale>
        <p:origin x="8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22F8AD-D364-45AF-B433-F0C7DF9D5180}" type="datetimeFigureOut">
              <a:rPr lang="en-US" smtClean="0"/>
              <a:pPr/>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E51E5-B705-432A-BDD6-A9041024C1B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22F8AD-D364-45AF-B433-F0C7DF9D5180}" type="datetimeFigureOut">
              <a:rPr lang="en-US" smtClean="0"/>
              <a:pPr/>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E51E5-B705-432A-BDD6-A9041024C1B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22F8AD-D364-45AF-B433-F0C7DF9D5180}" type="datetimeFigureOut">
              <a:rPr lang="en-US" smtClean="0"/>
              <a:pPr/>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E51E5-B705-432A-BDD6-A9041024C1B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22F8AD-D364-45AF-B433-F0C7DF9D5180}" type="datetimeFigureOut">
              <a:rPr lang="en-US" smtClean="0"/>
              <a:pPr/>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E51E5-B705-432A-BDD6-A9041024C1B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22F8AD-D364-45AF-B433-F0C7DF9D5180}" type="datetimeFigureOut">
              <a:rPr lang="en-US" smtClean="0"/>
              <a:pPr/>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E51E5-B705-432A-BDD6-A9041024C1B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22F8AD-D364-45AF-B433-F0C7DF9D5180}" type="datetimeFigureOut">
              <a:rPr lang="en-US" smtClean="0"/>
              <a:pPr/>
              <a:t>3/9/2016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E51E5-B705-432A-BDD6-A9041024C1B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22F8AD-D364-45AF-B433-F0C7DF9D5180}" type="datetimeFigureOut">
              <a:rPr lang="en-US" smtClean="0"/>
              <a:pPr/>
              <a:t>3/9/2016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EE51E5-B705-432A-BDD6-A9041024C1B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22F8AD-D364-45AF-B433-F0C7DF9D5180}" type="datetimeFigureOut">
              <a:rPr lang="en-US" smtClean="0"/>
              <a:pPr/>
              <a:t>3/9/2016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EE51E5-B705-432A-BDD6-A9041024C1B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2F8AD-D364-45AF-B433-F0C7DF9D5180}" type="datetimeFigureOut">
              <a:rPr lang="en-US" smtClean="0"/>
              <a:pPr/>
              <a:t>3/9/2016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EE51E5-B705-432A-BDD6-A9041024C1B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22F8AD-D364-45AF-B433-F0C7DF9D5180}" type="datetimeFigureOut">
              <a:rPr lang="en-US" smtClean="0"/>
              <a:pPr/>
              <a:t>3/9/2016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E51E5-B705-432A-BDD6-A9041024C1B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22F8AD-D364-45AF-B433-F0C7DF9D5180}" type="datetimeFigureOut">
              <a:rPr lang="en-US" smtClean="0"/>
              <a:pPr/>
              <a:t>3/9/2016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E51E5-B705-432A-BDD6-A9041024C1B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22F8AD-D364-45AF-B433-F0C7DF9D5180}" type="datetimeFigureOut">
              <a:rPr lang="en-US" smtClean="0"/>
              <a:pPr/>
              <a:t>3/9/2016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EE51E5-B705-432A-BDD6-A9041024C1B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Garbage Collection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228600" y="609600"/>
            <a:ext cx="8686800" cy="2258364"/>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457200" y="3791938"/>
            <a:ext cx="8382000" cy="2608862"/>
          </a:xfrm>
          <a:prstGeom prst="rect">
            <a:avLst/>
          </a:prstGeom>
          <a:noFill/>
          <a:ln w="9525">
            <a:noFill/>
            <a:miter lim="800000"/>
            <a:headEnd/>
            <a:tailEnd/>
          </a:ln>
        </p:spPr>
      </p:pic>
      <p:sp>
        <p:nvSpPr>
          <p:cNvPr id="4" name="TextBox 3"/>
          <p:cNvSpPr txBox="1"/>
          <p:nvPr/>
        </p:nvSpPr>
        <p:spPr>
          <a:xfrm>
            <a:off x="609600" y="76200"/>
            <a:ext cx="5562600" cy="369332"/>
          </a:xfrm>
          <a:prstGeom prst="rect">
            <a:avLst/>
          </a:prstGeom>
          <a:noFill/>
        </p:spPr>
        <p:txBody>
          <a:bodyPr wrap="square" rtlCol="0">
            <a:spAutoFit/>
          </a:bodyPr>
          <a:lstStyle/>
          <a:p>
            <a:r>
              <a:rPr lang="en-US" dirty="0" smtClean="0"/>
              <a:t>Mark phase (turns cells red in this picture).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do links into the heap reside?</a:t>
            </a:r>
            <a:endParaRPr lang="en-US" dirty="0"/>
          </a:p>
        </p:txBody>
      </p:sp>
      <p:sp>
        <p:nvSpPr>
          <p:cNvPr id="3" name="Content Placeholder 2"/>
          <p:cNvSpPr>
            <a:spLocks noGrp="1"/>
          </p:cNvSpPr>
          <p:nvPr>
            <p:ph idx="1"/>
          </p:nvPr>
        </p:nvSpPr>
        <p:spPr/>
        <p:txBody>
          <a:bodyPr>
            <a:normAutofit fontScale="47500" lnSpcReduction="20000"/>
          </a:bodyPr>
          <a:lstStyle/>
          <a:p>
            <a:r>
              <a:rPr lang="en-US" sz="6700" dirty="0" smtClean="0"/>
              <a:t>In the environment</a:t>
            </a:r>
          </a:p>
          <a:p>
            <a:endParaRPr lang="en-US" dirty="0" smtClean="0"/>
          </a:p>
          <a:p>
            <a:pPr>
              <a:buNone/>
            </a:pPr>
            <a:r>
              <a:rPr lang="en-US" dirty="0" err="1" smtClean="0">
                <a:latin typeface="Courier New" pitchFamily="49" charset="0"/>
                <a:cs typeface="Courier New" pitchFamily="49" charset="0"/>
              </a:rPr>
              <a:t>interpE</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Env</a:t>
            </a:r>
            <a:r>
              <a:rPr lang="en-US" dirty="0" smtClean="0">
                <a:latin typeface="Courier New" pitchFamily="49" charset="0"/>
                <a:cs typeface="Courier New" pitchFamily="49" charset="0"/>
              </a:rPr>
              <a:t> (Range Value)       -- the variables in scope</a:t>
            </a:r>
          </a:p>
          <a:p>
            <a:pPr>
              <a:buNone/>
            </a:pPr>
            <a:r>
              <a:rPr lang="en-US" dirty="0" smtClean="0">
                <a:latin typeface="Courier New" pitchFamily="49" charset="0"/>
                <a:cs typeface="Courier New" pitchFamily="49" charset="0"/>
              </a:rPr>
              <a:t>        -&gt; State                   -- the heap</a:t>
            </a:r>
          </a:p>
          <a:p>
            <a:pPr>
              <a:buNone/>
            </a:pPr>
            <a:r>
              <a:rPr lang="en-US" dirty="0" smtClean="0">
                <a:latin typeface="Courier New" pitchFamily="49" charset="0"/>
                <a:cs typeface="Courier New" pitchFamily="49" charset="0"/>
              </a:rPr>
              <a:t>        -&gt; Exp                     -- exp to interpret</a:t>
            </a:r>
          </a:p>
          <a:p>
            <a:pPr>
              <a:buNone/>
            </a:pPr>
            <a:r>
              <a:rPr lang="en-US" dirty="0" smtClean="0">
                <a:latin typeface="Courier New" pitchFamily="49" charset="0"/>
                <a:cs typeface="Courier New" pitchFamily="49" charset="0"/>
              </a:rPr>
              <a:t>        -&gt; IO(</a:t>
            </a:r>
            <a:r>
              <a:rPr lang="en-US" dirty="0" err="1" smtClean="0">
                <a:latin typeface="Courier New" pitchFamily="49" charset="0"/>
                <a:cs typeface="Courier New" pitchFamily="49" charset="0"/>
              </a:rPr>
              <a:t>Value,State</a:t>
            </a:r>
            <a:r>
              <a:rPr lang="en-US" dirty="0" smtClean="0">
                <a:latin typeface="Courier New" pitchFamily="49" charset="0"/>
                <a:cs typeface="Courier New" pitchFamily="49" charset="0"/>
              </a:rPr>
              <a:t>) </a:t>
            </a:r>
          </a:p>
          <a:p>
            <a:endParaRPr lang="en-US" dirty="0"/>
          </a:p>
          <a:p>
            <a:endParaRPr lang="en-US" dirty="0" smtClean="0"/>
          </a:p>
          <a:p>
            <a:r>
              <a:rPr lang="en-US" sz="6700" dirty="0" smtClean="0"/>
              <a:t>Inside data values</a:t>
            </a:r>
          </a:p>
          <a:p>
            <a:endParaRPr lang="en-US" dirty="0" smtClean="0"/>
          </a:p>
          <a:p>
            <a:pPr>
              <a:buNone/>
            </a:pPr>
            <a:r>
              <a:rPr lang="en-US" dirty="0" smtClean="0">
                <a:latin typeface="Courier New" pitchFamily="49" charset="0"/>
                <a:cs typeface="Courier New" pitchFamily="49" charset="0"/>
              </a:rPr>
              <a:t>data Value </a:t>
            </a:r>
          </a:p>
          <a:p>
            <a:pPr>
              <a:buNone/>
            </a:pP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IntV</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p>
          <a:p>
            <a:pPr>
              <a:buNone/>
            </a:pP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CharV</a:t>
            </a:r>
            <a:r>
              <a:rPr lang="en-US" dirty="0" smtClean="0">
                <a:latin typeface="Courier New" pitchFamily="49" charset="0"/>
                <a:cs typeface="Courier New" pitchFamily="49" charset="0"/>
              </a:rPr>
              <a:t> Char </a:t>
            </a:r>
          </a:p>
          <a:p>
            <a:pPr>
              <a:buNone/>
            </a:pP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ConV</a:t>
            </a:r>
            <a:r>
              <a:rPr lang="en-US" dirty="0" smtClean="0">
                <a:latin typeface="Courier New" pitchFamily="49" charset="0"/>
                <a:cs typeface="Courier New" pitchFamily="49" charset="0"/>
              </a:rPr>
              <a:t> String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(Range Value)</a:t>
            </a:r>
          </a:p>
          <a:p>
            <a:pPr>
              <a:buNone/>
            </a:pP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FunV</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Vname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Env</a:t>
            </a:r>
            <a:r>
              <a:rPr lang="en-US" dirty="0" smtClean="0">
                <a:latin typeface="Courier New" pitchFamily="49" charset="0"/>
                <a:cs typeface="Courier New" pitchFamily="49" charset="0"/>
              </a:rPr>
              <a:t> (Range Value)) [</a:t>
            </a:r>
            <a:r>
              <a:rPr lang="en-US" dirty="0" err="1" smtClean="0">
                <a:latin typeface="Courier New" pitchFamily="49" charset="0"/>
                <a:cs typeface="Courier New" pitchFamily="49" charset="0"/>
              </a:rPr>
              <a:t>Vname</a:t>
            </a:r>
            <a:r>
              <a:rPr lang="en-US" dirty="0" smtClean="0">
                <a:latin typeface="Courier New" pitchFamily="49" charset="0"/>
                <a:cs typeface="Courier New" pitchFamily="49" charset="0"/>
              </a:rPr>
              <a:t>] Exp </a:t>
            </a:r>
            <a:endParaRPr lang="en-US"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a cell</a:t>
            </a:r>
            <a:endParaRPr lang="en-US" dirty="0"/>
          </a:p>
        </p:txBody>
      </p:sp>
      <p:sp>
        <p:nvSpPr>
          <p:cNvPr id="3" name="Content Placeholder 2"/>
          <p:cNvSpPr>
            <a:spLocks noGrp="1"/>
          </p:cNvSpPr>
          <p:nvPr>
            <p:ph idx="1"/>
          </p:nvPr>
        </p:nvSpPr>
        <p:spPr/>
        <p:txBody>
          <a:bodyPr>
            <a:normAutofit lnSpcReduction="10000"/>
          </a:bodyPr>
          <a:lstStyle/>
          <a:p>
            <a:pPr>
              <a:buNone/>
            </a:pPr>
            <a:r>
              <a:rPr lang="en-US" sz="2400" dirty="0" err="1" smtClean="0">
                <a:latin typeface="Courier New" pitchFamily="49" charset="0"/>
                <a:cs typeface="Courier New" pitchFamily="49" charset="0"/>
              </a:rPr>
              <a:t>markCell</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markV</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NullCell</a:t>
            </a:r>
            <a:r>
              <a:rPr lang="en-US" sz="2400" dirty="0" smtClean="0">
                <a:latin typeface="Courier New" pitchFamily="49" charset="0"/>
                <a:cs typeface="Courier New" pitchFamily="49" charset="0"/>
              </a:rPr>
              <a:t> = return </a:t>
            </a:r>
            <a:r>
              <a:rPr lang="en-US" sz="2400" dirty="0" err="1" smtClean="0">
                <a:latin typeface="Courier New" pitchFamily="49" charset="0"/>
                <a:cs typeface="Courier New" pitchFamily="49" charset="0"/>
              </a:rPr>
              <a:t>NullCell</a:t>
            </a:r>
            <a:endParaRPr lang="en-US" sz="2400" dirty="0" smtClean="0">
              <a:latin typeface="Courier New" pitchFamily="49" charset="0"/>
              <a:cs typeface="Courier New" pitchFamily="49" charset="0"/>
            </a:endParaRPr>
          </a:p>
          <a:p>
            <a:pPr>
              <a:buNone/>
            </a:pPr>
            <a:r>
              <a:rPr lang="en-US" sz="2400" dirty="0" err="1" smtClean="0">
                <a:latin typeface="Courier New" pitchFamily="49" charset="0"/>
                <a:cs typeface="Courier New" pitchFamily="49" charset="0"/>
              </a:rPr>
              <a:t>markCell</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markV</a:t>
            </a:r>
            <a:r>
              <a:rPr lang="en-US" sz="2400" dirty="0" smtClean="0">
                <a:latin typeface="Courier New" pitchFamily="49" charset="0"/>
                <a:cs typeface="Courier New" pitchFamily="49" charset="0"/>
              </a:rPr>
              <a:t> (cell@(Cell m id p l1 l2)) = </a:t>
            </a:r>
          </a:p>
          <a:p>
            <a:pPr>
              <a:buNone/>
            </a:pPr>
            <a:r>
              <a:rPr lang="en-US" sz="2400" dirty="0" smtClean="0">
                <a:latin typeface="Courier New" pitchFamily="49" charset="0"/>
                <a:cs typeface="Courier New" pitchFamily="49" charset="0"/>
              </a:rPr>
              <a:t>      do { b &lt;- </a:t>
            </a:r>
            <a:r>
              <a:rPr lang="en-US" sz="2400" dirty="0" err="1" smtClean="0">
                <a:latin typeface="Courier New" pitchFamily="49" charset="0"/>
                <a:cs typeface="Courier New" pitchFamily="49" charset="0"/>
              </a:rPr>
              <a:t>readIORef</a:t>
            </a:r>
            <a:r>
              <a:rPr lang="en-US" sz="2400" dirty="0" smtClean="0">
                <a:latin typeface="Courier New" pitchFamily="49" charset="0"/>
                <a:cs typeface="Courier New" pitchFamily="49" charset="0"/>
              </a:rPr>
              <a:t> m; help b }</a:t>
            </a:r>
          </a:p>
          <a:p>
            <a:pPr>
              <a:buNone/>
            </a:pPr>
            <a:r>
              <a:rPr lang="en-US" sz="2400" dirty="0" smtClean="0">
                <a:latin typeface="Courier New" pitchFamily="49" charset="0"/>
                <a:cs typeface="Courier New" pitchFamily="49" charset="0"/>
              </a:rPr>
              <a:t>  where help True = return cell</a:t>
            </a:r>
          </a:p>
          <a:p>
            <a:pPr>
              <a:buNone/>
            </a:pPr>
            <a:r>
              <a:rPr lang="en-US" sz="2400" dirty="0" smtClean="0">
                <a:latin typeface="Courier New" pitchFamily="49" charset="0"/>
                <a:cs typeface="Courier New" pitchFamily="49" charset="0"/>
              </a:rPr>
              <a:t>        help False = </a:t>
            </a:r>
          </a:p>
          <a:p>
            <a:pPr>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do { </a:t>
            </a:r>
            <a:r>
              <a:rPr lang="en-US" sz="2400" dirty="0" err="1" smtClean="0">
                <a:latin typeface="Courier New" pitchFamily="49" charset="0"/>
                <a:cs typeface="Courier New" pitchFamily="49" charset="0"/>
              </a:rPr>
              <a:t>writeIORef</a:t>
            </a:r>
            <a:r>
              <a:rPr lang="en-US" sz="2400" dirty="0" smtClean="0">
                <a:latin typeface="Courier New" pitchFamily="49" charset="0"/>
                <a:cs typeface="Courier New" pitchFamily="49" charset="0"/>
              </a:rPr>
              <a:t> m True</a:t>
            </a:r>
          </a:p>
          <a:p>
            <a:pPr>
              <a:buNone/>
            </a:pPr>
            <a:r>
              <a:rPr lang="en-US" sz="2400" dirty="0" smtClean="0">
                <a:latin typeface="Courier New" pitchFamily="49" charset="0"/>
                <a:cs typeface="Courier New" pitchFamily="49" charset="0"/>
              </a:rPr>
              <a:t>              ; v &lt;- </a:t>
            </a:r>
            <a:r>
              <a:rPr lang="en-US" sz="2400" dirty="0" err="1" smtClean="0">
                <a:latin typeface="Courier New" pitchFamily="49" charset="0"/>
                <a:cs typeface="Courier New" pitchFamily="49" charset="0"/>
              </a:rPr>
              <a:t>readIORef</a:t>
            </a:r>
            <a:r>
              <a:rPr lang="en-US" sz="2400" dirty="0" smtClean="0">
                <a:latin typeface="Courier New" pitchFamily="49" charset="0"/>
                <a:cs typeface="Courier New" pitchFamily="49" charset="0"/>
              </a:rPr>
              <a:t> p</a:t>
            </a:r>
          </a:p>
          <a:p>
            <a:pPr>
              <a:buNone/>
            </a:pPr>
            <a:r>
              <a:rPr lang="en-US" sz="2400" dirty="0" smtClean="0">
                <a:latin typeface="Courier New" pitchFamily="49" charset="0"/>
                <a:cs typeface="Courier New" pitchFamily="49" charset="0"/>
              </a:rPr>
              <a:t>              ; v2 &lt;- </a:t>
            </a:r>
            <a:r>
              <a:rPr lang="en-US" sz="2400" dirty="0" err="1" smtClean="0">
                <a:latin typeface="Courier New" pitchFamily="49" charset="0"/>
                <a:cs typeface="Courier New" pitchFamily="49" charset="0"/>
              </a:rPr>
              <a:t>markV</a:t>
            </a:r>
            <a:r>
              <a:rPr lang="en-US" sz="2400" dirty="0" smtClean="0">
                <a:latin typeface="Courier New" pitchFamily="49" charset="0"/>
                <a:cs typeface="Courier New" pitchFamily="49" charset="0"/>
              </a:rPr>
              <a:t> </a:t>
            </a:r>
          </a:p>
          <a:p>
            <a:pPr>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markRange</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markV</a:t>
            </a:r>
            <a:r>
              <a:rPr lang="en-US" sz="2400" dirty="0" smtClean="0">
                <a:latin typeface="Courier New" pitchFamily="49" charset="0"/>
                <a:cs typeface="Courier New" pitchFamily="49" charset="0"/>
              </a:rPr>
              <a:t>) v</a:t>
            </a:r>
          </a:p>
          <a:p>
            <a:pPr>
              <a:buNone/>
            </a:pPr>
            <a:r>
              <a:rPr lang="en-US" sz="2400" dirty="0" smtClean="0">
                <a:latin typeface="Courier New" pitchFamily="49" charset="0"/>
                <a:cs typeface="Courier New" pitchFamily="49" charset="0"/>
              </a:rPr>
              <a:t>              ; </a:t>
            </a:r>
            <a:r>
              <a:rPr lang="en-US" sz="2400" dirty="0" err="1" smtClean="0">
                <a:latin typeface="Courier New" pitchFamily="49" charset="0"/>
                <a:cs typeface="Courier New" pitchFamily="49" charset="0"/>
              </a:rPr>
              <a:t>writeIORef</a:t>
            </a:r>
            <a:r>
              <a:rPr lang="en-US" sz="2400" dirty="0" smtClean="0">
                <a:latin typeface="Courier New" pitchFamily="49" charset="0"/>
                <a:cs typeface="Courier New" pitchFamily="49" charset="0"/>
              </a:rPr>
              <a:t> p v2</a:t>
            </a:r>
          </a:p>
          <a:p>
            <a:pPr>
              <a:buNone/>
            </a:pPr>
            <a:r>
              <a:rPr lang="en-US" sz="2400" dirty="0" smtClean="0">
                <a:latin typeface="Courier New" pitchFamily="49" charset="0"/>
                <a:cs typeface="Courier New" pitchFamily="49" charset="0"/>
              </a:rPr>
              <a:t>              ; return cell}</a:t>
            </a:r>
            <a:endParaRPr lang="en-US" sz="2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Sweeping through memory</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latin typeface="Courier New" pitchFamily="49" charset="0"/>
                <a:cs typeface="Courier New" pitchFamily="49" charset="0"/>
              </a:rPr>
              <a:t>sweep (H all free) </a:t>
            </a:r>
            <a:r>
              <a:rPr lang="en-US" sz="2000" b="1" dirty="0" err="1" smtClean="0">
                <a:latin typeface="Courier New" pitchFamily="49" charset="0"/>
                <a:cs typeface="Courier New" pitchFamily="49" charset="0"/>
              </a:rPr>
              <a:t>NullCell</a:t>
            </a:r>
            <a:r>
              <a:rPr lang="en-US" sz="2000" b="1" dirty="0" smtClean="0">
                <a:latin typeface="Courier New" pitchFamily="49" charset="0"/>
                <a:cs typeface="Courier New" pitchFamily="49" charset="0"/>
              </a:rPr>
              <a:t> = return (H all free)</a:t>
            </a:r>
          </a:p>
          <a:p>
            <a:pPr>
              <a:buNone/>
            </a:pPr>
            <a:r>
              <a:rPr lang="en-US" sz="2000" b="1" dirty="0" smtClean="0">
                <a:latin typeface="Courier New" pitchFamily="49" charset="0"/>
                <a:cs typeface="Courier New" pitchFamily="49" charset="0"/>
              </a:rPr>
              <a:t>sweep (H all free) (c@(Cell m id p l more)) =</a:t>
            </a:r>
          </a:p>
          <a:p>
            <a:pPr>
              <a:buNone/>
            </a:pPr>
            <a:r>
              <a:rPr lang="en-US" sz="2000" b="1" dirty="0" smtClean="0">
                <a:latin typeface="Courier New" pitchFamily="49" charset="0"/>
                <a:cs typeface="Courier New" pitchFamily="49" charset="0"/>
              </a:rPr>
              <a:t>  do { b &lt;- </a:t>
            </a:r>
            <a:r>
              <a:rPr lang="en-US" sz="2000" b="1" dirty="0" err="1" smtClean="0">
                <a:latin typeface="Courier New" pitchFamily="49" charset="0"/>
                <a:cs typeface="Courier New" pitchFamily="49" charset="0"/>
              </a:rPr>
              <a:t>readIORef</a:t>
            </a:r>
            <a:r>
              <a:rPr lang="en-US" sz="2000" b="1" dirty="0" smtClean="0">
                <a:latin typeface="Courier New" pitchFamily="49" charset="0"/>
                <a:cs typeface="Courier New" pitchFamily="49" charset="0"/>
              </a:rPr>
              <a:t> m</a:t>
            </a:r>
          </a:p>
          <a:p>
            <a:pPr>
              <a:buNone/>
            </a:pPr>
            <a:r>
              <a:rPr lang="en-US" sz="2000" b="1" dirty="0" smtClean="0">
                <a:latin typeface="Courier New" pitchFamily="49" charset="0"/>
                <a:cs typeface="Courier New" pitchFamily="49" charset="0"/>
              </a:rPr>
              <a:t>     ; if b then do { </a:t>
            </a:r>
            <a:r>
              <a:rPr lang="en-US" sz="2000" b="1" dirty="0" err="1" smtClean="0">
                <a:latin typeface="Courier New" pitchFamily="49" charset="0"/>
                <a:cs typeface="Courier New" pitchFamily="49" charset="0"/>
              </a:rPr>
              <a:t>writeIORef</a:t>
            </a:r>
            <a:r>
              <a:rPr lang="en-US" sz="2000" b="1" dirty="0" smtClean="0">
                <a:latin typeface="Courier New" pitchFamily="49" charset="0"/>
                <a:cs typeface="Courier New" pitchFamily="49" charset="0"/>
              </a:rPr>
              <a:t> m False</a:t>
            </a:r>
          </a:p>
          <a:p>
            <a:pPr>
              <a:buNone/>
            </a:pPr>
            <a:r>
              <a:rPr lang="en-US" sz="2000" b="1" dirty="0" smtClean="0">
                <a:latin typeface="Courier New" pitchFamily="49" charset="0"/>
                <a:cs typeface="Courier New" pitchFamily="49" charset="0"/>
              </a:rPr>
              <a:t>                    ; sweep (H all free) more }</a:t>
            </a:r>
          </a:p>
          <a:p>
            <a:pPr>
              <a:buNone/>
            </a:pPr>
            <a:r>
              <a:rPr lang="en-US" sz="2000" b="1" dirty="0" smtClean="0">
                <a:latin typeface="Courier New" pitchFamily="49" charset="0"/>
                <a:cs typeface="Courier New" pitchFamily="49" charset="0"/>
              </a:rPr>
              <a:t>            else do { -- link it on the free</a:t>
            </a:r>
          </a:p>
          <a:p>
            <a:pPr>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writeIORef</a:t>
            </a:r>
            <a:r>
              <a:rPr lang="en-US" sz="2000" b="1" dirty="0" smtClean="0">
                <a:latin typeface="Courier New" pitchFamily="49" charset="0"/>
                <a:cs typeface="Courier New" pitchFamily="49" charset="0"/>
              </a:rPr>
              <a:t> l free   </a:t>
            </a:r>
          </a:p>
          <a:p>
            <a:pPr>
              <a:buNone/>
            </a:pPr>
            <a:r>
              <a:rPr lang="en-US" sz="2000" b="1" dirty="0" smtClean="0">
                <a:latin typeface="Courier New" pitchFamily="49" charset="0"/>
                <a:cs typeface="Courier New" pitchFamily="49" charset="0"/>
              </a:rPr>
              <a:t>                    ; sweep (H all c) more }}</a:t>
            </a:r>
            <a:endParaRPr lang="en-US" sz="20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228600" y="609600"/>
            <a:ext cx="8686800" cy="2258364"/>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457200" y="3791938"/>
            <a:ext cx="8382000" cy="2608862"/>
          </a:xfrm>
          <a:prstGeom prst="rect">
            <a:avLst/>
          </a:prstGeom>
          <a:noFill/>
          <a:ln w="9525">
            <a:noFill/>
            <a:miter lim="800000"/>
            <a:headEnd/>
            <a:tailEnd/>
          </a:ln>
        </p:spPr>
      </p:pic>
      <p:sp>
        <p:nvSpPr>
          <p:cNvPr id="4" name="TextBox 3"/>
          <p:cNvSpPr txBox="1"/>
          <p:nvPr/>
        </p:nvSpPr>
        <p:spPr>
          <a:xfrm>
            <a:off x="609600" y="76200"/>
            <a:ext cx="5562600" cy="369332"/>
          </a:xfrm>
          <a:prstGeom prst="rect">
            <a:avLst/>
          </a:prstGeom>
          <a:noFill/>
        </p:spPr>
        <p:txBody>
          <a:bodyPr wrap="square" rtlCol="0">
            <a:spAutoFit/>
          </a:bodyPr>
          <a:lstStyle/>
          <a:p>
            <a:r>
              <a:rPr lang="en-US" dirty="0" smtClean="0"/>
              <a:t>Mark phase (turns cells red in this picture).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533400" y="557213"/>
            <a:ext cx="8149432" cy="3481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space collector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heap is divided into two equal size regions</a:t>
            </a:r>
          </a:p>
          <a:p>
            <a:r>
              <a:rPr lang="en-US" dirty="0" smtClean="0"/>
              <a:t>We allocate in the “active” region until no more space is left.</a:t>
            </a:r>
          </a:p>
          <a:p>
            <a:r>
              <a:rPr lang="en-US" dirty="0" smtClean="0"/>
              <a:t>We trace the roots, creating an internal linked list of just the live data.</a:t>
            </a:r>
          </a:p>
          <a:p>
            <a:r>
              <a:rPr lang="en-US" dirty="0" smtClean="0"/>
              <a:t>As we trace we compute where the cell will live in the new heap.</a:t>
            </a:r>
          </a:p>
          <a:p>
            <a:r>
              <a:rPr lang="en-US" dirty="0" smtClean="0"/>
              <a:t>We forward all pointers to point in the new inactive region.</a:t>
            </a:r>
          </a:p>
          <a:p>
            <a:r>
              <a:rPr lang="en-US" dirty="0" smtClean="0"/>
              <a:t>Flip the active and inactive regions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heap Cell</a:t>
            </a:r>
            <a:endParaRPr lang="en-US" dirty="0"/>
          </a:p>
        </p:txBody>
      </p:sp>
      <p:sp>
        <p:nvSpPr>
          <p:cNvPr id="3" name="Content Placeholder 2"/>
          <p:cNvSpPr>
            <a:spLocks noGrp="1"/>
          </p:cNvSpPr>
          <p:nvPr>
            <p:ph idx="1"/>
          </p:nvPr>
        </p:nvSpPr>
        <p:spPr/>
        <p:txBody>
          <a:bodyPr/>
          <a:lstStyle/>
          <a:p>
            <a:pPr>
              <a:buNone/>
            </a:pPr>
            <a:r>
              <a:rPr lang="en-US" b="1" dirty="0" smtClean="0">
                <a:latin typeface="Courier New" pitchFamily="49" charset="0"/>
                <a:cs typeface="Courier New" pitchFamily="49" charset="0"/>
              </a:rPr>
              <a:t>data </a:t>
            </a:r>
            <a:r>
              <a:rPr lang="en-US" b="1" dirty="0" err="1" smtClean="0">
                <a:latin typeface="Courier New" pitchFamily="49" charset="0"/>
                <a:cs typeface="Courier New" pitchFamily="49" charset="0"/>
              </a:rPr>
              <a:t>HCell</a:t>
            </a:r>
            <a:r>
              <a:rPr lang="en-US" b="1" dirty="0" smtClean="0">
                <a:latin typeface="Courier New" pitchFamily="49" charset="0"/>
                <a:cs typeface="Courier New" pitchFamily="49" charset="0"/>
              </a:rPr>
              <a:t> a = </a:t>
            </a:r>
          </a:p>
          <a:p>
            <a:pPr>
              <a:buNone/>
            </a:pPr>
            <a:r>
              <a:rPr lang="en-US" b="1" dirty="0" smtClean="0">
                <a:latin typeface="Courier New" pitchFamily="49" charset="0"/>
                <a:cs typeface="Courier New" pitchFamily="49" charset="0"/>
              </a:rPr>
              <a:t>  Cell { mark :: Mutable </a:t>
            </a:r>
            <a:r>
              <a:rPr lang="en-US" b="1" dirty="0" err="1" smtClean="0">
                <a:latin typeface="Courier New" pitchFamily="49" charset="0"/>
                <a:cs typeface="Courier New" pitchFamily="49" charset="0"/>
              </a:rPr>
              <a:t>Bool</a:t>
            </a:r>
            <a:endParaRPr lang="en-US" b="1" dirty="0" smtClean="0">
              <a:latin typeface="Courier New" pitchFamily="49" charset="0"/>
              <a:cs typeface="Courier New" pitchFamily="49" charset="0"/>
            </a:endParaRPr>
          </a:p>
          <a:p>
            <a:pPr>
              <a:buNone/>
            </a:pPr>
            <a:r>
              <a:rPr lang="en-US" b="1" dirty="0" smtClean="0">
                <a:latin typeface="Courier New" pitchFamily="49" charset="0"/>
                <a:cs typeface="Courier New" pitchFamily="49" charset="0"/>
              </a:rPr>
              <a:t>       , payload :: Mutable a</a:t>
            </a:r>
          </a:p>
          <a:p>
            <a:pPr>
              <a:buNone/>
            </a:pPr>
            <a:r>
              <a:rPr lang="en-US" b="1" dirty="0" smtClean="0">
                <a:latin typeface="Courier New" pitchFamily="49" charset="0"/>
                <a:cs typeface="Courier New" pitchFamily="49" charset="0"/>
              </a:rPr>
              <a:t>       , forward :: Mutable </a:t>
            </a:r>
            <a:r>
              <a:rPr lang="en-US" b="1" dirty="0" err="1" smtClean="0">
                <a:latin typeface="Courier New" pitchFamily="49" charset="0"/>
                <a:cs typeface="Courier New" pitchFamily="49" charset="0"/>
              </a:rPr>
              <a:t>Addr</a:t>
            </a:r>
            <a:endParaRPr lang="en-US" b="1" dirty="0" smtClean="0">
              <a:latin typeface="Courier New" pitchFamily="49" charset="0"/>
              <a:cs typeface="Courier New" pitchFamily="49" charset="0"/>
            </a:endParaRPr>
          </a:p>
          <a:p>
            <a:pPr>
              <a:buNone/>
            </a:pP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heaplink</a:t>
            </a:r>
            <a:r>
              <a:rPr lang="en-US" b="1" dirty="0" smtClean="0">
                <a:latin typeface="Courier New" pitchFamily="49" charset="0"/>
                <a:cs typeface="Courier New" pitchFamily="49" charset="0"/>
              </a:rPr>
              <a:t>:: Mutable </a:t>
            </a:r>
            <a:r>
              <a:rPr lang="en-US" b="1" dirty="0" err="1" smtClean="0">
                <a:latin typeface="Courier New" pitchFamily="49" charset="0"/>
                <a:cs typeface="Courier New" pitchFamily="49" charset="0"/>
              </a:rPr>
              <a:t>Addr</a:t>
            </a:r>
            <a:endParaRPr lang="en-US" b="1" dirty="0" smtClean="0">
              <a:latin typeface="Courier New" pitchFamily="49" charset="0"/>
              <a:cs typeface="Courier New" pitchFamily="49" charset="0"/>
            </a:endParaRPr>
          </a:p>
          <a:p>
            <a:pPr>
              <a:buNone/>
            </a:pP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showR</a:t>
            </a:r>
            <a:r>
              <a:rPr lang="en-US" b="1" dirty="0" smtClean="0">
                <a:latin typeface="Courier New" pitchFamily="49" charset="0"/>
                <a:cs typeface="Courier New" pitchFamily="49" charset="0"/>
              </a:rPr>
              <a:t>:: a -&gt; String }</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Heap</a:t>
            </a:r>
            <a:endParaRPr lang="en-US" dirty="0"/>
          </a:p>
        </p:txBody>
      </p:sp>
      <p:sp>
        <p:nvSpPr>
          <p:cNvPr id="3" name="Content Placeholder 2"/>
          <p:cNvSpPr>
            <a:spLocks noGrp="1"/>
          </p:cNvSpPr>
          <p:nvPr>
            <p:ph idx="1"/>
          </p:nvPr>
        </p:nvSpPr>
        <p:spPr>
          <a:xfrm>
            <a:off x="152400" y="1600200"/>
            <a:ext cx="8686800" cy="4525963"/>
          </a:xfrm>
        </p:spPr>
        <p:txBody>
          <a:bodyPr>
            <a:noAutofit/>
          </a:bodyPr>
          <a:lstStyle/>
          <a:p>
            <a:pPr>
              <a:buNone/>
            </a:pPr>
            <a:r>
              <a:rPr lang="en-US" sz="2800" b="1" dirty="0" smtClean="0">
                <a:latin typeface="Courier New" pitchFamily="49" charset="0"/>
                <a:cs typeface="Courier New" pitchFamily="49" charset="0"/>
              </a:rPr>
              <a:t>data Heap a = </a:t>
            </a:r>
          </a:p>
          <a:p>
            <a:pPr>
              <a:buNone/>
            </a:pPr>
            <a:r>
              <a:rPr lang="en-US" sz="2800" b="1" dirty="0" smtClean="0">
                <a:latin typeface="Courier New" pitchFamily="49" charset="0"/>
                <a:cs typeface="Courier New" pitchFamily="49" charset="0"/>
              </a:rPr>
              <a:t>  Heap </a:t>
            </a:r>
          </a:p>
          <a:p>
            <a:pPr>
              <a:buNone/>
            </a:pPr>
            <a:r>
              <a:rPr lang="en-US" sz="2800" b="1" dirty="0" smtClean="0">
                <a:latin typeface="Courier New" pitchFamily="49" charset="0"/>
                <a:cs typeface="Courier New" pitchFamily="49" charset="0"/>
              </a:rPr>
              <a:t>    { </a:t>
            </a:r>
            <a:r>
              <a:rPr lang="en-US" sz="2800" b="1" dirty="0" err="1" smtClean="0">
                <a:latin typeface="Courier New" pitchFamily="49" charset="0"/>
                <a:cs typeface="Courier New" pitchFamily="49" charset="0"/>
              </a:rPr>
              <a:t>heapsize</a:t>
            </a:r>
            <a:r>
              <a:rPr lang="en-US" sz="2800" b="1" dirty="0" smtClean="0">
                <a:latin typeface="Courier New" pitchFamily="49" charset="0"/>
                <a:cs typeface="Courier New" pitchFamily="49" charset="0"/>
              </a:rPr>
              <a:t>    :: </a:t>
            </a:r>
            <a:r>
              <a:rPr lang="en-US" sz="2800" b="1" dirty="0" err="1" smtClean="0">
                <a:latin typeface="Courier New" pitchFamily="49" charset="0"/>
                <a:cs typeface="Courier New" pitchFamily="49" charset="0"/>
              </a:rPr>
              <a:t>Int</a:t>
            </a:r>
            <a:endParaRPr lang="en-US" sz="2800" b="1" dirty="0" smtClean="0">
              <a:latin typeface="Courier New" pitchFamily="49" charset="0"/>
              <a:cs typeface="Courier New" pitchFamily="49" charset="0"/>
            </a:endParaRPr>
          </a:p>
          <a:p>
            <a:pPr>
              <a:buNone/>
            </a:pPr>
            <a:r>
              <a:rPr lang="en-US" sz="2800" b="1" dirty="0" smtClean="0">
                <a:latin typeface="Courier New" pitchFamily="49" charset="0"/>
                <a:cs typeface="Courier New" pitchFamily="49" charset="0"/>
              </a:rPr>
              <a:t>    , </a:t>
            </a:r>
            <a:r>
              <a:rPr lang="en-US" sz="2800" b="1" dirty="0" err="1" smtClean="0">
                <a:latin typeface="Courier New" pitchFamily="49" charset="0"/>
                <a:cs typeface="Courier New" pitchFamily="49" charset="0"/>
              </a:rPr>
              <a:t>nextActive</a:t>
            </a:r>
            <a:r>
              <a:rPr lang="en-US" sz="2800" b="1" dirty="0" smtClean="0">
                <a:latin typeface="Courier New" pitchFamily="49" charset="0"/>
                <a:cs typeface="Courier New" pitchFamily="49" charset="0"/>
              </a:rPr>
              <a:t> :: </a:t>
            </a:r>
            <a:r>
              <a:rPr lang="en-US" sz="2800" b="1" dirty="0" err="1" smtClean="0">
                <a:latin typeface="Courier New" pitchFamily="49" charset="0"/>
                <a:cs typeface="Courier New" pitchFamily="49" charset="0"/>
              </a:rPr>
              <a:t>Addr</a:t>
            </a:r>
            <a:endParaRPr lang="en-US" sz="2800" b="1" dirty="0" smtClean="0">
              <a:latin typeface="Courier New" pitchFamily="49" charset="0"/>
              <a:cs typeface="Courier New" pitchFamily="49" charset="0"/>
            </a:endParaRPr>
          </a:p>
          <a:p>
            <a:pPr>
              <a:buNone/>
            </a:pPr>
            <a:r>
              <a:rPr lang="en-US" sz="2800" b="1" dirty="0" smtClean="0">
                <a:latin typeface="Courier New" pitchFamily="49" charset="0"/>
                <a:cs typeface="Courier New" pitchFamily="49" charset="0"/>
              </a:rPr>
              <a:t>    , active  :: (Array </a:t>
            </a:r>
            <a:r>
              <a:rPr lang="en-US" sz="2800" b="1" dirty="0" err="1" smtClean="0">
                <a:latin typeface="Courier New" pitchFamily="49" charset="0"/>
                <a:cs typeface="Courier New" pitchFamily="49" charset="0"/>
              </a:rPr>
              <a:t>Int</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HCell</a:t>
            </a:r>
            <a:r>
              <a:rPr lang="en-US" sz="2800" b="1" dirty="0" smtClean="0">
                <a:latin typeface="Courier New" pitchFamily="49" charset="0"/>
                <a:cs typeface="Courier New" pitchFamily="49" charset="0"/>
              </a:rPr>
              <a:t> a))</a:t>
            </a:r>
          </a:p>
          <a:p>
            <a:pPr>
              <a:buNone/>
            </a:pPr>
            <a:r>
              <a:rPr lang="en-US" sz="2800" b="1" dirty="0" smtClean="0">
                <a:latin typeface="Courier New" pitchFamily="49" charset="0"/>
                <a:cs typeface="Courier New" pitchFamily="49" charset="0"/>
              </a:rPr>
              <a:t>    , inactive:: (Array </a:t>
            </a:r>
            <a:r>
              <a:rPr lang="en-US" sz="2800" b="1" dirty="0" err="1" smtClean="0">
                <a:latin typeface="Courier New" pitchFamily="49" charset="0"/>
                <a:cs typeface="Courier New" pitchFamily="49" charset="0"/>
              </a:rPr>
              <a:t>Int</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HCell</a:t>
            </a:r>
            <a:r>
              <a:rPr lang="en-US" sz="2800" b="1" dirty="0" smtClean="0">
                <a:latin typeface="Courier New" pitchFamily="49" charset="0"/>
                <a:cs typeface="Courier New" pitchFamily="49" charset="0"/>
              </a:rPr>
              <a:t> a))</a:t>
            </a:r>
          </a:p>
          <a:p>
            <a:pPr>
              <a:buNone/>
            </a:pPr>
            <a:r>
              <a:rPr lang="en-US" sz="2800" b="1" dirty="0" smtClean="0">
                <a:latin typeface="Courier New" pitchFamily="49" charset="0"/>
                <a:cs typeface="Courier New" pitchFamily="49" charset="0"/>
              </a:rPr>
              <a:t>    , </a:t>
            </a:r>
            <a:r>
              <a:rPr lang="en-US" sz="2800" b="1" dirty="0" err="1" smtClean="0">
                <a:latin typeface="Courier New" pitchFamily="49" charset="0"/>
                <a:cs typeface="Courier New" pitchFamily="49" charset="0"/>
              </a:rPr>
              <a:t>nextInActive</a:t>
            </a:r>
            <a:r>
              <a:rPr lang="en-US" sz="2800" b="1" dirty="0" smtClean="0">
                <a:latin typeface="Courier New" pitchFamily="49" charset="0"/>
                <a:cs typeface="Courier New" pitchFamily="49" charset="0"/>
              </a:rPr>
              <a:t>:: Mutable </a:t>
            </a:r>
            <a:r>
              <a:rPr lang="en-US" sz="2800" b="1" dirty="0" err="1" smtClean="0">
                <a:latin typeface="Courier New" pitchFamily="49" charset="0"/>
                <a:cs typeface="Courier New" pitchFamily="49" charset="0"/>
              </a:rPr>
              <a:t>Addr</a:t>
            </a:r>
            <a:endParaRPr lang="en-US" sz="2800" b="1" dirty="0" smtClean="0">
              <a:latin typeface="Courier New" pitchFamily="49" charset="0"/>
              <a:cs typeface="Courier New" pitchFamily="49" charset="0"/>
            </a:endParaRPr>
          </a:p>
          <a:p>
            <a:pPr>
              <a:buNone/>
            </a:pPr>
            <a:r>
              <a:rPr lang="en-US" sz="2800" b="1" dirty="0" smtClean="0">
                <a:latin typeface="Courier New" pitchFamily="49" charset="0"/>
                <a:cs typeface="Courier New" pitchFamily="49" charset="0"/>
              </a:rPr>
              <a:t>    , </a:t>
            </a:r>
            <a:r>
              <a:rPr lang="en-US" sz="2800" b="1" dirty="0" err="1" smtClean="0">
                <a:latin typeface="Courier New" pitchFamily="49" charset="0"/>
                <a:cs typeface="Courier New" pitchFamily="49" charset="0"/>
              </a:rPr>
              <a:t>liveLink</a:t>
            </a:r>
            <a:r>
              <a:rPr lang="en-US" sz="2800" b="1" dirty="0" smtClean="0">
                <a:latin typeface="Courier New" pitchFamily="49" charset="0"/>
                <a:cs typeface="Courier New" pitchFamily="49" charset="0"/>
              </a:rPr>
              <a:t>:: Mutable </a:t>
            </a:r>
            <a:r>
              <a:rPr lang="en-US" sz="2800" b="1" dirty="0" err="1" smtClean="0">
                <a:latin typeface="Courier New" pitchFamily="49" charset="0"/>
                <a:cs typeface="Courier New" pitchFamily="49" charset="0"/>
              </a:rPr>
              <a:t>Addr</a:t>
            </a:r>
            <a:r>
              <a:rPr lang="en-US" sz="2800" b="1" dirty="0" smtClean="0">
                <a:latin typeface="Courier New" pitchFamily="49" charset="0"/>
                <a:cs typeface="Courier New" pitchFamily="49" charset="0"/>
              </a:rPr>
              <a:t> }</a:t>
            </a:r>
            <a:endParaRPr lang="en-US" sz="2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62500" lnSpcReduction="20000"/>
          </a:bodyPr>
          <a:lstStyle/>
          <a:p>
            <a:pPr>
              <a:buNone/>
            </a:pPr>
            <a:endParaRPr lang="en-US" b="1" dirty="0" smtClean="0">
              <a:latin typeface="Courier New" pitchFamily="49" charset="0"/>
              <a:cs typeface="Courier New" pitchFamily="49" charset="0"/>
            </a:endParaRPr>
          </a:p>
          <a:p>
            <a:pPr>
              <a:buNone/>
            </a:pP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val</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tim</a:t>
            </a:r>
            <a:r>
              <a:rPr lang="en-US" b="1" dirty="0" smtClean="0">
                <a:latin typeface="Courier New" pitchFamily="49" charset="0"/>
                <a:cs typeface="Courier New" pitchFamily="49" charset="0"/>
              </a:rPr>
              <a:t> (+ 1 2))</a:t>
            </a:r>
          </a:p>
          <a:p>
            <a:pPr>
              <a:buNone/>
            </a:pPr>
            <a:r>
              <a:rPr lang="en-US" b="1" dirty="0" smtClean="0">
                <a:latin typeface="Courier New" pitchFamily="49" charset="0"/>
                <a:cs typeface="Courier New" pitchFamily="49" charset="0"/>
              </a:rPr>
              <a:t>(fun h (x) (+ x </a:t>
            </a:r>
            <a:r>
              <a:rPr lang="en-US" b="1" dirty="0" err="1" smtClean="0">
                <a:latin typeface="Courier New" pitchFamily="49" charset="0"/>
                <a:cs typeface="Courier New" pitchFamily="49" charset="0"/>
              </a:rPr>
              <a:t>tim</a:t>
            </a:r>
            <a:r>
              <a:rPr lang="en-US" b="1" dirty="0" smtClean="0">
                <a:latin typeface="Courier New" pitchFamily="49" charset="0"/>
                <a:cs typeface="Courier New" pitchFamily="49" charset="0"/>
              </a:rPr>
              <a:t>))</a:t>
            </a:r>
          </a:p>
          <a:p>
            <a:pPr>
              <a:buNone/>
            </a:pPr>
            <a:endParaRPr lang="en-US" b="1" dirty="0" smtClean="0">
              <a:latin typeface="Courier New" pitchFamily="49" charset="0"/>
              <a:cs typeface="Courier New" pitchFamily="49" charset="0"/>
            </a:endParaRPr>
          </a:p>
          <a:p>
            <a:pPr>
              <a:buNone/>
            </a:pPr>
            <a:r>
              <a:rPr lang="en-US" b="1" dirty="0" smtClean="0">
                <a:latin typeface="Courier New" pitchFamily="49" charset="0"/>
                <a:cs typeface="Courier New" pitchFamily="49" charset="0"/>
              </a:rPr>
              <a:t>(fun map (f </a:t>
            </a:r>
            <a:r>
              <a:rPr lang="en-US" b="1" dirty="0" err="1" smtClean="0">
                <a:latin typeface="Courier New" pitchFamily="49" charset="0"/>
                <a:cs typeface="Courier New" pitchFamily="49" charset="0"/>
              </a:rPr>
              <a:t>xs</a:t>
            </a:r>
            <a:r>
              <a:rPr lang="en-US" b="1" dirty="0" smtClean="0">
                <a:latin typeface="Courier New" pitchFamily="49" charset="0"/>
                <a:cs typeface="Courier New" pitchFamily="49" charset="0"/>
              </a:rPr>
              <a:t>) (if (</a:t>
            </a:r>
            <a:r>
              <a:rPr lang="en-US" b="1" dirty="0" err="1" smtClean="0">
                <a:latin typeface="Courier New" pitchFamily="49" charset="0"/>
                <a:cs typeface="Courier New" pitchFamily="49" charset="0"/>
              </a:rPr>
              <a:t>ispair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xs</a:t>
            </a:r>
            <a:r>
              <a:rPr lang="en-US" b="1" dirty="0" smtClean="0">
                <a:latin typeface="Courier New" pitchFamily="49" charset="0"/>
                <a:cs typeface="Courier New" pitchFamily="49" charset="0"/>
              </a:rPr>
              <a:t>)</a:t>
            </a:r>
          </a:p>
          <a:p>
            <a:pPr>
              <a:buNone/>
            </a:pPr>
            <a:r>
              <a:rPr lang="en-US" b="1" dirty="0" smtClean="0">
                <a:latin typeface="Courier New" pitchFamily="49" charset="0"/>
                <a:cs typeface="Courier New" pitchFamily="49" charset="0"/>
              </a:rPr>
              <a:t>                    (pair (@ f (</a:t>
            </a:r>
            <a:r>
              <a:rPr lang="en-US" b="1" dirty="0" err="1" smtClean="0">
                <a:latin typeface="Courier New" pitchFamily="49" charset="0"/>
                <a:cs typeface="Courier New" pitchFamily="49" charset="0"/>
              </a:rPr>
              <a:t>fst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xs</a:t>
            </a:r>
            <a:r>
              <a:rPr lang="en-US" b="1" dirty="0" smtClean="0">
                <a:latin typeface="Courier New" pitchFamily="49" charset="0"/>
                <a:cs typeface="Courier New" pitchFamily="49" charset="0"/>
              </a:rPr>
              <a:t>)) </a:t>
            </a:r>
          </a:p>
          <a:p>
            <a:pPr>
              <a:buNone/>
            </a:pPr>
            <a:r>
              <a:rPr lang="en-US" b="1" dirty="0" smtClean="0">
                <a:latin typeface="Courier New" pitchFamily="49" charset="0"/>
                <a:cs typeface="Courier New" pitchFamily="49" charset="0"/>
              </a:rPr>
              <a:t>                          (@ map f (</a:t>
            </a:r>
            <a:r>
              <a:rPr lang="en-US" b="1" dirty="0" err="1" smtClean="0">
                <a:latin typeface="Courier New" pitchFamily="49" charset="0"/>
                <a:cs typeface="Courier New" pitchFamily="49" charset="0"/>
              </a:rPr>
              <a:t>snd</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xs</a:t>
            </a:r>
            <a:r>
              <a:rPr lang="en-US" b="1" dirty="0" smtClean="0">
                <a:latin typeface="Courier New" pitchFamily="49" charset="0"/>
                <a:cs typeface="Courier New" pitchFamily="49" charset="0"/>
              </a:rPr>
              <a:t>)))</a:t>
            </a:r>
          </a:p>
          <a:p>
            <a:pPr>
              <a:buNone/>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xs</a:t>
            </a:r>
            <a:r>
              <a:rPr lang="en-US" b="1" dirty="0" smtClean="0">
                <a:latin typeface="Courier New" pitchFamily="49" charset="0"/>
                <a:cs typeface="Courier New" pitchFamily="49" charset="0"/>
              </a:rPr>
              <a:t>))</a:t>
            </a:r>
          </a:p>
          <a:p>
            <a:pPr>
              <a:buNone/>
            </a:pPr>
            <a:r>
              <a:rPr lang="en-US" b="1" dirty="0" smtClean="0">
                <a:latin typeface="Courier New" pitchFamily="49" charset="0"/>
                <a:cs typeface="Courier New" pitchFamily="49" charset="0"/>
              </a:rPr>
              <a:t>                               </a:t>
            </a:r>
          </a:p>
          <a:p>
            <a:pPr>
              <a:buNone/>
            </a:pPr>
            <a:r>
              <a:rPr lang="en-US" b="1" dirty="0" smtClean="0">
                <a:latin typeface="Courier New" pitchFamily="49" charset="0"/>
                <a:cs typeface="Courier New" pitchFamily="49" charset="0"/>
              </a:rPr>
              <a:t>(fun plus1 (x) (+ x 1))</a:t>
            </a:r>
          </a:p>
          <a:p>
            <a:pPr>
              <a:buNone/>
            </a:pPr>
            <a:endParaRPr lang="en-US" b="1" dirty="0" smtClean="0">
              <a:latin typeface="Courier New" pitchFamily="49" charset="0"/>
              <a:cs typeface="Courier New" pitchFamily="49" charset="0"/>
            </a:endParaRPr>
          </a:p>
          <a:p>
            <a:pPr>
              <a:buNone/>
            </a:pP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val</a:t>
            </a:r>
            <a:r>
              <a:rPr lang="en-US" b="1" dirty="0" smtClean="0">
                <a:latin typeface="Courier New" pitchFamily="49" charset="0"/>
                <a:cs typeface="Courier New" pitchFamily="49" charset="0"/>
              </a:rPr>
              <a:t> g (@map plus1))</a:t>
            </a:r>
          </a:p>
          <a:p>
            <a:pPr>
              <a:buNone/>
            </a:pPr>
            <a:endParaRPr lang="en-US" b="1" dirty="0" smtClean="0">
              <a:latin typeface="Courier New" pitchFamily="49" charset="0"/>
              <a:cs typeface="Courier New" pitchFamily="49" charset="0"/>
            </a:endParaRPr>
          </a:p>
          <a:p>
            <a:pPr>
              <a:buNone/>
            </a:pP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val</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ans</a:t>
            </a:r>
            <a:r>
              <a:rPr lang="en-US" b="1" dirty="0" smtClean="0">
                <a:latin typeface="Courier New" pitchFamily="49" charset="0"/>
                <a:cs typeface="Courier New" pitchFamily="49" charset="0"/>
              </a:rPr>
              <a:t> (@g (pair 1 (pair 2 (pair 3 0)))) ) </a:t>
            </a:r>
          </a:p>
          <a:p>
            <a:pPr>
              <a:buNone/>
            </a:pPr>
            <a:endParaRPr lang="en-US" b="1" dirty="0" smtClean="0">
              <a:latin typeface="Courier New" pitchFamily="49" charset="0"/>
              <a:cs typeface="Courier New" pitchFamily="49" charset="0"/>
            </a:endParaRPr>
          </a:p>
          <a:p>
            <a:pPr>
              <a:buNone/>
            </a:pPr>
            <a:r>
              <a:rPr lang="en-US" b="1" dirty="0" smtClean="0">
                <a:latin typeface="Courier New" pitchFamily="49" charset="0"/>
                <a:cs typeface="Courier New" pitchFamily="49" charset="0"/>
              </a:rPr>
              <a:t>in </a:t>
            </a:r>
          </a:p>
          <a:p>
            <a:pPr>
              <a:buNone/>
            </a:pPr>
            <a:r>
              <a:rPr lang="en-US" b="1" dirty="0" smtClean="0">
                <a:latin typeface="Courier New" pitchFamily="49" charset="0"/>
                <a:cs typeface="Courier New" pitchFamily="49" charset="0"/>
              </a:rPr>
              <a:t>         </a:t>
            </a:r>
          </a:p>
          <a:p>
            <a:pPr>
              <a:buNone/>
            </a:pPr>
            <a:r>
              <a:rPr lang="en-US" b="1" dirty="0" err="1" smtClean="0">
                <a:latin typeface="Courier New" pitchFamily="49" charset="0"/>
                <a:cs typeface="Courier New" pitchFamily="49" charset="0"/>
              </a:rPr>
              <a:t>ans</a:t>
            </a:r>
            <a:r>
              <a:rPr lang="en-US" b="1" dirty="0" smtClean="0">
                <a:latin typeface="Courier New" pitchFamily="49" charset="0"/>
                <a:cs typeface="Courier New" pitchFamily="49" charset="0"/>
              </a:rPr>
              <a:t>  { should yield (2.(3.(4.0))) } </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normAutofit fontScale="92500"/>
          </a:bodyPr>
          <a:lstStyle/>
          <a:p>
            <a:r>
              <a:rPr lang="en-US" dirty="0" smtClean="0"/>
              <a:t>Heap – a finite pool of data cells, can be organized in many ways</a:t>
            </a:r>
          </a:p>
          <a:p>
            <a:r>
              <a:rPr lang="en-US" dirty="0" smtClean="0"/>
              <a:t>Roots -  Pointers from the program into the Heap. </a:t>
            </a:r>
          </a:p>
          <a:p>
            <a:pPr lvl="1"/>
            <a:r>
              <a:rPr lang="en-US" dirty="0" smtClean="0"/>
              <a:t>We must keep track of these.</a:t>
            </a:r>
          </a:p>
          <a:p>
            <a:pPr lvl="1"/>
            <a:r>
              <a:rPr lang="en-US" dirty="0" smtClean="0"/>
              <a:t>All pointers from global </a:t>
            </a:r>
            <a:r>
              <a:rPr lang="en-US" dirty="0" err="1" smtClean="0"/>
              <a:t>varaibles</a:t>
            </a:r>
            <a:endParaRPr lang="en-US" dirty="0" smtClean="0"/>
          </a:p>
          <a:p>
            <a:pPr lvl="1"/>
            <a:r>
              <a:rPr lang="en-US" dirty="0" smtClean="0"/>
              <a:t>All pointers from </a:t>
            </a:r>
            <a:r>
              <a:rPr lang="en-US" dirty="0" err="1" smtClean="0"/>
              <a:t>temporarys</a:t>
            </a:r>
            <a:r>
              <a:rPr lang="en-US" dirty="0" smtClean="0"/>
              <a:t> (often on the stack)</a:t>
            </a:r>
          </a:p>
          <a:p>
            <a:r>
              <a:rPr lang="en-US" dirty="0" smtClean="0"/>
              <a:t>Marking – Tracing the live data, starting at the roots. Leave behind a “mark” when we have visited a cell.</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71475" y="381000"/>
            <a:ext cx="8467725" cy="3276817"/>
          </a:xfrm>
          <a:prstGeom prst="rect">
            <a:avLst/>
          </a:prstGeom>
          <a:noFill/>
          <a:ln w="9525">
            <a:noFill/>
            <a:miter lim="800000"/>
            <a:headEnd/>
            <a:tailEnd/>
          </a:ln>
        </p:spPr>
      </p:pic>
      <p:sp>
        <p:nvSpPr>
          <p:cNvPr id="3" name="Content Placeholder 2"/>
          <p:cNvSpPr txBox="1">
            <a:spLocks/>
          </p:cNvSpPr>
          <p:nvPr/>
        </p:nvSpPr>
        <p:spPr>
          <a:xfrm>
            <a:off x="1524000" y="2438400"/>
            <a:ext cx="5715000" cy="4038600"/>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a:t>
            </a:r>
            <a:r>
              <a:rPr kumimoji="0" lang="en-US" sz="1200" b="1" i="0" u="none" strike="noStrike" kern="1200" cap="none" spc="0" normalizeH="0" baseline="0" noProof="0" dirty="0" err="1" smtClean="0">
                <a:ln>
                  <a:noFill/>
                </a:ln>
                <a:solidFill>
                  <a:schemeClr val="tx1"/>
                </a:solidFill>
                <a:effectLst/>
                <a:uLnTx/>
                <a:uFillTx/>
                <a:latin typeface="Courier New" pitchFamily="49" charset="0"/>
                <a:ea typeface="+mn-ea"/>
                <a:cs typeface="Courier New" pitchFamily="49" charset="0"/>
              </a:rPr>
              <a:t>val</a:t>
            </a: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a:t>
            </a:r>
            <a:r>
              <a:rPr kumimoji="0" lang="en-US" sz="1200" b="1" i="0" u="none" strike="noStrike" kern="1200" cap="none" spc="0" normalizeH="0" baseline="0" noProof="0" dirty="0" err="1" smtClean="0">
                <a:ln>
                  <a:noFill/>
                </a:ln>
                <a:solidFill>
                  <a:schemeClr val="tx1"/>
                </a:solidFill>
                <a:effectLst/>
                <a:uLnTx/>
                <a:uFillTx/>
                <a:latin typeface="Courier New" pitchFamily="49" charset="0"/>
                <a:ea typeface="+mn-ea"/>
                <a:cs typeface="Courier New" pitchFamily="49" charset="0"/>
              </a:rPr>
              <a:t>tim</a:t>
            </a: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(+ 1 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(fun h (x) (+ x </a:t>
            </a:r>
            <a:r>
              <a:rPr kumimoji="0" lang="en-US" sz="1200" b="1" i="0" u="none" strike="noStrike" kern="1200" cap="none" spc="0" normalizeH="0" baseline="0" noProof="0" dirty="0" err="1" smtClean="0">
                <a:ln>
                  <a:noFill/>
                </a:ln>
                <a:solidFill>
                  <a:schemeClr val="tx1"/>
                </a:solidFill>
                <a:effectLst/>
                <a:uLnTx/>
                <a:uFillTx/>
                <a:latin typeface="Courier New" pitchFamily="49" charset="0"/>
                <a:ea typeface="+mn-ea"/>
                <a:cs typeface="Courier New" pitchFamily="49" charset="0"/>
              </a:rPr>
              <a:t>tim</a:t>
            </a: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(fun map (f </a:t>
            </a:r>
            <a:r>
              <a:rPr kumimoji="0" lang="en-US" sz="1200" b="1" i="0" u="none" strike="noStrike" kern="1200" cap="none" spc="0" normalizeH="0" baseline="0" noProof="0" dirty="0" err="1" smtClean="0">
                <a:ln>
                  <a:noFill/>
                </a:ln>
                <a:solidFill>
                  <a:schemeClr val="tx1"/>
                </a:solidFill>
                <a:effectLst/>
                <a:uLnTx/>
                <a:uFillTx/>
                <a:latin typeface="Courier New" pitchFamily="49" charset="0"/>
                <a:ea typeface="+mn-ea"/>
                <a:cs typeface="Courier New" pitchFamily="49" charset="0"/>
              </a:rPr>
              <a:t>xs</a:t>
            </a: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(if (</a:t>
            </a:r>
            <a:r>
              <a:rPr kumimoji="0" lang="en-US" sz="1200" b="1" i="0" u="none" strike="noStrike" kern="1200" cap="none" spc="0" normalizeH="0" baseline="0" noProof="0" dirty="0" err="1" smtClean="0">
                <a:ln>
                  <a:noFill/>
                </a:ln>
                <a:solidFill>
                  <a:schemeClr val="tx1"/>
                </a:solidFill>
                <a:effectLst/>
                <a:uLnTx/>
                <a:uFillTx/>
                <a:latin typeface="Courier New" pitchFamily="49" charset="0"/>
                <a:ea typeface="+mn-ea"/>
                <a:cs typeface="Courier New" pitchFamily="49" charset="0"/>
              </a:rPr>
              <a:t>ispair</a:t>
            </a: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a:t>
            </a:r>
            <a:r>
              <a:rPr kumimoji="0" lang="en-US" sz="1200" b="1" i="0" u="none" strike="noStrike" kern="1200" cap="none" spc="0" normalizeH="0" baseline="0" noProof="0" dirty="0" err="1" smtClean="0">
                <a:ln>
                  <a:noFill/>
                </a:ln>
                <a:solidFill>
                  <a:schemeClr val="tx1"/>
                </a:solidFill>
                <a:effectLst/>
                <a:uLnTx/>
                <a:uFillTx/>
                <a:latin typeface="Courier New" pitchFamily="49" charset="0"/>
                <a:ea typeface="+mn-ea"/>
                <a:cs typeface="Courier New" pitchFamily="49" charset="0"/>
              </a:rPr>
              <a:t>xs</a:t>
            </a: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(pair (@ f (</a:t>
            </a:r>
            <a:r>
              <a:rPr kumimoji="0" lang="en-US" sz="1200" b="1" i="0" u="none" strike="noStrike" kern="1200" cap="none" spc="0" normalizeH="0" baseline="0" noProof="0" dirty="0" err="1" smtClean="0">
                <a:ln>
                  <a:noFill/>
                </a:ln>
                <a:solidFill>
                  <a:schemeClr val="tx1"/>
                </a:solidFill>
                <a:effectLst/>
                <a:uLnTx/>
                <a:uFillTx/>
                <a:latin typeface="Courier New" pitchFamily="49" charset="0"/>
                <a:ea typeface="+mn-ea"/>
                <a:cs typeface="Courier New" pitchFamily="49" charset="0"/>
              </a:rPr>
              <a:t>fst</a:t>
            </a: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a:t>
            </a:r>
            <a:r>
              <a:rPr kumimoji="0" lang="en-US" sz="1200" b="1" i="0" u="none" strike="noStrike" kern="1200" cap="none" spc="0" normalizeH="0" baseline="0" noProof="0" dirty="0" err="1" smtClean="0">
                <a:ln>
                  <a:noFill/>
                </a:ln>
                <a:solidFill>
                  <a:schemeClr val="tx1"/>
                </a:solidFill>
                <a:effectLst/>
                <a:uLnTx/>
                <a:uFillTx/>
                <a:latin typeface="Courier New" pitchFamily="49" charset="0"/>
                <a:ea typeface="+mn-ea"/>
                <a:cs typeface="Courier New" pitchFamily="49" charset="0"/>
              </a:rPr>
              <a:t>xs</a:t>
            </a: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 map f (</a:t>
            </a:r>
            <a:r>
              <a:rPr kumimoji="0" lang="en-US" sz="1200" b="1" i="0" u="none" strike="noStrike" kern="1200" cap="none" spc="0" normalizeH="0" baseline="0" noProof="0" dirty="0" err="1" smtClean="0">
                <a:ln>
                  <a:noFill/>
                </a:ln>
                <a:solidFill>
                  <a:schemeClr val="tx1"/>
                </a:solidFill>
                <a:effectLst/>
                <a:uLnTx/>
                <a:uFillTx/>
                <a:latin typeface="Courier New" pitchFamily="49" charset="0"/>
                <a:ea typeface="+mn-ea"/>
                <a:cs typeface="Courier New" pitchFamily="49" charset="0"/>
              </a:rPr>
              <a:t>snd</a:t>
            </a: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a:t>
            </a:r>
            <a:r>
              <a:rPr kumimoji="0" lang="en-US" sz="1200" b="1" i="0" u="none" strike="noStrike" kern="1200" cap="none" spc="0" normalizeH="0" baseline="0" noProof="0" dirty="0" err="1" smtClean="0">
                <a:ln>
                  <a:noFill/>
                </a:ln>
                <a:solidFill>
                  <a:schemeClr val="tx1"/>
                </a:solidFill>
                <a:effectLst/>
                <a:uLnTx/>
                <a:uFillTx/>
                <a:latin typeface="Courier New" pitchFamily="49" charset="0"/>
                <a:ea typeface="+mn-ea"/>
                <a:cs typeface="Courier New" pitchFamily="49" charset="0"/>
              </a:rPr>
              <a:t>xs</a:t>
            </a: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a:t>
            </a:r>
            <a:r>
              <a:rPr kumimoji="0" lang="en-US" sz="1200" b="1" i="0" u="none" strike="noStrike" kern="1200" cap="none" spc="0" normalizeH="0" baseline="0" noProof="0" dirty="0" err="1" smtClean="0">
                <a:ln>
                  <a:noFill/>
                </a:ln>
                <a:solidFill>
                  <a:schemeClr val="tx1"/>
                </a:solidFill>
                <a:effectLst/>
                <a:uLnTx/>
                <a:uFillTx/>
                <a:latin typeface="Courier New" pitchFamily="49" charset="0"/>
                <a:ea typeface="+mn-ea"/>
                <a:cs typeface="Courier New" pitchFamily="49" charset="0"/>
              </a:rPr>
              <a:t>xs</a:t>
            </a: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(fun plus1 (x) (+ x 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a:t>
            </a:r>
            <a:r>
              <a:rPr kumimoji="0" lang="en-US" sz="1200" b="1" i="0" u="none" strike="noStrike" kern="1200" cap="none" spc="0" normalizeH="0" baseline="0" noProof="0" dirty="0" err="1" smtClean="0">
                <a:ln>
                  <a:noFill/>
                </a:ln>
                <a:solidFill>
                  <a:schemeClr val="tx1"/>
                </a:solidFill>
                <a:effectLst/>
                <a:uLnTx/>
                <a:uFillTx/>
                <a:latin typeface="Courier New" pitchFamily="49" charset="0"/>
                <a:ea typeface="+mn-ea"/>
                <a:cs typeface="Courier New" pitchFamily="49" charset="0"/>
              </a:rPr>
              <a:t>val</a:t>
            </a: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g (@map plus1))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a:t>
            </a:r>
            <a:r>
              <a:rPr kumimoji="0" lang="en-US" sz="1200" b="1" i="0" u="none" strike="noStrike" kern="1200" cap="none" spc="0" normalizeH="0" baseline="0" noProof="0" dirty="0" err="1" smtClean="0">
                <a:ln>
                  <a:noFill/>
                </a:ln>
                <a:solidFill>
                  <a:schemeClr val="tx1"/>
                </a:solidFill>
                <a:effectLst/>
                <a:uLnTx/>
                <a:uFillTx/>
                <a:latin typeface="Courier New" pitchFamily="49" charset="0"/>
                <a:ea typeface="+mn-ea"/>
                <a:cs typeface="Courier New" pitchFamily="49" charset="0"/>
              </a:rPr>
              <a:t>val</a:t>
            </a: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a:t>
            </a:r>
            <a:r>
              <a:rPr kumimoji="0" lang="en-US" sz="1200" b="1" i="0" u="none" strike="noStrike" kern="1200" cap="none" spc="0" normalizeH="0" baseline="0" noProof="0" dirty="0" err="1" smtClean="0">
                <a:ln>
                  <a:noFill/>
                </a:ln>
                <a:solidFill>
                  <a:schemeClr val="tx1"/>
                </a:solidFill>
                <a:effectLst/>
                <a:uLnTx/>
                <a:uFillTx/>
                <a:latin typeface="Courier New" pitchFamily="49" charset="0"/>
                <a:ea typeface="+mn-ea"/>
                <a:cs typeface="Courier New" pitchFamily="49" charset="0"/>
              </a:rPr>
              <a:t>ans</a:t>
            </a: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(@g (pair 1 (pair 2 (pair 3 0)))) )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in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err="1" smtClean="0">
                <a:ln>
                  <a:noFill/>
                </a:ln>
                <a:solidFill>
                  <a:schemeClr val="tx1"/>
                </a:solidFill>
                <a:effectLst/>
                <a:uLnTx/>
                <a:uFillTx/>
                <a:latin typeface="Courier New" pitchFamily="49" charset="0"/>
                <a:ea typeface="+mn-ea"/>
                <a:cs typeface="Courier New" pitchFamily="49" charset="0"/>
              </a:rPr>
              <a:t>ans</a:t>
            </a:r>
            <a:r>
              <a:rPr kumimoji="0" lang="en-US" sz="12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 should yield (2.(3.(4.0))) }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a:buNone/>
            </a:pPr>
            <a:r>
              <a:rPr lang="en-US" sz="1200" b="1" dirty="0" err="1" smtClean="0">
                <a:latin typeface="Courier New" pitchFamily="49" charset="0"/>
                <a:cs typeface="Courier New" pitchFamily="49" charset="0"/>
              </a:rPr>
              <a:t>markAddr</a:t>
            </a:r>
            <a:r>
              <a:rPr lang="en-US" sz="1200" b="1" dirty="0" smtClean="0">
                <a:latin typeface="Courier New" pitchFamily="49" charset="0"/>
                <a:cs typeface="Courier New" pitchFamily="49" charset="0"/>
              </a:rPr>
              <a:t> :: (</a:t>
            </a:r>
            <a:r>
              <a:rPr lang="en-US" sz="1200" b="1" dirty="0" err="1" smtClean="0">
                <a:latin typeface="Courier New" pitchFamily="49" charset="0"/>
                <a:cs typeface="Courier New" pitchFamily="49" charset="0"/>
              </a:rPr>
              <a:t>GCRecord</a:t>
            </a:r>
            <a:r>
              <a:rPr lang="en-US" sz="1200" b="1" dirty="0" smtClean="0">
                <a:latin typeface="Courier New" pitchFamily="49" charset="0"/>
                <a:cs typeface="Courier New" pitchFamily="49" charset="0"/>
              </a:rPr>
              <a:t> a) -&gt; </a:t>
            </a:r>
            <a:r>
              <a:rPr lang="en-US" sz="1200" b="1" dirty="0" err="1" smtClean="0">
                <a:latin typeface="Courier New" pitchFamily="49" charset="0"/>
                <a:cs typeface="Courier New" pitchFamily="49" charset="0"/>
              </a:rPr>
              <a:t>Addr</a:t>
            </a:r>
            <a:r>
              <a:rPr lang="en-US" sz="1200" b="1" dirty="0" smtClean="0">
                <a:latin typeface="Courier New" pitchFamily="49" charset="0"/>
                <a:cs typeface="Courier New" pitchFamily="49" charset="0"/>
              </a:rPr>
              <a:t> -&gt; IO </a:t>
            </a:r>
            <a:r>
              <a:rPr lang="en-US" sz="1200" b="1" dirty="0" err="1" smtClean="0">
                <a:latin typeface="Courier New" pitchFamily="49" charset="0"/>
                <a:cs typeface="Courier New" pitchFamily="49" charset="0"/>
              </a:rPr>
              <a:t>Addr</a:t>
            </a:r>
            <a:r>
              <a:rPr lang="en-US" sz="1200" b="1" dirty="0" smtClean="0">
                <a:latin typeface="Courier New" pitchFamily="49" charset="0"/>
                <a:cs typeface="Courier New" pitchFamily="49" charset="0"/>
              </a:rPr>
              <a:t>  </a:t>
            </a:r>
          </a:p>
          <a:p>
            <a:pPr>
              <a:buNone/>
            </a:pPr>
            <a:r>
              <a:rPr lang="en-US" sz="1200" b="1" dirty="0" err="1" smtClean="0">
                <a:latin typeface="Courier New" pitchFamily="49" charset="0"/>
                <a:cs typeface="Courier New" pitchFamily="49" charset="0"/>
              </a:rPr>
              <a:t>markAddr</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rec</a:t>
            </a:r>
            <a:r>
              <a:rPr lang="en-US" sz="1200" b="1" dirty="0" smtClean="0">
                <a:latin typeface="Courier New" pitchFamily="49" charset="0"/>
                <a:cs typeface="Courier New" pitchFamily="49" charset="0"/>
              </a:rPr>
              <a:t>@(</a:t>
            </a:r>
            <a:r>
              <a:rPr lang="en-US" sz="1200" b="1" dirty="0" err="1" smtClean="0">
                <a:latin typeface="Courier New" pitchFamily="49" charset="0"/>
                <a:cs typeface="Courier New" pitchFamily="49" charset="0"/>
              </a:rPr>
              <a:t>GCRec</a:t>
            </a:r>
            <a:r>
              <a:rPr lang="en-US" sz="1200" b="1" dirty="0" smtClean="0">
                <a:latin typeface="Courier New" pitchFamily="49" charset="0"/>
                <a:cs typeface="Courier New" pitchFamily="49" charset="0"/>
              </a:rPr>
              <a:t> heap </a:t>
            </a:r>
            <a:r>
              <a:rPr lang="en-US" sz="1200" b="1" dirty="0" err="1" smtClean="0">
                <a:latin typeface="Courier New" pitchFamily="49" charset="0"/>
                <a:cs typeface="Courier New" pitchFamily="49" charset="0"/>
              </a:rPr>
              <a:t>markpay</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showV</a:t>
            </a:r>
            <a:r>
              <a:rPr lang="en-US" sz="1200" b="1" dirty="0" smtClean="0">
                <a:latin typeface="Courier New" pitchFamily="49" charset="0"/>
                <a:cs typeface="Courier New" pitchFamily="49" charset="0"/>
              </a:rPr>
              <a:t> )) index = mark cell</a:t>
            </a:r>
          </a:p>
          <a:p>
            <a:pPr>
              <a:buNone/>
            </a:pPr>
            <a:r>
              <a:rPr lang="en-US" sz="1200" b="1" dirty="0" smtClean="0">
                <a:latin typeface="Courier New" pitchFamily="49" charset="0"/>
                <a:cs typeface="Courier New" pitchFamily="49" charset="0"/>
              </a:rPr>
              <a:t>  where cell = active heap ! index</a:t>
            </a:r>
          </a:p>
          <a:p>
            <a:pPr>
              <a:buNone/>
            </a:pP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nextFreeInNewHeap</a:t>
            </a:r>
            <a:r>
              <a:rPr lang="en-US" sz="1200" b="1" dirty="0" smtClean="0">
                <a:latin typeface="Courier New" pitchFamily="49" charset="0"/>
                <a:cs typeface="Courier New" pitchFamily="49" charset="0"/>
              </a:rPr>
              <a:t> = </a:t>
            </a:r>
            <a:r>
              <a:rPr lang="en-US" sz="1200" b="1" dirty="0" err="1" smtClean="0">
                <a:latin typeface="Courier New" pitchFamily="49" charset="0"/>
                <a:cs typeface="Courier New" pitchFamily="49" charset="0"/>
              </a:rPr>
              <a:t>nextInActive</a:t>
            </a:r>
            <a:r>
              <a:rPr lang="en-US" sz="1200" b="1" dirty="0" smtClean="0">
                <a:latin typeface="Courier New" pitchFamily="49" charset="0"/>
                <a:cs typeface="Courier New" pitchFamily="49" charset="0"/>
              </a:rPr>
              <a:t> heap</a:t>
            </a:r>
          </a:p>
          <a:p>
            <a:pPr>
              <a:buNone/>
            </a:pP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markedList</a:t>
            </a:r>
            <a:r>
              <a:rPr lang="en-US" sz="1200" b="1" dirty="0" smtClean="0">
                <a:latin typeface="Courier New" pitchFamily="49" charset="0"/>
                <a:cs typeface="Courier New" pitchFamily="49" charset="0"/>
              </a:rPr>
              <a:t> = </a:t>
            </a:r>
            <a:r>
              <a:rPr lang="en-US" sz="1200" b="1" dirty="0" err="1" smtClean="0">
                <a:latin typeface="Courier New" pitchFamily="49" charset="0"/>
                <a:cs typeface="Courier New" pitchFamily="49" charset="0"/>
              </a:rPr>
              <a:t>liveLink</a:t>
            </a:r>
            <a:r>
              <a:rPr lang="en-US" sz="1200" b="1" dirty="0" smtClean="0">
                <a:latin typeface="Courier New" pitchFamily="49" charset="0"/>
                <a:cs typeface="Courier New" pitchFamily="49" charset="0"/>
              </a:rPr>
              <a:t> heap</a:t>
            </a:r>
          </a:p>
          <a:p>
            <a:pPr>
              <a:buNone/>
            </a:pPr>
            <a:r>
              <a:rPr lang="en-US" sz="1200" b="1" dirty="0" smtClean="0">
                <a:latin typeface="Courier New" pitchFamily="49" charset="0"/>
                <a:cs typeface="Courier New" pitchFamily="49" charset="0"/>
              </a:rPr>
              <a:t>        mark (Cell m </a:t>
            </a:r>
            <a:r>
              <a:rPr lang="en-US" sz="1200" b="1" dirty="0" err="1" smtClean="0">
                <a:latin typeface="Courier New" pitchFamily="49" charset="0"/>
                <a:cs typeface="Courier New" pitchFamily="49" charset="0"/>
              </a:rPr>
              <a:t>payld</a:t>
            </a:r>
            <a:r>
              <a:rPr lang="en-US" sz="1200" b="1" dirty="0" smtClean="0">
                <a:latin typeface="Courier New" pitchFamily="49" charset="0"/>
                <a:cs typeface="Courier New" pitchFamily="49" charset="0"/>
              </a:rPr>
              <a:t> forward reachable </a:t>
            </a:r>
            <a:r>
              <a:rPr lang="en-US" sz="1200" b="1" dirty="0" err="1" smtClean="0">
                <a:latin typeface="Courier New" pitchFamily="49" charset="0"/>
                <a:cs typeface="Courier New" pitchFamily="49" charset="0"/>
              </a:rPr>
              <a:t>showr</a:t>
            </a:r>
            <a:r>
              <a:rPr lang="en-US" sz="1200" b="1" dirty="0" smtClean="0">
                <a:latin typeface="Courier New" pitchFamily="49" charset="0"/>
                <a:cs typeface="Courier New" pitchFamily="49" charset="0"/>
              </a:rPr>
              <a:t>) = </a:t>
            </a:r>
          </a:p>
          <a:p>
            <a:pPr>
              <a:buNone/>
            </a:pPr>
            <a:r>
              <a:rPr lang="en-US" sz="1200" b="1" dirty="0" smtClean="0">
                <a:latin typeface="Courier New" pitchFamily="49" charset="0"/>
                <a:cs typeface="Courier New" pitchFamily="49" charset="0"/>
              </a:rPr>
              <a:t>          do { mark &lt;- </a:t>
            </a:r>
            <a:r>
              <a:rPr lang="en-US" sz="1200" b="1" dirty="0" err="1" smtClean="0">
                <a:latin typeface="Courier New" pitchFamily="49" charset="0"/>
                <a:cs typeface="Courier New" pitchFamily="49" charset="0"/>
              </a:rPr>
              <a:t>readIORef</a:t>
            </a:r>
            <a:r>
              <a:rPr lang="en-US" sz="1200" b="1" dirty="0" smtClean="0">
                <a:latin typeface="Courier New" pitchFamily="49" charset="0"/>
                <a:cs typeface="Courier New" pitchFamily="49" charset="0"/>
              </a:rPr>
              <a:t> m</a:t>
            </a:r>
          </a:p>
          <a:p>
            <a:pPr>
              <a:buNone/>
            </a:pPr>
            <a:r>
              <a:rPr lang="en-US" sz="1200" b="1" dirty="0" smtClean="0">
                <a:latin typeface="Courier New" pitchFamily="49" charset="0"/>
                <a:cs typeface="Courier New" pitchFamily="49" charset="0"/>
              </a:rPr>
              <a:t>             ; if mark</a:t>
            </a:r>
          </a:p>
          <a:p>
            <a:pPr>
              <a:buNone/>
            </a:pPr>
            <a:r>
              <a:rPr lang="en-US" sz="1200" b="1" dirty="0" smtClean="0">
                <a:latin typeface="Courier New" pitchFamily="49" charset="0"/>
                <a:cs typeface="Courier New" pitchFamily="49" charset="0"/>
              </a:rPr>
              <a:t>                  then do </a:t>
            </a:r>
            <a:r>
              <a:rPr lang="en-US" sz="1200" b="1" dirty="0" err="1" smtClean="0">
                <a:latin typeface="Courier New" pitchFamily="49" charset="0"/>
                <a:cs typeface="Courier New" pitchFamily="49" charset="0"/>
              </a:rPr>
              <a:t>readIORef</a:t>
            </a:r>
            <a:r>
              <a:rPr lang="en-US" sz="1200" b="1" dirty="0" smtClean="0">
                <a:latin typeface="Courier New" pitchFamily="49" charset="0"/>
                <a:cs typeface="Courier New" pitchFamily="49" charset="0"/>
              </a:rPr>
              <a:t> forward</a:t>
            </a:r>
          </a:p>
          <a:p>
            <a:pPr>
              <a:buNone/>
            </a:pPr>
            <a:r>
              <a:rPr lang="en-US" sz="1200" b="1" dirty="0" smtClean="0">
                <a:latin typeface="Courier New" pitchFamily="49" charset="0"/>
                <a:cs typeface="Courier New" pitchFamily="49" charset="0"/>
              </a:rPr>
              <a:t>                  else do {</a:t>
            </a:r>
          </a:p>
          <a:p>
            <a:pPr>
              <a:buNone/>
            </a:pPr>
            <a:r>
              <a:rPr lang="en-US" sz="1200" b="1" dirty="0" smtClean="0">
                <a:latin typeface="Courier New" pitchFamily="49" charset="0"/>
                <a:cs typeface="Courier New" pitchFamily="49" charset="0"/>
              </a:rPr>
              <a:t>             -- Set up recursive marking </a:t>
            </a:r>
          </a:p>
          <a:p>
            <a:pPr>
              <a:buNone/>
            </a:pPr>
            <a:r>
              <a:rPr lang="en-US" sz="1200" b="1" dirty="0" smtClean="0">
                <a:latin typeface="Courier New" pitchFamily="49" charset="0"/>
                <a:cs typeface="Courier New" pitchFamily="49" charset="0"/>
              </a:rPr>
              <a:t>             ; new &lt;- </a:t>
            </a:r>
            <a:r>
              <a:rPr lang="en-US" sz="1200" b="1" dirty="0" err="1" smtClean="0">
                <a:latin typeface="Courier New" pitchFamily="49" charset="0"/>
                <a:cs typeface="Courier New" pitchFamily="49" charset="0"/>
              </a:rPr>
              <a:t>fetchAndIncrement</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nextFreeInNewHeap</a:t>
            </a: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             ; next &lt;- </a:t>
            </a:r>
            <a:r>
              <a:rPr lang="en-US" sz="1200" b="1" dirty="0" err="1" smtClean="0">
                <a:latin typeface="Courier New" pitchFamily="49" charset="0"/>
                <a:cs typeface="Courier New" pitchFamily="49" charset="0"/>
              </a:rPr>
              <a:t>readIORef</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markedList</a:t>
            </a:r>
            <a:endParaRPr lang="en-US" sz="1200" b="1" dirty="0" smtClean="0">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             ; </a:t>
            </a:r>
            <a:r>
              <a:rPr lang="en-US" sz="1200" b="1" dirty="0" err="1" smtClean="0">
                <a:latin typeface="Courier New" pitchFamily="49" charset="0"/>
                <a:cs typeface="Courier New" pitchFamily="49" charset="0"/>
              </a:rPr>
              <a:t>writeIORef</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markedList</a:t>
            </a:r>
            <a:r>
              <a:rPr lang="en-US" sz="1200" b="1" dirty="0" smtClean="0">
                <a:latin typeface="Courier New" pitchFamily="49" charset="0"/>
                <a:cs typeface="Courier New" pitchFamily="49" charset="0"/>
              </a:rPr>
              <a:t> index</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             -- Update the fields of the cell, showing it is marked</a:t>
            </a:r>
          </a:p>
          <a:p>
            <a:pPr>
              <a:buNone/>
            </a:pPr>
            <a:r>
              <a:rPr lang="en-US" sz="1200" b="1" dirty="0" smtClean="0">
                <a:latin typeface="Courier New" pitchFamily="49" charset="0"/>
                <a:cs typeface="Courier New" pitchFamily="49" charset="0"/>
              </a:rPr>
              <a:t>             ; </a:t>
            </a:r>
            <a:r>
              <a:rPr lang="en-US" sz="1200" b="1" dirty="0" err="1" smtClean="0">
                <a:latin typeface="Courier New" pitchFamily="49" charset="0"/>
                <a:cs typeface="Courier New" pitchFamily="49" charset="0"/>
              </a:rPr>
              <a:t>writeIORef</a:t>
            </a:r>
            <a:r>
              <a:rPr lang="en-US" sz="1200" b="1" dirty="0" smtClean="0">
                <a:latin typeface="Courier New" pitchFamily="49" charset="0"/>
                <a:cs typeface="Courier New" pitchFamily="49" charset="0"/>
              </a:rPr>
              <a:t> m True</a:t>
            </a:r>
          </a:p>
          <a:p>
            <a:pPr>
              <a:buNone/>
            </a:pPr>
            <a:r>
              <a:rPr lang="en-US" sz="1200" b="1" dirty="0" smtClean="0">
                <a:latin typeface="Courier New" pitchFamily="49" charset="0"/>
                <a:cs typeface="Courier New" pitchFamily="49" charset="0"/>
              </a:rPr>
              <a:t>             ; </a:t>
            </a:r>
            <a:r>
              <a:rPr lang="en-US" sz="1200" b="1" dirty="0" err="1" smtClean="0">
                <a:latin typeface="Courier New" pitchFamily="49" charset="0"/>
                <a:cs typeface="Courier New" pitchFamily="49" charset="0"/>
              </a:rPr>
              <a:t>writeIORef</a:t>
            </a:r>
            <a:r>
              <a:rPr lang="en-US" sz="1200" b="1" dirty="0" smtClean="0">
                <a:latin typeface="Courier New" pitchFamily="49" charset="0"/>
                <a:cs typeface="Courier New" pitchFamily="49" charset="0"/>
              </a:rPr>
              <a:t> forward new</a:t>
            </a:r>
          </a:p>
          <a:p>
            <a:pPr>
              <a:buNone/>
            </a:pPr>
            <a:r>
              <a:rPr lang="en-US" sz="1200" b="1" dirty="0" smtClean="0">
                <a:latin typeface="Courier New" pitchFamily="49" charset="0"/>
                <a:cs typeface="Courier New" pitchFamily="49" charset="0"/>
              </a:rPr>
              <a:t>             ; </a:t>
            </a:r>
            <a:r>
              <a:rPr lang="en-US" sz="1200" b="1" dirty="0" err="1" smtClean="0">
                <a:latin typeface="Courier New" pitchFamily="49" charset="0"/>
                <a:cs typeface="Courier New" pitchFamily="49" charset="0"/>
              </a:rPr>
              <a:t>writeIORef</a:t>
            </a:r>
            <a:r>
              <a:rPr lang="en-US" sz="1200" b="1" dirty="0" smtClean="0">
                <a:latin typeface="Courier New" pitchFamily="49" charset="0"/>
                <a:cs typeface="Courier New" pitchFamily="49" charset="0"/>
              </a:rPr>
              <a:t> reachable next</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             -- recursively mark the payload</a:t>
            </a:r>
          </a:p>
          <a:p>
            <a:pPr>
              <a:buNone/>
            </a:pPr>
            <a:r>
              <a:rPr lang="en-US" sz="1200" b="1" dirty="0" smtClean="0">
                <a:latin typeface="Courier New" pitchFamily="49" charset="0"/>
                <a:cs typeface="Courier New" pitchFamily="49" charset="0"/>
              </a:rPr>
              <a:t>             ; v &lt;- </a:t>
            </a:r>
            <a:r>
              <a:rPr lang="en-US" sz="1200" b="1" dirty="0" err="1" smtClean="0">
                <a:latin typeface="Courier New" pitchFamily="49" charset="0"/>
                <a:cs typeface="Courier New" pitchFamily="49" charset="0"/>
              </a:rPr>
              <a:t>readIORef</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payld</a:t>
            </a:r>
            <a:endParaRPr lang="en-US" sz="1200" b="1" dirty="0" smtClean="0">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             ; v2 &lt;- </a:t>
            </a:r>
            <a:r>
              <a:rPr lang="en-US" sz="1200" b="1" dirty="0" err="1" smtClean="0">
                <a:latin typeface="Courier New" pitchFamily="49" charset="0"/>
                <a:cs typeface="Courier New" pitchFamily="49" charset="0"/>
              </a:rPr>
              <a:t>markpay</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markRange</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rec</a:t>
            </a:r>
            <a:r>
              <a:rPr lang="en-US" sz="1200" b="1" dirty="0" smtClean="0">
                <a:latin typeface="Courier New" pitchFamily="49" charset="0"/>
                <a:cs typeface="Courier New" pitchFamily="49" charset="0"/>
              </a:rPr>
              <a:t>) v</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             -- copy payload in the inactive Heap with </a:t>
            </a:r>
          </a:p>
          <a:p>
            <a:pPr>
              <a:buNone/>
            </a:pPr>
            <a:r>
              <a:rPr lang="en-US" sz="1200" b="1" dirty="0" smtClean="0">
                <a:latin typeface="Courier New" pitchFamily="49" charset="0"/>
                <a:cs typeface="Courier New" pitchFamily="49" charset="0"/>
              </a:rPr>
              <a:t>             -- all payload pointers relocated .</a:t>
            </a:r>
          </a:p>
          <a:p>
            <a:pPr>
              <a:buNone/>
            </a:pPr>
            <a:r>
              <a:rPr lang="en-US" sz="1200" b="1" dirty="0" smtClean="0">
                <a:latin typeface="Courier New" pitchFamily="49" charset="0"/>
                <a:cs typeface="Courier New" pitchFamily="49" charset="0"/>
              </a:rPr>
              <a:t>             ; </a:t>
            </a:r>
            <a:r>
              <a:rPr lang="en-US" sz="1200" b="1" dirty="0" err="1" smtClean="0">
                <a:latin typeface="Courier New" pitchFamily="49" charset="0"/>
                <a:cs typeface="Courier New" pitchFamily="49" charset="0"/>
              </a:rPr>
              <a:t>writeIORef</a:t>
            </a:r>
            <a:r>
              <a:rPr lang="en-US" sz="1200" b="1" dirty="0" smtClean="0">
                <a:latin typeface="Courier New" pitchFamily="49" charset="0"/>
                <a:cs typeface="Courier New" pitchFamily="49" charset="0"/>
              </a:rPr>
              <a:t> (payload ((inactive heap) ! new)) v2</a:t>
            </a:r>
          </a:p>
          <a:p>
            <a:pPr>
              <a:buNone/>
            </a:pPr>
            <a:r>
              <a:rPr lang="en-US" sz="1200" b="1" dirty="0" smtClean="0">
                <a:latin typeface="Courier New" pitchFamily="49" charset="0"/>
                <a:cs typeface="Courier New" pitchFamily="49" charset="0"/>
              </a:rPr>
              <a:t>             -- finally return the </a:t>
            </a:r>
            <a:r>
              <a:rPr lang="en-US" sz="1200" b="1" dirty="0" err="1" smtClean="0">
                <a:latin typeface="Courier New" pitchFamily="49" charset="0"/>
                <a:cs typeface="Courier New" pitchFamily="49" charset="0"/>
              </a:rPr>
              <a:t>Addr</a:t>
            </a:r>
            <a:r>
              <a:rPr lang="en-US" sz="1200" b="1" dirty="0" smtClean="0">
                <a:latin typeface="Courier New" pitchFamily="49" charset="0"/>
                <a:cs typeface="Courier New" pitchFamily="49" charset="0"/>
              </a:rPr>
              <a:t> where this cell will be relocated to.</a:t>
            </a:r>
          </a:p>
          <a:p>
            <a:pPr>
              <a:buNone/>
            </a:pPr>
            <a:r>
              <a:rPr lang="en-US" sz="1200" b="1" dirty="0" smtClean="0">
                <a:latin typeface="Courier New" pitchFamily="49" charset="0"/>
                <a:cs typeface="Courier New" pitchFamily="49" charset="0"/>
              </a:rPr>
              <a:t>             ; return new }}</a:t>
            </a:r>
            <a:endParaRPr lang="en-US" sz="12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28600" y="304800"/>
            <a:ext cx="8617149" cy="60871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457200" y="395219"/>
            <a:ext cx="6972300" cy="60675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t>
            </a:r>
            <a:r>
              <a:rPr lang="en-US" dirty="0" smtClean="0"/>
              <a:t>inds of collectors</a:t>
            </a:r>
            <a:endParaRPr lang="en-US" dirty="0"/>
          </a:p>
        </p:txBody>
      </p:sp>
      <p:sp>
        <p:nvSpPr>
          <p:cNvPr id="3" name="Content Placeholder 2"/>
          <p:cNvSpPr>
            <a:spLocks noGrp="1"/>
          </p:cNvSpPr>
          <p:nvPr>
            <p:ph idx="1"/>
          </p:nvPr>
        </p:nvSpPr>
        <p:spPr/>
        <p:txBody>
          <a:bodyPr/>
          <a:lstStyle/>
          <a:p>
            <a:r>
              <a:rPr lang="en-US" dirty="0" smtClean="0"/>
              <a:t>Mark and sweep</a:t>
            </a:r>
          </a:p>
          <a:p>
            <a:r>
              <a:rPr lang="en-US" dirty="0" smtClean="0"/>
              <a:t>Two space collectors</a:t>
            </a:r>
          </a:p>
          <a:p>
            <a:r>
              <a:rPr lang="en-US" dirty="0" smtClean="0"/>
              <a:t>Relocating collectors</a:t>
            </a:r>
          </a:p>
          <a:p>
            <a:r>
              <a:rPr lang="en-US" dirty="0" smtClean="0"/>
              <a:t>Reference counting collectors</a:t>
            </a:r>
          </a:p>
          <a:p>
            <a:r>
              <a:rPr lang="en-US" dirty="0" smtClean="0"/>
              <a:t>Generational collectors</a:t>
            </a:r>
            <a:endParaRPr lang="en-US" dirty="0"/>
          </a:p>
        </p:txBody>
      </p:sp>
    </p:spTree>
    <p:extLst>
      <p:ext uri="{BB962C8B-B14F-4D97-AF65-F5344CB8AC3E}">
        <p14:creationId xmlns:p14="http://schemas.microsoft.com/office/powerpoint/2010/main" val="2238673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counting collectors</a:t>
            </a:r>
            <a:endParaRPr lang="en-US" dirty="0"/>
          </a:p>
        </p:txBody>
      </p:sp>
      <p:sp>
        <p:nvSpPr>
          <p:cNvPr id="3" name="Content Placeholder 2"/>
          <p:cNvSpPr>
            <a:spLocks noGrp="1"/>
          </p:cNvSpPr>
          <p:nvPr>
            <p:ph idx="1"/>
          </p:nvPr>
        </p:nvSpPr>
        <p:spPr/>
        <p:txBody>
          <a:bodyPr/>
          <a:lstStyle/>
          <a:p>
            <a:r>
              <a:rPr lang="en-US" dirty="0" smtClean="0"/>
              <a:t>Every cell contains a reference count.</a:t>
            </a:r>
          </a:p>
          <a:p>
            <a:r>
              <a:rPr lang="en-US" dirty="0" smtClean="0"/>
              <a:t>It is incremented whenever a new pointer is added to a cell, and decremented whenever a pointer is changed from pointing at the cell to some other cell.</a:t>
            </a:r>
          </a:p>
          <a:p>
            <a:r>
              <a:rPr lang="en-US" dirty="0" smtClean="0"/>
              <a:t>Cells whose reference counts drop to zero are garbage and are reclaimed.</a:t>
            </a:r>
            <a:endParaRPr lang="en-US" dirty="0"/>
          </a:p>
        </p:txBody>
      </p:sp>
    </p:spTree>
    <p:extLst>
      <p:ext uri="{BB962C8B-B14F-4D97-AF65-F5344CB8AC3E}">
        <p14:creationId xmlns:p14="http://schemas.microsoft.com/office/powerpoint/2010/main" val="2929743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Counting</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Advantages</a:t>
            </a:r>
          </a:p>
          <a:p>
            <a:pPr lvl="1"/>
            <a:r>
              <a:rPr lang="en-US" dirty="0" smtClean="0"/>
              <a:t>Simple </a:t>
            </a:r>
            <a:endParaRPr lang="en-US" dirty="0"/>
          </a:p>
          <a:p>
            <a:pPr lvl="1"/>
            <a:r>
              <a:rPr lang="en-US" dirty="0" smtClean="0"/>
              <a:t>Garbage is collected incrementally when it becomes free</a:t>
            </a:r>
          </a:p>
          <a:p>
            <a:pPr lvl="1"/>
            <a:endParaRPr lang="en-US" dirty="0"/>
          </a:p>
        </p:txBody>
      </p:sp>
      <p:sp>
        <p:nvSpPr>
          <p:cNvPr id="4" name="Content Placeholder 3"/>
          <p:cNvSpPr>
            <a:spLocks noGrp="1"/>
          </p:cNvSpPr>
          <p:nvPr>
            <p:ph sz="half" idx="2"/>
          </p:nvPr>
        </p:nvSpPr>
        <p:spPr/>
        <p:txBody>
          <a:bodyPr>
            <a:normAutofit fontScale="92500" lnSpcReduction="10000"/>
          </a:bodyPr>
          <a:lstStyle/>
          <a:p>
            <a:r>
              <a:rPr lang="en-US" dirty="0" smtClean="0"/>
              <a:t>Disadvantages</a:t>
            </a:r>
          </a:p>
          <a:p>
            <a:pPr lvl="1"/>
            <a:r>
              <a:rPr lang="en-US" dirty="0" smtClean="0"/>
              <a:t>Circular structures are never collected</a:t>
            </a:r>
          </a:p>
          <a:p>
            <a:pPr lvl="1"/>
            <a:r>
              <a:rPr lang="en-US" dirty="0" smtClean="0"/>
              <a:t>No upper bound on performing a pointer operation. (A cell may become free, and then all the cells it points to must be decremented, and they may become free)</a:t>
            </a:r>
          </a:p>
          <a:p>
            <a:pPr lvl="1"/>
            <a:r>
              <a:rPr lang="en-US" dirty="0" smtClean="0"/>
              <a:t>Live cells become fragmented in memory (little spatial locality)</a:t>
            </a:r>
            <a:endParaRPr lang="en-US" dirty="0"/>
          </a:p>
        </p:txBody>
      </p:sp>
    </p:spTree>
    <p:extLst>
      <p:ext uri="{BB962C8B-B14F-4D97-AF65-F5344CB8AC3E}">
        <p14:creationId xmlns:p14="http://schemas.microsoft.com/office/powerpoint/2010/main" val="2865922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Generational Collectors</a:t>
            </a:r>
            <a:endParaRPr lang="en-US" dirty="0"/>
          </a:p>
        </p:txBody>
      </p:sp>
      <p:sp>
        <p:nvSpPr>
          <p:cNvPr id="3" name="Content Placeholder 2"/>
          <p:cNvSpPr>
            <a:spLocks noGrp="1"/>
          </p:cNvSpPr>
          <p:nvPr>
            <p:ph idx="1"/>
          </p:nvPr>
        </p:nvSpPr>
        <p:spPr/>
        <p:txBody>
          <a:bodyPr/>
          <a:lstStyle/>
          <a:p>
            <a:r>
              <a:rPr lang="en-US" dirty="0" smtClean="0"/>
              <a:t>Assumptions</a:t>
            </a:r>
          </a:p>
          <a:p>
            <a:pPr lvl="1"/>
            <a:r>
              <a:rPr lang="en-US" dirty="0" smtClean="0"/>
              <a:t>Most newly allocated cells become garbage quickly</a:t>
            </a:r>
          </a:p>
          <a:p>
            <a:pPr lvl="1"/>
            <a:r>
              <a:rPr lang="en-US" dirty="0" smtClean="0"/>
              <a:t>Cells that survive 1 or 2 collections tend to be long lived</a:t>
            </a:r>
          </a:p>
          <a:p>
            <a:pPr lvl="1"/>
            <a:r>
              <a:rPr lang="en-US" dirty="0" smtClean="0"/>
              <a:t>Old cells seldom (if ever) point to newer cells.</a:t>
            </a:r>
          </a:p>
          <a:p>
            <a:pPr lvl="1"/>
            <a:r>
              <a:rPr lang="en-US" dirty="0" smtClean="0"/>
              <a:t>No need to spend time tracing pointers to old cells as one can assume that they are still reachable</a:t>
            </a:r>
            <a:endParaRPr lang="en-US" dirty="0"/>
          </a:p>
        </p:txBody>
      </p:sp>
    </p:spTree>
    <p:extLst>
      <p:ext uri="{BB962C8B-B14F-4D97-AF65-F5344CB8AC3E}">
        <p14:creationId xmlns:p14="http://schemas.microsoft.com/office/powerpoint/2010/main" val="556643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Divide memory into (different sized) regions.</a:t>
            </a:r>
          </a:p>
          <a:p>
            <a:r>
              <a:rPr lang="en-US" dirty="0" smtClean="0"/>
              <a:t>Each region holds cells of approximately the same age.</a:t>
            </a:r>
          </a:p>
          <a:p>
            <a:r>
              <a:rPr lang="en-US" dirty="0" smtClean="0"/>
              <a:t>Allocate cells in the newest region (usually relatively small, often called the nursery)</a:t>
            </a:r>
          </a:p>
          <a:p>
            <a:r>
              <a:rPr lang="en-US" dirty="0" smtClean="0"/>
              <a:t>When space in the newest region runs out, collect cells in only that region</a:t>
            </a:r>
          </a:p>
          <a:p>
            <a:pPr lvl="1"/>
            <a:r>
              <a:rPr lang="en-US" dirty="0" smtClean="0"/>
              <a:t>Only trace the roots into the newest region</a:t>
            </a:r>
          </a:p>
          <a:p>
            <a:pPr lvl="1"/>
            <a:r>
              <a:rPr lang="en-US" dirty="0" smtClean="0"/>
              <a:t>Assume everything in older regions is reachable</a:t>
            </a:r>
          </a:p>
          <a:p>
            <a:pPr lvl="2"/>
            <a:r>
              <a:rPr lang="en-US" dirty="0" smtClean="0"/>
              <a:t>Special code to handle pointers from old regions to newer regions</a:t>
            </a:r>
          </a:p>
          <a:p>
            <a:pPr lvl="1"/>
            <a:r>
              <a:rPr lang="en-US" dirty="0" smtClean="0"/>
              <a:t>Collect reachable cells in the newest region and promote them to an older region.</a:t>
            </a:r>
            <a:endParaRPr lang="en-US" dirty="0"/>
          </a:p>
        </p:txBody>
      </p:sp>
    </p:spTree>
    <p:extLst>
      <p:ext uri="{BB962C8B-B14F-4D97-AF65-F5344CB8AC3E}">
        <p14:creationId xmlns:p14="http://schemas.microsoft.com/office/powerpoint/2010/main" val="1830609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743200"/>
            <a:ext cx="3352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962400" y="2743200"/>
            <a:ext cx="2133600" cy="685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096000" y="2737884"/>
            <a:ext cx="1371600" cy="6911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200400" y="304800"/>
            <a:ext cx="1676400" cy="381000"/>
          </a:xfrm>
          <a:prstGeom prst="rect">
            <a:avLst/>
          </a:prstGeom>
          <a:noFill/>
          <a:ln>
            <a:solidFill>
              <a:schemeClr val="tx1"/>
            </a:solidFill>
          </a:ln>
        </p:spPr>
        <p:txBody>
          <a:bodyPr wrap="square" rtlCol="0">
            <a:spAutoFit/>
          </a:bodyPr>
          <a:lstStyle/>
          <a:p>
            <a:r>
              <a:rPr lang="en-US" dirty="0" smtClean="0"/>
              <a:t>Program Roots</a:t>
            </a:r>
            <a:endParaRPr lang="en-US" dirty="0"/>
          </a:p>
        </p:txBody>
      </p:sp>
      <p:cxnSp>
        <p:nvCxnSpPr>
          <p:cNvPr id="8" name="Straight Arrow Connector 7"/>
          <p:cNvCxnSpPr/>
          <p:nvPr/>
        </p:nvCxnSpPr>
        <p:spPr>
          <a:xfrm flipH="1">
            <a:off x="1981200" y="685800"/>
            <a:ext cx="1219200" cy="1981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2"/>
          </p:cNvCxnSpPr>
          <p:nvPr/>
        </p:nvCxnSpPr>
        <p:spPr>
          <a:xfrm>
            <a:off x="4038600" y="685800"/>
            <a:ext cx="685800" cy="2052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876800" y="685800"/>
            <a:ext cx="1676400" cy="2209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a:off x="4730750" y="2937392"/>
            <a:ext cx="2051050" cy="339208"/>
          </a:xfrm>
          <a:prstGeom prst="bentConnector4">
            <a:avLst>
              <a:gd name="adj1" fmla="val 29653"/>
              <a:gd name="adj2" fmla="val 346060"/>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867400" y="4191000"/>
            <a:ext cx="990600" cy="923330"/>
          </a:xfrm>
          <a:prstGeom prst="rect">
            <a:avLst/>
          </a:prstGeom>
          <a:noFill/>
        </p:spPr>
        <p:txBody>
          <a:bodyPr wrap="square" rtlCol="0">
            <a:spAutoFit/>
          </a:bodyPr>
          <a:lstStyle/>
          <a:p>
            <a:r>
              <a:rPr lang="en-US" dirty="0" smtClean="0"/>
              <a:t>Forward pointers are rare</a:t>
            </a:r>
            <a:endParaRPr lang="en-US" dirty="0"/>
          </a:p>
        </p:txBody>
      </p:sp>
      <p:cxnSp>
        <p:nvCxnSpPr>
          <p:cNvPr id="24" name="Straight Arrow Connector 23"/>
          <p:cNvCxnSpPr/>
          <p:nvPr/>
        </p:nvCxnSpPr>
        <p:spPr>
          <a:xfrm flipH="1" flipV="1">
            <a:off x="5638800" y="2895600"/>
            <a:ext cx="1676400" cy="211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543800" y="2743200"/>
            <a:ext cx="1371600" cy="1200329"/>
          </a:xfrm>
          <a:prstGeom prst="rect">
            <a:avLst/>
          </a:prstGeom>
          <a:noFill/>
        </p:spPr>
        <p:txBody>
          <a:bodyPr wrap="square" rtlCol="0">
            <a:spAutoFit/>
          </a:bodyPr>
          <a:lstStyle/>
          <a:p>
            <a:r>
              <a:rPr lang="en-US" dirty="0" smtClean="0"/>
              <a:t>backward pointers don’t need to be traced</a:t>
            </a:r>
            <a:endParaRPr lang="en-US" dirty="0"/>
          </a:p>
        </p:txBody>
      </p:sp>
      <p:sp>
        <p:nvSpPr>
          <p:cNvPr id="28" name="TextBox 27"/>
          <p:cNvSpPr txBox="1"/>
          <p:nvPr/>
        </p:nvSpPr>
        <p:spPr>
          <a:xfrm>
            <a:off x="609600" y="4038600"/>
            <a:ext cx="3352800" cy="2308324"/>
          </a:xfrm>
          <a:prstGeom prst="rect">
            <a:avLst/>
          </a:prstGeom>
          <a:noFill/>
        </p:spPr>
        <p:txBody>
          <a:bodyPr wrap="square" rtlCol="0">
            <a:spAutoFit/>
          </a:bodyPr>
          <a:lstStyle/>
          <a:p>
            <a:r>
              <a:rPr lang="en-US" dirty="0" smtClean="0"/>
              <a:t>Most garbage is in the newest region.</a:t>
            </a:r>
          </a:p>
          <a:p>
            <a:r>
              <a:rPr lang="en-US" dirty="0" smtClean="0"/>
              <a:t>Only backward pointers within the collecting region need to be traced.</a:t>
            </a:r>
          </a:p>
          <a:p>
            <a:r>
              <a:rPr lang="en-US" dirty="0" smtClean="0"/>
              <a:t>Forward pointers into the collecting region must be handled just like program roots</a:t>
            </a:r>
            <a:endParaRPr lang="en-US" dirty="0"/>
          </a:p>
        </p:txBody>
      </p:sp>
    </p:spTree>
    <p:extLst>
      <p:ext uri="{BB962C8B-B14F-4D97-AF65-F5344CB8AC3E}">
        <p14:creationId xmlns:p14="http://schemas.microsoft.com/office/powerpoint/2010/main" val="1306034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keep in mind</a:t>
            </a:r>
            <a:endParaRPr lang="en-US" dirty="0"/>
          </a:p>
        </p:txBody>
      </p:sp>
      <p:sp>
        <p:nvSpPr>
          <p:cNvPr id="3" name="Content Placeholder 2"/>
          <p:cNvSpPr>
            <a:spLocks noGrp="1"/>
          </p:cNvSpPr>
          <p:nvPr>
            <p:ph idx="1"/>
          </p:nvPr>
        </p:nvSpPr>
        <p:spPr/>
        <p:txBody>
          <a:bodyPr/>
          <a:lstStyle/>
          <a:p>
            <a:r>
              <a:rPr lang="en-US" dirty="0" smtClean="0"/>
              <a:t>Costs – How much does it cost as function of</a:t>
            </a:r>
          </a:p>
          <a:p>
            <a:pPr lvl="1"/>
            <a:r>
              <a:rPr lang="en-US" dirty="0" smtClean="0"/>
              <a:t>All data</a:t>
            </a:r>
          </a:p>
          <a:p>
            <a:pPr lvl="1"/>
            <a:r>
              <a:rPr lang="en-US" dirty="0" smtClean="0"/>
              <a:t>Just the live data</a:t>
            </a:r>
          </a:p>
          <a:p>
            <a:r>
              <a:rPr lang="en-US" dirty="0" smtClean="0"/>
              <a:t>Overhead – Garbage collection is run when we have little or no space. What space does it require to run the collector?</a:t>
            </a:r>
          </a:p>
          <a:p>
            <a:r>
              <a:rPr lang="en-US" dirty="0" smtClean="0"/>
              <a:t>Complexity – How can we tell we are doing the right thing?</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Generational</a:t>
            </a:r>
            <a:endParaRPr lang="en-US" dirty="0"/>
          </a:p>
        </p:txBody>
      </p:sp>
      <p:sp>
        <p:nvSpPr>
          <p:cNvPr id="3" name="Text Placeholder 2"/>
          <p:cNvSpPr>
            <a:spLocks noGrp="1"/>
          </p:cNvSpPr>
          <p:nvPr>
            <p:ph type="body" idx="1"/>
          </p:nvPr>
        </p:nvSpPr>
        <p:spPr/>
        <p:txBody>
          <a:bodyPr/>
          <a:lstStyle/>
          <a:p>
            <a:r>
              <a:rPr lang="en-US" dirty="0" smtClean="0"/>
              <a:t>Advantages</a:t>
            </a:r>
            <a:endParaRPr lang="en-US" dirty="0"/>
          </a:p>
        </p:txBody>
      </p:sp>
      <p:sp>
        <p:nvSpPr>
          <p:cNvPr id="4" name="Content Placeholder 3"/>
          <p:cNvSpPr>
            <a:spLocks noGrp="1"/>
          </p:cNvSpPr>
          <p:nvPr>
            <p:ph sz="half" idx="2"/>
          </p:nvPr>
        </p:nvSpPr>
        <p:spPr/>
        <p:txBody>
          <a:bodyPr/>
          <a:lstStyle/>
          <a:p>
            <a:r>
              <a:rPr lang="en-US" dirty="0" smtClean="0"/>
              <a:t>Small collection times </a:t>
            </a:r>
          </a:p>
          <a:p>
            <a:pPr lvl="1"/>
            <a:r>
              <a:rPr lang="en-US" dirty="0" smtClean="0"/>
              <a:t>Tracing only the live data</a:t>
            </a:r>
          </a:p>
          <a:p>
            <a:pPr lvl="1"/>
            <a:r>
              <a:rPr lang="en-US" dirty="0" smtClean="0"/>
              <a:t>In only a (relatively small) region</a:t>
            </a:r>
          </a:p>
          <a:p>
            <a:pPr lvl="1"/>
            <a:r>
              <a:rPr lang="en-US" dirty="0" smtClean="0"/>
              <a:t>No need to touch unreachable cells</a:t>
            </a:r>
          </a:p>
          <a:p>
            <a:pPr lvl="1"/>
            <a:r>
              <a:rPr lang="en-US" dirty="0" smtClean="0"/>
              <a:t>Compacts live cells for better special locality</a:t>
            </a:r>
            <a:endParaRPr lang="en-US" dirty="0"/>
          </a:p>
        </p:txBody>
      </p:sp>
      <p:sp>
        <p:nvSpPr>
          <p:cNvPr id="5" name="Text Placeholder 4"/>
          <p:cNvSpPr>
            <a:spLocks noGrp="1"/>
          </p:cNvSpPr>
          <p:nvPr>
            <p:ph type="body" sz="quarter" idx="3"/>
          </p:nvPr>
        </p:nvSpPr>
        <p:spPr/>
        <p:txBody>
          <a:bodyPr/>
          <a:lstStyle/>
          <a:p>
            <a:r>
              <a:rPr lang="en-US" dirty="0" smtClean="0"/>
              <a:t>Disadvantages</a:t>
            </a:r>
            <a:endParaRPr lang="en-US" dirty="0"/>
          </a:p>
        </p:txBody>
      </p:sp>
      <p:sp>
        <p:nvSpPr>
          <p:cNvPr id="6" name="Content Placeholder 5"/>
          <p:cNvSpPr>
            <a:spLocks noGrp="1"/>
          </p:cNvSpPr>
          <p:nvPr>
            <p:ph sz="quarter" idx="4"/>
          </p:nvPr>
        </p:nvSpPr>
        <p:spPr/>
        <p:txBody>
          <a:bodyPr/>
          <a:lstStyle/>
          <a:p>
            <a:r>
              <a:rPr lang="en-US" dirty="0" smtClean="0"/>
              <a:t>Code can be complex</a:t>
            </a:r>
          </a:p>
          <a:p>
            <a:r>
              <a:rPr lang="en-US" dirty="0" smtClean="0"/>
              <a:t>Many forward pointers can wreck the otherwise good performance</a:t>
            </a:r>
            <a:endParaRPr lang="en-US" dirty="0"/>
          </a:p>
        </p:txBody>
      </p:sp>
    </p:spTree>
    <p:extLst>
      <p:ext uri="{BB962C8B-B14F-4D97-AF65-F5344CB8AC3E}">
        <p14:creationId xmlns:p14="http://schemas.microsoft.com/office/powerpoint/2010/main" val="3764051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issues</a:t>
            </a:r>
            <a:endParaRPr lang="en-US" dirty="0"/>
          </a:p>
        </p:txBody>
      </p:sp>
      <p:sp>
        <p:nvSpPr>
          <p:cNvPr id="3" name="Content Placeholder 2"/>
          <p:cNvSpPr>
            <a:spLocks noGrp="1"/>
          </p:cNvSpPr>
          <p:nvPr>
            <p:ph idx="1"/>
          </p:nvPr>
        </p:nvSpPr>
        <p:spPr/>
        <p:txBody>
          <a:bodyPr>
            <a:normAutofit lnSpcReduction="10000"/>
          </a:bodyPr>
          <a:lstStyle/>
          <a:p>
            <a:r>
              <a:rPr lang="en-US" dirty="0" smtClean="0"/>
              <a:t>Concurrent Collection</a:t>
            </a:r>
          </a:p>
          <a:p>
            <a:pPr lvl="1"/>
            <a:r>
              <a:rPr lang="en-US" dirty="0" smtClean="0"/>
              <a:t>Separate processes</a:t>
            </a:r>
          </a:p>
          <a:p>
            <a:pPr lvl="1"/>
            <a:r>
              <a:rPr lang="en-US" dirty="0" smtClean="0"/>
              <a:t>Race conditions</a:t>
            </a:r>
          </a:p>
          <a:p>
            <a:pPr lvl="1"/>
            <a:r>
              <a:rPr lang="en-US" dirty="0" smtClean="0"/>
              <a:t>Approximate collection can be </a:t>
            </a:r>
            <a:r>
              <a:rPr lang="en-US" dirty="0" err="1" smtClean="0"/>
              <a:t>liveable</a:t>
            </a:r>
            <a:endParaRPr lang="en-US" dirty="0" smtClean="0"/>
          </a:p>
          <a:p>
            <a:r>
              <a:rPr lang="en-US" dirty="0" smtClean="0"/>
              <a:t>Finalization</a:t>
            </a:r>
          </a:p>
          <a:p>
            <a:pPr lvl="1"/>
            <a:r>
              <a:rPr lang="en-US" dirty="0" smtClean="0"/>
              <a:t>When an object becomes garbage, it may free up other cells. Sometimes this can be done automatically, but other time specialized knowledge is needed. Finalizers allow programmers to add this knowledge</a:t>
            </a:r>
            <a:endParaRPr lang="en-US" dirty="0"/>
          </a:p>
        </p:txBody>
      </p:sp>
    </p:spTree>
    <p:extLst>
      <p:ext uri="{BB962C8B-B14F-4D97-AF65-F5344CB8AC3E}">
        <p14:creationId xmlns:p14="http://schemas.microsoft.com/office/powerpoint/2010/main" val="502510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Overall Advantages of Garbage collectors</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smtClean="0"/>
              <a:t>Relieves programmers of an error prone task</a:t>
            </a:r>
          </a:p>
          <a:p>
            <a:r>
              <a:rPr lang="en-US" dirty="0" smtClean="0"/>
              <a:t>Removes dangling pointers</a:t>
            </a:r>
          </a:p>
          <a:p>
            <a:r>
              <a:rPr lang="en-US" dirty="0" smtClean="0"/>
              <a:t>Stops memory leaks</a:t>
            </a:r>
          </a:p>
          <a:p>
            <a:r>
              <a:rPr lang="en-US" dirty="0" smtClean="0"/>
              <a:t>Avoids “double frees”</a:t>
            </a:r>
          </a:p>
          <a:p>
            <a:pPr lvl="1"/>
            <a:r>
              <a:rPr lang="en-US" dirty="0" smtClean="0"/>
              <a:t>Freeing a cell already freed (and subsequently re-allocated)</a:t>
            </a:r>
          </a:p>
          <a:p>
            <a:r>
              <a:rPr lang="en-US" dirty="0" smtClean="0"/>
              <a:t>Efficient implementation of “persistent” data structures </a:t>
            </a:r>
            <a:endParaRPr lang="en-US" dirty="0"/>
          </a:p>
          <a:p>
            <a:pPr lvl="1"/>
            <a:r>
              <a:rPr lang="en-US" dirty="0" smtClean="0"/>
              <a:t>immutable data structures, can keep around old versions in case they are needed</a:t>
            </a:r>
          </a:p>
          <a:p>
            <a:endParaRPr lang="en-US" dirty="0"/>
          </a:p>
        </p:txBody>
      </p:sp>
    </p:spTree>
    <p:extLst>
      <p:ext uri="{BB962C8B-B14F-4D97-AF65-F5344CB8AC3E}">
        <p14:creationId xmlns:p14="http://schemas.microsoft.com/office/powerpoint/2010/main" val="3227684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Disadvantages</a:t>
            </a:r>
            <a:endParaRPr lang="en-US" dirty="0"/>
          </a:p>
        </p:txBody>
      </p:sp>
      <p:sp>
        <p:nvSpPr>
          <p:cNvPr id="3" name="Content Placeholder 2"/>
          <p:cNvSpPr>
            <a:spLocks noGrp="1"/>
          </p:cNvSpPr>
          <p:nvPr>
            <p:ph idx="1"/>
          </p:nvPr>
        </p:nvSpPr>
        <p:spPr/>
        <p:txBody>
          <a:bodyPr/>
          <a:lstStyle/>
          <a:p>
            <a:r>
              <a:rPr lang="en-US" dirty="0" smtClean="0"/>
              <a:t>Stop-the-world mentality</a:t>
            </a:r>
          </a:p>
          <a:p>
            <a:pPr lvl="1"/>
            <a:r>
              <a:rPr lang="en-US" dirty="0" smtClean="0"/>
              <a:t>At any time the system may pause for GC</a:t>
            </a:r>
          </a:p>
          <a:p>
            <a:r>
              <a:rPr lang="en-US" dirty="0" smtClean="0"/>
              <a:t>Timing and duration of GC times is </a:t>
            </a:r>
            <a:r>
              <a:rPr lang="en-US" dirty="0" err="1" smtClean="0"/>
              <a:t>unpredicatable</a:t>
            </a:r>
            <a:endParaRPr lang="en-US" dirty="0" smtClean="0"/>
          </a:p>
          <a:p>
            <a:r>
              <a:rPr lang="en-US" dirty="0" smtClean="0"/>
              <a:t>Unpredictable performance of the same code on the same data</a:t>
            </a:r>
            <a:endParaRPr lang="en-US" dirty="0"/>
          </a:p>
        </p:txBody>
      </p:sp>
    </p:spTree>
    <p:extLst>
      <p:ext uri="{BB962C8B-B14F-4D97-AF65-F5344CB8AC3E}">
        <p14:creationId xmlns:p14="http://schemas.microsoft.com/office/powerpoint/2010/main" val="4212759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Mark and trace is simple but can have long pauses. Tracing times are proportional to memory size</a:t>
            </a:r>
          </a:p>
          <a:p>
            <a:r>
              <a:rPr lang="en-US" dirty="0" smtClean="0"/>
              <a:t>Reference Count systems are simple but can’t deal with cyclic structures, and all pointer manipulation operations can have unbounded upper limits</a:t>
            </a:r>
          </a:p>
          <a:p>
            <a:r>
              <a:rPr lang="en-US" dirty="0" smtClean="0"/>
              <a:t>Two space collectors have times proportional to live memory. Can compact memory for better spatial locality, but use twice as much space.</a:t>
            </a:r>
            <a:endParaRPr lang="en-US" dirty="0"/>
          </a:p>
        </p:txBody>
      </p:sp>
    </p:spTree>
    <p:extLst>
      <p:ext uri="{BB962C8B-B14F-4D97-AF65-F5344CB8AC3E}">
        <p14:creationId xmlns:p14="http://schemas.microsoft.com/office/powerpoint/2010/main" val="15171027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Comparisons continued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Generational collectors can have the smallest pause times (proportional to live memory that is traced). Compact memory. With small </a:t>
            </a:r>
            <a:r>
              <a:rPr lang="en-US" dirty="0" err="1" smtClean="0"/>
              <a:t>nurserys</a:t>
            </a:r>
            <a:r>
              <a:rPr lang="en-US" dirty="0" smtClean="0"/>
              <a:t> don’t have as much spatial </a:t>
            </a:r>
            <a:r>
              <a:rPr lang="en-US" dirty="0" err="1" smtClean="0"/>
              <a:t>overhed</a:t>
            </a:r>
            <a:r>
              <a:rPr lang="en-US" dirty="0" smtClean="0"/>
              <a:t> as two space collectors.</a:t>
            </a:r>
          </a:p>
          <a:p>
            <a:r>
              <a:rPr lang="en-US" dirty="0" smtClean="0"/>
              <a:t>Concurrent collectors. Run continuously. Code complicated to deal correctly with race conditions. Safe to leave some garbage uncollected if one can collect it later (when race conditions no longer apply).</a:t>
            </a:r>
            <a:endParaRPr lang="en-US" dirty="0"/>
          </a:p>
        </p:txBody>
      </p:sp>
    </p:spTree>
    <p:extLst>
      <p:ext uri="{BB962C8B-B14F-4D97-AF65-F5344CB8AC3E}">
        <p14:creationId xmlns:p14="http://schemas.microsoft.com/office/powerpoint/2010/main" val="168135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the Heap</a:t>
            </a:r>
            <a:endParaRPr lang="en-US" dirty="0"/>
          </a:p>
        </p:txBody>
      </p:sp>
      <p:pic>
        <p:nvPicPr>
          <p:cNvPr id="6148" name="Picture 4"/>
          <p:cNvPicPr>
            <a:picLocks noChangeAspect="1" noChangeArrowheads="1"/>
          </p:cNvPicPr>
          <p:nvPr/>
        </p:nvPicPr>
        <p:blipFill>
          <a:blip r:embed="rId2" cstate="print"/>
          <a:srcRect/>
          <a:stretch>
            <a:fillRect/>
          </a:stretch>
        </p:blipFill>
        <p:spPr bwMode="auto">
          <a:xfrm>
            <a:off x="457200" y="1295400"/>
            <a:ext cx="7010400" cy="4219575"/>
          </a:xfrm>
          <a:prstGeom prst="rect">
            <a:avLst/>
          </a:prstGeom>
          <a:noFill/>
          <a:ln w="9525">
            <a:noFill/>
            <a:miter lim="800000"/>
            <a:headEnd/>
            <a:tailEnd/>
          </a:ln>
        </p:spPr>
      </p:pic>
      <p:sp>
        <p:nvSpPr>
          <p:cNvPr id="3" name="Content Placeholder 2"/>
          <p:cNvSpPr>
            <a:spLocks noGrp="1"/>
          </p:cNvSpPr>
          <p:nvPr>
            <p:ph idx="1"/>
          </p:nvPr>
        </p:nvSpPr>
        <p:spPr>
          <a:xfrm>
            <a:off x="5638800" y="3886200"/>
            <a:ext cx="3200400" cy="2544763"/>
          </a:xfrm>
        </p:spPr>
        <p:txBody>
          <a:bodyPr>
            <a:noAutofit/>
          </a:bodyPr>
          <a:lstStyle/>
          <a:p>
            <a:pPr>
              <a:buNone/>
            </a:pPr>
            <a:r>
              <a:rPr lang="en-US" sz="1600" b="1" dirty="0" smtClean="0">
                <a:cs typeface="Courier New" pitchFamily="49" charset="0"/>
              </a:rPr>
              <a:t>Things to note in a Mark and sweep collector</a:t>
            </a:r>
          </a:p>
          <a:p>
            <a:pPr>
              <a:buNone/>
            </a:pPr>
            <a:r>
              <a:rPr lang="en-US" sz="1600" b="1" dirty="0" smtClean="0">
                <a:cs typeface="Courier New" pitchFamily="49" charset="0"/>
              </a:rPr>
              <a:t>The </a:t>
            </a:r>
            <a:r>
              <a:rPr lang="en-US" sz="1600" b="1" dirty="0" err="1" smtClean="0">
                <a:cs typeface="Courier New" pitchFamily="49" charset="0"/>
              </a:rPr>
              <a:t>Freelist</a:t>
            </a:r>
            <a:endParaRPr lang="en-US" sz="1600" b="1" dirty="0" smtClean="0">
              <a:cs typeface="Courier New" pitchFamily="49" charset="0"/>
            </a:endParaRPr>
          </a:p>
          <a:p>
            <a:pPr>
              <a:buNone/>
            </a:pPr>
            <a:r>
              <a:rPr lang="en-US" sz="1600" b="1" dirty="0" smtClean="0">
                <a:cs typeface="Courier New" pitchFamily="49" charset="0"/>
              </a:rPr>
              <a:t>The Roots</a:t>
            </a:r>
          </a:p>
          <a:p>
            <a:pPr>
              <a:buNone/>
            </a:pPr>
            <a:r>
              <a:rPr lang="en-US" sz="1600" b="1" dirty="0" smtClean="0">
                <a:cs typeface="Courier New" pitchFamily="49" charset="0"/>
              </a:rPr>
              <a:t>Links from function closures</a:t>
            </a:r>
          </a:p>
          <a:p>
            <a:pPr>
              <a:buNone/>
            </a:pPr>
            <a:r>
              <a:rPr lang="en-US" sz="1600" b="1" dirty="0" smtClean="0">
                <a:cs typeface="Courier New" pitchFamily="49" charset="0"/>
              </a:rPr>
              <a:t>Links from data (like pair or list)</a:t>
            </a:r>
          </a:p>
          <a:p>
            <a:pPr>
              <a:buNone/>
            </a:pPr>
            <a:r>
              <a:rPr lang="en-US" sz="1600" b="1" dirty="0" smtClean="0">
                <a:cs typeface="Courier New" pitchFamily="49" charset="0"/>
              </a:rPr>
              <a:t>Constants</a:t>
            </a:r>
            <a:endParaRPr lang="en-US" sz="1600" b="1" dirty="0">
              <a:cs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the Heap</a:t>
            </a:r>
            <a:endParaRPr lang="en-US" dirty="0"/>
          </a:p>
        </p:txBody>
      </p:sp>
      <p:pic>
        <p:nvPicPr>
          <p:cNvPr id="6148" name="Picture 4"/>
          <p:cNvPicPr>
            <a:picLocks noChangeAspect="1" noChangeArrowheads="1"/>
          </p:cNvPicPr>
          <p:nvPr/>
        </p:nvPicPr>
        <p:blipFill>
          <a:blip r:embed="rId2" cstate="print"/>
          <a:srcRect/>
          <a:stretch>
            <a:fillRect/>
          </a:stretch>
        </p:blipFill>
        <p:spPr bwMode="auto">
          <a:xfrm>
            <a:off x="457200" y="1295400"/>
            <a:ext cx="7010400" cy="4219575"/>
          </a:xfrm>
          <a:prstGeom prst="rect">
            <a:avLst/>
          </a:prstGeom>
          <a:noFill/>
          <a:ln w="9525">
            <a:noFill/>
            <a:miter lim="800000"/>
            <a:headEnd/>
            <a:tailEnd/>
          </a:ln>
        </p:spPr>
      </p:pic>
      <p:sp>
        <p:nvSpPr>
          <p:cNvPr id="3" name="Content Placeholder 2"/>
          <p:cNvSpPr>
            <a:spLocks noGrp="1"/>
          </p:cNvSpPr>
          <p:nvPr>
            <p:ph idx="1"/>
          </p:nvPr>
        </p:nvSpPr>
        <p:spPr>
          <a:xfrm>
            <a:off x="4572000" y="3886200"/>
            <a:ext cx="4267200" cy="2544763"/>
          </a:xfrm>
        </p:spPr>
        <p:txBody>
          <a:bodyPr>
            <a:noAutofit/>
          </a:bodyPr>
          <a:lstStyle/>
          <a:p>
            <a:pPr>
              <a:buNone/>
            </a:pPr>
            <a:r>
              <a:rPr lang="en-US" sz="1600" b="1" dirty="0" smtClean="0">
                <a:latin typeface="Courier New" pitchFamily="49" charset="0"/>
                <a:cs typeface="Courier New" pitchFamily="49" charset="0"/>
              </a:rPr>
              <a:t>(fun f (x) (+ x 7))</a:t>
            </a:r>
          </a:p>
          <a:p>
            <a:pPr>
              <a:buNone/>
            </a:pP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val</a:t>
            </a:r>
            <a:r>
              <a:rPr lang="en-US" sz="1600" b="1" dirty="0" smtClean="0">
                <a:latin typeface="Courier New" pitchFamily="49" charset="0"/>
                <a:cs typeface="Courier New" pitchFamily="49" charset="0"/>
              </a:rPr>
              <a:t> x 45)</a:t>
            </a:r>
          </a:p>
          <a:p>
            <a:pPr>
              <a:buNone/>
            </a:pP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val</a:t>
            </a:r>
            <a:r>
              <a:rPr lang="en-US" sz="1600" b="1" dirty="0" smtClean="0">
                <a:latin typeface="Courier New" pitchFamily="49" charset="0"/>
                <a:cs typeface="Courier New" pitchFamily="49" charset="0"/>
              </a:rPr>
              <a:t> y </a:t>
            </a:r>
          </a:p>
          <a:p>
            <a:pPr>
              <a:buNone/>
            </a:pPr>
            <a:r>
              <a:rPr lang="en-US" sz="1600" b="1" dirty="0" smtClean="0">
                <a:latin typeface="Courier New" pitchFamily="49" charset="0"/>
                <a:cs typeface="Courier New" pitchFamily="49" charset="0"/>
              </a:rPr>
              <a:t>   (let (</a:t>
            </a:r>
            <a:r>
              <a:rPr lang="en-US" sz="1600" b="1" dirty="0" err="1" smtClean="0">
                <a:latin typeface="Courier New" pitchFamily="49" charset="0"/>
                <a:cs typeface="Courier New" pitchFamily="49" charset="0"/>
              </a:rPr>
              <a:t>val</a:t>
            </a:r>
            <a:r>
              <a:rPr lang="en-US" sz="1600" b="1" dirty="0" smtClean="0">
                <a:latin typeface="Courier New" pitchFamily="49" charset="0"/>
                <a:cs typeface="Courier New" pitchFamily="49" charset="0"/>
              </a:rPr>
              <a:t> x 6) </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val</a:t>
            </a:r>
            <a:r>
              <a:rPr lang="en-US" sz="1600" b="1" dirty="0" smtClean="0">
                <a:latin typeface="Courier New" pitchFamily="49" charset="0"/>
                <a:cs typeface="Courier New" pitchFamily="49" charset="0"/>
              </a:rPr>
              <a:t> y 2) </a:t>
            </a:r>
          </a:p>
          <a:p>
            <a:pPr>
              <a:buNone/>
            </a:pPr>
            <a:r>
              <a:rPr lang="en-US" sz="1600" b="1" dirty="0" smtClean="0">
                <a:latin typeface="Courier New" pitchFamily="49" charset="0"/>
                <a:cs typeface="Courier New" pitchFamily="49" charset="0"/>
              </a:rPr>
              <a:t>    in (\ (a)</a:t>
            </a:r>
          </a:p>
          <a:p>
            <a:pPr>
              <a:buNone/>
            </a:pPr>
            <a:r>
              <a:rPr lang="en-US" sz="1600" b="1" dirty="0" smtClean="0">
                <a:latin typeface="Courier New" pitchFamily="49" charset="0"/>
                <a:cs typeface="Courier New" pitchFamily="49" charset="0"/>
              </a:rPr>
              <a:t>          (+ x (+ y a)))))</a:t>
            </a:r>
          </a:p>
          <a:p>
            <a:pPr>
              <a:buNone/>
            </a:pP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val</a:t>
            </a:r>
            <a:r>
              <a:rPr lang="en-US" sz="1600" b="1" dirty="0" smtClean="0">
                <a:latin typeface="Courier New" pitchFamily="49" charset="0"/>
                <a:cs typeface="Courier New" pitchFamily="49" charset="0"/>
              </a:rPr>
              <a:t> z (pair 7 'c'))</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in the heap</a:t>
            </a:r>
            <a:endParaRPr lang="en-US" dirty="0"/>
          </a:p>
        </p:txBody>
      </p:sp>
      <p:sp>
        <p:nvSpPr>
          <p:cNvPr id="3" name="Content Placeholder 2"/>
          <p:cNvSpPr>
            <a:spLocks noGrp="1"/>
          </p:cNvSpPr>
          <p:nvPr>
            <p:ph idx="1"/>
          </p:nvPr>
        </p:nvSpPr>
        <p:spPr>
          <a:xfrm>
            <a:off x="457200" y="1600201"/>
            <a:ext cx="5715000" cy="1295399"/>
          </a:xfrm>
        </p:spPr>
        <p:txBody>
          <a:bodyPr>
            <a:normAutofit fontScale="85000" lnSpcReduction="20000"/>
          </a:bodyPr>
          <a:lstStyle/>
          <a:p>
            <a:r>
              <a:rPr lang="en-US" sz="2400" dirty="0" smtClean="0"/>
              <a:t>Intermediate result computation</a:t>
            </a:r>
          </a:p>
          <a:p>
            <a:pPr lvl="1"/>
            <a:r>
              <a:rPr lang="en-US" sz="2000" dirty="0" smtClean="0"/>
              <a:t>(@ f (</a:t>
            </a:r>
            <a:r>
              <a:rPr lang="en-US" sz="2000" dirty="0" err="1" smtClean="0"/>
              <a:t>fst</a:t>
            </a:r>
            <a:r>
              <a:rPr lang="en-US" sz="2000" dirty="0" smtClean="0"/>
              <a:t> z))</a:t>
            </a:r>
          </a:p>
          <a:p>
            <a:r>
              <a:rPr lang="en-US" sz="2400" dirty="0" smtClean="0"/>
              <a:t>Assignment to things</a:t>
            </a:r>
          </a:p>
          <a:p>
            <a:r>
              <a:rPr lang="en-US" sz="2400" dirty="0" smtClean="0"/>
              <a:t>Garbage collection</a:t>
            </a:r>
          </a:p>
          <a:p>
            <a:endParaRPr lang="en-US" sz="2400" dirty="0"/>
          </a:p>
          <a:p>
            <a:endParaRPr lang="en-US" sz="2400" dirty="0"/>
          </a:p>
        </p:txBody>
      </p:sp>
      <p:pic>
        <p:nvPicPr>
          <p:cNvPr id="7170" name="Picture 2"/>
          <p:cNvPicPr>
            <a:picLocks noChangeAspect="1" noChangeArrowheads="1"/>
          </p:cNvPicPr>
          <p:nvPr/>
        </p:nvPicPr>
        <p:blipFill>
          <a:blip r:embed="rId2" cstate="print"/>
          <a:srcRect/>
          <a:stretch>
            <a:fillRect/>
          </a:stretch>
        </p:blipFill>
        <p:spPr bwMode="auto">
          <a:xfrm>
            <a:off x="852487" y="3124200"/>
            <a:ext cx="7439025" cy="3305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Changes in the heap</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233363" y="1285732"/>
            <a:ext cx="5557837" cy="3210068"/>
          </a:xfrm>
          <a:prstGeom prst="rect">
            <a:avLst/>
          </a:prstGeom>
          <a:noFill/>
          <a:ln w="9525">
            <a:solidFill>
              <a:schemeClr val="tx1"/>
            </a:solid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1676400" y="4648200"/>
            <a:ext cx="6781800" cy="1970176"/>
          </a:xfrm>
          <a:prstGeom prst="rect">
            <a:avLst/>
          </a:prstGeom>
          <a:noFill/>
          <a:ln w="9525">
            <a:solidFill>
              <a:schemeClr val="tx1"/>
            </a:solidFill>
            <a:miter lim="800000"/>
            <a:headEnd/>
            <a:tailEnd/>
          </a:ln>
        </p:spPr>
      </p:pic>
      <p:sp>
        <p:nvSpPr>
          <p:cNvPr id="3" name="Content Placeholder 2"/>
          <p:cNvSpPr>
            <a:spLocks noGrp="1"/>
          </p:cNvSpPr>
          <p:nvPr>
            <p:ph idx="1"/>
          </p:nvPr>
        </p:nvSpPr>
        <p:spPr>
          <a:xfrm>
            <a:off x="5943600" y="990600"/>
            <a:ext cx="3200400" cy="1981200"/>
          </a:xfrm>
        </p:spPr>
        <p:txBody>
          <a:bodyPr>
            <a:noAutofit/>
          </a:bodyPr>
          <a:lstStyle/>
          <a:p>
            <a:r>
              <a:rPr lang="en-US" sz="1800" dirty="0" smtClean="0"/>
              <a:t>Intermediate result </a:t>
            </a:r>
          </a:p>
          <a:p>
            <a:pPr>
              <a:buNone/>
            </a:pPr>
            <a:r>
              <a:rPr lang="en-US" sz="1800" dirty="0"/>
              <a:t> </a:t>
            </a:r>
            <a:r>
              <a:rPr lang="en-US" sz="1800" dirty="0" smtClean="0"/>
              <a:t>              computation</a:t>
            </a:r>
            <a:endParaRPr lang="en-US" sz="1600" dirty="0" smtClean="0"/>
          </a:p>
          <a:p>
            <a:r>
              <a:rPr lang="en-US" sz="1800" dirty="0" smtClean="0"/>
              <a:t>Assignment to things</a:t>
            </a:r>
          </a:p>
          <a:p>
            <a:pPr lvl="1"/>
            <a:r>
              <a:rPr lang="en-US" sz="1800" b="1" dirty="0"/>
              <a:t> </a:t>
            </a:r>
            <a:r>
              <a:rPr lang="en-US" sz="1800" b="1" dirty="0" smtClean="0"/>
              <a:t>(:= y (pair 44 ‘a’))</a:t>
            </a:r>
          </a:p>
          <a:p>
            <a:r>
              <a:rPr lang="en-US" sz="1800" dirty="0" smtClean="0"/>
              <a:t>Garbage collection</a:t>
            </a:r>
          </a:p>
          <a:p>
            <a:endParaRPr lang="en-US" sz="1800" dirty="0"/>
          </a:p>
          <a:p>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457200" y="1447801"/>
            <a:ext cx="5867400" cy="1704534"/>
          </a:xfrm>
          <a:prstGeom prst="rect">
            <a:avLst/>
          </a:prstGeom>
          <a:noFill/>
          <a:ln w="9525">
            <a:solidFill>
              <a:schemeClr val="tx1"/>
            </a:solid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4300614" y="3581400"/>
            <a:ext cx="4614786" cy="3024187"/>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and Sweep</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Cells have room for several things beside data</a:t>
            </a:r>
          </a:p>
          <a:p>
            <a:pPr>
              <a:buNone/>
            </a:pPr>
            <a:endParaRPr lang="en-US" sz="2000" b="1" dirty="0" smtClean="0">
              <a:latin typeface="Courier New" pitchFamily="49" charset="0"/>
              <a:cs typeface="Courier New" pitchFamily="49" charset="0"/>
            </a:endParaRPr>
          </a:p>
          <a:p>
            <a:pPr>
              <a:buNone/>
            </a:pPr>
            <a:r>
              <a:rPr lang="en-US" sz="2000" b="1" dirty="0" smtClean="0">
                <a:latin typeface="Courier New" pitchFamily="49" charset="0"/>
                <a:cs typeface="Courier New" pitchFamily="49" charset="0"/>
              </a:rPr>
              <a:t>data </a:t>
            </a:r>
            <a:r>
              <a:rPr lang="en-US" sz="2000" b="1" dirty="0" err="1" smtClean="0">
                <a:latin typeface="Courier New" pitchFamily="49" charset="0"/>
                <a:cs typeface="Courier New" pitchFamily="49" charset="0"/>
              </a:rPr>
              <a:t>HCell</a:t>
            </a:r>
            <a:r>
              <a:rPr lang="en-US" sz="2000" b="1" dirty="0" smtClean="0">
                <a:latin typeface="Courier New" pitchFamily="49" charset="0"/>
                <a:cs typeface="Courier New" pitchFamily="49" charset="0"/>
              </a:rPr>
              <a:t> a = Cell { mark::(</a:t>
            </a:r>
            <a:r>
              <a:rPr lang="en-US" sz="2000" b="1" dirty="0" err="1" smtClean="0">
                <a:latin typeface="Courier New" pitchFamily="49" charset="0"/>
                <a:cs typeface="Courier New" pitchFamily="49" charset="0"/>
              </a:rPr>
              <a:t>IORef</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Bool</a:t>
            </a:r>
            <a:r>
              <a:rPr lang="en-US" sz="2000" b="1" dirty="0" smtClean="0">
                <a:latin typeface="Courier New" pitchFamily="49" charset="0"/>
                <a:cs typeface="Courier New" pitchFamily="49" charset="0"/>
              </a:rPr>
              <a:t>)</a:t>
            </a:r>
          </a:p>
          <a:p>
            <a:pPr>
              <a:buNone/>
            </a:pPr>
            <a:r>
              <a:rPr lang="en-US" sz="2000" b="1" dirty="0" smtClean="0">
                <a:latin typeface="Courier New" pitchFamily="49" charset="0"/>
                <a:cs typeface="Courier New" pitchFamily="49" charset="0"/>
              </a:rPr>
              <a:t>                    , key :: </a:t>
            </a:r>
            <a:r>
              <a:rPr lang="en-US" sz="2000" b="1" dirty="0" err="1" smtClean="0">
                <a:latin typeface="Courier New" pitchFamily="49" charset="0"/>
                <a:cs typeface="Courier New" pitchFamily="49" charset="0"/>
              </a:rPr>
              <a:t>Int</a:t>
            </a:r>
            <a:endParaRPr lang="en-US" sz="2000" b="1" dirty="0" smtClean="0">
              <a:latin typeface="Courier New" pitchFamily="49" charset="0"/>
              <a:cs typeface="Courier New" pitchFamily="49" charset="0"/>
            </a:endParaRPr>
          </a:p>
          <a:p>
            <a:pPr>
              <a:buNone/>
            </a:pPr>
            <a:r>
              <a:rPr lang="en-US" sz="2000" b="1" dirty="0" smtClean="0">
                <a:latin typeface="Courier New" pitchFamily="49" charset="0"/>
                <a:cs typeface="Courier New" pitchFamily="49" charset="0"/>
              </a:rPr>
              <a:t>                    , payload :: </a:t>
            </a:r>
            <a:r>
              <a:rPr lang="en-US" sz="2000" b="1" dirty="0" err="1" smtClean="0">
                <a:latin typeface="Courier New" pitchFamily="49" charset="0"/>
                <a:cs typeface="Courier New" pitchFamily="49" charset="0"/>
              </a:rPr>
              <a:t>IORef</a:t>
            </a:r>
            <a:r>
              <a:rPr lang="en-US" sz="2000" b="1" dirty="0" smtClean="0">
                <a:latin typeface="Courier New" pitchFamily="49" charset="0"/>
                <a:cs typeface="Courier New" pitchFamily="49" charset="0"/>
              </a:rPr>
              <a:t> a</a:t>
            </a:r>
          </a:p>
          <a:p>
            <a:pPr>
              <a:buNone/>
            </a:pP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allocLink</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IORef</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HCell</a:t>
            </a:r>
            <a:r>
              <a:rPr lang="en-US" sz="2000" b="1" dirty="0" smtClean="0">
                <a:latin typeface="Courier New" pitchFamily="49" charset="0"/>
                <a:cs typeface="Courier New" pitchFamily="49" charset="0"/>
              </a:rPr>
              <a:t> a)</a:t>
            </a:r>
          </a:p>
          <a:p>
            <a:pPr>
              <a:buNone/>
            </a:pP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allLink</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HCell</a:t>
            </a:r>
            <a:r>
              <a:rPr lang="en-US" sz="2000" b="1" dirty="0" smtClean="0">
                <a:latin typeface="Courier New" pitchFamily="49" charset="0"/>
                <a:cs typeface="Courier New" pitchFamily="49" charset="0"/>
              </a:rPr>
              <a:t> a }</a:t>
            </a:r>
          </a:p>
          <a:p>
            <a:pPr>
              <a:buNone/>
            </a:pP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NullCell</a:t>
            </a:r>
            <a:endParaRPr lang="en-US" sz="2000" b="1" dirty="0" smtClean="0">
              <a:latin typeface="Courier New" pitchFamily="49" charset="0"/>
              <a:cs typeface="Courier New" pitchFamily="49" charset="0"/>
            </a:endParaRPr>
          </a:p>
          <a:p>
            <a:endParaRPr lang="en-US" dirty="0"/>
          </a:p>
          <a:p>
            <a:r>
              <a:rPr lang="en-US" dirty="0" smtClean="0"/>
              <a:t>All cells start linked together on the free list</a:t>
            </a:r>
          </a:p>
          <a:p>
            <a:r>
              <a:rPr lang="en-US" dirty="0" smtClean="0"/>
              <a:t>Allocation takes 1 (or more cells) from the free list</a:t>
            </a:r>
          </a:p>
          <a:p>
            <a:r>
              <a:rPr lang="en-US" dirty="0" smtClean="0"/>
              <a:t>Garbage collection has two phases</a:t>
            </a:r>
          </a:p>
          <a:p>
            <a:pPr lvl="1"/>
            <a:r>
              <a:rPr lang="en-US" dirty="0" smtClean="0"/>
              <a:t>Mark  (trace all live data from the roots)</a:t>
            </a:r>
          </a:p>
          <a:p>
            <a:pPr lvl="1"/>
            <a:r>
              <a:rPr lang="en-US" dirty="0" smtClean="0"/>
              <a:t>Sweep (visit every cell, and add unmarked cells to free list)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3974</TotalTime>
  <Words>1827</Words>
  <Application>Microsoft Office PowerPoint</Application>
  <PresentationFormat>On-screen Show (4:3)</PresentationFormat>
  <Paragraphs>260</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Courier New</vt:lpstr>
      <vt:lpstr>Office Theme</vt:lpstr>
      <vt:lpstr>Garbage Collection</vt:lpstr>
      <vt:lpstr>Terminology</vt:lpstr>
      <vt:lpstr>Things to keep in mind</vt:lpstr>
      <vt:lpstr>Structure of the Heap</vt:lpstr>
      <vt:lpstr>Structure of the Heap</vt:lpstr>
      <vt:lpstr>Changes in the heap</vt:lpstr>
      <vt:lpstr>Changes in the heap</vt:lpstr>
      <vt:lpstr>Garbage Collection</vt:lpstr>
      <vt:lpstr>Mark and Sweep</vt:lpstr>
      <vt:lpstr>PowerPoint Presentation</vt:lpstr>
      <vt:lpstr>Where do links into the heap reside?</vt:lpstr>
      <vt:lpstr>Mark a cell</vt:lpstr>
      <vt:lpstr>Sweeping through memory</vt:lpstr>
      <vt:lpstr>PowerPoint Presentation</vt:lpstr>
      <vt:lpstr>PowerPoint Presentation</vt:lpstr>
      <vt:lpstr>Two space collector</vt:lpstr>
      <vt:lpstr>A heap Cell</vt:lpstr>
      <vt:lpstr>The Heap</vt:lpstr>
      <vt:lpstr>PowerPoint Presentation</vt:lpstr>
      <vt:lpstr>PowerPoint Presentation</vt:lpstr>
      <vt:lpstr>PowerPoint Presentation</vt:lpstr>
      <vt:lpstr>PowerPoint Presentation</vt:lpstr>
      <vt:lpstr>PowerPoint Presentation</vt:lpstr>
      <vt:lpstr>Kinds of collectors</vt:lpstr>
      <vt:lpstr>Reference counting collectors</vt:lpstr>
      <vt:lpstr>Reference Counting</vt:lpstr>
      <vt:lpstr>Generational Collectors</vt:lpstr>
      <vt:lpstr>Strategy</vt:lpstr>
      <vt:lpstr>PowerPoint Presentation</vt:lpstr>
      <vt:lpstr>Generational</vt:lpstr>
      <vt:lpstr>Other issues</vt:lpstr>
      <vt:lpstr>Overall Advantages of Garbage collectors</vt:lpstr>
      <vt:lpstr>Overall Disadvantages</vt:lpstr>
      <vt:lpstr>Comparisons</vt:lpstr>
      <vt:lpstr>Comparisons continued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Garbage Collection</dc:title>
  <dc:creator>sheard</dc:creator>
  <cp:lastModifiedBy>sheard</cp:lastModifiedBy>
  <cp:revision>37</cp:revision>
  <dcterms:created xsi:type="dcterms:W3CDTF">2014-03-09T22:13:04Z</dcterms:created>
  <dcterms:modified xsi:type="dcterms:W3CDTF">2016-03-09T15:53:43Z</dcterms:modified>
</cp:coreProperties>
</file>