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81" r:id="rId5"/>
    <p:sldId id="277" r:id="rId6"/>
    <p:sldId id="278" r:id="rId7"/>
    <p:sldId id="279" r:id="rId8"/>
    <p:sldId id="280" r:id="rId9"/>
    <p:sldId id="282" r:id="rId10"/>
    <p:sldId id="283" r:id="rId1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3FBE4-91AE-4070-9A62-6684638246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73861-47E5-4D4A-9E23-D5A1D2B5D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A028E-B51B-4C02-B877-53DB4BA70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06C916-0C2C-4C45-B885-44018E1082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39A70C2-0285-4CD7-BDAD-CD17A9E77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43020-CB0D-41AF-905A-F03C8DD318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CE029-963F-413A-9636-1A669F35B7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3AAA9-7DF9-4382-A173-A874C53F0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1FEF-27C8-49AB-95DA-CE5FB1A250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6FCA0-3ED4-45A7-A138-529A9D9D9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09FD5-EBC4-4B36-9D6F-4458598F10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986FE-37B7-4A96-8906-6E0B3F4AED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64886-B12D-41D6-91A6-A43BBE9BBA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C6FD9C-1263-4C1A-ADFA-1462D4E5BE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how to read a paper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Reading is more than just passing your eyes over the words in consecutive order.</a:t>
            </a:r>
          </a:p>
          <a:p>
            <a:endParaRPr lang="en-US"/>
          </a:p>
          <a:p>
            <a:r>
              <a:rPr lang="en-US"/>
              <a:t>Reading is understanding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Read the whole assignment.</a:t>
            </a:r>
          </a:p>
          <a:p>
            <a:pPr lvl="1"/>
            <a:r>
              <a:rPr lang="en-US" sz="2000" dirty="0" smtClean="0"/>
              <a:t>Read all of it!</a:t>
            </a:r>
          </a:p>
          <a:p>
            <a:pPr lvl="1"/>
            <a:r>
              <a:rPr lang="en-US" sz="2000" dirty="0" smtClean="0"/>
              <a:t>Use the skills you just learned about reading papers.</a:t>
            </a:r>
          </a:p>
          <a:p>
            <a:r>
              <a:rPr lang="en-US" sz="2800" dirty="0" smtClean="0"/>
              <a:t>What is the purpose of this assignment?</a:t>
            </a:r>
          </a:p>
          <a:p>
            <a:pPr lvl="1"/>
            <a:r>
              <a:rPr lang="en-US" sz="2400" dirty="0" smtClean="0"/>
              <a:t>Simple reading comprehension? Practice writing skills? Become knowledgeable about a new area?</a:t>
            </a:r>
          </a:p>
          <a:p>
            <a:r>
              <a:rPr lang="en-US" sz="2400" dirty="0" smtClean="0"/>
              <a:t>Follow and read all the links. The links are there for a purpose.</a:t>
            </a:r>
          </a:p>
          <a:p>
            <a:pPr lvl="1"/>
            <a:r>
              <a:rPr lang="en-US" sz="2000" dirty="0" smtClean="0"/>
              <a:t>Why </a:t>
            </a:r>
            <a:r>
              <a:rPr lang="en-US" sz="2000" smtClean="0"/>
              <a:t>did Prof. Sheard</a:t>
            </a:r>
            <a:r>
              <a:rPr lang="en-US" sz="2000" dirty="0" smtClean="0"/>
              <a:t> put those links? What does he want me to learn?</a:t>
            </a:r>
          </a:p>
          <a:p>
            <a:r>
              <a:rPr lang="en-US" sz="2400" dirty="0" smtClean="0"/>
              <a:t>Write down a list of things that must be turned in.</a:t>
            </a:r>
          </a:p>
          <a:p>
            <a:pPr lvl="1"/>
            <a:r>
              <a:rPr lang="en-US" sz="2000" dirty="0" smtClean="0"/>
              <a:t>Are there specific formats? When must I turn them in?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763000" cy="368300"/>
          </a:xfrm>
        </p:spPr>
        <p:txBody>
          <a:bodyPr/>
          <a:lstStyle/>
          <a:p>
            <a:r>
              <a:rPr lang="en-US" sz="4000"/>
              <a:t>Why Are You Reading the Paper?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To answer a particular question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Looking for help solving a problem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Educating yourself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Learn if your own work or ideas are novel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It has been assigned by someone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Reviewing or abstracting it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Preparing a presentation on it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Looking for inspiration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Waiting for the dentist, got nothing better to do</a:t>
            </a:r>
          </a:p>
          <a:p>
            <a:pPr marL="285750" indent="-285750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639763"/>
            <a:ext cx="6119812" cy="368300"/>
          </a:xfrm>
        </p:spPr>
        <p:txBody>
          <a:bodyPr/>
          <a:lstStyle/>
          <a:p>
            <a:r>
              <a:rPr lang="en-US"/>
              <a:t>What should I get out of reading a paper?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sz="2800" dirty="0"/>
              <a:t>The context of the paper </a:t>
            </a:r>
          </a:p>
          <a:p>
            <a:pPr marL="571500" indent="-571500">
              <a:lnSpc>
                <a:spcPct val="80000"/>
              </a:lnSpc>
            </a:pPr>
            <a:r>
              <a:rPr lang="en-US" sz="2800" dirty="0"/>
              <a:t>The thesis being investigated </a:t>
            </a:r>
          </a:p>
          <a:p>
            <a:pPr marL="571500" indent="-571500">
              <a:lnSpc>
                <a:spcPct val="80000"/>
              </a:lnSpc>
            </a:pPr>
            <a:r>
              <a:rPr lang="en-US" sz="2800" dirty="0"/>
              <a:t>The contribution </a:t>
            </a:r>
          </a:p>
          <a:p>
            <a:pPr marL="571500" indent="-571500">
              <a:lnSpc>
                <a:spcPct val="80000"/>
              </a:lnSpc>
            </a:pPr>
            <a:r>
              <a:rPr lang="en-US" sz="2800" dirty="0"/>
              <a:t>The method of investigation </a:t>
            </a:r>
          </a:p>
          <a:p>
            <a:pPr marL="571500" indent="-571500">
              <a:lnSpc>
                <a:spcPct val="80000"/>
              </a:lnSpc>
            </a:pPr>
            <a:r>
              <a:rPr lang="en-US" sz="2800" dirty="0"/>
              <a:t>The “power” of the results </a:t>
            </a:r>
          </a:p>
          <a:p>
            <a:pPr marL="571500" indent="-571500">
              <a:lnSpc>
                <a:spcPct val="80000"/>
              </a:lnSpc>
            </a:pPr>
            <a:r>
              <a:rPr lang="en-US" sz="2800" dirty="0"/>
              <a:t>The influence of the paper </a:t>
            </a:r>
          </a:p>
          <a:p>
            <a:pPr marL="571500" indent="-571500">
              <a:lnSpc>
                <a:spcPct val="80000"/>
              </a:lnSpc>
            </a:pPr>
            <a:r>
              <a:rPr lang="en-US" sz="2800" dirty="0"/>
              <a:t>The applicability of the results </a:t>
            </a:r>
          </a:p>
          <a:p>
            <a:pPr marL="571500" indent="-571500">
              <a:lnSpc>
                <a:spcPct val="80000"/>
              </a:lnSpc>
            </a:pPr>
            <a:r>
              <a:rPr lang="en-US" sz="2800" dirty="0"/>
              <a:t>Summary of the </a:t>
            </a:r>
            <a:r>
              <a:rPr lang="en-US" sz="2800" dirty="0" smtClean="0"/>
              <a:t>development </a:t>
            </a:r>
            <a:endParaRPr lang="en-US" sz="2800" dirty="0"/>
          </a:p>
          <a:p>
            <a:pPr marL="571500" indent="-571500">
              <a:lnSpc>
                <a:spcPct val="80000"/>
              </a:lnSpc>
            </a:pPr>
            <a:r>
              <a:rPr lang="en-US" sz="2800" dirty="0"/>
              <a:t>Details of any examples </a:t>
            </a:r>
          </a:p>
          <a:p>
            <a:pPr marL="571500" indent="-571500">
              <a:lnSpc>
                <a:spcPct val="80000"/>
              </a:lnSpc>
            </a:pPr>
            <a:endParaRPr lang="en-US" sz="2800" dirty="0"/>
          </a:p>
          <a:p>
            <a:pPr marL="571500" indent="-571500">
              <a:lnSpc>
                <a:spcPct val="80000"/>
              </a:lnSpc>
            </a:pPr>
            <a:r>
              <a:rPr lang="en-US" sz="1900" dirty="0"/>
              <a:t>Thanks to Jim Hook for this list.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smtClean="0"/>
              <a:t>“Do Robots …”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context of the book</a:t>
            </a:r>
          </a:p>
          <a:p>
            <a:pPr>
              <a:lnSpc>
                <a:spcPct val="80000"/>
              </a:lnSpc>
            </a:pPr>
            <a:r>
              <a:rPr lang="en-US" dirty="0"/>
              <a:t>The thesis of the book</a:t>
            </a:r>
          </a:p>
          <a:p>
            <a:pPr>
              <a:lnSpc>
                <a:spcPct val="80000"/>
              </a:lnSpc>
            </a:pPr>
            <a:r>
              <a:rPr lang="en-US" dirty="0"/>
              <a:t>The contribution of the book</a:t>
            </a:r>
          </a:p>
          <a:p>
            <a:pPr>
              <a:lnSpc>
                <a:spcPct val="80000"/>
              </a:lnSpc>
            </a:pPr>
            <a:r>
              <a:rPr lang="en-US" dirty="0"/>
              <a:t>The method of investigation </a:t>
            </a:r>
          </a:p>
          <a:p>
            <a:pPr>
              <a:lnSpc>
                <a:spcPct val="80000"/>
              </a:lnSpc>
            </a:pPr>
            <a:r>
              <a:rPr lang="en-US" dirty="0"/>
              <a:t>The “power” of the results </a:t>
            </a:r>
          </a:p>
          <a:p>
            <a:pPr>
              <a:lnSpc>
                <a:spcPct val="80000"/>
              </a:lnSpc>
            </a:pPr>
            <a:r>
              <a:rPr lang="en-US" dirty="0"/>
              <a:t>The influence of the paper </a:t>
            </a:r>
          </a:p>
          <a:p>
            <a:pPr>
              <a:lnSpc>
                <a:spcPct val="80000"/>
              </a:lnSpc>
            </a:pPr>
            <a:r>
              <a:rPr lang="en-US" dirty="0"/>
              <a:t>The applicability of the results </a:t>
            </a:r>
          </a:p>
          <a:p>
            <a:pPr>
              <a:lnSpc>
                <a:spcPct val="80000"/>
              </a:lnSpc>
            </a:pPr>
            <a:r>
              <a:rPr lang="en-US" dirty="0"/>
              <a:t>Summary of the </a:t>
            </a:r>
            <a:r>
              <a:rPr lang="en-US" dirty="0" smtClean="0"/>
              <a:t>development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Details of any examples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3538" y="457200"/>
            <a:ext cx="3359150" cy="720725"/>
          </a:xfrm>
          <a:noFill/>
          <a:ln/>
        </p:spPr>
        <p:txBody>
          <a:bodyPr wrap="none" lIns="63398" tIns="25359" rIns="63398" bIns="25359" anchor="t">
            <a:spAutoFit/>
          </a:bodyPr>
          <a:lstStyle/>
          <a:p>
            <a:r>
              <a:rPr lang="en-US"/>
              <a:t>How to Read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  <a:noFill/>
          <a:ln/>
        </p:spPr>
        <p:txBody>
          <a:bodyPr lIns="90343" tIns="44379" rIns="90343" bIns="44379"/>
          <a:lstStyle/>
          <a:p>
            <a:pPr marL="285750" indent="-285750"/>
            <a:r>
              <a:rPr lang="en-US" sz="2400" b="1"/>
              <a:t>I usually attack a book or paper in several passes, sometimes spread over time.</a:t>
            </a:r>
          </a:p>
          <a:p>
            <a:pPr marL="285750" indent="-285750"/>
            <a:r>
              <a:rPr lang="en-US" sz="2800" u="sng"/>
              <a:t>Pass 1</a:t>
            </a:r>
            <a:r>
              <a:rPr lang="en-US" sz="2800"/>
              <a:t>: </a:t>
            </a:r>
          </a:p>
          <a:p>
            <a:pPr marL="285750" indent="-285750"/>
            <a:r>
              <a:rPr lang="en-US" sz="2800"/>
              <a:t>Abstract</a:t>
            </a:r>
          </a:p>
          <a:p>
            <a:pPr marL="685800" lvl="1" indent="-228600">
              <a:buFontTx/>
              <a:buChar char="•"/>
            </a:pPr>
            <a:r>
              <a:rPr lang="en-US" sz="2400"/>
              <a:t>to determine relevance</a:t>
            </a:r>
          </a:p>
          <a:p>
            <a:pPr marL="685800" lvl="1" indent="-228600">
              <a:buFontTx/>
              <a:buChar char="•"/>
            </a:pPr>
            <a:r>
              <a:rPr lang="en-US" sz="2400"/>
              <a:t>to determine kind of paper</a:t>
            </a:r>
          </a:p>
          <a:p>
            <a:pPr marL="285750" indent="-285750"/>
            <a:r>
              <a:rPr lang="en-US" sz="2800"/>
              <a:t>Pictures</a:t>
            </a:r>
          </a:p>
          <a:p>
            <a:pPr marL="685800" lvl="1" indent="-228600"/>
            <a:r>
              <a:rPr lang="en-US" sz="2400"/>
              <a:t>tables, graphs, and diagrams</a:t>
            </a:r>
          </a:p>
          <a:p>
            <a:pPr marL="685800" lvl="1" indent="-228600"/>
            <a:r>
              <a:rPr lang="en-US" sz="2400"/>
              <a:t>concepts</a:t>
            </a:r>
          </a:p>
          <a:p>
            <a:pPr marL="285750" indent="-285750"/>
            <a:r>
              <a:rPr lang="en-US" sz="2800"/>
              <a:t>and References</a:t>
            </a:r>
          </a:p>
          <a:p>
            <a:pPr marL="685800" lvl="1" indent="-228600"/>
            <a:r>
              <a:rPr lang="en-US" sz="2400"/>
              <a:t>do I recognize them or know what they’re about?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0" y="639763"/>
            <a:ext cx="1093788" cy="368300"/>
          </a:xfrm>
          <a:noFill/>
          <a:ln/>
        </p:spPr>
        <p:txBody>
          <a:bodyPr wrap="none" lIns="63398" tIns="25359" rIns="63398" bIns="25359" anchor="t">
            <a:spAutoFit/>
          </a:bodyPr>
          <a:lstStyle/>
          <a:p>
            <a:r>
              <a:rPr lang="en-US"/>
              <a:t>Pass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343" tIns="44379" rIns="90343" bIns="44379"/>
          <a:lstStyle/>
          <a:p>
            <a:pPr marL="285750" indent="-285750">
              <a:lnSpc>
                <a:spcPct val="90000"/>
              </a:lnSpc>
            </a:pPr>
            <a:r>
              <a:rPr lang="en-US" u="sng"/>
              <a:t>Pass 2</a:t>
            </a:r>
            <a:r>
              <a:rPr lang="en-US"/>
              <a:t>: </a:t>
            </a:r>
          </a:p>
          <a:p>
            <a:pPr marL="285750" indent="-285750">
              <a:lnSpc>
                <a:spcPct val="90000"/>
              </a:lnSpc>
            </a:pPr>
            <a:r>
              <a:rPr lang="en-US"/>
              <a:t>Introduction, Chapters, Section beginnings, Examples, Summary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/>
              <a:t>to determine organization and content</a:t>
            </a:r>
          </a:p>
          <a:p>
            <a:pPr marL="685800" lvl="1" indent="-228600">
              <a:lnSpc>
                <a:spcPct val="90000"/>
              </a:lnSpc>
            </a:pPr>
            <a:r>
              <a:rPr lang="en-US"/>
              <a:t>might decide on this basis only to read parts of the book or paper</a:t>
            </a:r>
          </a:p>
          <a:p>
            <a:pPr marL="685800" lvl="1" indent="-228600">
              <a:lnSpc>
                <a:spcPct val="90000"/>
              </a:lnSpc>
            </a:pPr>
            <a:r>
              <a:rPr lang="en-US"/>
              <a:t>figure out if authors are good writers</a:t>
            </a:r>
          </a:p>
          <a:p>
            <a:pPr lvl="2">
              <a:lnSpc>
                <a:spcPct val="90000"/>
              </a:lnSpc>
            </a:pPr>
            <a:r>
              <a:rPr lang="en-US"/>
              <a:t>if you have a choice why not read the well written paper</a:t>
            </a:r>
          </a:p>
          <a:p>
            <a:pPr marL="685800" lvl="1" indent="-228600">
              <a:lnSpc>
                <a:spcPct val="90000"/>
              </a:lnSpc>
            </a:pPr>
            <a:r>
              <a:rPr lang="en-US"/>
              <a:t>help set priority/payoff`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775" y="533400"/>
            <a:ext cx="1836738" cy="720725"/>
          </a:xfrm>
          <a:noFill/>
          <a:ln/>
        </p:spPr>
        <p:txBody>
          <a:bodyPr wrap="none" lIns="63398" tIns="25359" rIns="63398" bIns="25359" anchor="t">
            <a:spAutoFit/>
          </a:bodyPr>
          <a:lstStyle/>
          <a:p>
            <a:r>
              <a:rPr lang="en-US"/>
              <a:t>Pass 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343" tIns="44379" rIns="90343" bIns="44379"/>
          <a:lstStyle/>
          <a:p>
            <a:pPr marL="285750" indent="-285750"/>
            <a:r>
              <a:rPr lang="en-US" sz="2800" u="sng"/>
              <a:t>Pass 3</a:t>
            </a:r>
            <a:r>
              <a:rPr lang="en-US" sz="2800"/>
              <a:t>:</a:t>
            </a:r>
          </a:p>
          <a:p>
            <a:pPr marL="285750" indent="-285750"/>
            <a:r>
              <a:rPr lang="en-US" sz="2800"/>
              <a:t> Full reading</a:t>
            </a:r>
          </a:p>
          <a:p>
            <a:pPr marL="685800" lvl="1" indent="-228600"/>
            <a:r>
              <a:rPr lang="en-US" sz="2400"/>
              <a:t>Often </a:t>
            </a:r>
            <a:r>
              <a:rPr lang="en-US" sz="2400">
                <a:solidFill>
                  <a:srgbClr val="FF0000"/>
                </a:solidFill>
              </a:rPr>
              <a:t>take notes </a:t>
            </a:r>
            <a:r>
              <a:rPr lang="en-US" sz="2400"/>
              <a:t>during this phase</a:t>
            </a:r>
          </a:p>
          <a:p>
            <a:pPr marL="685800" lvl="1" indent="-228600"/>
            <a:r>
              <a:rPr lang="en-US" sz="2400"/>
              <a:t>Try to capture main contributions</a:t>
            </a:r>
          </a:p>
          <a:p>
            <a:pPr marL="685800" lvl="1" indent="-228600"/>
            <a:r>
              <a:rPr lang="en-US" sz="2400"/>
              <a:t>What distinguishes it from other work</a:t>
            </a:r>
          </a:p>
          <a:p>
            <a:pPr marL="685800" lvl="1" indent="-228600"/>
            <a:r>
              <a:rPr lang="en-US" sz="2400"/>
              <a:t>What it is similar to</a:t>
            </a:r>
          </a:p>
          <a:p>
            <a:pPr marL="685800" lvl="1" indent="-228600"/>
            <a:r>
              <a:rPr lang="en-US" sz="2400"/>
              <a:t>What are assumptions or line of development</a:t>
            </a:r>
          </a:p>
          <a:p>
            <a:pPr marL="685800" lvl="1" indent="-228600"/>
            <a:r>
              <a:rPr lang="en-US" sz="2400"/>
              <a:t>Questions on what I don’t understand</a:t>
            </a:r>
          </a:p>
          <a:p>
            <a:pPr lvl="2"/>
            <a:r>
              <a:rPr lang="en-US" sz="1600"/>
              <a:t>write these right on the front (for when you read it again)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 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u="sng"/>
              <a:t>Pass 4</a:t>
            </a:r>
            <a:r>
              <a:rPr lang="en-US" sz="2800"/>
              <a:t>:</a:t>
            </a:r>
          </a:p>
          <a:p>
            <a:r>
              <a:rPr lang="en-US" sz="2800"/>
              <a:t> Detailed study</a:t>
            </a:r>
          </a:p>
          <a:p>
            <a:pPr lvl="1"/>
            <a:r>
              <a:rPr lang="en-US"/>
              <a:t>Go back over hard or unclear parts</a:t>
            </a:r>
          </a:p>
          <a:p>
            <a:pPr lvl="1"/>
            <a:r>
              <a:rPr lang="en-US"/>
              <a:t>Frame my own questions about what is left un-answered.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an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know what Professor </a:t>
            </a:r>
            <a:r>
              <a:rPr lang="en-US" dirty="0" err="1" smtClean="0"/>
              <a:t>Sheard</a:t>
            </a:r>
            <a:r>
              <a:rPr lang="en-US" dirty="0" smtClean="0"/>
              <a:t> wants me to do?</a:t>
            </a:r>
          </a:p>
          <a:p>
            <a:r>
              <a:rPr lang="en-US" dirty="0" smtClean="0"/>
              <a:t>What should I turn in?</a:t>
            </a:r>
          </a:p>
          <a:p>
            <a:r>
              <a:rPr lang="en-US" dirty="0" smtClean="0"/>
              <a:t>When is it due?</a:t>
            </a:r>
          </a:p>
          <a:p>
            <a:r>
              <a:rPr lang="en-US" dirty="0" smtClean="0"/>
              <a:t>How hard should I work on this?</a:t>
            </a:r>
          </a:p>
          <a:p>
            <a:pPr lvl="1"/>
            <a:r>
              <a:rPr lang="en-US" dirty="0" smtClean="0"/>
              <a:t>Is it a simple throwaway</a:t>
            </a:r>
          </a:p>
          <a:p>
            <a:pPr lvl="1"/>
            <a:r>
              <a:rPr lang="en-US" dirty="0" smtClean="0"/>
              <a:t>Is it 30% of the semester grade?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530</Words>
  <Application>Microsoft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Default Design</vt:lpstr>
      <vt:lpstr>Notes on how to read a paper</vt:lpstr>
      <vt:lpstr>Why Are You Reading the Paper?</vt:lpstr>
      <vt:lpstr>What should I get out of reading a paper?</vt:lpstr>
      <vt:lpstr>Think about “Do Robots …”</vt:lpstr>
      <vt:lpstr>How to Read</vt:lpstr>
      <vt:lpstr>Pass 2</vt:lpstr>
      <vt:lpstr>Pass 3</vt:lpstr>
      <vt:lpstr>Pass 4</vt:lpstr>
      <vt:lpstr>How to read an assignment</vt:lpstr>
      <vt:lpstr>Steps</vt:lpstr>
    </vt:vector>
  </TitlesOfParts>
  <Company>Oregon Health &amp; Science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sheard-local</dc:creator>
  <cp:lastModifiedBy>Tim Sheard</cp:lastModifiedBy>
  <cp:revision>45</cp:revision>
  <dcterms:created xsi:type="dcterms:W3CDTF">2008-01-09T00:11:36Z</dcterms:created>
  <dcterms:modified xsi:type="dcterms:W3CDTF">2008-11-10T17:39:10Z</dcterms:modified>
</cp:coreProperties>
</file>