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 id="267" r:id="rId20"/>
    <p:sldId id="268"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8" d="100"/>
          <a:sy n="58" d="100"/>
        </p:scale>
        <p:origin x="-3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51DB82-9B6E-4E3F-9746-F94F87537479}" type="datetimeFigureOut">
              <a:rPr lang="en-US" smtClean="0"/>
              <a:t>10/6/2008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1DB82-9B6E-4E3F-9746-F94F87537479}" type="datetimeFigureOut">
              <a:rPr lang="en-US" smtClean="0"/>
              <a:t>10/6/2008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1DB82-9B6E-4E3F-9746-F94F87537479}" type="datetimeFigureOut">
              <a:rPr lang="en-US" smtClean="0"/>
              <a:t>10/6/2008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51DB82-9B6E-4E3F-9746-F94F87537479}" type="datetimeFigureOut">
              <a:rPr lang="en-US" smtClean="0"/>
              <a:t>10/6/2008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51DB82-9B6E-4E3F-9746-F94F87537479}" type="datetimeFigureOut">
              <a:rPr lang="en-US" smtClean="0"/>
              <a:t>10/6/2008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51DB82-9B6E-4E3F-9746-F94F87537479}" type="datetimeFigureOut">
              <a:rPr lang="en-US" smtClean="0"/>
              <a:t>10/6/2008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51DB82-9B6E-4E3F-9746-F94F87537479}" type="datetimeFigureOut">
              <a:rPr lang="en-US" smtClean="0"/>
              <a:t>10/6/2008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51DB82-9B6E-4E3F-9746-F94F87537479}" type="datetimeFigureOut">
              <a:rPr lang="en-US" smtClean="0"/>
              <a:t>10/6/2008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1DB82-9B6E-4E3F-9746-F94F87537479}" type="datetimeFigureOut">
              <a:rPr lang="en-US" smtClean="0"/>
              <a:t>10/6/2008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1DB82-9B6E-4E3F-9746-F94F87537479}" type="datetimeFigureOut">
              <a:rPr lang="en-US" smtClean="0"/>
              <a:t>10/6/2008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51DB82-9B6E-4E3F-9746-F94F87537479}" type="datetimeFigureOut">
              <a:rPr lang="en-US" smtClean="0"/>
              <a:t>10/6/2008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5860C6-5B9A-4E51-AFC7-5C60469831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1DB82-9B6E-4E3F-9746-F94F87537479}" type="datetimeFigureOut">
              <a:rPr lang="en-US" smtClean="0"/>
              <a:t>10/6/2008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860C6-5B9A-4E51-AFC7-5C60469831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Turing’s Paper</a:t>
            </a:r>
            <a:br>
              <a:rPr lang="en-US" dirty="0" smtClean="0"/>
            </a:br>
            <a:r>
              <a:rPr lang="en-US" dirty="0" smtClean="0"/>
              <a:t>Can Machines Think?</a:t>
            </a:r>
            <a:endParaRPr lang="en-US" dirty="0"/>
          </a:p>
        </p:txBody>
      </p:sp>
      <p:sp>
        <p:nvSpPr>
          <p:cNvPr id="3" name="Subtitle 2"/>
          <p:cNvSpPr>
            <a:spLocks noGrp="1"/>
          </p:cNvSpPr>
          <p:nvPr>
            <p:ph type="subTitle" idx="1"/>
          </p:nvPr>
        </p:nvSpPr>
        <p:spPr/>
        <p:txBody>
          <a:bodyPr/>
          <a:lstStyle/>
          <a:p>
            <a:r>
              <a:rPr lang="en-US" dirty="0" smtClean="0"/>
              <a:t>Freshman Inquiry</a:t>
            </a:r>
          </a:p>
          <a:p>
            <a:r>
              <a:rPr lang="en-US" dirty="0" smtClean="0"/>
              <a:t>Cyber </a:t>
            </a:r>
            <a:r>
              <a:rPr lang="en-US" dirty="0" err="1" smtClean="0"/>
              <a:t>Millenium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Machines of Turing’s day might contain </a:t>
            </a:r>
          </a:p>
          <a:p>
            <a:pPr lvl="1"/>
            <a:r>
              <a:rPr lang="en-US" dirty="0" smtClean="0"/>
              <a:t>10 </a:t>
            </a:r>
            <a:r>
              <a:rPr lang="en-US" baseline="30000" dirty="0" smtClean="0"/>
              <a:t>150,000 </a:t>
            </a:r>
            <a:r>
              <a:rPr lang="en-US" dirty="0" smtClean="0"/>
              <a:t>states</a:t>
            </a:r>
          </a:p>
          <a:p>
            <a:pPr lvl="1"/>
            <a:endParaRPr lang="en-US" dirty="0" smtClean="0"/>
          </a:p>
          <a:p>
            <a:r>
              <a:rPr lang="en-US" dirty="0" smtClean="0"/>
              <a:t>How many states in today’s machines?</a:t>
            </a:r>
          </a:p>
          <a:p>
            <a:r>
              <a:rPr lang="en-US" dirty="0" smtClean="0"/>
              <a:t>Do you think we can get enough complexity?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Contrary Views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Theological</a:t>
            </a:r>
          </a:p>
          <a:p>
            <a:r>
              <a:rPr lang="en-US" dirty="0" smtClean="0"/>
              <a:t>Head in the sand</a:t>
            </a:r>
          </a:p>
          <a:p>
            <a:r>
              <a:rPr lang="en-US" dirty="0" smtClean="0"/>
              <a:t>Mathematical</a:t>
            </a:r>
          </a:p>
          <a:p>
            <a:r>
              <a:rPr lang="en-US" dirty="0" smtClean="0"/>
              <a:t>Argument from Consciousness</a:t>
            </a:r>
          </a:p>
          <a:p>
            <a:r>
              <a:rPr lang="en-US" dirty="0" smtClean="0"/>
              <a:t>Argument form disability</a:t>
            </a:r>
          </a:p>
          <a:p>
            <a:r>
              <a:rPr lang="en-US" dirty="0" smtClean="0"/>
              <a:t>Lady Lovelace’s  objection</a:t>
            </a:r>
          </a:p>
          <a:p>
            <a:r>
              <a:rPr lang="en-US" dirty="0" smtClean="0"/>
              <a:t>Continuity of the Nervous system</a:t>
            </a:r>
          </a:p>
          <a:p>
            <a:r>
              <a:rPr lang="en-US" dirty="0" smtClean="0"/>
              <a:t>Informality of behavior</a:t>
            </a:r>
          </a:p>
          <a:p>
            <a:r>
              <a:rPr lang="en-US" dirty="0" smtClean="0"/>
              <a:t>Argument form ESP</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Theological</a:t>
            </a:r>
            <a:endParaRPr lang="en-US" dirty="0"/>
          </a:p>
        </p:txBody>
      </p:sp>
      <p:sp>
        <p:nvSpPr>
          <p:cNvPr id="3" name="Content Placeholder 2"/>
          <p:cNvSpPr>
            <a:spLocks noGrp="1"/>
          </p:cNvSpPr>
          <p:nvPr>
            <p:ph idx="1"/>
          </p:nvPr>
        </p:nvSpPr>
        <p:spPr/>
        <p:txBody>
          <a:bodyPr/>
          <a:lstStyle/>
          <a:p>
            <a:r>
              <a:rPr lang="en-US" dirty="0" smtClean="0"/>
              <a:t>Thinking is a function of man's immortal soul. </a:t>
            </a:r>
          </a:p>
          <a:p>
            <a:endParaRPr lang="en-US" dirty="0"/>
          </a:p>
          <a:p>
            <a:endParaRPr lang="en-US" dirty="0" smtClean="0"/>
          </a:p>
          <a:p>
            <a:r>
              <a:rPr lang="en-US" dirty="0" smtClean="0"/>
              <a:t>It appears to me that the argument quoted above implies a serious restriction of the omnipotence of the Almighty.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in the Sand</a:t>
            </a:r>
            <a:endParaRPr lang="en-US" dirty="0"/>
          </a:p>
        </p:txBody>
      </p:sp>
      <p:sp>
        <p:nvSpPr>
          <p:cNvPr id="3" name="Content Placeholder 2"/>
          <p:cNvSpPr>
            <a:spLocks noGrp="1"/>
          </p:cNvSpPr>
          <p:nvPr>
            <p:ph idx="1"/>
          </p:nvPr>
        </p:nvSpPr>
        <p:spPr/>
        <p:txBody>
          <a:bodyPr/>
          <a:lstStyle/>
          <a:p>
            <a:r>
              <a:rPr lang="en-US" dirty="0" smtClean="0"/>
              <a:t>“The consequences of machines thinking would be too dreadful. Let us hope and believe that they cannot do so."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a:t>
            </a:r>
            <a:endParaRPr lang="en-US" dirty="0"/>
          </a:p>
        </p:txBody>
      </p:sp>
      <p:sp>
        <p:nvSpPr>
          <p:cNvPr id="3" name="Content Placeholder 2"/>
          <p:cNvSpPr>
            <a:spLocks noGrp="1"/>
          </p:cNvSpPr>
          <p:nvPr>
            <p:ph idx="1"/>
          </p:nvPr>
        </p:nvSpPr>
        <p:spPr/>
        <p:txBody>
          <a:bodyPr/>
          <a:lstStyle/>
          <a:p>
            <a:r>
              <a:rPr lang="en-US" dirty="0" smtClean="0"/>
              <a:t>There are some problems that cannot be answered.</a:t>
            </a:r>
          </a:p>
          <a:p>
            <a:endParaRPr lang="en-US" dirty="0"/>
          </a:p>
          <a:p>
            <a:r>
              <a:rPr lang="en-US" dirty="0" smtClean="0"/>
              <a:t>The halting problem…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Consciousness</a:t>
            </a:r>
            <a:endParaRPr lang="en-US" dirty="0"/>
          </a:p>
        </p:txBody>
      </p:sp>
      <p:sp>
        <p:nvSpPr>
          <p:cNvPr id="3" name="Content Placeholder 2"/>
          <p:cNvSpPr>
            <a:spLocks noGrp="1"/>
          </p:cNvSpPr>
          <p:nvPr>
            <p:ph idx="1"/>
          </p:nvPr>
        </p:nvSpPr>
        <p:spPr/>
        <p:txBody>
          <a:bodyPr/>
          <a:lstStyle/>
          <a:p>
            <a:r>
              <a:rPr lang="en-US" dirty="0" smtClean="0"/>
              <a:t>"Not until a machine can write a sonnet or compose a concerto because of thoughts and emotions felt, and not by the chance fall of symbols, could we agree that machine equals brain.”</a:t>
            </a:r>
          </a:p>
          <a:p>
            <a:endParaRPr lang="en-US" dirty="0"/>
          </a:p>
          <a:p>
            <a:r>
              <a:rPr lang="en-US" dirty="0" smtClean="0"/>
              <a:t>The game …</a:t>
            </a:r>
          </a:p>
          <a:p>
            <a:r>
              <a:rPr lang="en-US" dirty="0" smtClean="0"/>
              <a:t>Can we tell if “john” is thinking?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Disabilities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can never make a machine do X</a:t>
            </a:r>
          </a:p>
          <a:p>
            <a:pPr lvl="1"/>
            <a:r>
              <a:rPr lang="en-US" dirty="0" smtClean="0"/>
              <a:t>Be kind, </a:t>
            </a:r>
            <a:r>
              <a:rPr lang="en-US" dirty="0" err="1" smtClean="0"/>
              <a:t>resourcefull</a:t>
            </a:r>
            <a:r>
              <a:rPr lang="en-US" dirty="0" smtClean="0"/>
              <a:t>, </a:t>
            </a:r>
            <a:r>
              <a:rPr lang="en-US" dirty="0" err="1" smtClean="0"/>
              <a:t>beautifu</a:t>
            </a:r>
            <a:r>
              <a:rPr lang="en-US" dirty="0" smtClean="0"/>
              <a:t>, friendly, have a sense of </a:t>
            </a:r>
            <a:r>
              <a:rPr lang="en-US" dirty="0" err="1" smtClean="0"/>
              <a:t>humour</a:t>
            </a:r>
            <a:r>
              <a:rPr lang="en-US" dirty="0" smtClean="0"/>
              <a:t>, tell right from wrong, make mistakes, fall in love, enjoy strawberries and cream, make some one fall in love with it, be the subject of its own thought …</a:t>
            </a:r>
          </a:p>
          <a:p>
            <a:endParaRPr lang="en-US" dirty="0"/>
          </a:p>
          <a:p>
            <a:r>
              <a:rPr lang="en-US" dirty="0" smtClean="0"/>
              <a:t>Scientific induction – every machine I have ever seen cannot do these things, so there will never be a machine that can…</a:t>
            </a:r>
          </a:p>
          <a:p>
            <a:r>
              <a:rPr lang="en-US" dirty="0" smtClean="0"/>
              <a:t>States and the complexity issue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Lady Lovelace’s objection</a:t>
            </a:r>
            <a:endParaRPr lang="en-US" dirty="0"/>
          </a:p>
        </p:txBody>
      </p:sp>
      <p:sp>
        <p:nvSpPr>
          <p:cNvPr id="3" name="Content Placeholder 2"/>
          <p:cNvSpPr>
            <a:spLocks noGrp="1"/>
          </p:cNvSpPr>
          <p:nvPr>
            <p:ph idx="1"/>
          </p:nvPr>
        </p:nvSpPr>
        <p:spPr/>
        <p:txBody>
          <a:bodyPr/>
          <a:lstStyle/>
          <a:p>
            <a:r>
              <a:rPr lang="en-US" dirty="0" smtClean="0"/>
              <a:t>"The Analytical Engine has no pretensions to </a:t>
            </a:r>
            <a:r>
              <a:rPr lang="en-US" i="1" dirty="0" smtClean="0"/>
              <a:t>originate</a:t>
            </a:r>
            <a:r>
              <a:rPr lang="en-US" dirty="0" smtClean="0"/>
              <a:t> anything. It can do </a:t>
            </a:r>
            <a:r>
              <a:rPr lang="en-US" i="1" dirty="0" smtClean="0"/>
              <a:t>whatever we know how to order it</a:t>
            </a:r>
            <a:r>
              <a:rPr lang="en-US" dirty="0" smtClean="0"/>
              <a:t> to perform" (her italics).”</a:t>
            </a:r>
          </a:p>
          <a:p>
            <a:endParaRPr lang="en-US" dirty="0"/>
          </a:p>
          <a:p>
            <a:r>
              <a:rPr lang="en-US" dirty="0" smtClean="0"/>
              <a:t>We have to know how to do it, before we can tell a machine how to do it.</a:t>
            </a:r>
          </a:p>
          <a:p>
            <a:r>
              <a:rPr lang="en-US" dirty="0" smtClean="0"/>
              <a:t>There are some things where we don’t know how we do them, hence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Continuity of the Nervous system</a:t>
            </a:r>
            <a:endParaRPr lang="en-US" dirty="0"/>
          </a:p>
        </p:txBody>
      </p:sp>
      <p:sp>
        <p:nvSpPr>
          <p:cNvPr id="3" name="Content Placeholder 2"/>
          <p:cNvSpPr>
            <a:spLocks noGrp="1"/>
          </p:cNvSpPr>
          <p:nvPr>
            <p:ph idx="1"/>
          </p:nvPr>
        </p:nvSpPr>
        <p:spPr/>
        <p:txBody>
          <a:bodyPr/>
          <a:lstStyle/>
          <a:p>
            <a:r>
              <a:rPr lang="en-US" dirty="0" smtClean="0"/>
              <a:t>Discrete </a:t>
            </a:r>
            <a:r>
              <a:rPr lang="en-US" dirty="0" err="1" smtClean="0"/>
              <a:t>vs</a:t>
            </a:r>
            <a:r>
              <a:rPr lang="en-US" dirty="0" smtClean="0"/>
              <a:t> continuous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Arguments</a:t>
            </a:r>
            <a:endParaRPr lang="en-US" dirty="0"/>
          </a:p>
        </p:txBody>
      </p:sp>
      <p:sp>
        <p:nvSpPr>
          <p:cNvPr id="3" name="Content Placeholder 2"/>
          <p:cNvSpPr>
            <a:spLocks noGrp="1"/>
          </p:cNvSpPr>
          <p:nvPr>
            <p:ph idx="1"/>
          </p:nvPr>
        </p:nvSpPr>
        <p:spPr/>
        <p:txBody>
          <a:bodyPr/>
          <a:lstStyle/>
          <a:p>
            <a:r>
              <a:rPr lang="en-US" dirty="0" smtClean="0"/>
              <a:t>The critical size issue</a:t>
            </a:r>
          </a:p>
          <a:p>
            <a:r>
              <a:rPr lang="en-US" dirty="0" smtClean="0"/>
              <a:t>Skin of the onion analogy</a:t>
            </a:r>
          </a:p>
          <a:p>
            <a:r>
              <a:rPr lang="en-US" dirty="0" smtClean="0"/>
              <a:t>Complexity of programming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Machines Think?</a:t>
            </a:r>
            <a:endParaRPr lang="en-US" dirty="0"/>
          </a:p>
        </p:txBody>
      </p:sp>
      <p:sp>
        <p:nvSpPr>
          <p:cNvPr id="3" name="Content Placeholder 2"/>
          <p:cNvSpPr>
            <a:spLocks noGrp="1"/>
          </p:cNvSpPr>
          <p:nvPr>
            <p:ph idx="1"/>
          </p:nvPr>
        </p:nvSpPr>
        <p:spPr/>
        <p:txBody>
          <a:bodyPr/>
          <a:lstStyle/>
          <a:p>
            <a:r>
              <a:rPr lang="en-US" dirty="0" smtClean="0"/>
              <a:t>Can we answer this question?</a:t>
            </a:r>
          </a:p>
          <a:p>
            <a:r>
              <a:rPr lang="en-US" dirty="0" smtClean="0"/>
              <a:t>If not, what question </a:t>
            </a:r>
            <a:r>
              <a:rPr lang="en-US" dirty="0"/>
              <a:t>m</a:t>
            </a:r>
            <a:r>
              <a:rPr lang="en-US" dirty="0" smtClean="0"/>
              <a:t>ight we answer instead?</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Machines</a:t>
            </a:r>
            <a:endParaRPr lang="en-US" dirty="0"/>
          </a:p>
        </p:txBody>
      </p:sp>
      <p:sp>
        <p:nvSpPr>
          <p:cNvPr id="3" name="Content Placeholder 2"/>
          <p:cNvSpPr>
            <a:spLocks noGrp="1"/>
          </p:cNvSpPr>
          <p:nvPr>
            <p:ph idx="1"/>
          </p:nvPr>
        </p:nvSpPr>
        <p:spPr/>
        <p:txBody>
          <a:bodyPr/>
          <a:lstStyle/>
          <a:p>
            <a:r>
              <a:rPr lang="en-US" dirty="0" smtClean="0"/>
              <a:t>Initial state of the mind (at birth)</a:t>
            </a:r>
          </a:p>
          <a:p>
            <a:r>
              <a:rPr lang="en-US" dirty="0" smtClean="0"/>
              <a:t>The education to which it has been subjected</a:t>
            </a:r>
          </a:p>
          <a:p>
            <a:r>
              <a:rPr lang="en-US" dirty="0" smtClean="0"/>
              <a:t>Other experience (not education)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for thought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may hope that machines will eventually compete with men in all purely intellectual fields. But which are the best ones to start with? Even this is a difficult decision. </a:t>
            </a:r>
          </a:p>
          <a:p>
            <a:r>
              <a:rPr lang="en-US" dirty="0" smtClean="0"/>
              <a:t>Many people think that a very abstract activity, like the playing of chess, would be best. </a:t>
            </a:r>
          </a:p>
          <a:p>
            <a:r>
              <a:rPr lang="en-US" dirty="0" smtClean="0"/>
              <a:t>It can also be maintained that it is best to provide the machine with the best sense organs that money can buy, and then teach it to understand and speak English. This process could follow the normal teaching of a child. Things would be pointed out and named, etc.</a:t>
            </a:r>
          </a:p>
          <a:p>
            <a:r>
              <a:rPr lang="en-US" dirty="0" smtClean="0"/>
              <a:t> Again I do not know what the right answer is, but I think both approaches should be tried.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Game</a:t>
            </a:r>
            <a:endParaRPr lang="en-US" dirty="0"/>
          </a:p>
        </p:txBody>
      </p:sp>
      <p:sp>
        <p:nvSpPr>
          <p:cNvPr id="3" name="Content Placeholder 2"/>
          <p:cNvSpPr>
            <a:spLocks noGrp="1"/>
          </p:cNvSpPr>
          <p:nvPr>
            <p:ph idx="1"/>
          </p:nvPr>
        </p:nvSpPr>
        <p:spPr/>
        <p:txBody>
          <a:bodyPr/>
          <a:lstStyle/>
          <a:p>
            <a:pPr>
              <a:buNone/>
            </a:pPr>
            <a:r>
              <a:rPr lang="en-US" dirty="0" smtClean="0"/>
              <a:t>Players A and B, the interrogator</a:t>
            </a:r>
            <a:endParaRPr lang="en-US" dirty="0"/>
          </a:p>
          <a:p>
            <a:pPr>
              <a:buNone/>
            </a:pPr>
            <a:endParaRPr lang="en-US" dirty="0"/>
          </a:p>
          <a:p>
            <a:pPr>
              <a:buNone/>
            </a:pPr>
            <a:r>
              <a:rPr lang="en-US" dirty="0" smtClean="0"/>
              <a:t>Choose who is telling the truth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machine?</a:t>
            </a:r>
            <a:endParaRPr lang="en-US" dirty="0"/>
          </a:p>
        </p:txBody>
      </p:sp>
      <p:sp>
        <p:nvSpPr>
          <p:cNvPr id="3" name="Content Placeholder 2"/>
          <p:cNvSpPr>
            <a:spLocks noGrp="1"/>
          </p:cNvSpPr>
          <p:nvPr>
            <p:ph idx="1"/>
          </p:nvPr>
        </p:nvSpPr>
        <p:spPr/>
        <p:txBody>
          <a:bodyPr/>
          <a:lstStyle/>
          <a:p>
            <a:r>
              <a:rPr lang="en-US" dirty="0" smtClean="0"/>
              <a:t>All possible machines</a:t>
            </a:r>
          </a:p>
          <a:p>
            <a:r>
              <a:rPr lang="en-US" dirty="0" smtClean="0"/>
              <a:t>Exclude people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Computers</a:t>
            </a:r>
            <a:endParaRPr lang="en-US" dirty="0"/>
          </a:p>
        </p:txBody>
      </p:sp>
      <p:sp>
        <p:nvSpPr>
          <p:cNvPr id="3" name="Content Placeholder 2"/>
          <p:cNvSpPr>
            <a:spLocks noGrp="1"/>
          </p:cNvSpPr>
          <p:nvPr>
            <p:ph idx="1"/>
          </p:nvPr>
        </p:nvSpPr>
        <p:spPr/>
        <p:txBody>
          <a:bodyPr/>
          <a:lstStyle/>
          <a:p>
            <a:r>
              <a:rPr lang="en-US" dirty="0" smtClean="0"/>
              <a:t>Store</a:t>
            </a:r>
          </a:p>
          <a:p>
            <a:pPr lvl="1"/>
            <a:r>
              <a:rPr lang="en-US" dirty="0" smtClean="0"/>
              <a:t>Write down  </a:t>
            </a:r>
            <a:r>
              <a:rPr lang="en-US" dirty="0" smtClean="0"/>
              <a:t>48593  in </a:t>
            </a:r>
            <a:r>
              <a:rPr lang="en-US" dirty="0" smtClean="0"/>
              <a:t>location 234 </a:t>
            </a:r>
          </a:p>
          <a:p>
            <a:r>
              <a:rPr lang="en-US" dirty="0" smtClean="0"/>
              <a:t>Executive unit</a:t>
            </a:r>
          </a:p>
          <a:p>
            <a:pPr lvl="1"/>
            <a:r>
              <a:rPr lang="en-US" dirty="0" smtClean="0"/>
              <a:t>Multiply 567438 by 48593</a:t>
            </a:r>
          </a:p>
          <a:p>
            <a:r>
              <a:rPr lang="en-US" dirty="0" smtClean="0"/>
              <a:t>Control</a:t>
            </a:r>
          </a:p>
          <a:p>
            <a:pPr lvl="1"/>
            <a:r>
              <a:rPr lang="en-US" dirty="0" smtClean="0"/>
              <a:t>Now obey the instruction stored in position 5606, and continue from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Turing say this?</a:t>
            </a:r>
            <a:endParaRPr lang="en-US" dirty="0"/>
          </a:p>
        </p:txBody>
      </p:sp>
      <p:sp>
        <p:nvSpPr>
          <p:cNvPr id="3" name="Content Placeholder 2"/>
          <p:cNvSpPr>
            <a:spLocks noGrp="1"/>
          </p:cNvSpPr>
          <p:nvPr>
            <p:ph idx="1"/>
          </p:nvPr>
        </p:nvSpPr>
        <p:spPr/>
        <p:txBody>
          <a:bodyPr/>
          <a:lstStyle/>
          <a:p>
            <a:r>
              <a:rPr lang="en-US" dirty="0" smtClean="0"/>
              <a:t>The reader must accept it as a fact that digital computers can be constructed, and indeed have been constructed,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fact that Babbage's Analytical Engine was to be entirely mechanical will help us to rid ourselves of a superstition. Importance is often attached to the fact that modern digital computers are electrical, and that the nervous system also is electrical. Since Babbage's machine was not electrical, and since all digital computers are in a sense equivalent, we see that this use of electricity cannot be of theoretical importance. </a:t>
            </a:r>
          </a:p>
          <a:p>
            <a:r>
              <a:rPr lang="en-US" dirty="0" smtClean="0"/>
              <a:t>Of course electricity usually comes in where fast </a:t>
            </a:r>
            <a:r>
              <a:rPr lang="en-US" dirty="0" err="1" smtClean="0"/>
              <a:t>signalling</a:t>
            </a:r>
            <a:r>
              <a:rPr lang="en-US" dirty="0" smtClean="0"/>
              <a:t> is concerned, so that it is not surprising that we find it in both these connections.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Universal Machine</a:t>
            </a:r>
            <a:endParaRPr lang="en-US" dirty="0"/>
          </a:p>
        </p:txBody>
      </p:sp>
      <p:sp>
        <p:nvSpPr>
          <p:cNvPr id="3" name="Content Placeholder 2"/>
          <p:cNvSpPr>
            <a:spLocks noGrp="1"/>
          </p:cNvSpPr>
          <p:nvPr>
            <p:ph idx="1"/>
          </p:nvPr>
        </p:nvSpPr>
        <p:spPr/>
        <p:txBody>
          <a:bodyPr/>
          <a:lstStyle/>
          <a:p>
            <a:r>
              <a:rPr lang="en-US" dirty="0" smtClean="0"/>
              <a:t>There exists a computer program, that can mimic all other computer programs.</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Machines</a:t>
            </a:r>
            <a:endParaRPr lang="en-US" dirty="0"/>
          </a:p>
        </p:txBody>
      </p:sp>
      <p:sp>
        <p:nvSpPr>
          <p:cNvPr id="3" name="Content Placeholder 2"/>
          <p:cNvSpPr>
            <a:spLocks noGrp="1"/>
          </p:cNvSpPr>
          <p:nvPr>
            <p:ph idx="1"/>
          </p:nvPr>
        </p:nvSpPr>
        <p:spPr>
          <a:xfrm>
            <a:off x="457200" y="1600201"/>
            <a:ext cx="8458200" cy="609600"/>
          </a:xfrm>
        </p:spPr>
        <p:txBody>
          <a:bodyPr>
            <a:normAutofit/>
          </a:bodyPr>
          <a:lstStyle/>
          <a:p>
            <a:r>
              <a:rPr lang="en-US" dirty="0" smtClean="0"/>
              <a:t>More states generally means more complexity</a:t>
            </a:r>
          </a:p>
          <a:p>
            <a:endParaRPr lang="en-US" dirty="0"/>
          </a:p>
        </p:txBody>
      </p:sp>
      <p:sp>
        <p:nvSpPr>
          <p:cNvPr id="4" name="Oval 3"/>
          <p:cNvSpPr/>
          <p:nvPr/>
        </p:nvSpPr>
        <p:spPr>
          <a:xfrm>
            <a:off x="3733800" y="30480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5" name="Oval 4"/>
          <p:cNvSpPr/>
          <p:nvPr/>
        </p:nvSpPr>
        <p:spPr>
          <a:xfrm>
            <a:off x="6400800" y="29718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 name="Oval 5"/>
          <p:cNvSpPr/>
          <p:nvPr/>
        </p:nvSpPr>
        <p:spPr>
          <a:xfrm>
            <a:off x="6781800" y="52578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7" name="Oval 6"/>
          <p:cNvSpPr/>
          <p:nvPr/>
        </p:nvSpPr>
        <p:spPr>
          <a:xfrm>
            <a:off x="3733800" y="55626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1" name="Straight Arrow Connector 10"/>
          <p:cNvCxnSpPr>
            <a:stCxn id="5" idx="4"/>
            <a:endCxn id="6" idx="0"/>
          </p:cNvCxnSpPr>
          <p:nvPr/>
        </p:nvCxnSpPr>
        <p:spPr>
          <a:xfrm rot="16200000" flipH="1">
            <a:off x="6210300" y="42672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6"/>
          </p:cNvCxnSpPr>
          <p:nvPr/>
        </p:nvCxnSpPr>
        <p:spPr>
          <a:xfrm rot="10800000" flipV="1">
            <a:off x="4572000" y="56007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6" idx="1"/>
          </p:cNvCxnSpPr>
          <p:nvPr/>
        </p:nvCxnSpPr>
        <p:spPr>
          <a:xfrm rot="5400000" flipH="1" flipV="1">
            <a:off x="5426543" y="4084591"/>
            <a:ext cx="204367" cy="2751652"/>
          </a:xfrm>
          <a:prstGeom prst="curvedConnector3">
            <a:avLst>
              <a:gd name="adj1" fmla="val 26100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a:endCxn id="4" idx="4"/>
          </p:cNvCxnSpPr>
          <p:nvPr/>
        </p:nvCxnSpPr>
        <p:spPr>
          <a:xfrm rot="5400000" flipH="1" flipV="1">
            <a:off x="3040110" y="4550243"/>
            <a:ext cx="1929233" cy="296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7"/>
            <a:endCxn id="5" idx="1"/>
          </p:cNvCxnSpPr>
          <p:nvPr/>
        </p:nvCxnSpPr>
        <p:spPr>
          <a:xfrm rot="5400000" flipH="1" flipV="1">
            <a:off x="5448300" y="2073181"/>
            <a:ext cx="76200" cy="20743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95800" y="2514600"/>
            <a:ext cx="1981200" cy="646331"/>
          </a:xfrm>
          <a:prstGeom prst="rect">
            <a:avLst/>
          </a:prstGeom>
          <a:noFill/>
        </p:spPr>
        <p:txBody>
          <a:bodyPr wrap="square" rtlCol="0">
            <a:spAutoFit/>
          </a:bodyPr>
          <a:lstStyle/>
          <a:p>
            <a:r>
              <a:rPr lang="en-US" dirty="0" smtClean="0"/>
              <a:t>Choose a topic for a paragraph</a:t>
            </a:r>
            <a:endParaRPr lang="en-US" dirty="0"/>
          </a:p>
        </p:txBody>
      </p:sp>
      <p:sp>
        <p:nvSpPr>
          <p:cNvPr id="21" name="TextBox 20"/>
          <p:cNvSpPr txBox="1"/>
          <p:nvPr/>
        </p:nvSpPr>
        <p:spPr>
          <a:xfrm>
            <a:off x="7010400" y="3974068"/>
            <a:ext cx="1981200" cy="369332"/>
          </a:xfrm>
          <a:prstGeom prst="rect">
            <a:avLst/>
          </a:prstGeom>
          <a:noFill/>
        </p:spPr>
        <p:txBody>
          <a:bodyPr wrap="square" rtlCol="0">
            <a:spAutoFit/>
          </a:bodyPr>
          <a:lstStyle/>
          <a:p>
            <a:r>
              <a:rPr lang="en-US" dirty="0" smtClean="0"/>
              <a:t>Create  an outline</a:t>
            </a:r>
            <a:endParaRPr lang="en-US" dirty="0"/>
          </a:p>
        </p:txBody>
      </p:sp>
      <p:sp>
        <p:nvSpPr>
          <p:cNvPr id="22" name="TextBox 21"/>
          <p:cNvSpPr txBox="1"/>
          <p:nvPr/>
        </p:nvSpPr>
        <p:spPr>
          <a:xfrm>
            <a:off x="4953000" y="5955268"/>
            <a:ext cx="1981200" cy="369332"/>
          </a:xfrm>
          <a:prstGeom prst="rect">
            <a:avLst/>
          </a:prstGeom>
          <a:noFill/>
        </p:spPr>
        <p:txBody>
          <a:bodyPr wrap="square" rtlCol="0">
            <a:spAutoFit/>
          </a:bodyPr>
          <a:lstStyle/>
          <a:p>
            <a:r>
              <a:rPr lang="en-US" dirty="0" smtClean="0"/>
              <a:t>Expand an idea</a:t>
            </a:r>
            <a:endParaRPr lang="en-US" dirty="0"/>
          </a:p>
        </p:txBody>
      </p:sp>
      <p:sp>
        <p:nvSpPr>
          <p:cNvPr id="23" name="TextBox 22"/>
          <p:cNvSpPr txBox="1"/>
          <p:nvPr/>
        </p:nvSpPr>
        <p:spPr>
          <a:xfrm>
            <a:off x="4724400" y="4736068"/>
            <a:ext cx="1981200" cy="369332"/>
          </a:xfrm>
          <a:prstGeom prst="rect">
            <a:avLst/>
          </a:prstGeom>
          <a:noFill/>
        </p:spPr>
        <p:txBody>
          <a:bodyPr wrap="square" rtlCol="0">
            <a:spAutoFit/>
          </a:bodyPr>
          <a:lstStyle/>
          <a:p>
            <a:r>
              <a:rPr lang="en-US" dirty="0" smtClean="0"/>
              <a:t>Polish text</a:t>
            </a:r>
            <a:endParaRPr lang="en-US" dirty="0"/>
          </a:p>
        </p:txBody>
      </p:sp>
      <p:sp>
        <p:nvSpPr>
          <p:cNvPr id="24" name="TextBox 23"/>
          <p:cNvSpPr txBox="1"/>
          <p:nvPr/>
        </p:nvSpPr>
        <p:spPr>
          <a:xfrm>
            <a:off x="2819400" y="4267200"/>
            <a:ext cx="1981200" cy="369332"/>
          </a:xfrm>
          <a:prstGeom prst="rect">
            <a:avLst/>
          </a:prstGeom>
          <a:noFill/>
        </p:spPr>
        <p:txBody>
          <a:bodyPr wrap="square" rtlCol="0">
            <a:spAutoFit/>
          </a:bodyPr>
          <a:lstStyle/>
          <a:p>
            <a:r>
              <a:rPr lang="en-US" dirty="0" smtClean="0"/>
              <a:t>Review main idea</a:t>
            </a:r>
            <a:endParaRPr lang="en-US" dirty="0"/>
          </a:p>
        </p:txBody>
      </p:sp>
      <p:sp>
        <p:nvSpPr>
          <p:cNvPr id="25" name="Oval 24"/>
          <p:cNvSpPr/>
          <p:nvPr/>
        </p:nvSpPr>
        <p:spPr>
          <a:xfrm>
            <a:off x="1524000" y="2971800"/>
            <a:ext cx="8382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7" name="Straight Arrow Connector 26"/>
          <p:cNvCxnSpPr>
            <a:endCxn id="25" idx="6"/>
          </p:cNvCxnSpPr>
          <p:nvPr/>
        </p:nvCxnSpPr>
        <p:spPr>
          <a:xfrm rot="10800000">
            <a:off x="2362200" y="3314700"/>
            <a:ext cx="1295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62200" y="2895600"/>
            <a:ext cx="1981200" cy="369332"/>
          </a:xfrm>
          <a:prstGeom prst="rect">
            <a:avLst/>
          </a:prstGeom>
          <a:noFill/>
        </p:spPr>
        <p:txBody>
          <a:bodyPr wrap="square" rtlCol="0">
            <a:spAutoFit/>
          </a:bodyPr>
          <a:lstStyle/>
          <a:p>
            <a:r>
              <a:rPr lang="en-US" dirty="0" smtClean="0"/>
              <a:t>Conclusion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763</Words>
  <Application>Microsoft Office PowerPoint</Application>
  <PresentationFormat>On-screen Show (4:3)</PresentationFormat>
  <Paragraphs>97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Turing’s Paper Can Machines Think?</vt:lpstr>
      <vt:lpstr>Can Machines Think?</vt:lpstr>
      <vt:lpstr>The Game</vt:lpstr>
      <vt:lpstr>What is a machine?</vt:lpstr>
      <vt:lpstr>Digital Computers</vt:lpstr>
      <vt:lpstr>Why does Turing say this?</vt:lpstr>
      <vt:lpstr>Slide 7</vt:lpstr>
      <vt:lpstr>The Universal Machine</vt:lpstr>
      <vt:lpstr>State Machines</vt:lpstr>
      <vt:lpstr>Complexity</vt:lpstr>
      <vt:lpstr>Contrary Views</vt:lpstr>
      <vt:lpstr>Theological</vt:lpstr>
      <vt:lpstr>Head in the Sand</vt:lpstr>
      <vt:lpstr>Mathematical</vt:lpstr>
      <vt:lpstr>Consciousness</vt:lpstr>
      <vt:lpstr>Disabilities</vt:lpstr>
      <vt:lpstr>Lady Lovelace’s objection</vt:lpstr>
      <vt:lpstr>Continuity of the Nervous system</vt:lpstr>
      <vt:lpstr>Positive Arguments</vt:lpstr>
      <vt:lpstr>Learning Machines</vt:lpstr>
      <vt:lpstr>Food for thought</vt:lpstr>
    </vt:vector>
  </TitlesOfParts>
  <Company>Portland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Turing’s Paper Can Machines Think?</dc:title>
  <dc:creator>Tim Sheard</dc:creator>
  <cp:lastModifiedBy>Tim Sheard</cp:lastModifiedBy>
  <cp:revision>24</cp:revision>
  <dcterms:created xsi:type="dcterms:W3CDTF">2008-10-06T17:54:16Z</dcterms:created>
  <dcterms:modified xsi:type="dcterms:W3CDTF">2008-10-06T18:35:26Z</dcterms:modified>
</cp:coreProperties>
</file>