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60" r:id="rId3"/>
    <p:sldId id="261" r:id="rId4"/>
    <p:sldId id="280" r:id="rId5"/>
    <p:sldId id="263" r:id="rId6"/>
    <p:sldId id="264" r:id="rId7"/>
    <p:sldId id="262" r:id="rId8"/>
    <p:sldId id="265" r:id="rId9"/>
    <p:sldId id="270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81" r:id="rId18"/>
    <p:sldId id="282" r:id="rId19"/>
    <p:sldId id="296" r:id="rId20"/>
    <p:sldId id="283" r:id="rId21"/>
    <p:sldId id="297" r:id="rId22"/>
    <p:sldId id="300" r:id="rId23"/>
    <p:sldId id="298" r:id="rId24"/>
    <p:sldId id="299" r:id="rId25"/>
    <p:sldId id="301" r:id="rId26"/>
    <p:sldId id="30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56700" cy="6870700"/>
  <p:notesSz cx="71374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07" autoAdjust="0"/>
    <p:restoredTop sz="90863" autoAdjust="0"/>
  </p:normalViewPr>
  <p:slideViewPr>
    <p:cSldViewPr>
      <p:cViewPr>
        <p:scale>
          <a:sx n="100" d="100"/>
          <a:sy n="100" d="100"/>
        </p:scale>
        <p:origin x="-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377950" y="217488"/>
            <a:ext cx="4394200" cy="414337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225" tIns="45303" rIns="92225" bIns="45303" anchor="ctr">
            <a:spAutoFit/>
          </a:bodyPr>
          <a:lstStyle/>
          <a:p>
            <a:pPr algn="ctr" defTabSz="931863">
              <a:lnSpc>
                <a:spcPct val="100000"/>
              </a:lnSpc>
              <a:spcBef>
                <a:spcPct val="0"/>
              </a:spcBef>
            </a:pPr>
            <a:r>
              <a:rPr lang="en-US" sz="1800" b="1">
                <a:solidFill>
                  <a:schemeClr val="tx2"/>
                </a:solidFill>
                <a:latin typeface="Arial" pitchFamily="34" charset="0"/>
              </a:rPr>
              <a:t>CSE 569, Scholarship Skills, Lecture 1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3305175" y="8791575"/>
            <a:ext cx="554038" cy="44767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4719" tIns="25888" rIns="64719" bIns="25888" anchor="ctr">
            <a:spAutoFit/>
          </a:bodyPr>
          <a:lstStyle/>
          <a:p>
            <a:pPr algn="ctr" defTabSz="931863">
              <a:lnSpc>
                <a:spcPct val="94000"/>
              </a:lnSpc>
              <a:spcBef>
                <a:spcPct val="0"/>
              </a:spcBef>
            </a:pPr>
            <a:fld id="{A564E0A6-2E22-419A-902D-F7FC552199F5}" type="slidenum">
              <a:rPr lang="en-US" sz="2400" b="1">
                <a:solidFill>
                  <a:schemeClr val="tx2"/>
                </a:solidFill>
                <a:latin typeface="Arial" pitchFamily="34" charset="0"/>
              </a:rPr>
              <a:pPr algn="ctr" defTabSz="931863">
                <a:lnSpc>
                  <a:spcPct val="94000"/>
                </a:lnSpc>
                <a:spcBef>
                  <a:spcPct val="0"/>
                </a:spcBef>
              </a:pPr>
              <a:t>‹#›</a:t>
            </a:fld>
            <a:endParaRPr lang="en-US" sz="2400" b="1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422775" y="8723313"/>
            <a:ext cx="2392363" cy="55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4719" tIns="25888" rIns="64719" bIns="25888">
            <a:spAutoFit/>
          </a:bodyPr>
          <a:lstStyle/>
          <a:p>
            <a:pPr marL="349250" indent="-349250" defTabSz="931863">
              <a:lnSpc>
                <a:spcPct val="111000"/>
              </a:lnSpc>
              <a:spcBef>
                <a:spcPct val="56000"/>
              </a:spcBef>
            </a:pPr>
            <a:r>
              <a:rPr lang="en-US" sz="1200" b="1">
                <a:solidFill>
                  <a:schemeClr val="tx2"/>
                </a:solidFill>
                <a:latin typeface="Arial" pitchFamily="34" charset="0"/>
              </a:rPr>
              <a:t>© 1996, 1997, 1999, 2000</a:t>
            </a:r>
          </a:p>
          <a:p>
            <a:pPr marL="349250" indent="-349250" defTabSz="931863">
              <a:lnSpc>
                <a:spcPct val="111000"/>
              </a:lnSpc>
              <a:spcBef>
                <a:spcPct val="56000"/>
              </a:spcBef>
            </a:pPr>
            <a:r>
              <a:rPr lang="en-US" sz="1200" b="1">
                <a:solidFill>
                  <a:schemeClr val="tx2"/>
                </a:solidFill>
                <a:latin typeface="Arial" pitchFamily="34" charset="0"/>
              </a:rPr>
              <a:t>David Maier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608013"/>
            <a:ext cx="4675188" cy="3508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388" y="2133600"/>
            <a:ext cx="7781925" cy="1473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88" y="3894138"/>
            <a:ext cx="6410325" cy="17557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050" y="304800"/>
            <a:ext cx="17907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6950" y="304800"/>
            <a:ext cx="5219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414838"/>
            <a:ext cx="7781925" cy="13652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2911475"/>
            <a:ext cx="7781925" cy="1503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950" y="1219200"/>
            <a:ext cx="3505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219200"/>
            <a:ext cx="3505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4230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8288"/>
            <a:ext cx="40465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8"/>
            <a:ext cx="4046538" cy="3957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375" y="1538288"/>
            <a:ext cx="4048125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375" y="2179638"/>
            <a:ext cx="4048125" cy="3957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13075" cy="116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3" y="273050"/>
            <a:ext cx="5119687" cy="5864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8275"/>
            <a:ext cx="3013075" cy="469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463" y="4810125"/>
            <a:ext cx="54927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5463" y="614363"/>
            <a:ext cx="5492750" cy="4122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463" y="5376863"/>
            <a:ext cx="5492750" cy="806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0350" y="304800"/>
            <a:ext cx="1030288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77800" y="177800"/>
            <a:ext cx="8801100" cy="6489700"/>
          </a:xfrm>
          <a:prstGeom prst="roundRect">
            <a:avLst>
              <a:gd name="adj" fmla="val 12495"/>
            </a:avLst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28" name="Rectangle 4"/>
          <p:cNvSpPr>
            <a:spLocks noChangeArrowheads="1"/>
          </p:cNvSpPr>
          <p:nvPr/>
        </p:nvSpPr>
        <p:spPr bwMode="auto">
          <a:xfrm>
            <a:off x="1444625" y="69850"/>
            <a:ext cx="2541588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</a:pPr>
            <a:r>
              <a:rPr lang="en-US" sz="1200" b="1">
                <a:solidFill>
                  <a:schemeClr val="tx2"/>
                </a:solidFill>
                <a:latin typeface="Arial" pitchFamily="34" charset="0"/>
              </a:rPr>
              <a:t>Automata and Formal Languages</a:t>
            </a:r>
          </a:p>
        </p:txBody>
      </p:sp>
      <p:sp useBgFill="1">
        <p:nvSpPr>
          <p:cNvPr id="1029" name="Rectangle 5"/>
          <p:cNvSpPr>
            <a:spLocks noChangeArrowheads="1"/>
          </p:cNvSpPr>
          <p:nvPr/>
        </p:nvSpPr>
        <p:spPr bwMode="auto">
          <a:xfrm>
            <a:off x="6403975" y="6559550"/>
            <a:ext cx="957263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</a:pPr>
            <a:r>
              <a:rPr lang="en-US" sz="1200" b="1">
                <a:solidFill>
                  <a:schemeClr val="tx2"/>
                </a:solidFill>
                <a:latin typeface="Arial" pitchFamily="34" charset="0"/>
              </a:rPr>
              <a:t>Tim Sheard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29650" y="6457950"/>
            <a:ext cx="673100" cy="4302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4000"/>
              </a:lnSpc>
              <a:spcBef>
                <a:spcPct val="52000"/>
              </a:spcBef>
            </a:pPr>
            <a:fld id="{BDAC9A13-ECD4-4367-8F20-93514D53B7BA}" type="slidenum">
              <a:rPr lang="en-US" sz="2400" b="1">
                <a:solidFill>
                  <a:schemeClr val="tx2"/>
                </a:solidFill>
                <a:latin typeface="Arial" pitchFamily="34" charset="0"/>
              </a:rPr>
              <a:pPr marL="342900" indent="-342900">
                <a:lnSpc>
                  <a:spcPct val="104000"/>
                </a:lnSpc>
                <a:spcBef>
                  <a:spcPct val="52000"/>
                </a:spcBef>
              </a:pPr>
              <a:t>‹#›</a:t>
            </a:fld>
            <a:endParaRPr lang="en-US" sz="2400" b="1">
              <a:solidFill>
                <a:schemeClr val="tx2"/>
              </a:solidFill>
              <a:latin typeface="Arial" pitchFamily="34" charset="0"/>
            </a:endParaRPr>
          </a:p>
        </p:txBody>
      </p:sp>
      <p:sp useBgFill="1">
        <p:nvSpPr>
          <p:cNvPr id="1031" name="Rectangle 7"/>
          <p:cNvSpPr>
            <a:spLocks noChangeArrowheads="1"/>
          </p:cNvSpPr>
          <p:nvPr/>
        </p:nvSpPr>
        <p:spPr bwMode="auto">
          <a:xfrm>
            <a:off x="1631950" y="6559550"/>
            <a:ext cx="887413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</a:pPr>
            <a:r>
              <a:rPr lang="en-US" sz="1200" b="1">
                <a:solidFill>
                  <a:schemeClr val="tx2"/>
                </a:solidFill>
                <a:latin typeface="Arial" pitchFamily="34" charset="0"/>
              </a:rPr>
              <a:t>Lecture 11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219200"/>
            <a:ext cx="7162800" cy="480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0650" y="304800"/>
            <a:ext cx="3863975" cy="474663"/>
          </a:xfrm>
        </p:spPr>
        <p:txBody>
          <a:bodyPr/>
          <a:lstStyle/>
          <a:p>
            <a:r>
              <a:rPr lang="en-US" dirty="0"/>
              <a:t>Formal Languages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free languages </a:t>
            </a:r>
            <a:r>
              <a:rPr lang="en-US" dirty="0">
                <a:ea typeface="MS Mincho" pitchFamily="49" charset="-128"/>
              </a:rPr>
              <a:t>provide a convenient notation for recursive description of languages. </a:t>
            </a:r>
          </a:p>
          <a:p>
            <a:r>
              <a:rPr lang="en-US" dirty="0">
                <a:ea typeface="MS Mincho" pitchFamily="49" charset="-128"/>
              </a:rPr>
              <a:t>The original goal </a:t>
            </a:r>
            <a:r>
              <a:rPr lang="en-US" dirty="0" smtClean="0">
                <a:ea typeface="MS Mincho" pitchFamily="49" charset="-128"/>
              </a:rPr>
              <a:t>of CFL was to formalize the </a:t>
            </a:r>
            <a:r>
              <a:rPr lang="en-US" dirty="0">
                <a:ea typeface="MS Mincho" pitchFamily="49" charset="-128"/>
              </a:rPr>
              <a:t>structure of natural </a:t>
            </a:r>
            <a:r>
              <a:rPr lang="en-US" dirty="0" smtClean="0">
                <a:ea typeface="MS Mincho" pitchFamily="49" charset="-128"/>
              </a:rPr>
              <a:t>languages. This goal is still </a:t>
            </a:r>
            <a:r>
              <a:rPr lang="en-US" dirty="0">
                <a:ea typeface="MS Mincho" pitchFamily="49" charset="-128"/>
              </a:rPr>
              <a:t>elusive, but CFGs are now the universally accepted formalism for definition of (the syntax of) </a:t>
            </a:r>
            <a:r>
              <a:rPr lang="en-US" i="1" dirty="0">
                <a:ea typeface="MS Mincho" pitchFamily="49" charset="-128"/>
              </a:rPr>
              <a:t>programming </a:t>
            </a:r>
            <a:r>
              <a:rPr lang="en-US" dirty="0">
                <a:ea typeface="MS Mincho" pitchFamily="49" charset="-128"/>
              </a:rPr>
              <a:t>languages. </a:t>
            </a:r>
          </a:p>
          <a:p>
            <a:r>
              <a:rPr lang="en-US" dirty="0">
                <a:ea typeface="MS Mincho" pitchFamily="49" charset="-128"/>
              </a:rPr>
              <a:t>Writing parsers has become an almost fully automated </a:t>
            </a:r>
            <a:r>
              <a:rPr lang="en-US" dirty="0">
                <a:cs typeface="Times New Roman" pitchFamily="18" charset="0"/>
              </a:rPr>
              <a:t>process thanks to this theory.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5975" y="304800"/>
            <a:ext cx="2463800" cy="474663"/>
          </a:xfrm>
        </p:spPr>
        <p:txBody>
          <a:bodyPr/>
          <a:lstStyle/>
          <a:p>
            <a:r>
              <a:rPr lang="en-US"/>
              <a:t>Derivations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76605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The single-step derivation relation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 on (V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È </a:t>
            </a:r>
            <a:r>
              <a:rPr lang="en-US" sz="2400">
                <a:ea typeface="MS Mincho" pitchFamily="49" charset="-128"/>
              </a:rPr>
              <a:t>T)</a:t>
            </a:r>
            <a:r>
              <a:rPr lang="en-US" sz="2400" baseline="30000">
                <a:ea typeface="MS Mincho" pitchFamily="49" charset="-128"/>
              </a:rPr>
              <a:t>*</a:t>
            </a:r>
            <a:r>
              <a:rPr lang="en-US" sz="2400">
                <a:ea typeface="MS Mincho" pitchFamily="49" charset="-128"/>
              </a:rPr>
              <a:t> is defined by:</a:t>
            </a:r>
            <a:endParaRPr lang="en-US" sz="24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Symbol" pitchFamily="18" charset="2"/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 b </a:t>
            </a:r>
            <a:r>
              <a:rPr lang="en-US" sz="2400">
                <a:ea typeface="MS Mincho" pitchFamily="49" charset="-128"/>
              </a:rPr>
              <a:t>iff 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b</a:t>
            </a:r>
            <a:r>
              <a:rPr lang="en-US" sz="2400">
                <a:ea typeface="MS Mincho" pitchFamily="49" charset="-128"/>
              </a:rPr>
              <a:t>  is obtained from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 by replacing an occurrence of the</a:t>
            </a:r>
            <a:r>
              <a:rPr lang="en-US" sz="2400">
                <a:cs typeface="Courier New" pitchFamily="49" charset="0"/>
              </a:rPr>
              <a:t> </a:t>
            </a:r>
            <a:r>
              <a:rPr lang="en-US" sz="2400">
                <a:ea typeface="MS Mincho" pitchFamily="49" charset="-128"/>
              </a:rPr>
              <a:t>lhs of a production with its rhs. That is,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'A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''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'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ga</a:t>
            </a:r>
            <a:r>
              <a:rPr lang="en-US" sz="2400">
                <a:ea typeface="MS Mincho" pitchFamily="49" charset="-128"/>
              </a:rPr>
              <a:t>''  is true iff  A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 ® g</a:t>
            </a:r>
            <a:r>
              <a:rPr lang="en-US" sz="2400">
                <a:ea typeface="MS Mincho" pitchFamily="49" charset="-128"/>
              </a:rPr>
              <a:t>  is a production.</a:t>
            </a:r>
            <a:endParaRPr lang="en-US" sz="24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We write 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 baseline="30000">
                <a:latin typeface="Symbol" pitchFamily="18" charset="2"/>
                <a:ea typeface="MS Mincho" pitchFamily="49" charset="-128"/>
              </a:rPr>
              <a:t>*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b</a:t>
            </a:r>
            <a:r>
              <a:rPr lang="en-US" sz="2400">
                <a:ea typeface="MS Mincho" pitchFamily="49" charset="-128"/>
              </a:rPr>
              <a:t> when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b</a:t>
            </a:r>
            <a:r>
              <a:rPr lang="en-US" sz="2400">
                <a:ea typeface="MS Mincho" pitchFamily="49" charset="-128"/>
              </a:rPr>
              <a:t> can be obtained from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 through a sequence of several (possibly zero) derivation steps. </a:t>
            </a:r>
          </a:p>
          <a:p>
            <a:pPr lvl="2">
              <a:lnSpc>
                <a:spcPct val="60000"/>
              </a:lnSpc>
            </a:pPr>
            <a:endParaRPr lang="en-US" sz="18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The </a:t>
            </a:r>
            <a:r>
              <a:rPr lang="en-US" sz="2400" i="1">
                <a:ea typeface="MS Mincho" pitchFamily="49" charset="-128"/>
              </a:rPr>
              <a:t>language of the CFG</a:t>
            </a:r>
            <a:r>
              <a:rPr lang="en-US" sz="2400">
                <a:ea typeface="MS Mincho" pitchFamily="49" charset="-128"/>
              </a:rPr>
              <a:t> , G, is the set</a:t>
            </a:r>
            <a:endParaRPr lang="en-US" sz="24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 L(G) = {w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Î</a:t>
            </a:r>
            <a:r>
              <a:rPr lang="en-US" sz="2400">
                <a:ea typeface="MS Mincho" pitchFamily="49" charset="-128"/>
              </a:rPr>
              <a:t>T</a:t>
            </a:r>
            <a:r>
              <a:rPr lang="en-US" sz="2400" baseline="30000">
                <a:ea typeface="MS Mincho" pitchFamily="49" charset="-128"/>
              </a:rPr>
              <a:t>*</a:t>
            </a:r>
            <a:r>
              <a:rPr lang="en-US" sz="2400">
                <a:ea typeface="MS Mincho" pitchFamily="49" charset="-128"/>
              </a:rPr>
              <a:t> | S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 baseline="30000">
                <a:latin typeface="Symbol" pitchFamily="18" charset="2"/>
                <a:ea typeface="MS Mincho" pitchFamily="49" charset="-128"/>
              </a:rPr>
              <a:t>*</a:t>
            </a:r>
            <a:r>
              <a:rPr lang="en-US" sz="2400">
                <a:ea typeface="MS Mincho" pitchFamily="49" charset="-128"/>
              </a:rPr>
              <a:t> w}   </a:t>
            </a:r>
            <a:r>
              <a:rPr lang="en-US" sz="1800">
                <a:ea typeface="MS Mincho" pitchFamily="49" charset="-128"/>
              </a:rPr>
              <a:t>(where S is the start symbol of G)</a:t>
            </a:r>
            <a:endParaRPr lang="en-US" sz="1800">
              <a:cs typeface="Courier New" pitchFamily="49" charset="0"/>
            </a:endParaRPr>
          </a:p>
          <a:p>
            <a:pPr lvl="2">
              <a:lnSpc>
                <a:spcPct val="60000"/>
              </a:lnSpc>
            </a:pPr>
            <a:r>
              <a:rPr lang="en-US" sz="1800">
                <a:ea typeface="MS Mincho" pitchFamily="49" charset="-128"/>
              </a:rPr>
              <a:t> </a:t>
            </a:r>
            <a:endParaRPr lang="en-US" sz="18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i="1">
                <a:ea typeface="MS Mincho" pitchFamily="49" charset="-128"/>
              </a:rPr>
              <a:t>Context-free languages</a:t>
            </a:r>
            <a:r>
              <a:rPr lang="en-US" sz="2400">
                <a:ea typeface="MS Mincho" pitchFamily="49" charset="-128"/>
              </a:rPr>
              <a:t> are languages of the form L(G)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3925" y="304800"/>
            <a:ext cx="2251075" cy="474663"/>
          </a:xfrm>
        </p:spPr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400" dirty="0">
                <a:ea typeface="MS Mincho" pitchFamily="49" charset="-128"/>
              </a:rPr>
              <a:t>The familiar non-regular language 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dirty="0">
                <a:ea typeface="MS Mincho" pitchFamily="49" charset="-128"/>
              </a:rPr>
              <a:t>       L = { </a:t>
            </a:r>
            <a:r>
              <a:rPr lang="en-US" sz="2400" dirty="0" err="1">
                <a:ea typeface="MS Mincho" pitchFamily="49" charset="-128"/>
              </a:rPr>
              <a:t>a</a:t>
            </a:r>
            <a:r>
              <a:rPr lang="en-US" sz="2400" baseline="30000" dirty="0" err="1">
                <a:ea typeface="MS Mincho" pitchFamily="49" charset="-128"/>
              </a:rPr>
              <a:t>k</a:t>
            </a:r>
            <a:r>
              <a:rPr lang="en-US" sz="2400" dirty="0" err="1">
                <a:ea typeface="MS Mincho" pitchFamily="49" charset="-128"/>
              </a:rPr>
              <a:t>b</a:t>
            </a:r>
            <a:r>
              <a:rPr lang="en-US" sz="2400" baseline="30000" dirty="0" err="1">
                <a:ea typeface="MS Mincho" pitchFamily="49" charset="-128"/>
              </a:rPr>
              <a:t>k</a:t>
            </a:r>
            <a:r>
              <a:rPr lang="en-US" sz="2400" dirty="0">
                <a:ea typeface="MS Mincho" pitchFamily="49" charset="-128"/>
              </a:rPr>
              <a:t> | k 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³ </a:t>
            </a:r>
            <a:r>
              <a:rPr lang="en-US" sz="2400" dirty="0">
                <a:ea typeface="MS Mincho" pitchFamily="49" charset="-128"/>
              </a:rPr>
              <a:t>0 }</a:t>
            </a:r>
            <a:endParaRPr lang="en-US" sz="2400" dirty="0">
              <a:cs typeface="Courier New" pitchFamily="49" charset="0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400" dirty="0">
                <a:ea typeface="MS Mincho" pitchFamily="49" charset="-128"/>
              </a:rPr>
              <a:t>is context-free. </a:t>
            </a:r>
          </a:p>
          <a:p>
            <a:pPr marL="1295400" lvl="2" indent="-381000">
              <a:lnSpc>
                <a:spcPct val="60000"/>
              </a:lnSpc>
            </a:pPr>
            <a:endParaRPr lang="en-US" sz="1800" dirty="0">
              <a:ea typeface="MS Mincho" pitchFamily="49" charset="-128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400" dirty="0">
                <a:ea typeface="MS Mincho" pitchFamily="49" charset="-128"/>
              </a:rPr>
              <a:t>The grammar G</a:t>
            </a:r>
            <a:r>
              <a:rPr lang="en-US" sz="2400" baseline="-30000" dirty="0">
                <a:ea typeface="MS Mincho" pitchFamily="49" charset="-128"/>
              </a:rPr>
              <a:t>1</a:t>
            </a:r>
            <a:r>
              <a:rPr lang="en-US" sz="2400" dirty="0">
                <a:ea typeface="MS Mincho" pitchFamily="49" charset="-128"/>
              </a:rPr>
              <a:t> for it is given by T={</a:t>
            </a:r>
            <a:r>
              <a:rPr lang="en-US" sz="2400" dirty="0" err="1">
                <a:ea typeface="MS Mincho" pitchFamily="49" charset="-128"/>
              </a:rPr>
              <a:t>a,b</a:t>
            </a:r>
            <a:r>
              <a:rPr lang="en-US" sz="2400" dirty="0">
                <a:ea typeface="MS Mincho" pitchFamily="49" charset="-128"/>
              </a:rPr>
              <a:t>}, V={S}, and productions:   </a:t>
            </a:r>
          </a:p>
          <a:p>
            <a:pPr marL="914400" lvl="1" indent="-457200">
              <a:lnSpc>
                <a:spcPct val="70000"/>
              </a:lnSpc>
              <a:buFontTx/>
              <a:buAutoNum type="arabicPeriod"/>
            </a:pPr>
            <a:r>
              <a:rPr lang="en-US" sz="2000" dirty="0">
                <a:ea typeface="MS Mincho" pitchFamily="49" charset="-128"/>
              </a:rPr>
              <a:t>S </a:t>
            </a:r>
            <a:r>
              <a:rPr lang="en-US" sz="2000" dirty="0">
                <a:latin typeface="Symbol" pitchFamily="18" charset="2"/>
                <a:ea typeface="MS Mincho" pitchFamily="49" charset="-128"/>
              </a:rPr>
              <a:t>® 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e</a:t>
            </a:r>
            <a:r>
              <a:rPr lang="en-US" sz="2000" dirty="0" smtClean="0">
                <a:ea typeface="MS Mincho" pitchFamily="49" charset="-128"/>
              </a:rPr>
              <a:t> </a:t>
            </a:r>
            <a:endParaRPr lang="en-US" sz="2000" dirty="0">
              <a:ea typeface="MS Mincho" pitchFamily="49" charset="-128"/>
            </a:endParaRPr>
          </a:p>
          <a:p>
            <a:pPr marL="914400" lvl="1" indent="-457200">
              <a:lnSpc>
                <a:spcPct val="70000"/>
              </a:lnSpc>
              <a:buFontTx/>
              <a:buAutoNum type="arabicPeriod"/>
            </a:pPr>
            <a:r>
              <a:rPr lang="en-US" sz="2000" dirty="0">
                <a:ea typeface="MS Mincho" pitchFamily="49" charset="-128"/>
              </a:rPr>
              <a:t>S </a:t>
            </a:r>
            <a:r>
              <a:rPr lang="en-US" sz="2000" dirty="0">
                <a:latin typeface="Symbol" pitchFamily="18" charset="2"/>
                <a:ea typeface="MS Mincho" pitchFamily="49" charset="-128"/>
              </a:rPr>
              <a:t>® </a:t>
            </a:r>
            <a:r>
              <a:rPr lang="en-US" sz="2000" dirty="0">
                <a:ea typeface="MS Mincho" pitchFamily="49" charset="-128"/>
              </a:rPr>
              <a:t>a S b</a:t>
            </a:r>
            <a:endParaRPr lang="en-US" sz="2000" dirty="0">
              <a:cs typeface="Courier New" pitchFamily="49" charset="0"/>
            </a:endParaRPr>
          </a:p>
          <a:p>
            <a:pPr marL="1295400" lvl="2" indent="-381000">
              <a:lnSpc>
                <a:spcPct val="60000"/>
              </a:lnSpc>
            </a:pPr>
            <a:r>
              <a:rPr lang="en-US" sz="1800" dirty="0">
                <a:ea typeface="MS Mincho" pitchFamily="49" charset="-128"/>
              </a:rPr>
              <a:t> </a:t>
            </a:r>
            <a:endParaRPr lang="en-US" sz="1800" dirty="0">
              <a:cs typeface="Courier New" pitchFamily="49" charset="0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400" dirty="0">
                <a:ea typeface="MS Mincho" pitchFamily="49" charset="-128"/>
              </a:rPr>
              <a:t>Here is a derivation showing a</a:t>
            </a:r>
            <a:r>
              <a:rPr lang="en-US" sz="2400" baseline="30000" dirty="0">
                <a:ea typeface="MS Mincho" pitchFamily="49" charset="-128"/>
              </a:rPr>
              <a:t>3</a:t>
            </a:r>
            <a:r>
              <a:rPr lang="en-US" sz="2400" dirty="0">
                <a:ea typeface="MS Mincho" pitchFamily="49" charset="-128"/>
              </a:rPr>
              <a:t>b</a:t>
            </a:r>
            <a:r>
              <a:rPr lang="en-US" sz="2400" baseline="30000" dirty="0">
                <a:ea typeface="MS Mincho" pitchFamily="49" charset="-128"/>
              </a:rPr>
              <a:t>3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Î </a:t>
            </a:r>
            <a:r>
              <a:rPr lang="en-US" sz="2400" dirty="0">
                <a:ea typeface="MS Mincho" pitchFamily="49" charset="-128"/>
              </a:rPr>
              <a:t>L(G):</a:t>
            </a:r>
            <a:endParaRPr lang="en-US" sz="2400" dirty="0">
              <a:cs typeface="Courier New" pitchFamily="49" charset="0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2400" dirty="0">
                <a:ea typeface="MS Mincho" pitchFamily="49" charset="-128"/>
              </a:rPr>
              <a:t>S 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 baseline="-25000" dirty="0">
                <a:latin typeface="Symbol" pitchFamily="18" charset="2"/>
                <a:ea typeface="MS Mincho" pitchFamily="49" charset="-128"/>
              </a:rPr>
              <a:t>2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400" dirty="0" err="1">
                <a:ea typeface="MS Mincho" pitchFamily="49" charset="-128"/>
              </a:rPr>
              <a:t>aSb</a:t>
            </a:r>
            <a:r>
              <a:rPr lang="en-US" sz="2400" dirty="0">
                <a:ea typeface="MS Mincho" pitchFamily="49" charset="-128"/>
              </a:rPr>
              <a:t> 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 baseline="-25000" dirty="0">
                <a:latin typeface="Symbol" pitchFamily="18" charset="2"/>
                <a:ea typeface="MS Mincho" pitchFamily="49" charset="-128"/>
              </a:rPr>
              <a:t>2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400" dirty="0" err="1">
                <a:ea typeface="MS Mincho" pitchFamily="49" charset="-128"/>
              </a:rPr>
              <a:t>aaSbb</a:t>
            </a:r>
            <a:r>
              <a:rPr lang="en-US" sz="2400" dirty="0">
                <a:ea typeface="MS Mincho" pitchFamily="49" charset="-128"/>
              </a:rPr>
              <a:t> 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 baseline="-25000" dirty="0">
                <a:latin typeface="Symbol" pitchFamily="18" charset="2"/>
                <a:ea typeface="MS Mincho" pitchFamily="49" charset="-128"/>
              </a:rPr>
              <a:t>2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400" dirty="0" err="1">
                <a:ea typeface="MS Mincho" pitchFamily="49" charset="-128"/>
              </a:rPr>
              <a:t>aaaSbbb</a:t>
            </a:r>
            <a:r>
              <a:rPr lang="en-US" sz="2400" dirty="0">
                <a:ea typeface="MS Mincho" pitchFamily="49" charset="-128"/>
              </a:rPr>
              <a:t> 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 baseline="-25000" dirty="0">
                <a:latin typeface="Symbol" pitchFamily="18" charset="2"/>
                <a:ea typeface="MS Mincho" pitchFamily="49" charset="-128"/>
              </a:rPr>
              <a:t>1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400" dirty="0" err="1">
                <a:ea typeface="MS Mincho" pitchFamily="49" charset="-128"/>
              </a:rPr>
              <a:t>aaabbb</a:t>
            </a:r>
            <a:endParaRPr lang="en-US" sz="2400" dirty="0">
              <a:ea typeface="MS Mincho" pitchFamily="49" charset="-128"/>
            </a:endParaRPr>
          </a:p>
          <a:p>
            <a:pPr marL="533400" indent="-533400">
              <a:lnSpc>
                <a:spcPct val="80000"/>
              </a:lnSpc>
            </a:pPr>
            <a:endParaRPr lang="en-US" sz="1800" dirty="0">
              <a:ea typeface="MS Mincho" pitchFamily="49" charset="-128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1800" dirty="0">
                <a:ea typeface="MS Mincho" pitchFamily="49" charset="-128"/>
              </a:rPr>
              <a:t>(Note: we sometimes label the arrow with a subscript which tells the production used to enable the transformation)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0775" y="304800"/>
            <a:ext cx="4403725" cy="474663"/>
          </a:xfrm>
        </p:spPr>
        <p:txBody>
          <a:bodyPr/>
          <a:lstStyle/>
          <a:p>
            <a:r>
              <a:rPr lang="en-US"/>
              <a:t>Example 1 continued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Note, however, that the fact L=L(G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) is not totally obvious. We need to prove set inclusion both ways.</a:t>
            </a:r>
          </a:p>
          <a:p>
            <a:pPr>
              <a:lnSpc>
                <a:spcPct val="80000"/>
              </a:lnSpc>
            </a:pPr>
            <a:endParaRPr lang="en-US" sz="2400" dirty="0">
              <a:ea typeface="MS Mincho" pitchFamily="49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MS Mincho" pitchFamily="49" charset="-128"/>
              </a:rPr>
              <a:t>To prove L 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Í</a:t>
            </a:r>
            <a:r>
              <a:rPr lang="en-US" sz="2400" dirty="0">
                <a:ea typeface="MS Mincho" pitchFamily="49" charset="-128"/>
              </a:rPr>
              <a:t> L(G</a:t>
            </a:r>
            <a:r>
              <a:rPr lang="en-US" sz="2400" baseline="-30000" dirty="0">
                <a:ea typeface="MS Mincho" pitchFamily="49" charset="-128"/>
              </a:rPr>
              <a:t>1</a:t>
            </a:r>
            <a:r>
              <a:rPr lang="en-US" sz="2400" dirty="0">
                <a:ea typeface="MS Mincho" pitchFamily="49" charset="-128"/>
              </a:rPr>
              <a:t>) we must show that there exists a derivation for every string </a:t>
            </a:r>
            <a:r>
              <a:rPr lang="en-US" sz="2400" dirty="0" err="1">
                <a:ea typeface="MS Mincho" pitchFamily="49" charset="-128"/>
              </a:rPr>
              <a:t>a</a:t>
            </a:r>
            <a:r>
              <a:rPr lang="en-US" sz="2400" baseline="30000" dirty="0" err="1">
                <a:ea typeface="MS Mincho" pitchFamily="49" charset="-128"/>
              </a:rPr>
              <a:t>k</a:t>
            </a:r>
            <a:r>
              <a:rPr lang="en-US" sz="2400" dirty="0" err="1">
                <a:ea typeface="MS Mincho" pitchFamily="49" charset="-128"/>
              </a:rPr>
              <a:t>b</a:t>
            </a:r>
            <a:r>
              <a:rPr lang="en-US" sz="2400" baseline="30000" dirty="0" err="1">
                <a:ea typeface="MS Mincho" pitchFamily="49" charset="-128"/>
              </a:rPr>
              <a:t>k</a:t>
            </a:r>
            <a:r>
              <a:rPr lang="en-US" sz="2400" dirty="0">
                <a:ea typeface="MS Mincho" pitchFamily="49" charset="-128"/>
              </a:rPr>
              <a:t>; this is done by induction on k. </a:t>
            </a:r>
          </a:p>
          <a:p>
            <a:pPr>
              <a:lnSpc>
                <a:spcPct val="80000"/>
              </a:lnSpc>
            </a:pPr>
            <a:endParaRPr lang="en-US" sz="2400" dirty="0">
              <a:ea typeface="MS Mincho" pitchFamily="49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MS Mincho" pitchFamily="49" charset="-128"/>
              </a:rPr>
              <a:t>For the converse, L(G</a:t>
            </a:r>
            <a:r>
              <a:rPr lang="en-US" sz="2400" baseline="-30000" dirty="0">
                <a:ea typeface="MS Mincho" pitchFamily="49" charset="-128"/>
              </a:rPr>
              <a:t>1</a:t>
            </a:r>
            <a:r>
              <a:rPr lang="en-US" sz="2400" dirty="0">
                <a:ea typeface="MS Mincho" pitchFamily="49" charset="-128"/>
              </a:rPr>
              <a:t>) 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Í</a:t>
            </a:r>
            <a:r>
              <a:rPr lang="en-US" sz="2400" dirty="0">
                <a:ea typeface="MS Mincho" pitchFamily="49" charset="-128"/>
              </a:rPr>
              <a:t> L, we need to show that if S </a:t>
            </a:r>
            <a:r>
              <a:rPr lang="en-US" sz="2400" dirty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 baseline="30000" dirty="0">
                <a:latin typeface="Symbol" pitchFamily="18" charset="2"/>
                <a:ea typeface="MS Mincho" pitchFamily="49" charset="-128"/>
              </a:rPr>
              <a:t>*</a:t>
            </a:r>
            <a:r>
              <a:rPr lang="en-US" sz="2400" dirty="0">
                <a:ea typeface="MS Mincho" pitchFamily="49" charset="-128"/>
              </a:rPr>
              <a:t> w and </a:t>
            </a:r>
            <a:r>
              <a:rPr lang="en-US" sz="2400" dirty="0" err="1">
                <a:ea typeface="MS Mincho" pitchFamily="49" charset="-128"/>
              </a:rPr>
              <a:t>w</a:t>
            </a:r>
            <a:r>
              <a:rPr lang="en-US" sz="2400" dirty="0" err="1">
                <a:latin typeface="Symbol" pitchFamily="18" charset="2"/>
                <a:ea typeface="MS Mincho" pitchFamily="49" charset="-128"/>
              </a:rPr>
              <a:t>Î</a:t>
            </a:r>
            <a:r>
              <a:rPr lang="en-US" sz="2400" dirty="0" err="1">
                <a:ea typeface="MS Mincho" pitchFamily="49" charset="-128"/>
              </a:rPr>
              <a:t>T</a:t>
            </a:r>
            <a:r>
              <a:rPr lang="en-US" sz="2400" baseline="30000" dirty="0">
                <a:ea typeface="MS Mincho" pitchFamily="49" charset="-128"/>
              </a:rPr>
              <a:t>*</a:t>
            </a:r>
            <a:r>
              <a:rPr lang="en-US" sz="2400" dirty="0">
                <a:ea typeface="MS Mincho" pitchFamily="49" charset="-128"/>
              </a:rPr>
              <a:t>, then </a:t>
            </a:r>
            <a:r>
              <a:rPr lang="en-US" sz="2400" dirty="0" err="1">
                <a:ea typeface="MS Mincho" pitchFamily="49" charset="-128"/>
              </a:rPr>
              <a:t>w</a:t>
            </a:r>
            <a:r>
              <a:rPr lang="en-US" sz="2400" dirty="0" err="1">
                <a:latin typeface="Symbol" pitchFamily="18" charset="2"/>
                <a:ea typeface="MS Mincho" pitchFamily="49" charset="-128"/>
              </a:rPr>
              <a:t>Î</a:t>
            </a:r>
            <a:r>
              <a:rPr lang="en-US" sz="2400" dirty="0">
                <a:ea typeface="MS Mincho" pitchFamily="49" charset="-128"/>
              </a:rPr>
              <a:t> L. This is done by induction on the length of derivation of w. </a:t>
            </a:r>
          </a:p>
          <a:p>
            <a:pPr>
              <a:lnSpc>
                <a:spcPct val="80000"/>
              </a:lnSpc>
            </a:pPr>
            <a:endParaRPr lang="en-US" sz="2400" dirty="0">
              <a:ea typeface="MS Mincho" pitchFamily="49" charset="-128"/>
            </a:endParaRPr>
          </a:p>
          <a:p>
            <a:pPr>
              <a:lnSpc>
                <a:spcPct val="80000"/>
              </a:lnSpc>
            </a:pPr>
            <a:endParaRPr lang="en-US" sz="1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3925" y="304800"/>
            <a:ext cx="2251075" cy="474663"/>
          </a:xfrm>
        </p:spPr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MS Mincho" pitchFamily="49" charset="-128"/>
              </a:rPr>
              <a:t>The language of balanced parentheses is context-free. It is generated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ea typeface="MS Mincho" pitchFamily="49" charset="-128"/>
              </a:rPr>
              <a:t>by the following grammar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</a:t>
            </a:r>
          </a:p>
          <a:p>
            <a:r>
              <a:rPr lang="en-US" dirty="0">
                <a:latin typeface="Courier New" pitchFamily="49" charset="0"/>
                <a:ea typeface="MS Mincho" pitchFamily="49" charset="-128"/>
              </a:rPr>
              <a:t>    G</a:t>
            </a:r>
            <a:r>
              <a:rPr lang="en-US" baseline="-30000" dirty="0">
                <a:latin typeface="Courier New" pitchFamily="49" charset="0"/>
                <a:ea typeface="MS Mincho" pitchFamily="49" charset="-128"/>
              </a:rPr>
              <a:t>2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>
                <a:cs typeface="Courier New" pitchFamily="49" charset="0"/>
              </a:rPr>
              <a:t>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={S},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>
                <a:cs typeface="Courier New" pitchFamily="49" charset="0"/>
              </a:rPr>
              <a:t>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={(,)},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>
                <a:cs typeface="Courier New" pitchFamily="49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={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S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 ® </a:t>
            </a:r>
            <a:r>
              <a:rPr lang="en-US" dirty="0" smtClean="0">
                <a:latin typeface="Symbol" pitchFamily="18" charset="2"/>
                <a:ea typeface="MS Mincho" pitchFamily="49" charset="-128"/>
              </a:rPr>
              <a:t>e</a:t>
            </a:r>
            <a:r>
              <a:rPr lang="en-US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| SS |(S)},</a:t>
            </a:r>
          </a:p>
          <a:p>
            <a:r>
              <a:rPr lang="en-US" dirty="0">
                <a:latin typeface="Courier New" pitchFamily="49" charset="0"/>
                <a:ea typeface="MS Mincho" pitchFamily="49" charset="-128"/>
              </a:rPr>
              <a:t>          </a:t>
            </a:r>
            <a:r>
              <a:rPr lang="en-US" dirty="0">
                <a:ea typeface="MS Mincho" pitchFamily="49" charset="-128"/>
              </a:rPr>
              <a:t>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=S}</a:t>
            </a:r>
          </a:p>
          <a:p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dirty="0">
                <a:latin typeface="Courier New" pitchFamily="49" charset="0"/>
                <a:ea typeface="MS Mincho" pitchFamily="49" charset="-128"/>
              </a:rPr>
              <a:t> 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3925" y="304800"/>
            <a:ext cx="2251075" cy="474663"/>
          </a:xfrm>
        </p:spPr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>
                <a:ea typeface="MS Mincho" pitchFamily="49" charset="-128"/>
              </a:rPr>
              <a:t>Consider the grammar:</a:t>
            </a:r>
          </a:p>
          <a:p>
            <a:pPr marL="533400" indent="-533400"/>
            <a:r>
              <a:rPr lang="en-US" dirty="0">
                <a:ea typeface="MS Mincho" pitchFamily="49" charset="-128"/>
              </a:rPr>
              <a:t>S </a:t>
            </a:r>
            <a:r>
              <a:rPr lang="en-US" dirty="0">
                <a:latin typeface="Symbol" pitchFamily="18" charset="2"/>
              </a:rPr>
              <a:t>®  </a:t>
            </a:r>
            <a:r>
              <a:rPr lang="en-US" dirty="0"/>
              <a:t>AS | </a:t>
            </a:r>
            <a:r>
              <a:rPr lang="en-US" dirty="0" smtClean="0">
                <a:latin typeface="Symbol" pitchFamily="18" charset="2"/>
              </a:rPr>
              <a:t>e</a:t>
            </a:r>
            <a:endParaRPr lang="en-US" dirty="0">
              <a:latin typeface="Symbol" pitchFamily="18" charset="2"/>
              <a:ea typeface="MS Mincho" pitchFamily="49" charset="-128"/>
            </a:endParaRPr>
          </a:p>
          <a:p>
            <a:pPr marL="533400" indent="-533400"/>
            <a:r>
              <a:rPr lang="en-US" dirty="0">
                <a:ea typeface="MS Mincho" pitchFamily="49" charset="-128"/>
              </a:rPr>
              <a:t>A </a:t>
            </a:r>
            <a:r>
              <a:rPr lang="en-US" dirty="0">
                <a:latin typeface="Symbol" pitchFamily="18" charset="2"/>
              </a:rPr>
              <a:t>® </a:t>
            </a:r>
            <a:r>
              <a:rPr lang="en-US" dirty="0"/>
              <a:t>0A1  | A1  | 01</a:t>
            </a:r>
          </a:p>
          <a:p>
            <a:pPr marL="533400" indent="-533400"/>
            <a:endParaRPr lang="en-US" dirty="0">
              <a:ea typeface="MS Mincho" pitchFamily="49" charset="-128"/>
            </a:endParaRPr>
          </a:p>
          <a:p>
            <a:pPr marL="533400" indent="-533400"/>
            <a:r>
              <a:rPr lang="en-US" dirty="0">
                <a:ea typeface="MS Mincho" pitchFamily="49" charset="-128"/>
              </a:rPr>
              <a:t>The derivation:</a:t>
            </a:r>
          </a:p>
          <a:p>
            <a:pPr marL="533400" indent="-533400"/>
            <a:r>
              <a:rPr lang="en-US" dirty="0">
                <a:latin typeface="Courier New" pitchFamily="49" charset="0"/>
                <a:ea typeface="MS Mincho" pitchFamily="49" charset="-128"/>
              </a:rPr>
              <a:t>S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Þ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AS 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Þ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A1S 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Þ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011S 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Þ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011AS 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Þ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0110A1S 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Þ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0110011S 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Þ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0110011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marL="533400" indent="-533400"/>
            <a:endParaRPr lang="en-US" dirty="0">
              <a:ea typeface="MS Mincho" pitchFamily="49" charset="-128"/>
            </a:endParaRPr>
          </a:p>
          <a:p>
            <a:pPr marL="533400" indent="-533400"/>
            <a:r>
              <a:rPr lang="en-US" dirty="0">
                <a:ea typeface="MS Mincho" pitchFamily="49" charset="-128"/>
              </a:rPr>
              <a:t>shows that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0110011 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Î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L(G</a:t>
            </a:r>
            <a:r>
              <a:rPr lang="en-US" baseline="-30000" dirty="0">
                <a:latin typeface="Courier New" pitchFamily="49" charset="0"/>
                <a:ea typeface="MS Mincho" pitchFamily="49" charset="-128"/>
              </a:rPr>
              <a:t>3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). 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marL="533400" indent="-5334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038" y="304800"/>
            <a:ext cx="3500437" cy="474663"/>
          </a:xfrm>
        </p:spPr>
        <p:txBody>
          <a:bodyPr/>
          <a:lstStyle/>
          <a:p>
            <a:r>
              <a:rPr lang="en-US"/>
              <a:t>Example 3 notes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The language L(G</a:t>
            </a:r>
            <a:r>
              <a:rPr lang="en-US" baseline="-30000">
                <a:ea typeface="MS Mincho" pitchFamily="49" charset="-128"/>
              </a:rPr>
              <a:t>3</a:t>
            </a:r>
            <a:r>
              <a:rPr lang="en-US">
                <a:ea typeface="MS Mincho" pitchFamily="49" charset="-128"/>
              </a:rPr>
              <a:t>) consists of strings  w</a:t>
            </a:r>
            <a:r>
              <a:rPr lang="en-US">
                <a:latin typeface="Symbol" pitchFamily="18" charset="2"/>
                <a:ea typeface="MS Mincho" pitchFamily="49" charset="-128"/>
              </a:rPr>
              <a:t>Î</a:t>
            </a:r>
            <a:r>
              <a:rPr lang="en-US">
                <a:ea typeface="MS Mincho" pitchFamily="49" charset="-128"/>
              </a:rPr>
              <a:t>{</a:t>
            </a:r>
            <a:r>
              <a:rPr lang="en-US">
                <a:latin typeface="Courier New" pitchFamily="49" charset="0"/>
                <a:ea typeface="MS Mincho" pitchFamily="49" charset="-128"/>
              </a:rPr>
              <a:t>0,1</a:t>
            </a:r>
            <a:r>
              <a:rPr lang="en-US">
                <a:ea typeface="MS Mincho" pitchFamily="49" charset="-128"/>
              </a:rPr>
              <a:t>}</a:t>
            </a:r>
            <a:r>
              <a:rPr lang="en-US" baseline="30000">
                <a:ea typeface="MS Mincho" pitchFamily="49" charset="-128"/>
              </a:rPr>
              <a:t>*  </a:t>
            </a:r>
            <a:r>
              <a:rPr lang="en-US">
                <a:ea typeface="MS Mincho" pitchFamily="49" charset="-128"/>
              </a:rPr>
              <a:t> such that: </a:t>
            </a:r>
            <a:endParaRPr lang="en-US">
              <a:cs typeface="Courier New" pitchFamily="49" charset="0"/>
            </a:endParaRPr>
          </a:p>
          <a:p>
            <a:r>
              <a:rPr lang="en-US">
                <a:ea typeface="MS Mincho" pitchFamily="49" charset="-128"/>
              </a:rPr>
              <a:t>P(w):  Either w=</a:t>
            </a:r>
            <a:r>
              <a:rPr lang="en-US">
                <a:latin typeface="Symbol" pitchFamily="18" charset="2"/>
                <a:ea typeface="MS Mincho" pitchFamily="49" charset="-128"/>
              </a:rPr>
              <a:t>e</a:t>
            </a:r>
            <a:r>
              <a:rPr lang="en-US">
                <a:ea typeface="MS Mincho" pitchFamily="49" charset="-128"/>
              </a:rPr>
              <a:t>, or w begins with 0, and every block of 0's in w is followed by at least as many 1's</a:t>
            </a:r>
            <a:endParaRPr lang="en-US">
              <a:cs typeface="Courier New" pitchFamily="49" charset="0"/>
            </a:endParaRPr>
          </a:p>
          <a:p>
            <a:r>
              <a:rPr lang="en-US">
                <a:ea typeface="MS Mincho" pitchFamily="49" charset="-128"/>
              </a:rPr>
              <a:t>   </a:t>
            </a:r>
            <a:endParaRPr lang="en-US">
              <a:cs typeface="Courier New" pitchFamily="49" charset="0"/>
            </a:endParaRPr>
          </a:p>
          <a:p>
            <a:r>
              <a:rPr lang="en-US">
                <a:ea typeface="MS Mincho" pitchFamily="49" charset="-128"/>
              </a:rPr>
              <a:t>Again, the proof that G</a:t>
            </a:r>
            <a:r>
              <a:rPr lang="en-US" baseline="-30000">
                <a:ea typeface="MS Mincho" pitchFamily="49" charset="-128"/>
              </a:rPr>
              <a:t>3</a:t>
            </a:r>
            <a:r>
              <a:rPr lang="en-US">
                <a:ea typeface="MS Mincho" pitchFamily="49" charset="-128"/>
              </a:rPr>
              <a:t> generates all and only strings that satisfy P(w) is not obvious. It requires a two-part inductive proof.</a:t>
            </a:r>
            <a:endParaRPr lang="en-US">
              <a:cs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304800"/>
            <a:ext cx="6577012" cy="474663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Leftmost and Rightmost Derivations</a:t>
            </a:r>
            <a:r>
              <a:rPr lang="en-US"/>
              <a:t> 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The same string w usually has many possible derivations S </a:t>
            </a:r>
            <a:r>
              <a:rPr lang="en-US" sz="2400">
                <a:ea typeface="MS Mincho" pitchFamily="49" charset="-128"/>
                <a:sym typeface="Symbol" pitchFamily="18" charset="2"/>
              </a:rPr>
              <a:t></a:t>
            </a:r>
            <a:r>
              <a:rPr lang="en-US" sz="2400">
                <a:ea typeface="MS Mincho" pitchFamily="49" charset="-128"/>
              </a:rPr>
              <a:t> a</a:t>
            </a:r>
            <a:r>
              <a:rPr lang="en-US" sz="2400" baseline="-30000">
                <a:ea typeface="MS Mincho" pitchFamily="49" charset="-128"/>
              </a:rPr>
              <a:t>0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a</a:t>
            </a:r>
            <a:r>
              <a:rPr lang="en-US" sz="2400" baseline="-30000">
                <a:ea typeface="MS Mincho" pitchFamily="49" charset="-128"/>
              </a:rPr>
              <a:t>1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a</a:t>
            </a:r>
            <a:r>
              <a:rPr lang="en-US" sz="2400" baseline="-30000">
                <a:ea typeface="MS Mincho" pitchFamily="49" charset="-128"/>
              </a:rPr>
              <a:t>2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 …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 </a:t>
            </a:r>
            <a:r>
              <a:rPr lang="en-US" sz="2400">
                <a:ea typeface="MS Mincho" pitchFamily="49" charset="-128"/>
              </a:rPr>
              <a:t>a</a:t>
            </a:r>
            <a:r>
              <a:rPr lang="en-US" sz="2400" baseline="-25000">
                <a:ea typeface="MS Mincho" pitchFamily="49" charset="-128"/>
              </a:rPr>
              <a:t>n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>
                <a:ea typeface="MS Mincho" pitchFamily="49" charset="-128"/>
                <a:sym typeface="Symbol" pitchFamily="18" charset="2"/>
              </a:rPr>
              <a:t></a:t>
            </a:r>
            <a:r>
              <a:rPr lang="en-US" sz="2400">
                <a:ea typeface="MS Mincho" pitchFamily="49" charset="-128"/>
              </a:rPr>
              <a:t> w</a:t>
            </a:r>
            <a:endParaRPr lang="en-US" sz="2400">
              <a:cs typeface="Courier New" pitchFamily="49" charset="0"/>
            </a:endParaRPr>
          </a:p>
          <a:p>
            <a:pPr lvl="2">
              <a:lnSpc>
                <a:spcPct val="60000"/>
              </a:lnSpc>
            </a:pPr>
            <a:endParaRPr lang="en-US" sz="1800">
              <a:ea typeface="MS Mincho" pitchFamily="49" charset="-128"/>
            </a:endParaRPr>
          </a:p>
          <a:p>
            <a:pPr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We call a derivation </a:t>
            </a:r>
            <a:r>
              <a:rPr lang="en-US" sz="2400" i="1">
                <a:ea typeface="MS Mincho" pitchFamily="49" charset="-128"/>
              </a:rPr>
              <a:t>leftmost</a:t>
            </a:r>
            <a:r>
              <a:rPr lang="en-US" sz="2400">
                <a:ea typeface="MS Mincho" pitchFamily="49" charset="-128"/>
              </a:rPr>
              <a:t> if in every step a</a:t>
            </a:r>
            <a:r>
              <a:rPr lang="en-US" sz="2400" baseline="-25000">
                <a:ea typeface="MS Mincho" pitchFamily="49" charset="-128"/>
              </a:rPr>
              <a:t>i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a</a:t>
            </a:r>
            <a:r>
              <a:rPr lang="en-US" sz="2400" baseline="-25000">
                <a:ea typeface="MS Mincho" pitchFamily="49" charset="-128"/>
              </a:rPr>
              <a:t>i+1</a:t>
            </a:r>
            <a:r>
              <a:rPr lang="en-US" sz="2400">
                <a:ea typeface="MS Mincho" pitchFamily="49" charset="-128"/>
              </a:rPr>
              <a:t>, it is the first (leftmost) variable in a</a:t>
            </a:r>
            <a:r>
              <a:rPr lang="en-US" sz="2400" baseline="-25000">
                <a:ea typeface="MS Mincho" pitchFamily="49" charset="-128"/>
              </a:rPr>
              <a:t>i</a:t>
            </a:r>
            <a:r>
              <a:rPr lang="en-US" sz="2400">
                <a:ea typeface="MS Mincho" pitchFamily="49" charset="-128"/>
              </a:rPr>
              <a:t>$ that is being replaced with the rhs of a production. Similarly, in a </a:t>
            </a:r>
            <a:r>
              <a:rPr lang="en-US" sz="2400" i="1">
                <a:ea typeface="MS Mincho" pitchFamily="49" charset="-128"/>
              </a:rPr>
              <a:t>rightmost</a:t>
            </a:r>
            <a:r>
              <a:rPr lang="en-US" sz="2400">
                <a:ea typeface="MS Mincho" pitchFamily="49" charset="-128"/>
              </a:rPr>
              <a:t> derivation, it is always the last variable that gets replaced. </a:t>
            </a:r>
            <a:endParaRPr lang="en-US" sz="2400">
              <a:cs typeface="Courier New" pitchFamily="49" charset="0"/>
            </a:endParaRPr>
          </a:p>
          <a:p>
            <a:pPr lvl="2">
              <a:lnSpc>
                <a:spcPct val="60000"/>
              </a:lnSpc>
            </a:pPr>
            <a:r>
              <a:rPr lang="en-US" sz="1800">
                <a:ea typeface="MS Mincho" pitchFamily="49" charset="-128"/>
              </a:rPr>
              <a:t> </a:t>
            </a:r>
            <a:endParaRPr lang="en-US" sz="18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The above derivation of the string 0110011 in the grammar G</a:t>
            </a:r>
            <a:r>
              <a:rPr lang="en-US" sz="2400" baseline="-30000">
                <a:ea typeface="MS Mincho" pitchFamily="49" charset="-128"/>
              </a:rPr>
              <a:t>3</a:t>
            </a:r>
            <a:r>
              <a:rPr lang="en-US" sz="2400">
                <a:ea typeface="MS Mincho" pitchFamily="49" charset="-128"/>
              </a:rPr>
              <a:t> is leftmost. Here is a rightmost derivation of the same string:</a:t>
            </a:r>
          </a:p>
          <a:p>
            <a:pPr lvl="2">
              <a:lnSpc>
                <a:spcPct val="60000"/>
              </a:lnSpc>
            </a:pPr>
            <a:endParaRPr lang="en-US" sz="18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S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 A</a:t>
            </a:r>
            <a:r>
              <a:rPr lang="en-US" sz="2400" u="sng">
                <a:ea typeface="MS Mincho" pitchFamily="49" charset="-128"/>
              </a:rPr>
              <a:t>S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 </a:t>
            </a:r>
            <a:r>
              <a:rPr lang="en-US" sz="2400">
                <a:ea typeface="MS Mincho" pitchFamily="49" charset="-128"/>
              </a:rPr>
              <a:t> AA</a:t>
            </a:r>
            <a:r>
              <a:rPr lang="en-US" sz="2400" u="sng">
                <a:ea typeface="MS Mincho" pitchFamily="49" charset="-128"/>
              </a:rPr>
              <a:t>S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 A</a:t>
            </a:r>
            <a:r>
              <a:rPr lang="en-US" sz="2400" u="sng"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 A0</a:t>
            </a:r>
            <a:r>
              <a:rPr lang="en-US" sz="2400" u="sng"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1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 u="sng"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0011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400">
                <a:ea typeface="MS Mincho" pitchFamily="49" charset="-128"/>
              </a:rPr>
              <a:t> </a:t>
            </a:r>
            <a:r>
              <a:rPr lang="en-US" sz="2400" u="sng">
                <a:ea typeface="MS Mincho" pitchFamily="49" charset="-128"/>
              </a:rPr>
              <a:t>A</a:t>
            </a:r>
            <a:r>
              <a:rPr lang="en-US" sz="2400">
                <a:ea typeface="MS Mincho" pitchFamily="49" charset="-128"/>
              </a:rPr>
              <a:t>10011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Þ </a:t>
            </a:r>
            <a:r>
              <a:rPr lang="en-US" sz="2400">
                <a:ea typeface="MS Mincho" pitchFamily="49" charset="-128"/>
              </a:rPr>
              <a:t>0110011</a:t>
            </a:r>
            <a:endParaRPr lang="en-US" sz="2400"/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5334000" y="5705475"/>
            <a:ext cx="2514600" cy="695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/>
            <a:r>
              <a:rPr lang="en-US" sz="1800">
                <a:latin typeface="Tahoma" pitchFamily="34" charset="0"/>
                <a:ea typeface="MS Mincho" pitchFamily="49" charset="-128"/>
              </a:rPr>
              <a:t>S </a:t>
            </a:r>
            <a:r>
              <a:rPr lang="en-US" sz="1800">
                <a:latin typeface="Symbol" pitchFamily="18" charset="2"/>
              </a:rPr>
              <a:t>®  </a:t>
            </a:r>
            <a:r>
              <a:rPr lang="en-US" sz="1800">
                <a:latin typeface="Tahoma" pitchFamily="34" charset="0"/>
              </a:rPr>
              <a:t>AS | </a:t>
            </a:r>
            <a:r>
              <a:rPr lang="en-US" sz="1800">
                <a:latin typeface="Symbol" pitchFamily="18" charset="2"/>
              </a:rPr>
              <a:t>e</a:t>
            </a:r>
            <a:endParaRPr lang="en-US" sz="1800">
              <a:latin typeface="Symbol" pitchFamily="18" charset="2"/>
              <a:ea typeface="MS Mincho" pitchFamily="49" charset="-128"/>
            </a:endParaRPr>
          </a:p>
          <a:p>
            <a:pPr marL="285750" indent="-285750"/>
            <a:r>
              <a:rPr lang="en-US" sz="1800">
                <a:latin typeface="Tahoma" pitchFamily="34" charset="0"/>
                <a:ea typeface="MS Mincho" pitchFamily="49" charset="-128"/>
              </a:rPr>
              <a:t>A </a:t>
            </a:r>
            <a:r>
              <a:rPr lang="en-US" sz="1800">
                <a:latin typeface="Symbol" pitchFamily="18" charset="2"/>
              </a:rPr>
              <a:t>® </a:t>
            </a:r>
            <a:r>
              <a:rPr lang="en-US" sz="1800">
                <a:latin typeface="Tahoma" pitchFamily="34" charset="0"/>
              </a:rPr>
              <a:t>0A1  | A1  |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361" y="304800"/>
            <a:ext cx="1210268" cy="479747"/>
          </a:xfrm>
        </p:spPr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Regular Language is also a Context Free Language</a:t>
            </a:r>
          </a:p>
          <a:p>
            <a:endParaRPr lang="en-US" dirty="0" smtClean="0"/>
          </a:p>
          <a:p>
            <a:r>
              <a:rPr lang="en-US" dirty="0" smtClean="0"/>
              <a:t>How might we prove this?</a:t>
            </a:r>
          </a:p>
          <a:p>
            <a:pPr lvl="1"/>
            <a:r>
              <a:rPr lang="en-US" dirty="0" smtClean="0"/>
              <a:t>Choose one of the many specifications for regular languages</a:t>
            </a:r>
          </a:p>
          <a:p>
            <a:pPr lvl="1"/>
            <a:r>
              <a:rPr lang="en-US" dirty="0" smtClean="0"/>
              <a:t>Show that every instance of that kind of specification has a total mapping into a Context Free Grammar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an appropriate choice?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13" y="304800"/>
            <a:ext cx="3614772" cy="479747"/>
          </a:xfrm>
        </p:spPr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50" y="1219200"/>
            <a:ext cx="7162800" cy="1073150"/>
          </a:xfrm>
        </p:spPr>
        <p:txBody>
          <a:bodyPr/>
          <a:lstStyle/>
          <a:p>
            <a:r>
              <a:rPr lang="en-US" dirty="0" smtClean="0"/>
              <a:t>Map the Regular Expressions into a Context Free language.</a:t>
            </a:r>
          </a:p>
          <a:p>
            <a:endParaRPr lang="en-US" dirty="0" smtClean="0"/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350" y="2520950"/>
            <a:ext cx="7924800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2937" lvl="1" indent="-456468">
              <a:buFontTx/>
              <a:buAutoNum type="arabicPeriod"/>
            </a:pPr>
            <a:r>
              <a:rPr lang="en-US" sz="2000" dirty="0" smtClean="0">
                <a:latin typeface="+mn-lt"/>
                <a:ea typeface="MS Mincho" pitchFamily="49" charset="-128"/>
              </a:rPr>
              <a:t>L(</a:t>
            </a:r>
            <a:r>
              <a:rPr lang="en-US" dirty="0" smtClean="0">
                <a:latin typeface="Symbol" pitchFamily="18" charset="2"/>
                <a:ea typeface="MS Mincho" pitchFamily="49" charset="-128"/>
              </a:rPr>
              <a:t>Æ</a:t>
            </a:r>
            <a:r>
              <a:rPr lang="en-US" sz="2000" dirty="0" smtClean="0">
                <a:latin typeface="+mn-lt"/>
                <a:ea typeface="MS Mincho" pitchFamily="49" charset="-128"/>
              </a:rPr>
              <a:t>)=</a:t>
            </a:r>
            <a:r>
              <a:rPr lang="en-US" dirty="0" smtClean="0">
                <a:latin typeface="Symbol" pitchFamily="18" charset="2"/>
                <a:ea typeface="MS Mincho" pitchFamily="49" charset="-128"/>
              </a:rPr>
              <a:t>Æ</a:t>
            </a:r>
            <a:r>
              <a:rPr lang="en-US" sz="2000" dirty="0" smtClean="0">
                <a:latin typeface="+mn-lt"/>
                <a:ea typeface="MS Mincho" pitchFamily="49" charset="-128"/>
              </a:rPr>
              <a:t> and </a:t>
            </a:r>
            <a:r>
              <a:rPr lang="en-US" sz="2000" dirty="0" smtClean="0">
                <a:latin typeface="+mn-lt"/>
                <a:ea typeface="MS Mincho" pitchFamily="49" charset="-128"/>
              </a:rPr>
              <a:t>L(</a:t>
            </a:r>
            <a:r>
              <a:rPr lang="en-US" dirty="0" smtClean="0">
                <a:latin typeface="Symbol" pitchFamily="18" charset="2"/>
                <a:ea typeface="MS Mincho" pitchFamily="49" charset="-128"/>
              </a:rPr>
              <a:t>e</a:t>
            </a:r>
            <a:r>
              <a:rPr lang="en-US" sz="2000" dirty="0" smtClean="0">
                <a:latin typeface="+mn-lt"/>
                <a:ea typeface="MS Mincho" pitchFamily="49" charset="-128"/>
              </a:rPr>
              <a:t>)={</a:t>
            </a:r>
            <a:r>
              <a:rPr lang="en-US" dirty="0" smtClean="0">
                <a:latin typeface="+mn-lt"/>
                <a:ea typeface="MS Mincho" pitchFamily="49" charset="-128"/>
              </a:rPr>
              <a:t>“”</a:t>
            </a:r>
            <a:r>
              <a:rPr lang="en-US" sz="2000" dirty="0" smtClean="0">
                <a:latin typeface="+mn-lt"/>
                <a:ea typeface="MS Mincho" pitchFamily="49" charset="-128"/>
              </a:rPr>
              <a:t>}</a:t>
            </a:r>
            <a:endParaRPr lang="en-US" sz="2000" dirty="0" smtClean="0">
              <a:latin typeface="+mn-lt"/>
              <a:cs typeface="Courier New" pitchFamily="49" charset="0"/>
            </a:endParaRPr>
          </a:p>
          <a:p>
            <a:pPr marL="912937" lvl="1" indent="-456468">
              <a:buFontTx/>
              <a:buAutoNum type="arabicPeriod"/>
            </a:pPr>
            <a:r>
              <a:rPr lang="en-US" sz="2000" dirty="0" smtClean="0">
                <a:latin typeface="+mn-lt"/>
                <a:ea typeface="MS Mincho" pitchFamily="49" charset="-128"/>
              </a:rPr>
              <a:t>L(a)={‘a’}</a:t>
            </a:r>
            <a:endParaRPr lang="en-US" sz="2000" dirty="0" smtClean="0">
              <a:latin typeface="+mn-lt"/>
              <a:cs typeface="Courier New" pitchFamily="49" charset="0"/>
            </a:endParaRPr>
          </a:p>
          <a:p>
            <a:pPr marL="912937" lvl="1" indent="-456468">
              <a:buFontTx/>
              <a:buAutoNum type="arabicPeriod"/>
            </a:pPr>
            <a:r>
              <a:rPr lang="en-US" sz="2000" dirty="0" smtClean="0">
                <a:latin typeface="+mn-lt"/>
                <a:ea typeface="MS Mincho" pitchFamily="49" charset="-128"/>
              </a:rPr>
              <a:t>Inductive cases</a:t>
            </a:r>
          </a:p>
          <a:p>
            <a:pPr marL="1293327" lvl="2" indent="-380390">
              <a:buFontTx/>
              <a:buAutoNum type="arabicPeriod"/>
            </a:pPr>
            <a:r>
              <a:rPr lang="en-US" sz="1800" dirty="0" smtClean="0">
                <a:latin typeface="+mn-lt"/>
                <a:ea typeface="MS Mincho" pitchFamily="49" charset="-128"/>
              </a:rPr>
              <a:t>L(E</a:t>
            </a:r>
            <a:r>
              <a:rPr lang="en-US" sz="1800" baseline="30000" dirty="0" smtClean="0">
                <a:latin typeface="+mn-lt"/>
                <a:ea typeface="MS Mincho" pitchFamily="49" charset="-128"/>
              </a:rPr>
              <a:t>*</a:t>
            </a:r>
            <a:r>
              <a:rPr lang="en-US" sz="1800" dirty="0" smtClean="0">
                <a:latin typeface="+mn-lt"/>
                <a:ea typeface="MS Mincho" pitchFamily="49" charset="-128"/>
              </a:rPr>
              <a:t>) = (L(E))</a:t>
            </a:r>
            <a:r>
              <a:rPr lang="en-US" sz="1800" baseline="30000" dirty="0" smtClean="0">
                <a:latin typeface="+mn-lt"/>
                <a:ea typeface="MS Mincho" pitchFamily="49" charset="-128"/>
              </a:rPr>
              <a:t>*</a:t>
            </a:r>
          </a:p>
          <a:p>
            <a:pPr marL="1293327" lvl="2" indent="-380390">
              <a:buFontTx/>
              <a:buAutoNum type="arabicPeriod"/>
            </a:pPr>
            <a:r>
              <a:rPr lang="en-US" sz="1800" dirty="0" smtClean="0">
                <a:latin typeface="+mn-lt"/>
                <a:ea typeface="MS Mincho" pitchFamily="49" charset="-128"/>
              </a:rPr>
              <a:t>L(EF) = L(E) L(F)              recall implicit use of dot L(E) </a:t>
            </a:r>
            <a:r>
              <a:rPr lang="en-US" sz="1800" dirty="0" smtClean="0">
                <a:latin typeface="+mn-lt"/>
                <a:cs typeface="Times New Roman" pitchFamily="18" charset="0"/>
              </a:rPr>
              <a:t>·</a:t>
            </a:r>
            <a:r>
              <a:rPr lang="en-US" sz="1800" dirty="0" smtClean="0">
                <a:latin typeface="+mn-lt"/>
                <a:ea typeface="MS Mincho" pitchFamily="49" charset="-128"/>
              </a:rPr>
              <a:t> L(F)</a:t>
            </a:r>
            <a:endParaRPr lang="en-US" sz="1800" dirty="0" smtClean="0">
              <a:latin typeface="+mn-lt"/>
              <a:cs typeface="Courier New" pitchFamily="49" charset="0"/>
            </a:endParaRPr>
          </a:p>
          <a:p>
            <a:pPr marL="1293327" lvl="2" indent="-380390">
              <a:buFontTx/>
              <a:buAutoNum type="arabicPeriod"/>
            </a:pPr>
            <a:r>
              <a:rPr lang="en-US" sz="1800" dirty="0" smtClean="0">
                <a:latin typeface="+mn-lt"/>
                <a:ea typeface="MS Mincho" pitchFamily="49" charset="-128"/>
              </a:rPr>
              <a:t>L(E+F) = L(E) </a:t>
            </a:r>
            <a:r>
              <a:rPr lang="en-US" dirty="0" smtClean="0">
                <a:latin typeface="Symbol" pitchFamily="18" charset="2"/>
                <a:ea typeface="MS Mincho" pitchFamily="49" charset="-128"/>
              </a:rPr>
              <a:t>È</a:t>
            </a:r>
            <a:r>
              <a:rPr lang="en-US" dirty="0" smtClean="0">
                <a:latin typeface="+mn-lt"/>
                <a:ea typeface="MS Mincho" pitchFamily="49" charset="-128"/>
              </a:rPr>
              <a:t> </a:t>
            </a:r>
            <a:r>
              <a:rPr lang="en-US" sz="1800" dirty="0" smtClean="0">
                <a:latin typeface="+mn-lt"/>
                <a:ea typeface="MS Mincho" pitchFamily="49" charset="-128"/>
              </a:rPr>
              <a:t>L(F)</a:t>
            </a:r>
            <a:endParaRPr lang="en-US" sz="1800" dirty="0" smtClean="0">
              <a:latin typeface="+mn-lt"/>
              <a:cs typeface="Courier New" pitchFamily="49" charset="0"/>
            </a:endParaRPr>
          </a:p>
          <a:p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260" y="304800"/>
            <a:ext cx="3454472" cy="479747"/>
          </a:xfrm>
        </p:spPr>
        <p:txBody>
          <a:bodyPr/>
          <a:lstStyle/>
          <a:p>
            <a:r>
              <a:rPr lang="en-US" dirty="0" smtClean="0"/>
              <a:t>Designing  CFGs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language into simpler (disjoint) parts with Grammars  A B C .  Then put them together  S 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 </a:t>
            </a:r>
            <a:r>
              <a:rPr lang="en-US" dirty="0" err="1" smtClean="0"/>
              <a:t>Start</a:t>
            </a:r>
            <a:r>
              <a:rPr lang="en-US" baseline="-25000" dirty="0" err="1" smtClean="0"/>
              <a:t>A</a:t>
            </a:r>
            <a:r>
              <a:rPr lang="en-US" dirty="0" smtClean="0"/>
              <a:t> | </a:t>
            </a:r>
            <a:r>
              <a:rPr lang="en-US" dirty="0" err="1" smtClean="0"/>
              <a:t>Start</a:t>
            </a:r>
            <a:r>
              <a:rPr lang="en-US" baseline="-25000" dirty="0" err="1" smtClean="0"/>
              <a:t>B</a:t>
            </a:r>
            <a:r>
              <a:rPr lang="en-US" dirty="0" smtClean="0"/>
              <a:t> | </a:t>
            </a:r>
            <a:r>
              <a:rPr lang="en-US" dirty="0" err="1" smtClean="0"/>
              <a:t>Start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endParaRPr lang="en-US" baseline="-25000" dirty="0" smtClean="0"/>
          </a:p>
          <a:p>
            <a:r>
              <a:rPr lang="en-US" dirty="0" smtClean="0"/>
              <a:t>If a Language fragment is Regular construct a DFA or RE, use these to guide you.</a:t>
            </a:r>
          </a:p>
          <a:p>
            <a:r>
              <a:rPr lang="en-US" dirty="0" smtClean="0"/>
              <a:t>Infinite languages use rules like   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 a R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 R b</a:t>
            </a:r>
          </a:p>
          <a:p>
            <a:r>
              <a:rPr lang="en-US" dirty="0" smtClean="0"/>
              <a:t>Languages with linked parts use rules like 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 B x B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 x R x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3" y="304800"/>
            <a:ext cx="5730875" cy="474663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 Simple Grammar for English</a:t>
            </a:r>
            <a:r>
              <a:rPr lang="en-US"/>
              <a:t> 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6553200" y="685800"/>
            <a:ext cx="2209800" cy="214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900">
                <a:latin typeface="Times New Roman" pitchFamily="18" charset="0"/>
                <a:cs typeface="Times New Roman" pitchFamily="18" charset="0"/>
              </a:rPr>
              <a:t>Example taken from Floyd &amp; Beigel.</a:t>
            </a:r>
            <a:r>
              <a:rPr lang="en-US" sz="900"/>
              <a:t> </a:t>
            </a:r>
          </a:p>
        </p:txBody>
      </p:sp>
      <p:graphicFrame>
        <p:nvGraphicFramePr>
          <p:cNvPr id="329016" name="Group 312"/>
          <p:cNvGraphicFramePr>
            <a:graphicFrameLocks noGrp="1"/>
          </p:cNvGraphicFramePr>
          <p:nvPr/>
        </p:nvGraphicFramePr>
        <p:xfrm>
          <a:off x="457200" y="1600200"/>
          <a:ext cx="8305800" cy="4038605"/>
        </p:xfrm>
        <a:graphic>
          <a:graphicData uri="http://schemas.openxmlformats.org/drawingml/2006/table">
            <a:tbl>
              <a:tblPr/>
              <a:tblGrid>
                <a:gridCol w="2286000"/>
                <a:gridCol w="457200"/>
                <a:gridCol w="55626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&lt;Sentence&gt;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&lt;Subject&gt; &lt;Predicate&gt;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&lt;Subject&gt;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&lt;Pronoun1&gt; | &lt;Pronoun2&gt;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&lt;Pronoun1&gt;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you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&lt;Noun Phrase&gt;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&lt;Simple Noun Phrase&gt; | &lt;Article&gt; &lt;Noun Phrase&gt;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&lt;Article&gt;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&lt;Predicate&gt;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&lt;Noun&gt; | &lt;Adjective&gt; &lt;Simple Noun Phrase&gt;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&lt;Simple Noun Phrase&gt;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&lt;Verb&gt; | &lt;Verb&gt; &lt;Object&gt;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&lt;Object&gt;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&lt;Pronoun2&gt; | &lt;Noun Phrase&gt;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&lt;Pronoun2&gt;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you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&lt;Noun&gt;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 . .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&lt;Verb&gt;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 . 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48" y="304800"/>
            <a:ext cx="6142707" cy="479747"/>
          </a:xfrm>
        </p:spPr>
        <p:txBody>
          <a:bodyPr/>
          <a:lstStyle/>
          <a:p>
            <a:r>
              <a:rPr lang="en-US" dirty="0" smtClean="0"/>
              <a:t>Find CFG for these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{a</a:t>
            </a:r>
            <a:r>
              <a:rPr lang="en-US" baseline="30000" dirty="0" smtClean="0"/>
              <a:t>n </a:t>
            </a:r>
            <a:r>
              <a:rPr lang="en-US" dirty="0" smtClean="0"/>
              <a:t>b a</a:t>
            </a:r>
            <a:r>
              <a:rPr lang="en-US" baseline="30000" dirty="0" smtClean="0"/>
              <a:t>n</a:t>
            </a:r>
            <a:r>
              <a:rPr lang="en-US" dirty="0" smtClean="0"/>
              <a:t> | n </a:t>
            </a:r>
            <a:r>
              <a:rPr lang="az-Cyrl-AZ" dirty="0" smtClean="0">
                <a:latin typeface="Calibri"/>
                <a:cs typeface="Calibri"/>
                <a:sym typeface="Symbol"/>
              </a:rPr>
              <a:t>Є</a:t>
            </a:r>
            <a:r>
              <a:rPr lang="en-US" dirty="0" smtClean="0"/>
              <a:t> Nat}</a:t>
            </a:r>
          </a:p>
          <a:p>
            <a:endParaRPr lang="en-US" dirty="0" smtClean="0"/>
          </a:p>
          <a:p>
            <a:r>
              <a:rPr lang="en-US" dirty="0" smtClean="0"/>
              <a:t>{ w | w </a:t>
            </a:r>
            <a:r>
              <a:rPr lang="az-Cyrl-AZ" dirty="0" smtClean="0">
                <a:latin typeface="Calibri"/>
                <a:cs typeface="Calibri"/>
                <a:sym typeface="Symbol"/>
              </a:rPr>
              <a:t>Є</a:t>
            </a:r>
            <a:r>
              <a:rPr lang="en-US" dirty="0" smtClean="0"/>
              <a:t> {</a:t>
            </a:r>
            <a:r>
              <a:rPr lang="en-US" dirty="0" err="1" smtClean="0"/>
              <a:t>a,b</a:t>
            </a:r>
            <a:r>
              <a:rPr lang="en-US" dirty="0" smtClean="0"/>
              <a:t>}*, </a:t>
            </a:r>
            <a:r>
              <a:rPr lang="en-US" sz="1800" dirty="0" smtClean="0"/>
              <a:t>and w is a palindrome of even length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{a</a:t>
            </a:r>
            <a:r>
              <a:rPr lang="en-US" baseline="30000" dirty="0" smtClean="0"/>
              <a:t>n 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| </a:t>
            </a:r>
            <a:r>
              <a:rPr lang="en-US" dirty="0" err="1" smtClean="0"/>
              <a:t>n,k</a:t>
            </a:r>
            <a:r>
              <a:rPr lang="en-US" dirty="0" smtClean="0"/>
              <a:t> </a:t>
            </a:r>
            <a:r>
              <a:rPr lang="az-Cyrl-AZ" dirty="0" smtClean="0">
                <a:latin typeface="Calibri"/>
                <a:cs typeface="Calibri"/>
                <a:sym typeface="Symbol"/>
              </a:rPr>
              <a:t>Є</a:t>
            </a:r>
            <a:r>
              <a:rPr lang="en-US" dirty="0" smtClean="0"/>
              <a:t> Nat, n ≤ k}</a:t>
            </a:r>
          </a:p>
          <a:p>
            <a:endParaRPr lang="en-US" dirty="0" smtClean="0"/>
          </a:p>
          <a:p>
            <a:r>
              <a:rPr lang="en-US" dirty="0" smtClean="0"/>
              <a:t>{a</a:t>
            </a:r>
            <a:r>
              <a:rPr lang="en-US" baseline="30000" dirty="0" smtClean="0"/>
              <a:t>n 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| </a:t>
            </a:r>
            <a:r>
              <a:rPr lang="en-US" dirty="0" err="1" smtClean="0"/>
              <a:t>n,k</a:t>
            </a:r>
            <a:r>
              <a:rPr lang="en-US" dirty="0" smtClean="0"/>
              <a:t> </a:t>
            </a:r>
            <a:r>
              <a:rPr lang="az-Cyrl-AZ" dirty="0" smtClean="0">
                <a:latin typeface="Calibri"/>
                <a:cs typeface="Calibri"/>
                <a:sym typeface="Symbol"/>
              </a:rPr>
              <a:t>Є</a:t>
            </a:r>
            <a:r>
              <a:rPr lang="en-US" dirty="0" smtClean="0"/>
              <a:t> Nat, n ≥ k}</a:t>
            </a:r>
          </a:p>
          <a:p>
            <a:endParaRPr lang="en-US" dirty="0" smtClean="0"/>
          </a:p>
          <a:p>
            <a:r>
              <a:rPr lang="en-US" dirty="0" smtClean="0"/>
              <a:t>{ w | w </a:t>
            </a:r>
            <a:r>
              <a:rPr lang="az-Cyrl-AZ" dirty="0" smtClean="0">
                <a:latin typeface="Calibri"/>
                <a:cs typeface="Calibri"/>
                <a:sym typeface="Symbol"/>
              </a:rPr>
              <a:t>Є</a:t>
            </a:r>
            <a:r>
              <a:rPr lang="en-US" dirty="0" smtClean="0"/>
              <a:t> {</a:t>
            </a:r>
            <a:r>
              <a:rPr lang="en-US" dirty="0" err="1" smtClean="0"/>
              <a:t>a,b</a:t>
            </a:r>
            <a:r>
              <a:rPr lang="en-US" dirty="0" smtClean="0"/>
              <a:t>}*, </a:t>
            </a:r>
            <a:r>
              <a:rPr lang="en-US" sz="1800" dirty="0" smtClean="0"/>
              <a:t>w has equal number of </a:t>
            </a:r>
            <a:r>
              <a:rPr lang="en-US" sz="1800" dirty="0" err="1" smtClean="0"/>
              <a:t>a’s</a:t>
            </a:r>
            <a:r>
              <a:rPr lang="en-US" sz="1800" dirty="0" smtClean="0"/>
              <a:t> and </a:t>
            </a:r>
            <a:r>
              <a:rPr lang="en-US" sz="1800" dirty="0" err="1" smtClean="0"/>
              <a:t>b’s</a:t>
            </a:r>
            <a:r>
              <a:rPr lang="en-US" dirty="0" smtClean="0"/>
              <a:t> 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004" y="304800"/>
            <a:ext cx="2232984" cy="479747"/>
          </a:xfrm>
        </p:spPr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50" y="1219200"/>
            <a:ext cx="7772400" cy="480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grammar</a:t>
            </a:r>
            <a:r>
              <a:rPr lang="en-US" dirty="0" smtClean="0"/>
              <a:t> </a:t>
            </a:r>
            <a:r>
              <a:rPr lang="en-US" dirty="0" smtClean="0"/>
              <a:t>is ambiguous if one of its strings has 2 or more leftmost (or rightmost) derivations.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Consider the grammar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 -&gt;  E + 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 -&gt; E * 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 -&gt; x | 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And the string:     x + x * y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sz="2000" dirty="0" smtClean="0"/>
              <a:t>E 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000" baseline="-25000" dirty="0" smtClean="0">
                <a:latin typeface="Symbol" pitchFamily="18" charset="2"/>
                <a:ea typeface="MS Mincho" pitchFamily="49" charset="-128"/>
              </a:rPr>
              <a:t>1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000" dirty="0" smtClean="0">
                <a:ea typeface="MS Mincho" pitchFamily="49" charset="-128"/>
              </a:rPr>
              <a:t>E + E 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000" baseline="-25000" dirty="0" smtClean="0">
                <a:latin typeface="Symbol" pitchFamily="18" charset="2"/>
                <a:ea typeface="MS Mincho" pitchFamily="49" charset="-128"/>
              </a:rPr>
              <a:t>3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000" dirty="0" smtClean="0">
                <a:ea typeface="MS Mincho" pitchFamily="49" charset="-128"/>
              </a:rPr>
              <a:t>x + E 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000" baseline="-25000" dirty="0" smtClean="0">
                <a:latin typeface="Symbol" pitchFamily="18" charset="2"/>
                <a:ea typeface="MS Mincho" pitchFamily="49" charset="-128"/>
              </a:rPr>
              <a:t>2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000" dirty="0" smtClean="0">
                <a:ea typeface="MS Mincho" pitchFamily="49" charset="-128"/>
              </a:rPr>
              <a:t>x + E * E 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000" baseline="-25000" dirty="0" smtClean="0">
                <a:latin typeface="Symbol" pitchFamily="18" charset="2"/>
                <a:ea typeface="MS Mincho" pitchFamily="49" charset="-128"/>
              </a:rPr>
              <a:t>3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000" dirty="0" smtClean="0">
                <a:ea typeface="MS Mincho" pitchFamily="49" charset="-128"/>
              </a:rPr>
              <a:t>x + x * E 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2000" baseline="-25000" dirty="0" smtClean="0">
                <a:latin typeface="Symbol" pitchFamily="18" charset="2"/>
                <a:ea typeface="MS Mincho" pitchFamily="49" charset="-128"/>
              </a:rPr>
              <a:t>3</a:t>
            </a:r>
            <a:r>
              <a:rPr lang="en-US" sz="20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2000" dirty="0" smtClean="0">
                <a:ea typeface="MS Mincho" pitchFamily="49" charset="-128"/>
              </a:rPr>
              <a:t>x + x * y</a:t>
            </a:r>
          </a:p>
          <a:p>
            <a:endParaRPr lang="en-US" sz="2000" dirty="0" smtClean="0">
              <a:ea typeface="MS Mincho" pitchFamily="49" charset="-128"/>
            </a:endParaRPr>
          </a:p>
          <a:p>
            <a:r>
              <a:rPr lang="en-US" sz="1800" dirty="0" smtClean="0"/>
              <a:t>E 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1800" baseline="-25000" dirty="0" smtClean="0">
                <a:latin typeface="Symbol" pitchFamily="18" charset="2"/>
                <a:ea typeface="MS Mincho" pitchFamily="49" charset="-128"/>
              </a:rPr>
              <a:t>2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1800" dirty="0" smtClean="0">
                <a:ea typeface="MS Mincho" pitchFamily="49" charset="-128"/>
              </a:rPr>
              <a:t>E * E 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1800" baseline="-25000" dirty="0" smtClean="0">
                <a:latin typeface="Symbol" pitchFamily="18" charset="2"/>
                <a:ea typeface="MS Mincho" pitchFamily="49" charset="-128"/>
              </a:rPr>
              <a:t>1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1800" dirty="0" smtClean="0">
                <a:ea typeface="MS Mincho" pitchFamily="49" charset="-128"/>
              </a:rPr>
              <a:t>E + E * E 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1800" baseline="-25000" dirty="0" smtClean="0">
                <a:latin typeface="Symbol" pitchFamily="18" charset="2"/>
                <a:ea typeface="MS Mincho" pitchFamily="49" charset="-128"/>
              </a:rPr>
              <a:t>3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1800" dirty="0" smtClean="0">
                <a:ea typeface="MS Mincho" pitchFamily="49" charset="-128"/>
              </a:rPr>
              <a:t>x + E * E 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1800" baseline="-25000" dirty="0" smtClean="0">
                <a:latin typeface="Symbol" pitchFamily="18" charset="2"/>
                <a:ea typeface="MS Mincho" pitchFamily="49" charset="-128"/>
              </a:rPr>
              <a:t>3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1800" dirty="0" smtClean="0">
                <a:ea typeface="MS Mincho" pitchFamily="49" charset="-128"/>
              </a:rPr>
              <a:t>x + x * E 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Þ</a:t>
            </a:r>
            <a:r>
              <a:rPr lang="en-US" sz="1800" baseline="-25000" dirty="0" smtClean="0">
                <a:latin typeface="Symbol" pitchFamily="18" charset="2"/>
                <a:ea typeface="MS Mincho" pitchFamily="49" charset="-128"/>
              </a:rPr>
              <a:t>3</a:t>
            </a:r>
            <a:r>
              <a:rPr lang="en-US" sz="1800" dirty="0" smtClean="0">
                <a:latin typeface="Symbol" pitchFamily="18" charset="2"/>
                <a:ea typeface="MS Mincho" pitchFamily="49" charset="-128"/>
              </a:rPr>
              <a:t> </a:t>
            </a:r>
            <a:r>
              <a:rPr lang="en-US" sz="1800" dirty="0" smtClean="0">
                <a:ea typeface="MS Mincho" pitchFamily="49" charset="-128"/>
              </a:rPr>
              <a:t>x + x * y</a:t>
            </a:r>
          </a:p>
          <a:p>
            <a:endParaRPr lang="en-US" sz="1800" dirty="0" smtClean="0">
              <a:ea typeface="MS Mincho" pitchFamily="49" charset="-128"/>
            </a:endParaRPr>
          </a:p>
          <a:p>
            <a:r>
              <a:rPr lang="en-US" sz="1800" dirty="0" smtClean="0">
                <a:ea typeface="MS Mincho" pitchFamily="49" charset="-128"/>
              </a:rPr>
              <a:t>Note we use the productions in a different order.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004" y="304800"/>
            <a:ext cx="2232984" cy="479747"/>
          </a:xfrm>
        </p:spPr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ambiguity is a property of the grammar</a:t>
            </a:r>
          </a:p>
          <a:p>
            <a:r>
              <a:rPr lang="en-US" dirty="0" smtClean="0"/>
              <a:t>It is not a property of the set of strings derived by that grammar.</a:t>
            </a:r>
          </a:p>
          <a:p>
            <a:endParaRPr lang="en-US" dirty="0" smtClean="0"/>
          </a:p>
          <a:p>
            <a:r>
              <a:rPr lang="en-US" dirty="0" smtClean="0"/>
              <a:t>The same set of strings, can be derived by two different grammars, one which is ambiguous and one that is not!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19" y="304800"/>
            <a:ext cx="7452361" cy="479747"/>
          </a:xfrm>
        </p:spPr>
        <p:txBody>
          <a:bodyPr/>
          <a:lstStyle/>
          <a:p>
            <a:r>
              <a:rPr lang="en-US" dirty="0" smtClean="0"/>
              <a:t>Common Grammars with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grammars with infix operators with different precedence levels.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if-then-else statements</a:t>
            </a:r>
          </a:p>
          <a:p>
            <a:pPr lvl="1"/>
            <a:r>
              <a:rPr lang="en-US" dirty="0" err="1" smtClean="0"/>
              <a:t>st</a:t>
            </a:r>
            <a:r>
              <a:rPr lang="en-US" dirty="0" smtClean="0"/>
              <a:t>  -&gt;  if exp  then </a:t>
            </a:r>
            <a:r>
              <a:rPr lang="en-US" dirty="0" err="1" smtClean="0"/>
              <a:t>st</a:t>
            </a:r>
            <a:r>
              <a:rPr lang="en-US" dirty="0" smtClean="0"/>
              <a:t>  else </a:t>
            </a:r>
            <a:r>
              <a:rPr lang="en-US" dirty="0" err="1" smtClean="0"/>
              <a:t>st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         |  if exp then </a:t>
            </a:r>
            <a:r>
              <a:rPr lang="en-US" dirty="0" err="1" smtClean="0"/>
              <a:t>st</a:t>
            </a:r>
            <a:endParaRPr lang="en-US" dirty="0" smtClean="0"/>
          </a:p>
          <a:p>
            <a:pPr lvl="1"/>
            <a:r>
              <a:rPr lang="en-US" dirty="0" smtClean="0"/>
              <a:t>          | id := exp</a:t>
            </a:r>
          </a:p>
          <a:p>
            <a:r>
              <a:rPr lang="en-US" dirty="0" smtClean="0"/>
              <a:t>if x=2 then if x=3 then y:=2 else y := 4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2">
              <a:buFontTx/>
              <a:buNone/>
            </a:pPr>
            <a:r>
              <a:rPr lang="en-US" dirty="0" smtClean="0"/>
              <a:t>if x=2 then (if x=3 then y:=2 ) else y := 4</a:t>
            </a:r>
          </a:p>
          <a:p>
            <a:pPr lvl="2">
              <a:buFontTx/>
              <a:buNone/>
            </a:pPr>
            <a:r>
              <a:rPr lang="en-US" dirty="0" smtClean="0"/>
              <a:t>if x=2 then (if x=3 then y:=2 else y := 4)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835" y="275147"/>
            <a:ext cx="8241030" cy="71728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Removing ambiguity.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835" y="1145117"/>
            <a:ext cx="8241030" cy="4992391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levels to a grammar</a:t>
            </a:r>
          </a:p>
          <a:p>
            <a:pPr>
              <a:buNone/>
            </a:pPr>
            <a:r>
              <a:rPr lang="en-US" dirty="0"/>
              <a:t>E </a:t>
            </a:r>
            <a:r>
              <a:rPr lang="en-US" dirty="0" smtClean="0"/>
              <a:t>-&gt;  </a:t>
            </a:r>
            <a:r>
              <a:rPr lang="en-US" dirty="0"/>
              <a:t>E + E  |  E * E |  id | ( E 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Transform to an equivalent grammar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  </a:t>
            </a:r>
            <a:r>
              <a:rPr lang="en-US" dirty="0" smtClean="0"/>
              <a:t> -&gt;   </a:t>
            </a:r>
            <a:r>
              <a:rPr lang="en-US" dirty="0"/>
              <a:t>E + T  |  T</a:t>
            </a:r>
          </a:p>
          <a:p>
            <a:pPr>
              <a:buNone/>
            </a:pPr>
            <a:r>
              <a:rPr lang="en-US" dirty="0"/>
              <a:t>T  </a:t>
            </a:r>
            <a:r>
              <a:rPr lang="en-US" dirty="0" smtClean="0"/>
              <a:t> -&gt;   T </a:t>
            </a:r>
            <a:r>
              <a:rPr lang="en-US" dirty="0"/>
              <a:t>* F  |  F</a:t>
            </a:r>
          </a:p>
          <a:p>
            <a:pPr>
              <a:buNone/>
            </a:pPr>
            <a:r>
              <a:rPr lang="en-US" dirty="0"/>
              <a:t>F </a:t>
            </a:r>
            <a:r>
              <a:rPr lang="en-US" dirty="0" smtClean="0"/>
              <a:t>  -&gt;  </a:t>
            </a:r>
            <a:r>
              <a:rPr lang="en-US" dirty="0"/>
              <a:t>id  |  (  E  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Levels make formal the notion of precedence. Operators that bind “tightly” are on the lowest levels</a:t>
            </a:r>
            <a:endParaRPr lang="en-US" dirty="0"/>
          </a:p>
          <a:p>
            <a:pPr>
              <a:buFontTx/>
              <a:buNone/>
            </a:pP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506" y="304800"/>
            <a:ext cx="4691989" cy="479747"/>
          </a:xfrm>
        </p:spPr>
        <p:txBody>
          <a:bodyPr/>
          <a:lstStyle/>
          <a:p>
            <a:r>
              <a:rPr lang="en-US" dirty="0" smtClean="0"/>
              <a:t>Length of 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 -&gt; A B</a:t>
            </a:r>
          </a:p>
          <a:p>
            <a:r>
              <a:rPr lang="en-US" dirty="0" smtClean="0"/>
              <a:t>A -&gt; 1</a:t>
            </a:r>
          </a:p>
          <a:p>
            <a:r>
              <a:rPr lang="en-US" dirty="0" smtClean="0"/>
              <a:t>B -&gt; B </a:t>
            </a:r>
            <a:r>
              <a:rPr lang="en-US" dirty="0" err="1" smtClean="0"/>
              <a:t>B</a:t>
            </a:r>
            <a:r>
              <a:rPr lang="en-US" dirty="0" smtClean="0"/>
              <a:t> |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L(G)? </a:t>
            </a:r>
          </a:p>
          <a:p>
            <a:r>
              <a:rPr lang="en-US" dirty="0" smtClean="0"/>
              <a:t>How many ways can you derive 1? 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know S =&gt;*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=&gt;* 1 is there a bound on  |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| 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we do better?  Can we restrict grammars to those where the size of the derivation is bounded by some function of the size of the string?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863" y="304800"/>
            <a:ext cx="4765675" cy="474663"/>
          </a:xfrm>
        </p:spPr>
        <p:txBody>
          <a:bodyPr/>
          <a:lstStyle/>
          <a:p>
            <a:r>
              <a:rPr lang="en-US"/>
              <a:t>Chomsky Normal Form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many CFG's for any given CFL. When reasoning about CFL's, it often helps to assume that a grammar for it has some particularly simple form.  </a:t>
            </a:r>
          </a:p>
          <a:p>
            <a:endParaRPr lang="en-US"/>
          </a:p>
          <a:p>
            <a:r>
              <a:rPr lang="en-US"/>
              <a:t>Here are some ideas how CFG's can be simplified.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36863" y="304800"/>
            <a:ext cx="3497262" cy="474663"/>
          </a:xfrm>
        </p:spPr>
        <p:txBody>
          <a:bodyPr/>
          <a:lstStyle/>
          <a:p>
            <a:r>
              <a:rPr lang="en-US"/>
              <a:t>Useless Symbols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i="1"/>
              <a:t>useful</a:t>
            </a:r>
            <a:r>
              <a:rPr lang="en-US" sz="2400"/>
              <a:t> symbol (terminal or variable) X must be </a:t>
            </a:r>
          </a:p>
          <a:p>
            <a:pPr marL="457200" indent="-457200">
              <a:lnSpc>
                <a:spcPct val="80000"/>
              </a:lnSpc>
            </a:pPr>
            <a:endParaRPr lang="en-US" sz="240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i="1"/>
              <a:t>generating</a:t>
            </a:r>
            <a:r>
              <a:rPr lang="en-US" sz="2400"/>
              <a:t>:   X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Þ</a:t>
            </a:r>
            <a:r>
              <a:rPr lang="en-US" sz="2400" baseline="30000">
                <a:latin typeface="Symbol" pitchFamily="18" charset="2"/>
                <a:cs typeface="Times New Roman" pitchFamily="18" charset="0"/>
              </a:rPr>
              <a:t>*</a:t>
            </a:r>
            <a:r>
              <a:rPr lang="en-US" sz="2400"/>
              <a:t> w for some w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400"/>
              <a:t> T</a:t>
            </a:r>
            <a:r>
              <a:rPr lang="en-US" sz="2400" baseline="30000"/>
              <a:t>*</a:t>
            </a:r>
            <a:r>
              <a:rPr lang="en-US" sz="2400"/>
              <a:t> </a:t>
            </a:r>
            <a:r>
              <a:rPr lang="en-US" sz="1600"/>
              <a:t>(I.e. w is all terminal symbols)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i="1"/>
              <a:t>reachable from S</a:t>
            </a:r>
            <a:r>
              <a:rPr lang="en-US" sz="2400"/>
              <a:t>:   S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Þ</a:t>
            </a:r>
            <a:r>
              <a:rPr lang="en-US" sz="2400" baseline="30000">
                <a:latin typeface="Symbol" pitchFamily="18" charset="2"/>
                <a:cs typeface="Times New Roman" pitchFamily="18" charset="0"/>
              </a:rPr>
              <a:t>*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X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for some  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/>
              <a:t>    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,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Î </a:t>
            </a:r>
            <a:r>
              <a:rPr lang="en-US" sz="2400"/>
              <a:t>(V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È</a:t>
            </a:r>
            <a:r>
              <a:rPr lang="en-US" sz="2400"/>
              <a:t> T)</a:t>
            </a:r>
            <a:r>
              <a:rPr lang="en-US" sz="2400" baseline="30000"/>
              <a:t>*</a:t>
            </a:r>
          </a:p>
          <a:p>
            <a:pPr marL="457200" indent="-457200">
              <a:lnSpc>
                <a:spcPct val="80000"/>
              </a:lnSpc>
            </a:pPr>
            <a:endParaRPr lang="en-US" sz="2400"/>
          </a:p>
          <a:p>
            <a:pPr marL="457200" indent="-457200">
              <a:lnSpc>
                <a:spcPct val="80000"/>
              </a:lnSpc>
            </a:pPr>
            <a:r>
              <a:rPr lang="en-US" sz="2400"/>
              <a:t>An algorithm for elimination of useless symbols first eliminates non-generating ones, then eliminates those not reachable from S.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/>
              <a:t> The order is important, because, for example,  when  S </a:t>
            </a:r>
            <a:r>
              <a:rPr lang="en-US" sz="2400">
                <a:latin typeface="Symbol" pitchFamily="18" charset="2"/>
                <a:cs typeface="Times New Roman" pitchFamily="18" charset="0"/>
              </a:rPr>
              <a:t>Þ</a:t>
            </a:r>
            <a:r>
              <a:rPr lang="en-US" sz="2400" baseline="30000">
                <a:latin typeface="Symbol" pitchFamily="18" charset="2"/>
                <a:cs typeface="Times New Roman" pitchFamily="18" charset="0"/>
              </a:rPr>
              <a:t>*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X</a:t>
            </a:r>
            <a:r>
              <a:rPr lang="en-US" sz="2400">
                <a:latin typeface="Symbol" pitchFamily="18" charset="2"/>
              </a:rPr>
              <a:t>b</a:t>
            </a:r>
            <a:r>
              <a:rPr lang="en-US" sz="2400"/>
              <a:t> and </a:t>
            </a:r>
            <a:r>
              <a:rPr lang="en-US" sz="2400">
                <a:latin typeface="Symbol" pitchFamily="18" charset="2"/>
              </a:rPr>
              <a:t>a</a:t>
            </a:r>
            <a:r>
              <a:rPr lang="en-US" sz="2400"/>
              <a:t> contains a non-generating symbol, then X is reachable, but will become unreachable after elimination of non-generators.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0188" y="304800"/>
            <a:ext cx="3646487" cy="474663"/>
          </a:xfrm>
        </p:spPr>
        <p:txBody>
          <a:bodyPr/>
          <a:lstStyle/>
          <a:p>
            <a:r>
              <a:rPr lang="en-US"/>
              <a:t>Algorithm: Part 1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We describe the algorithm on an example grammar: 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S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AB | C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A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0B | C 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B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1 | A0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C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AC | C1</a:t>
            </a:r>
          </a:p>
          <a:p>
            <a:pPr>
              <a:lnSpc>
                <a:spcPct val="80000"/>
              </a:lnSpc>
            </a:pPr>
            <a:r>
              <a:rPr lang="en-US" sz="2400" i="1"/>
              <a:t>1. Elimination of non-generators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0 and 1 are in.            </a:t>
            </a:r>
            <a:r>
              <a:rPr lang="en-US" sz="1600"/>
              <a:t>(because 0 and 1 are terminal)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B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1, says B is in.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A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0B,  says A is in.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S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AB, says S is in. 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Nothing more can be added.</a:t>
            </a:r>
          </a:p>
          <a:p>
            <a:pPr>
              <a:lnSpc>
                <a:spcPct val="80000"/>
              </a:lnSpc>
            </a:pPr>
            <a:r>
              <a:rPr lang="en-US" sz="2400"/>
              <a:t>Thus, C can be eliminated, along with any productions containing it. The result is this grammar: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S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AB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A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0B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B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1 | A0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0" y="304800"/>
            <a:ext cx="1873250" cy="47466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914400"/>
            <a:ext cx="738505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ea typeface="MS Mincho" pitchFamily="49" charset="-128"/>
              </a:rPr>
              <a:t>Derive the sentence “</a:t>
            </a:r>
            <a:r>
              <a:rPr lang="en-US" sz="2000" i="1" dirty="0">
                <a:ea typeface="MS Mincho" pitchFamily="49" charset="-128"/>
              </a:rPr>
              <a:t>She drives a shiny black</a:t>
            </a:r>
            <a:r>
              <a:rPr lang="en-US" sz="2000" i="1" dirty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car</a:t>
            </a:r>
            <a:r>
              <a:rPr lang="en-US" sz="2000" i="1" dirty="0">
                <a:cs typeface="Times New Roman" pitchFamily="18" charset="0"/>
              </a:rPr>
              <a:t>” </a:t>
            </a:r>
            <a:r>
              <a:rPr lang="en-US" sz="2000" dirty="0">
                <a:cs typeface="Times New Roman" pitchFamily="18" charset="0"/>
              </a:rPr>
              <a:t> from these rules. </a:t>
            </a:r>
          </a:p>
        </p:txBody>
      </p:sp>
      <p:grpSp>
        <p:nvGrpSpPr>
          <p:cNvPr id="329771" name="Group 43"/>
          <p:cNvGrpSpPr>
            <a:grpSpLocks/>
          </p:cNvGrpSpPr>
          <p:nvPr/>
        </p:nvGrpSpPr>
        <p:grpSpPr bwMode="auto">
          <a:xfrm>
            <a:off x="990600" y="1447800"/>
            <a:ext cx="7772400" cy="5030788"/>
            <a:chOff x="624" y="912"/>
            <a:chExt cx="4896" cy="3169"/>
          </a:xfrm>
        </p:grpSpPr>
        <p:sp>
          <p:nvSpPr>
            <p:cNvPr id="329732" name="Text Box 4"/>
            <p:cNvSpPr txBox="1">
              <a:spLocks noChangeArrowheads="1"/>
            </p:cNvSpPr>
            <p:nvPr/>
          </p:nvSpPr>
          <p:spPr bwMode="auto">
            <a:xfrm>
              <a:off x="2448" y="912"/>
              <a:ext cx="576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sentence</a:t>
              </a:r>
            </a:p>
          </p:txBody>
        </p:sp>
        <p:sp>
          <p:nvSpPr>
            <p:cNvPr id="329733" name="Text Box 5"/>
            <p:cNvSpPr txBox="1">
              <a:spLocks noChangeArrowheads="1"/>
            </p:cNvSpPr>
            <p:nvPr/>
          </p:nvSpPr>
          <p:spPr bwMode="auto">
            <a:xfrm>
              <a:off x="1824" y="1281"/>
              <a:ext cx="576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subject</a:t>
              </a:r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2976" y="1296"/>
              <a:ext cx="576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predicate</a:t>
              </a:r>
            </a:p>
          </p:txBody>
        </p:sp>
        <p:sp>
          <p:nvSpPr>
            <p:cNvPr id="329735" name="Text Box 7"/>
            <p:cNvSpPr txBox="1">
              <a:spLocks noChangeArrowheads="1"/>
            </p:cNvSpPr>
            <p:nvPr/>
          </p:nvSpPr>
          <p:spPr bwMode="auto">
            <a:xfrm>
              <a:off x="1056" y="1617"/>
              <a:ext cx="576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pronoun1</a:t>
              </a:r>
            </a:p>
          </p:txBody>
        </p:sp>
        <p:sp>
          <p:nvSpPr>
            <p:cNvPr id="329736" name="Text Box 8"/>
            <p:cNvSpPr txBox="1">
              <a:spLocks noChangeArrowheads="1"/>
            </p:cNvSpPr>
            <p:nvPr/>
          </p:nvSpPr>
          <p:spPr bwMode="auto">
            <a:xfrm>
              <a:off x="624" y="3839"/>
              <a:ext cx="48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i="1">
                  <a:latin typeface="Tahoma" pitchFamily="34" charset="0"/>
                </a:rPr>
                <a:t>She</a:t>
              </a:r>
            </a:p>
          </p:txBody>
        </p:sp>
        <p:sp>
          <p:nvSpPr>
            <p:cNvPr id="329737" name="Text Box 9"/>
            <p:cNvSpPr txBox="1">
              <a:spLocks noChangeArrowheads="1"/>
            </p:cNvSpPr>
            <p:nvPr/>
          </p:nvSpPr>
          <p:spPr bwMode="auto">
            <a:xfrm>
              <a:off x="2352" y="1632"/>
              <a:ext cx="384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verb</a:t>
              </a:r>
            </a:p>
          </p:txBody>
        </p:sp>
        <p:sp>
          <p:nvSpPr>
            <p:cNvPr id="329738" name="Text Box 10"/>
            <p:cNvSpPr txBox="1">
              <a:spLocks noChangeArrowheads="1"/>
            </p:cNvSpPr>
            <p:nvPr/>
          </p:nvSpPr>
          <p:spPr bwMode="auto">
            <a:xfrm>
              <a:off x="3600" y="1617"/>
              <a:ext cx="432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object</a:t>
              </a:r>
            </a:p>
          </p:txBody>
        </p:sp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>
              <a:off x="1440" y="3839"/>
              <a:ext cx="672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i="1">
                  <a:latin typeface="Tahoma" pitchFamily="34" charset="0"/>
                </a:rPr>
                <a:t>drives</a:t>
              </a:r>
            </a:p>
          </p:txBody>
        </p:sp>
        <p:sp>
          <p:nvSpPr>
            <p:cNvPr id="329740" name="Text Box 12"/>
            <p:cNvSpPr txBox="1">
              <a:spLocks noChangeArrowheads="1"/>
            </p:cNvSpPr>
            <p:nvPr/>
          </p:nvSpPr>
          <p:spPr bwMode="auto">
            <a:xfrm>
              <a:off x="3168" y="1968"/>
              <a:ext cx="768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Noun phrase</a:t>
              </a:r>
            </a:p>
          </p:txBody>
        </p:sp>
        <p:sp>
          <p:nvSpPr>
            <p:cNvPr id="329741" name="Text Box 13"/>
            <p:cNvSpPr txBox="1">
              <a:spLocks noChangeArrowheads="1"/>
            </p:cNvSpPr>
            <p:nvPr/>
          </p:nvSpPr>
          <p:spPr bwMode="auto">
            <a:xfrm>
              <a:off x="2928" y="2736"/>
              <a:ext cx="576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adjective</a:t>
              </a:r>
            </a:p>
          </p:txBody>
        </p:sp>
        <p:sp>
          <p:nvSpPr>
            <p:cNvPr id="329742" name="Text Box 14"/>
            <p:cNvSpPr txBox="1">
              <a:spLocks noChangeArrowheads="1"/>
            </p:cNvSpPr>
            <p:nvPr/>
          </p:nvSpPr>
          <p:spPr bwMode="auto">
            <a:xfrm>
              <a:off x="3744" y="2736"/>
              <a:ext cx="1296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Simple Noun phrase</a:t>
              </a:r>
            </a:p>
          </p:txBody>
        </p:sp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>
              <a:off x="3360" y="3072"/>
              <a:ext cx="576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adjective</a:t>
              </a:r>
            </a:p>
          </p:txBody>
        </p:sp>
        <p:sp>
          <p:nvSpPr>
            <p:cNvPr id="329744" name="Text Box 16"/>
            <p:cNvSpPr txBox="1">
              <a:spLocks noChangeArrowheads="1"/>
            </p:cNvSpPr>
            <p:nvPr/>
          </p:nvSpPr>
          <p:spPr bwMode="auto">
            <a:xfrm>
              <a:off x="4128" y="3072"/>
              <a:ext cx="1392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Simple noun phrase</a:t>
              </a:r>
            </a:p>
          </p:txBody>
        </p:sp>
        <p:sp>
          <p:nvSpPr>
            <p:cNvPr id="329745" name="Text Box 17"/>
            <p:cNvSpPr txBox="1">
              <a:spLocks noChangeArrowheads="1"/>
            </p:cNvSpPr>
            <p:nvPr/>
          </p:nvSpPr>
          <p:spPr bwMode="auto">
            <a:xfrm>
              <a:off x="3216" y="2352"/>
              <a:ext cx="1200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Simple Noun phrase</a:t>
              </a:r>
            </a:p>
          </p:txBody>
        </p:sp>
        <p:sp>
          <p:nvSpPr>
            <p:cNvPr id="329746" name="Text Box 18"/>
            <p:cNvSpPr txBox="1">
              <a:spLocks noChangeArrowheads="1"/>
            </p:cNvSpPr>
            <p:nvPr/>
          </p:nvSpPr>
          <p:spPr bwMode="auto">
            <a:xfrm>
              <a:off x="2448" y="2352"/>
              <a:ext cx="528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article</a:t>
              </a:r>
            </a:p>
          </p:txBody>
        </p:sp>
        <p:sp>
          <p:nvSpPr>
            <p:cNvPr id="329747" name="Text Box 19"/>
            <p:cNvSpPr txBox="1">
              <a:spLocks noChangeArrowheads="1"/>
            </p:cNvSpPr>
            <p:nvPr/>
          </p:nvSpPr>
          <p:spPr bwMode="auto">
            <a:xfrm>
              <a:off x="2256" y="3840"/>
              <a:ext cx="288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i="1">
                  <a:latin typeface="Tahoma" pitchFamily="34" charset="0"/>
                </a:rPr>
                <a:t>a</a:t>
              </a:r>
            </a:p>
          </p:txBody>
        </p:sp>
        <p:sp>
          <p:nvSpPr>
            <p:cNvPr id="329748" name="Text Box 20"/>
            <p:cNvSpPr txBox="1">
              <a:spLocks noChangeArrowheads="1"/>
            </p:cNvSpPr>
            <p:nvPr/>
          </p:nvSpPr>
          <p:spPr bwMode="auto">
            <a:xfrm>
              <a:off x="2688" y="3840"/>
              <a:ext cx="672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i="1">
                  <a:latin typeface="Tahoma" pitchFamily="34" charset="0"/>
                </a:rPr>
                <a:t>shiny</a:t>
              </a:r>
            </a:p>
          </p:txBody>
        </p:sp>
        <p:sp>
          <p:nvSpPr>
            <p:cNvPr id="329749" name="Text Box 21"/>
            <p:cNvSpPr txBox="1">
              <a:spLocks noChangeArrowheads="1"/>
            </p:cNvSpPr>
            <p:nvPr/>
          </p:nvSpPr>
          <p:spPr bwMode="auto">
            <a:xfrm>
              <a:off x="3504" y="3840"/>
              <a:ext cx="576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i="1">
                  <a:latin typeface="Tahoma" pitchFamily="34" charset="0"/>
                </a:rPr>
                <a:t>black</a:t>
              </a:r>
            </a:p>
          </p:txBody>
        </p:sp>
        <p:sp>
          <p:nvSpPr>
            <p:cNvPr id="329750" name="Text Box 22"/>
            <p:cNvSpPr txBox="1">
              <a:spLocks noChangeArrowheads="1"/>
            </p:cNvSpPr>
            <p:nvPr/>
          </p:nvSpPr>
          <p:spPr bwMode="auto">
            <a:xfrm>
              <a:off x="4320" y="3839"/>
              <a:ext cx="480" cy="24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2000" i="1">
                  <a:latin typeface="Tahoma" pitchFamily="34" charset="0"/>
                </a:rPr>
                <a:t>car</a:t>
              </a:r>
            </a:p>
          </p:txBody>
        </p:sp>
        <p:sp>
          <p:nvSpPr>
            <p:cNvPr id="329751" name="Text Box 23"/>
            <p:cNvSpPr txBox="1">
              <a:spLocks noChangeArrowheads="1"/>
            </p:cNvSpPr>
            <p:nvPr/>
          </p:nvSpPr>
          <p:spPr bwMode="auto">
            <a:xfrm>
              <a:off x="4368" y="3441"/>
              <a:ext cx="384" cy="20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spcBef>
                  <a:spcPct val="50000"/>
                </a:spcBef>
              </a:pPr>
              <a:r>
                <a:rPr lang="en-US" sz="1600">
                  <a:latin typeface="Arial Narrow" pitchFamily="34" charset="0"/>
                </a:rPr>
                <a:t>Noun</a:t>
              </a:r>
            </a:p>
          </p:txBody>
        </p:sp>
        <p:sp>
          <p:nvSpPr>
            <p:cNvPr id="329752" name="Line 24"/>
            <p:cNvSpPr>
              <a:spLocks noChangeShapeType="1"/>
            </p:cNvSpPr>
            <p:nvPr/>
          </p:nvSpPr>
          <p:spPr bwMode="auto">
            <a:xfrm flipH="1">
              <a:off x="2112" y="1104"/>
              <a:ext cx="33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53" name="Line 25"/>
            <p:cNvSpPr>
              <a:spLocks noChangeShapeType="1"/>
            </p:cNvSpPr>
            <p:nvPr/>
          </p:nvSpPr>
          <p:spPr bwMode="auto">
            <a:xfrm>
              <a:off x="3024" y="110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54" name="Line 26"/>
            <p:cNvSpPr>
              <a:spLocks noChangeShapeType="1"/>
            </p:cNvSpPr>
            <p:nvPr/>
          </p:nvSpPr>
          <p:spPr bwMode="auto">
            <a:xfrm flipH="1">
              <a:off x="1344" y="1488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55" name="Line 27"/>
            <p:cNvSpPr>
              <a:spLocks noChangeShapeType="1"/>
            </p:cNvSpPr>
            <p:nvPr/>
          </p:nvSpPr>
          <p:spPr bwMode="auto">
            <a:xfrm flipH="1">
              <a:off x="2544" y="1488"/>
              <a:ext cx="43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56" name="Line 28"/>
            <p:cNvSpPr>
              <a:spLocks noChangeShapeType="1"/>
            </p:cNvSpPr>
            <p:nvPr/>
          </p:nvSpPr>
          <p:spPr bwMode="auto">
            <a:xfrm>
              <a:off x="3552" y="1488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57" name="Line 29"/>
            <p:cNvSpPr>
              <a:spLocks noChangeShapeType="1"/>
            </p:cNvSpPr>
            <p:nvPr/>
          </p:nvSpPr>
          <p:spPr bwMode="auto">
            <a:xfrm flipH="1">
              <a:off x="3552" y="1824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58" name="Line 30"/>
            <p:cNvSpPr>
              <a:spLocks noChangeShapeType="1"/>
            </p:cNvSpPr>
            <p:nvPr/>
          </p:nvSpPr>
          <p:spPr bwMode="auto">
            <a:xfrm flipH="1">
              <a:off x="2976" y="2160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59" name="Line 31"/>
            <p:cNvSpPr>
              <a:spLocks noChangeShapeType="1"/>
            </p:cNvSpPr>
            <p:nvPr/>
          </p:nvSpPr>
          <p:spPr bwMode="auto">
            <a:xfrm>
              <a:off x="3936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0" name="Line 32"/>
            <p:cNvSpPr>
              <a:spLocks noChangeShapeType="1"/>
            </p:cNvSpPr>
            <p:nvPr/>
          </p:nvSpPr>
          <p:spPr bwMode="auto">
            <a:xfrm>
              <a:off x="3216" y="254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1" name="Line 33"/>
            <p:cNvSpPr>
              <a:spLocks noChangeShapeType="1"/>
            </p:cNvSpPr>
            <p:nvPr/>
          </p:nvSpPr>
          <p:spPr bwMode="auto">
            <a:xfrm>
              <a:off x="4416" y="254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2" name="Line 34"/>
            <p:cNvSpPr>
              <a:spLocks noChangeShapeType="1"/>
            </p:cNvSpPr>
            <p:nvPr/>
          </p:nvSpPr>
          <p:spPr bwMode="auto">
            <a:xfrm>
              <a:off x="374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3" name="Line 35"/>
            <p:cNvSpPr>
              <a:spLocks noChangeShapeType="1"/>
            </p:cNvSpPr>
            <p:nvPr/>
          </p:nvSpPr>
          <p:spPr bwMode="auto">
            <a:xfrm>
              <a:off x="5040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4" name="Line 36"/>
            <p:cNvSpPr>
              <a:spLocks noChangeShapeType="1"/>
            </p:cNvSpPr>
            <p:nvPr/>
          </p:nvSpPr>
          <p:spPr bwMode="auto">
            <a:xfrm>
              <a:off x="4512" y="326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5" name="Line 37"/>
            <p:cNvSpPr>
              <a:spLocks noChangeShapeType="1"/>
            </p:cNvSpPr>
            <p:nvPr/>
          </p:nvSpPr>
          <p:spPr bwMode="auto">
            <a:xfrm flipH="1">
              <a:off x="912" y="1824"/>
              <a:ext cx="144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6" name="Line 38"/>
            <p:cNvSpPr>
              <a:spLocks noChangeShapeType="1"/>
            </p:cNvSpPr>
            <p:nvPr/>
          </p:nvSpPr>
          <p:spPr bwMode="auto">
            <a:xfrm flipH="1">
              <a:off x="1776" y="1824"/>
              <a:ext cx="576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7" name="Line 39"/>
            <p:cNvSpPr>
              <a:spLocks noChangeShapeType="1"/>
            </p:cNvSpPr>
            <p:nvPr/>
          </p:nvSpPr>
          <p:spPr bwMode="auto">
            <a:xfrm flipH="1">
              <a:off x="2400" y="2592"/>
              <a:ext cx="48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8" name="Line 40"/>
            <p:cNvSpPr>
              <a:spLocks noChangeShapeType="1"/>
            </p:cNvSpPr>
            <p:nvPr/>
          </p:nvSpPr>
          <p:spPr bwMode="auto">
            <a:xfrm flipH="1">
              <a:off x="2922" y="2940"/>
              <a:ext cx="0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69" name="Line 41"/>
            <p:cNvSpPr>
              <a:spLocks noChangeShapeType="1"/>
            </p:cNvSpPr>
            <p:nvPr/>
          </p:nvSpPr>
          <p:spPr bwMode="auto">
            <a:xfrm>
              <a:off x="3744" y="326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770" name="Line 42"/>
            <p:cNvSpPr>
              <a:spLocks noChangeShapeType="1"/>
            </p:cNvSpPr>
            <p:nvPr/>
          </p:nvSpPr>
          <p:spPr bwMode="auto">
            <a:xfrm>
              <a:off x="4512" y="364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0" y="304800"/>
            <a:ext cx="3646488" cy="474663"/>
          </a:xfrm>
        </p:spPr>
        <p:txBody>
          <a:bodyPr/>
          <a:lstStyle/>
          <a:p>
            <a:r>
              <a:rPr lang="en-US"/>
              <a:t>Algorithm: Part 2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2. Elimination of non-reachables</a:t>
            </a:r>
            <a:endParaRPr lang="en-US"/>
          </a:p>
          <a:p>
            <a:pPr lvl="1"/>
            <a:r>
              <a:rPr lang="en-US"/>
              <a:t>S is in.                  </a:t>
            </a:r>
            <a:r>
              <a:rPr lang="en-US" sz="1600"/>
              <a:t>(since it is the start symbol)</a:t>
            </a:r>
          </a:p>
          <a:p>
            <a:pPr lvl="1"/>
            <a:r>
              <a:rPr lang="en-US"/>
              <a:t>A and B are in.</a:t>
            </a:r>
          </a:p>
          <a:p>
            <a:pPr lvl="1"/>
            <a:r>
              <a:rPr lang="en-US"/>
              <a:t>0 and 1 are in. </a:t>
            </a:r>
          </a:p>
          <a:p>
            <a:pPr lvl="1"/>
            <a:r>
              <a:rPr lang="en-US"/>
              <a:t>Nothing more can be added.</a:t>
            </a:r>
          </a:p>
          <a:p>
            <a:pPr lvl="1"/>
            <a:r>
              <a:rPr lang="en-US"/>
              <a:t>There is nothing left to eliminate.</a:t>
            </a:r>
          </a:p>
          <a:p>
            <a:endParaRPr lang="en-US"/>
          </a:p>
          <a:p>
            <a:r>
              <a:rPr lang="en-US"/>
              <a:t>In this case, the end result is the same grammar we used as input to this part of algorithm.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6629400" y="2209800"/>
            <a:ext cx="2057400" cy="876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S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>
                <a:latin typeface="Tahoma" pitchFamily="34" charset="0"/>
              </a:rPr>
              <a:t> AB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A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>
                <a:latin typeface="Tahoma" pitchFamily="34" charset="0"/>
              </a:rPr>
              <a:t> 0B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B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>
                <a:latin typeface="Tahoma" pitchFamily="34" charset="0"/>
              </a:rPr>
              <a:t> 1 | A0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4229" y="304800"/>
            <a:ext cx="3045706" cy="479747"/>
          </a:xfrm>
        </p:spPr>
        <p:txBody>
          <a:bodyPr/>
          <a:lstStyle/>
          <a:p>
            <a:r>
              <a:rPr lang="en-US" dirty="0">
                <a:latin typeface="Symbol" pitchFamily="18" charset="2"/>
              </a:rPr>
              <a:t>L</a:t>
            </a:r>
            <a:r>
              <a:rPr lang="en-US" dirty="0" smtClean="0"/>
              <a:t>-Productions</a:t>
            </a:r>
            <a:endParaRPr lang="en-US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385050" cy="4800600"/>
          </a:xfrm>
        </p:spPr>
        <p:txBody>
          <a:bodyPr/>
          <a:lstStyle/>
          <a:p>
            <a:pPr marL="457200" indent="-457200"/>
            <a:r>
              <a:rPr lang="en-US" sz="2400" dirty="0"/>
              <a:t> </a:t>
            </a:r>
          </a:p>
          <a:p>
            <a:pPr marL="457200" indent="-457200"/>
            <a:r>
              <a:rPr lang="en-US" sz="2400" dirty="0"/>
              <a:t>A variable A is </a:t>
            </a:r>
            <a:r>
              <a:rPr lang="en-US" sz="2400" i="1" dirty="0" err="1"/>
              <a:t>nullable</a:t>
            </a:r>
            <a:r>
              <a:rPr lang="en-US" sz="2400" dirty="0"/>
              <a:t> if A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Þ</a:t>
            </a:r>
            <a:r>
              <a:rPr lang="en-US" sz="2400" baseline="30000" dirty="0">
                <a:latin typeface="Symbol" pitchFamily="18" charset="2"/>
                <a:cs typeface="Times New Roman" pitchFamily="18" charset="0"/>
              </a:rPr>
              <a:t>*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400" dirty="0" smtClean="0"/>
              <a:t>. </a:t>
            </a:r>
            <a:r>
              <a:rPr lang="en-US" sz="2400" dirty="0"/>
              <a:t>We can modify a given grammar G and obtain a grammar G' in which there are no </a:t>
            </a:r>
            <a:r>
              <a:rPr lang="en-US" sz="2400" dirty="0" err="1"/>
              <a:t>nullable</a:t>
            </a:r>
            <a:r>
              <a:rPr lang="en-US" sz="2400" dirty="0"/>
              <a:t> variables and which satisfies L(G') = L(G) - </a:t>
            </a:r>
            <a:r>
              <a:rPr lang="en-US" sz="2400" dirty="0" smtClean="0"/>
              <a:t>{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400" dirty="0" smtClean="0"/>
              <a:t>}.</a:t>
            </a:r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Find </a:t>
            </a:r>
            <a:r>
              <a:rPr lang="en-US" sz="2400" dirty="0" err="1"/>
              <a:t>nullable</a:t>
            </a:r>
            <a:r>
              <a:rPr lang="en-US" sz="2400" dirty="0"/>
              <a:t> symbols iteratively, using these facts: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400" dirty="0" smtClean="0"/>
              <a:t> </a:t>
            </a:r>
            <a:r>
              <a:rPr lang="en-US" sz="2400" dirty="0"/>
              <a:t>is a production, then A is </a:t>
            </a:r>
            <a:r>
              <a:rPr lang="en-US" sz="2400" dirty="0" err="1"/>
              <a:t>nullable</a:t>
            </a:r>
            <a:r>
              <a:rPr lang="en-US" sz="2400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B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B</a:t>
            </a:r>
            <a:r>
              <a:rPr lang="en-US" sz="2400" baseline="-25000" dirty="0" err="1"/>
              <a:t>k</a:t>
            </a:r>
            <a:r>
              <a:rPr lang="en-US" sz="2400" dirty="0"/>
              <a:t> is a production and B</a:t>
            </a:r>
            <a:r>
              <a:rPr lang="en-US" sz="2400" baseline="-25000" dirty="0"/>
              <a:t>1</a:t>
            </a:r>
            <a:r>
              <a:rPr lang="en-US" sz="2400" dirty="0"/>
              <a:t>,B</a:t>
            </a:r>
            <a:r>
              <a:rPr lang="en-US" sz="2400" baseline="-25000" dirty="0"/>
              <a:t>2</a:t>
            </a:r>
            <a:r>
              <a:rPr lang="en-US" sz="2400" dirty="0"/>
              <a:t>, … ,</a:t>
            </a:r>
            <a:r>
              <a:rPr lang="en-US" sz="2400" dirty="0" err="1"/>
              <a:t>B</a:t>
            </a:r>
            <a:r>
              <a:rPr lang="en-US" sz="2400" baseline="-25000" dirty="0" err="1"/>
              <a:t>k</a:t>
            </a:r>
            <a:r>
              <a:rPr lang="en-US" sz="2400" dirty="0"/>
              <a:t> are all </a:t>
            </a:r>
            <a:r>
              <a:rPr lang="en-US" sz="2400" dirty="0" err="1"/>
              <a:t>nullable</a:t>
            </a:r>
            <a:r>
              <a:rPr lang="en-US" sz="2400" dirty="0"/>
              <a:t>, then A is </a:t>
            </a:r>
            <a:r>
              <a:rPr lang="en-US" sz="2400" dirty="0" err="1"/>
              <a:t>nullable</a:t>
            </a:r>
            <a:r>
              <a:rPr lang="en-US" sz="2400" dirty="0"/>
              <a:t>.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Once </a:t>
            </a:r>
            <a:r>
              <a:rPr lang="en-US" sz="2400" dirty="0" err="1"/>
              <a:t>nullable</a:t>
            </a:r>
            <a:r>
              <a:rPr lang="en-US" sz="2400" dirty="0"/>
              <a:t> symbols are known, we get G' as follows:</a:t>
            </a:r>
          </a:p>
          <a:p>
            <a:pPr marL="457200" indent="-457200"/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For every production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, add new productions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 smtClean="0"/>
              <a:t>’</a:t>
            </a:r>
            <a:r>
              <a:rPr lang="en-US" sz="2400" dirty="0" smtClean="0">
                <a:latin typeface="Symbol" pitchFamily="18" charset="2"/>
              </a:rPr>
              <a:t> </a:t>
            </a:r>
            <a:r>
              <a:rPr lang="en-US" sz="2400" dirty="0"/>
              <a:t>, where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’ is obtained by deleting some (or all) </a:t>
            </a:r>
            <a:r>
              <a:rPr lang="en-US" sz="2400" dirty="0" err="1"/>
              <a:t>nullable</a:t>
            </a:r>
            <a:r>
              <a:rPr lang="en-US" sz="2400" dirty="0"/>
              <a:t> symbols from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Remove all productions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b="1" dirty="0"/>
              <a:t>Example</a:t>
            </a:r>
            <a:r>
              <a:rPr lang="en-US" sz="2400" dirty="0"/>
              <a:t>. If G contains a production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BC and both B and C are </a:t>
            </a:r>
            <a:r>
              <a:rPr lang="en-US" sz="2400" dirty="0" err="1"/>
              <a:t>nullable</a:t>
            </a:r>
            <a:r>
              <a:rPr lang="en-US" sz="2400" dirty="0"/>
              <a:t>, then we add </a:t>
            </a:r>
          </a:p>
          <a:p>
            <a:pPr marL="457200" indent="-457200"/>
            <a:r>
              <a:rPr lang="en-US" sz="2400" dirty="0"/>
              <a:t>      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B | C </a:t>
            </a:r>
          </a:p>
          <a:p>
            <a:pPr marL="457200" indent="-457200"/>
            <a:r>
              <a:rPr lang="en-US" sz="2400" dirty="0"/>
              <a:t>     to G'. </a:t>
            </a:r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24163" y="304800"/>
            <a:ext cx="3532187" cy="474663"/>
          </a:xfrm>
        </p:spPr>
        <p:txBody>
          <a:bodyPr/>
          <a:lstStyle/>
          <a:p>
            <a:r>
              <a:rPr lang="en-US"/>
              <a:t>Unit Productions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842250" cy="4800600"/>
          </a:xfrm>
        </p:spPr>
        <p:txBody>
          <a:bodyPr/>
          <a:lstStyle/>
          <a:p>
            <a:pPr marL="457200" indent="-457200"/>
            <a:r>
              <a:rPr lang="en-US" sz="2400" dirty="0"/>
              <a:t>These are of the form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B, where A,B are variables. </a:t>
            </a:r>
          </a:p>
          <a:p>
            <a:pPr marL="457200" indent="-457200"/>
            <a:r>
              <a:rPr lang="en-US" sz="2400" dirty="0"/>
              <a:t>Assuming the grammar has no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400" dirty="0" smtClean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400" dirty="0" smtClean="0">
                <a:cs typeface="Times New Roman" pitchFamily="18" charset="0"/>
              </a:rPr>
              <a:t>p</a:t>
            </a:r>
            <a:r>
              <a:rPr lang="en-US" sz="2400" dirty="0" smtClean="0"/>
              <a:t>roductions</a:t>
            </a:r>
            <a:r>
              <a:rPr lang="en-US" sz="2400" dirty="0"/>
              <a:t>, we can eliminate unit productions as follows.</a:t>
            </a:r>
          </a:p>
          <a:p>
            <a:pPr marL="457200" indent="-457200"/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Find all pairs of variables such that A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Þ</a:t>
            </a:r>
            <a:r>
              <a:rPr lang="en-US" sz="2400" baseline="30000" dirty="0">
                <a:latin typeface="Symbol" pitchFamily="18" charset="2"/>
                <a:cs typeface="Times New Roman" pitchFamily="18" charset="0"/>
              </a:rPr>
              <a:t>*</a:t>
            </a:r>
            <a:r>
              <a:rPr lang="en-US" sz="2400" dirty="0"/>
              <a:t> B. (This happens </a:t>
            </a:r>
            <a:r>
              <a:rPr lang="en-US" sz="2400" dirty="0" err="1"/>
              <a:t>iff</a:t>
            </a:r>
            <a:r>
              <a:rPr lang="en-US" sz="2400" dirty="0"/>
              <a:t> B can be obtained from A by a chain of unit productions.)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Add new production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 whenever A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Þ</a:t>
            </a:r>
            <a:r>
              <a:rPr lang="en-US" sz="2400" baseline="30000" dirty="0">
                <a:latin typeface="Symbol" pitchFamily="18" charset="2"/>
                <a:cs typeface="Times New Roman" pitchFamily="18" charset="0"/>
              </a:rPr>
              <a:t>*</a:t>
            </a:r>
            <a:r>
              <a:rPr lang="en-US" sz="2400" dirty="0"/>
              <a:t> B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Þ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Remove all unit productions.</a:t>
            </a:r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0" y="304800"/>
            <a:ext cx="5635625" cy="422275"/>
          </a:xfrm>
        </p:spPr>
        <p:txBody>
          <a:bodyPr/>
          <a:lstStyle/>
          <a:p>
            <a:r>
              <a:rPr lang="en-US" sz="2800"/>
              <a:t>Chomsky Normal Form defined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A grammar is in </a:t>
            </a:r>
            <a:r>
              <a:rPr lang="en-US" i="1"/>
              <a:t>Chomsky normal form</a:t>
            </a:r>
            <a:r>
              <a:rPr lang="en-US"/>
              <a:t> (CNF) if it has no useless symbols and all its productions have one of these two forms:</a:t>
            </a:r>
          </a:p>
          <a:p>
            <a:pPr marL="533400" indent="-533400"/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A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BC, where B,C are variables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A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a, where a is a terminal</a:t>
            </a:r>
          </a:p>
          <a:p>
            <a:pPr marL="533400" indent="-533400"/>
            <a:endParaRPr lang="en-US"/>
          </a:p>
          <a:p>
            <a:pPr marL="533400" indent="-533400"/>
            <a:endParaRPr lang="en-US"/>
          </a:p>
          <a:p>
            <a:pPr marL="533400" indent="-5334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2400" b="1" dirty="0"/>
              <a:t>Theorem</a:t>
            </a:r>
            <a:r>
              <a:rPr lang="en-US" sz="2400" dirty="0"/>
              <a:t>. For every CFG G, there exists a CFG G' in CNF such that L(G')=L(G) - {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400" dirty="0"/>
              <a:t>}</a:t>
            </a:r>
          </a:p>
          <a:p>
            <a:pPr marL="457200" indent="-457200">
              <a:lnSpc>
                <a:spcPct val="80000"/>
              </a:lnSpc>
            </a:pPr>
            <a:endParaRPr lang="en-US" sz="2400" dirty="0"/>
          </a:p>
          <a:p>
            <a:pPr marL="457200" indent="-457200">
              <a:lnSpc>
                <a:spcPct val="80000"/>
              </a:lnSpc>
            </a:pPr>
            <a:r>
              <a:rPr lang="en-US" sz="2400" dirty="0"/>
              <a:t>The first three steps of getting G' are elimination of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400" dirty="0" smtClean="0"/>
              <a:t>-productions</a:t>
            </a:r>
            <a:r>
              <a:rPr lang="en-US" sz="2400" dirty="0"/>
              <a:t>, elimination of unit productions, and elimination of useless symbols (in that order). There remain two steps:</a:t>
            </a:r>
          </a:p>
          <a:p>
            <a:pPr marL="457200" indent="-457200">
              <a:lnSpc>
                <a:spcPct val="80000"/>
              </a:lnSpc>
            </a:pPr>
            <a:endParaRPr lang="en-US" sz="2400" dirty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Arrange that all productions are of the form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, where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is a terminal, or contains only variables. 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Break up every production A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 with |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|&gt;2 into productions whose </a:t>
            </a:r>
            <a:r>
              <a:rPr lang="en-US" sz="2400" dirty="0" err="1"/>
              <a:t>rhs</a:t>
            </a:r>
            <a:r>
              <a:rPr lang="en-US" sz="2400" dirty="0"/>
              <a:t> has length two.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8700"/>
            <a:ext cx="7461250" cy="48006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2400"/>
              <a:t>For the first part, introduce a new variable C for each terminal c that occurs in the rhs of some production, add the production C </a:t>
            </a:r>
            <a:r>
              <a:rPr lang="en-US" sz="2400">
                <a:latin typeface="Symbol" pitchFamily="18" charset="2"/>
              </a:rPr>
              <a:t>®</a:t>
            </a:r>
            <a:r>
              <a:rPr lang="en-US" sz="2400"/>
              <a:t> c (unless such a production already exists), and replace c with C in all other productions. </a:t>
            </a:r>
          </a:p>
          <a:p>
            <a:pPr marL="457200" indent="-457200">
              <a:lnSpc>
                <a:spcPct val="80000"/>
              </a:lnSpc>
            </a:pPr>
            <a:endParaRPr lang="en-US" sz="2400"/>
          </a:p>
          <a:p>
            <a:pPr marL="457200" indent="-457200">
              <a:lnSpc>
                <a:spcPct val="80000"/>
              </a:lnSpc>
            </a:pPr>
            <a:r>
              <a:rPr lang="en-US" sz="2400"/>
              <a:t>For example, the production A </a:t>
            </a:r>
            <a:r>
              <a:rPr lang="en-US" sz="2400">
                <a:latin typeface="Symbol" pitchFamily="18" charset="2"/>
              </a:rPr>
              <a:t>®</a:t>
            </a:r>
            <a:r>
              <a:rPr lang="en-US" sz="2400"/>
              <a:t> 0B1 would be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/>
              <a:t>replaced with A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®</a:t>
            </a:r>
            <a:r>
              <a:rPr lang="en-US" sz="2400"/>
              <a:t> 0, A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®</a:t>
            </a:r>
            <a:r>
              <a:rPr lang="en-US" sz="2400"/>
              <a:t> 1, A </a:t>
            </a:r>
            <a:r>
              <a:rPr lang="en-US" sz="2400">
                <a:latin typeface="Symbol" pitchFamily="18" charset="2"/>
              </a:rPr>
              <a:t>®</a:t>
            </a:r>
            <a:r>
              <a:rPr lang="en-US" sz="2400"/>
              <a:t> A</a:t>
            </a:r>
            <a:r>
              <a:rPr lang="en-US" sz="2400" baseline="-25000"/>
              <a:t>0</a:t>
            </a:r>
            <a:r>
              <a:rPr lang="en-US" sz="2400"/>
              <a:t>BA</a:t>
            </a:r>
            <a:r>
              <a:rPr lang="en-US" sz="2400" baseline="-25000"/>
              <a:t>1</a:t>
            </a:r>
            <a:r>
              <a:rPr lang="en-US" sz="2400"/>
              <a:t>.</a:t>
            </a:r>
          </a:p>
          <a:p>
            <a:pPr marL="457200" indent="-457200">
              <a:lnSpc>
                <a:spcPct val="80000"/>
              </a:lnSpc>
            </a:pPr>
            <a:endParaRPr lang="en-US" sz="2400"/>
          </a:p>
          <a:p>
            <a:pPr marL="457200" indent="-457200">
              <a:lnSpc>
                <a:spcPct val="80000"/>
              </a:lnSpc>
            </a:pPr>
            <a:r>
              <a:rPr lang="en-US" sz="2400"/>
              <a:t>An example explains the second part. The production A </a:t>
            </a:r>
            <a:r>
              <a:rPr lang="en-US" sz="2400">
                <a:latin typeface="Symbol" pitchFamily="18" charset="2"/>
              </a:rPr>
              <a:t>®</a:t>
            </a:r>
            <a:r>
              <a:rPr lang="en-US" sz="2400"/>
              <a:t> BCDE is replaced by three others, </a:t>
            </a:r>
          </a:p>
          <a:p>
            <a:pPr marL="838200" lvl="1" indent="-381000">
              <a:lnSpc>
                <a:spcPct val="70000"/>
              </a:lnSpc>
              <a:buFontTx/>
              <a:buAutoNum type="arabicPeriod"/>
            </a:pPr>
            <a:r>
              <a:rPr lang="en-US" sz="2000"/>
              <a:t>A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BA</a:t>
            </a:r>
            <a:r>
              <a:rPr lang="en-US" sz="2000" baseline="-25000"/>
              <a:t>1</a:t>
            </a:r>
            <a:r>
              <a:rPr lang="en-US" sz="2000"/>
              <a:t>, </a:t>
            </a:r>
          </a:p>
          <a:p>
            <a:pPr marL="838200" lvl="1" indent="-381000">
              <a:lnSpc>
                <a:spcPct val="70000"/>
              </a:lnSpc>
              <a:buFontTx/>
              <a:buAutoNum type="arabicPeriod"/>
            </a:pPr>
            <a:r>
              <a:rPr lang="en-US" sz="2000"/>
              <a:t>A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CA</a:t>
            </a:r>
            <a:r>
              <a:rPr lang="en-US" sz="2000" baseline="-25000"/>
              <a:t>2</a:t>
            </a:r>
            <a:r>
              <a:rPr lang="en-US" sz="2000"/>
              <a:t>, </a:t>
            </a:r>
          </a:p>
          <a:p>
            <a:pPr marL="838200" lvl="1" indent="-381000">
              <a:lnSpc>
                <a:spcPct val="70000"/>
              </a:lnSpc>
              <a:buFontTx/>
              <a:buAutoNum type="arabicPeriod"/>
            </a:pPr>
            <a:r>
              <a:rPr lang="en-US" sz="2000"/>
              <a:t>A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 DE, 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/>
              <a:t>using two new variables 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. </a:t>
            </a:r>
          </a:p>
          <a:p>
            <a:pPr marL="457200" indent="-457200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0" y="304800"/>
            <a:ext cx="1873250" cy="47466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To bring the grammar:   S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SS | (S) |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L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 into CNF, we first eliminate the </a:t>
            </a:r>
            <a:r>
              <a:rPr lang="en-US" sz="2400"/>
              <a:t>only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400" smtClean="0"/>
              <a:t>-production </a:t>
            </a:r>
            <a:r>
              <a:rPr lang="en-US" sz="2400" dirty="0"/>
              <a:t>and get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S </a:t>
            </a:r>
            <a:r>
              <a:rPr lang="en-US" sz="2000" dirty="0">
                <a:latin typeface="Symbol" pitchFamily="18" charset="2"/>
              </a:rPr>
              <a:t>®</a:t>
            </a:r>
            <a:r>
              <a:rPr lang="en-US" sz="2000" dirty="0"/>
              <a:t> SS | (S) | ()</a:t>
            </a:r>
          </a:p>
          <a:p>
            <a:pPr lvl="1"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There are no unit productions and no useless symbols.  We need to introduce new variables for both terminals, so we get the grammar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S </a:t>
            </a:r>
            <a:r>
              <a:rPr lang="en-US" sz="2000" dirty="0">
                <a:latin typeface="Symbol" pitchFamily="18" charset="2"/>
              </a:rPr>
              <a:t>®</a:t>
            </a:r>
            <a:r>
              <a:rPr lang="en-US" sz="2000" dirty="0"/>
              <a:t> SS | LSR | LR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L </a:t>
            </a:r>
            <a:r>
              <a:rPr lang="en-US" sz="2000" dirty="0">
                <a:latin typeface="Symbol" pitchFamily="18" charset="2"/>
              </a:rPr>
              <a:t>® </a:t>
            </a:r>
            <a:r>
              <a:rPr lang="en-US" sz="2000" dirty="0"/>
              <a:t>(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R </a:t>
            </a:r>
            <a:r>
              <a:rPr lang="en-US" sz="2000" dirty="0">
                <a:latin typeface="Symbol" pitchFamily="18" charset="2"/>
              </a:rPr>
              <a:t>® 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Finally, we need to take care of the (only) long production S </a:t>
            </a:r>
            <a:r>
              <a:rPr lang="en-US" sz="2400" dirty="0">
                <a:latin typeface="Symbol" pitchFamily="18" charset="2"/>
              </a:rPr>
              <a:t>®</a:t>
            </a:r>
            <a:r>
              <a:rPr lang="en-US" sz="2400" dirty="0"/>
              <a:t> LSR, and the result is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S </a:t>
            </a:r>
            <a:r>
              <a:rPr lang="en-US" sz="2000" dirty="0">
                <a:latin typeface="Symbol" pitchFamily="18" charset="2"/>
              </a:rPr>
              <a:t>®</a:t>
            </a:r>
            <a:r>
              <a:rPr lang="en-US" sz="2000" dirty="0"/>
              <a:t> SS | LA | LR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L </a:t>
            </a:r>
            <a:r>
              <a:rPr lang="en-US" sz="2000" dirty="0">
                <a:latin typeface="Symbol" pitchFamily="18" charset="2"/>
              </a:rPr>
              <a:t>® </a:t>
            </a:r>
            <a:r>
              <a:rPr lang="en-US" sz="2000" dirty="0"/>
              <a:t>(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R </a:t>
            </a:r>
            <a:r>
              <a:rPr lang="en-US" sz="2000" dirty="0">
                <a:latin typeface="Symbol" pitchFamily="18" charset="2"/>
              </a:rPr>
              <a:t>® </a:t>
            </a:r>
            <a:r>
              <a:rPr lang="en-US" sz="2000" dirty="0"/>
              <a:t>)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A </a:t>
            </a:r>
            <a:r>
              <a:rPr lang="en-US" sz="2000" dirty="0">
                <a:latin typeface="Symbol" pitchFamily="18" charset="2"/>
              </a:rPr>
              <a:t>®</a:t>
            </a:r>
            <a:r>
              <a:rPr lang="en-US" sz="2000" dirty="0"/>
              <a:t> SR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u="sng"/>
              <a:t>&lt;sentence&gt;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  <a:endParaRPr lang="en-US" sz="1800"/>
          </a:p>
          <a:p>
            <a:pPr>
              <a:lnSpc>
                <a:spcPct val="80000"/>
              </a:lnSpc>
            </a:pPr>
            <a:r>
              <a:rPr lang="en-US" sz="1800" u="sng"/>
              <a:t>&lt;subject&gt;</a:t>
            </a:r>
            <a:r>
              <a:rPr lang="en-US" sz="1800"/>
              <a:t> &lt;predicate&gt;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u="sng"/>
              <a:t>&lt;pronoun&gt;</a:t>
            </a:r>
            <a:r>
              <a:rPr lang="en-US" sz="1800"/>
              <a:t> &lt;predicate&gt;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u="sng"/>
              <a:t>&lt;predicate&gt;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u="sng"/>
              <a:t>&lt;verb&gt;</a:t>
            </a:r>
            <a:r>
              <a:rPr lang="en-US" sz="1800"/>
              <a:t> &lt;object&gt;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u="sng"/>
              <a:t>&lt;object&gt;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u="sng"/>
              <a:t>&lt;simple noun phrase&gt;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u="sng"/>
              <a:t>&lt;article&gt;</a:t>
            </a:r>
            <a:r>
              <a:rPr lang="en-US" sz="1800"/>
              <a:t>  &lt;noun phrase&gt;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b="1"/>
              <a:t>a</a:t>
            </a:r>
            <a:r>
              <a:rPr lang="en-US" sz="1800"/>
              <a:t> </a:t>
            </a:r>
            <a:r>
              <a:rPr lang="en-US" sz="1800" u="sng"/>
              <a:t>&lt;noun phrase&gt;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b="1"/>
              <a:t>a</a:t>
            </a:r>
            <a:r>
              <a:rPr lang="en-US" sz="1800"/>
              <a:t> </a:t>
            </a:r>
            <a:r>
              <a:rPr lang="en-US" sz="1800" u="sng"/>
              <a:t>&lt;adjective&gt;</a:t>
            </a:r>
            <a:r>
              <a:rPr lang="en-US" sz="1800"/>
              <a:t> &lt;noun phrase&gt;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b="1"/>
              <a:t>a</a:t>
            </a:r>
            <a:r>
              <a:rPr lang="en-US" sz="1800"/>
              <a:t> </a:t>
            </a:r>
            <a:r>
              <a:rPr lang="en-US" sz="1800" b="1"/>
              <a:t>shiny</a:t>
            </a:r>
            <a:r>
              <a:rPr lang="en-US" sz="1800"/>
              <a:t> &lt;</a:t>
            </a:r>
            <a:r>
              <a:rPr lang="en-US" sz="1800" u="sng"/>
              <a:t>noun phrase&gt;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b="1"/>
              <a:t>a</a:t>
            </a:r>
            <a:r>
              <a:rPr lang="en-US" sz="1800"/>
              <a:t> </a:t>
            </a:r>
            <a:r>
              <a:rPr lang="en-US" sz="1800" b="1"/>
              <a:t>shiny</a:t>
            </a:r>
            <a:r>
              <a:rPr lang="en-US" sz="1800"/>
              <a:t> </a:t>
            </a:r>
            <a:r>
              <a:rPr lang="en-US" sz="1800" u="sng"/>
              <a:t>&lt;adjective&gt;</a:t>
            </a:r>
            <a:r>
              <a:rPr lang="en-US" sz="1800"/>
              <a:t> &lt;simple noun phrase&gt;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b="1"/>
              <a:t>a</a:t>
            </a:r>
            <a:r>
              <a:rPr lang="en-US" sz="1800"/>
              <a:t> </a:t>
            </a:r>
            <a:r>
              <a:rPr lang="en-US" sz="1800" b="1"/>
              <a:t>shiny</a:t>
            </a:r>
            <a:r>
              <a:rPr lang="en-US" sz="1800"/>
              <a:t> </a:t>
            </a:r>
            <a:r>
              <a:rPr lang="en-US" sz="1800" b="1"/>
              <a:t>black</a:t>
            </a:r>
            <a:r>
              <a:rPr lang="en-US" sz="1800"/>
              <a:t> </a:t>
            </a:r>
            <a:r>
              <a:rPr lang="en-US" sz="1800" u="sng"/>
              <a:t>&lt;simple noun phrase&gt;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b="1"/>
              <a:t>a</a:t>
            </a:r>
            <a:r>
              <a:rPr lang="en-US" sz="1800"/>
              <a:t> </a:t>
            </a:r>
            <a:r>
              <a:rPr lang="en-US" sz="1800" b="1"/>
              <a:t>shiny</a:t>
            </a:r>
            <a:r>
              <a:rPr lang="en-US" sz="1800"/>
              <a:t> </a:t>
            </a:r>
            <a:r>
              <a:rPr lang="en-US" sz="1800" b="1"/>
              <a:t>black</a:t>
            </a:r>
            <a:r>
              <a:rPr lang="en-US" sz="1800"/>
              <a:t> </a:t>
            </a:r>
            <a:r>
              <a:rPr lang="en-US" sz="1800" u="sng"/>
              <a:t>&lt;noun&gt;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Þ</a:t>
            </a:r>
          </a:p>
          <a:p>
            <a:pPr>
              <a:lnSpc>
                <a:spcPct val="80000"/>
              </a:lnSpc>
            </a:pPr>
            <a:r>
              <a:rPr lang="en-US" sz="1800" b="1"/>
              <a:t>She</a:t>
            </a:r>
            <a:r>
              <a:rPr lang="en-US" sz="1800"/>
              <a:t> </a:t>
            </a:r>
            <a:r>
              <a:rPr lang="en-US" sz="1800" b="1"/>
              <a:t>drives</a:t>
            </a:r>
            <a:r>
              <a:rPr lang="en-US" sz="1800"/>
              <a:t> </a:t>
            </a:r>
            <a:r>
              <a:rPr lang="en-US" sz="1800" b="1"/>
              <a:t>a</a:t>
            </a:r>
            <a:r>
              <a:rPr lang="en-US" sz="1800"/>
              <a:t> </a:t>
            </a:r>
            <a:r>
              <a:rPr lang="en-US" sz="1800" b="1"/>
              <a:t>shiny</a:t>
            </a:r>
            <a:r>
              <a:rPr lang="en-US" sz="1800"/>
              <a:t> </a:t>
            </a:r>
            <a:r>
              <a:rPr lang="en-US" sz="1800" b="1"/>
              <a:t>black</a:t>
            </a:r>
            <a:r>
              <a:rPr lang="en-US" sz="1800"/>
              <a:t> </a:t>
            </a:r>
            <a:r>
              <a:rPr lang="en-US" sz="1800" b="1"/>
              <a:t>car </a:t>
            </a:r>
            <a:endParaRPr lang="en-US" sz="1800">
              <a:latin typeface="Symbol" pitchFamily="18" charset="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1800">
              <a:latin typeface="Symbol" pitchFamily="18" charset="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1800">
              <a:latin typeface="Symbol" pitchFamily="18" charset="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304800"/>
            <a:ext cx="6880225" cy="474663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Definition of Context-Free-Grammars</a:t>
            </a:r>
            <a:r>
              <a:rPr lang="en-US"/>
              <a:t> 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MS Mincho" pitchFamily="49" charset="-128"/>
              </a:rPr>
              <a:t>A CFG is a quadruple G= (V,T,P,S), where</a:t>
            </a:r>
            <a:endParaRPr lang="en-US" dirty="0">
              <a:cs typeface="Courier New" pitchFamily="49" charset="0"/>
            </a:endParaRPr>
          </a:p>
          <a:p>
            <a:pPr lvl="1">
              <a:buFontTx/>
              <a:buChar char="–"/>
            </a:pPr>
            <a:r>
              <a:rPr lang="en-US" dirty="0">
                <a:ea typeface="MS Mincho" pitchFamily="49" charset="-128"/>
              </a:rPr>
              <a:t>V is a finite set of </a:t>
            </a:r>
            <a:r>
              <a:rPr lang="en-US" i="1" dirty="0">
                <a:ea typeface="MS Mincho" pitchFamily="49" charset="-128"/>
              </a:rPr>
              <a:t>variables</a:t>
            </a:r>
            <a:r>
              <a:rPr lang="en-US" dirty="0">
                <a:ea typeface="MS Mincho" pitchFamily="49" charset="-128"/>
              </a:rPr>
              <a:t> (</a:t>
            </a:r>
            <a:r>
              <a:rPr lang="en-US" i="1" dirty="0" err="1">
                <a:ea typeface="MS Mincho" pitchFamily="49" charset="-128"/>
              </a:rPr>
              <a:t>nonterminals</a:t>
            </a:r>
            <a:r>
              <a:rPr lang="en-US" dirty="0">
                <a:ea typeface="MS Mincho" pitchFamily="49" charset="-128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ea typeface="MS Mincho" pitchFamily="49" charset="-128"/>
              </a:rPr>
              <a:t>syntactic categories</a:t>
            </a:r>
            <a:r>
              <a:rPr lang="en-US" dirty="0">
                <a:ea typeface="MS Mincho" pitchFamily="49" charset="-128"/>
              </a:rPr>
              <a:t>)</a:t>
            </a:r>
            <a:endParaRPr lang="en-US" dirty="0">
              <a:cs typeface="Courier New" pitchFamily="49" charset="0"/>
            </a:endParaRPr>
          </a:p>
          <a:p>
            <a:pPr lvl="1">
              <a:buFontTx/>
              <a:buChar char="–"/>
            </a:pPr>
            <a:r>
              <a:rPr lang="en-US" dirty="0">
                <a:ea typeface="MS Mincho" pitchFamily="49" charset="-128"/>
              </a:rPr>
              <a:t>T is a finite set of </a:t>
            </a:r>
            <a:r>
              <a:rPr lang="en-US" i="1" dirty="0">
                <a:ea typeface="MS Mincho" pitchFamily="49" charset="-128"/>
              </a:rPr>
              <a:t>terminals</a:t>
            </a:r>
            <a:endParaRPr lang="en-US" dirty="0">
              <a:cs typeface="Courier New" pitchFamily="49" charset="0"/>
            </a:endParaRPr>
          </a:p>
          <a:p>
            <a:pPr lvl="1">
              <a:buFontTx/>
              <a:buChar char="–"/>
            </a:pPr>
            <a:r>
              <a:rPr lang="en-US" dirty="0">
                <a:ea typeface="MS Mincho" pitchFamily="49" charset="-128"/>
              </a:rPr>
              <a:t>P is a finite set of </a:t>
            </a:r>
            <a:r>
              <a:rPr lang="en-US" i="1" dirty="0">
                <a:ea typeface="MS Mincho" pitchFamily="49" charset="-128"/>
              </a:rPr>
              <a:t>productions </a:t>
            </a:r>
            <a:r>
              <a:rPr lang="en-US" dirty="0">
                <a:ea typeface="MS Mincho" pitchFamily="49" charset="-128"/>
              </a:rPr>
              <a:t>-- rules of the form X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¾®</a:t>
            </a:r>
            <a:r>
              <a:rPr lang="en-US" dirty="0">
                <a:ea typeface="MS Mincho" pitchFamily="49" charset="-128"/>
              </a:rPr>
              <a:t>a,  where   X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Î</a:t>
            </a:r>
            <a:r>
              <a:rPr lang="en-US" dirty="0">
                <a:ea typeface="MS Mincho" pitchFamily="49" charset="-128"/>
              </a:rPr>
              <a:t>V  and   </a:t>
            </a:r>
            <a:r>
              <a:rPr lang="en-US" dirty="0" err="1">
                <a:ea typeface="MS Mincho" pitchFamily="49" charset="-128"/>
              </a:rPr>
              <a:t>a</a:t>
            </a:r>
            <a:r>
              <a:rPr lang="en-US" dirty="0" err="1">
                <a:latin typeface="Symbol" pitchFamily="18" charset="2"/>
                <a:ea typeface="MS Mincho" pitchFamily="49" charset="-128"/>
              </a:rPr>
              <a:t>Î</a:t>
            </a:r>
            <a:r>
              <a:rPr lang="en-US" dirty="0">
                <a:ea typeface="MS Mincho" pitchFamily="49" charset="-128"/>
              </a:rPr>
              <a:t>(V </a:t>
            </a:r>
            <a:r>
              <a:rPr lang="en-US" dirty="0">
                <a:latin typeface="Symbol" pitchFamily="18" charset="2"/>
                <a:ea typeface="MS Mincho" pitchFamily="49" charset="-128"/>
              </a:rPr>
              <a:t>È </a:t>
            </a:r>
            <a:r>
              <a:rPr lang="en-US" dirty="0">
                <a:ea typeface="MS Mincho" pitchFamily="49" charset="-128"/>
              </a:rPr>
              <a:t>T)</a:t>
            </a:r>
            <a:r>
              <a:rPr lang="en-US" baseline="30000" dirty="0">
                <a:ea typeface="MS Mincho" pitchFamily="49" charset="-128"/>
              </a:rPr>
              <a:t>*</a:t>
            </a:r>
            <a:endParaRPr lang="en-US" dirty="0">
              <a:cs typeface="Courier New" pitchFamily="49" charset="0"/>
            </a:endParaRPr>
          </a:p>
          <a:p>
            <a:pPr lvl="1">
              <a:buFontTx/>
              <a:buChar char="–"/>
            </a:pPr>
            <a:r>
              <a:rPr lang="en-US" dirty="0">
                <a:ea typeface="MS Mincho" pitchFamily="49" charset="-128"/>
              </a:rPr>
              <a:t>S, the </a:t>
            </a:r>
            <a:r>
              <a:rPr lang="en-US" i="1" dirty="0">
                <a:ea typeface="MS Mincho" pitchFamily="49" charset="-128"/>
              </a:rPr>
              <a:t>start symbol</a:t>
            </a:r>
            <a:r>
              <a:rPr lang="en-US" dirty="0">
                <a:ea typeface="MS Mincho" pitchFamily="49" charset="-128"/>
              </a:rPr>
              <a:t>, is an element of V</a:t>
            </a: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ea typeface="MS Mincho" pitchFamily="49" charset="-128"/>
              </a:rPr>
              <a:t> </a:t>
            </a:r>
            <a:endParaRPr lang="en-US" dirty="0">
              <a:cs typeface="Courier New" pitchFamily="49" charset="0"/>
            </a:endParaRPr>
          </a:p>
          <a:p>
            <a:r>
              <a:rPr lang="en-US" sz="2000" dirty="0">
                <a:ea typeface="MS Mincho" pitchFamily="49" charset="-128"/>
              </a:rPr>
              <a:t>Vertical bar (|), as used in the examples on the previous </a:t>
            </a:r>
            <a:r>
              <a:rPr lang="en-US" sz="2000" dirty="0" smtClean="0">
                <a:ea typeface="MS Mincho" pitchFamily="49" charset="-128"/>
              </a:rPr>
              <a:t>slides, </a:t>
            </a:r>
            <a:r>
              <a:rPr lang="en-US" sz="2000" dirty="0">
                <a:ea typeface="MS Mincho" pitchFamily="49" charset="-128"/>
              </a:rPr>
              <a:t>is used to denote a set of  several productions (with the same </a:t>
            </a:r>
            <a:r>
              <a:rPr lang="en-US" sz="2000" i="1" dirty="0">
                <a:ea typeface="MS Mincho" pitchFamily="49" charset="-128"/>
              </a:rPr>
              <a:t>lhs</a:t>
            </a:r>
            <a:r>
              <a:rPr lang="en-US" sz="2000" dirty="0">
                <a:ea typeface="MS Mincho" pitchFamily="49" charset="-128"/>
              </a:rPr>
              <a:t>). </a:t>
            </a:r>
            <a:endParaRPr lang="en-US" sz="2000" dirty="0">
              <a:cs typeface="Courier New" pitchFamily="49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0" y="304800"/>
            <a:ext cx="1873250" cy="47466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73350"/>
            <a:ext cx="7924800" cy="3733800"/>
          </a:xfrm>
        </p:spPr>
        <p:txBody>
          <a:bodyPr/>
          <a:lstStyle/>
          <a:p>
            <a:r>
              <a:rPr lang="en-US" sz="2400" dirty="0"/>
              <a:t>V = {&lt;Expression&gt;, &lt;Term&gt;, &lt;Factor&gt;, &lt;Identifier&gt;}</a:t>
            </a:r>
          </a:p>
          <a:p>
            <a:r>
              <a:rPr lang="en-US" sz="2400" dirty="0"/>
              <a:t>T = {+, *, (, ), x, y, z, …}</a:t>
            </a:r>
          </a:p>
          <a:p>
            <a:r>
              <a:rPr lang="en-US" sz="2400" dirty="0"/>
              <a:t>P = {</a:t>
            </a:r>
          </a:p>
          <a:p>
            <a:pPr lvl="2"/>
            <a:r>
              <a:rPr lang="en-US" sz="1000" dirty="0"/>
              <a:t>&lt;Expression&gt; </a:t>
            </a:r>
            <a:r>
              <a:rPr lang="en-US" sz="1000" dirty="0">
                <a:latin typeface="Symbol" pitchFamily="18" charset="2"/>
              </a:rPr>
              <a:t>® </a:t>
            </a:r>
            <a:r>
              <a:rPr lang="en-US" sz="1000" dirty="0"/>
              <a:t>&lt;Term&gt; </a:t>
            </a:r>
          </a:p>
          <a:p>
            <a:pPr lvl="2"/>
            <a:r>
              <a:rPr lang="en-US" sz="1000" dirty="0"/>
              <a:t>&lt;Expression&gt; </a:t>
            </a:r>
            <a:r>
              <a:rPr lang="en-US" sz="1000" dirty="0">
                <a:latin typeface="Symbol" pitchFamily="18" charset="2"/>
              </a:rPr>
              <a:t>® </a:t>
            </a:r>
            <a:r>
              <a:rPr lang="en-US" sz="1000" dirty="0"/>
              <a:t>&lt;Expression&gt; </a:t>
            </a:r>
            <a:r>
              <a:rPr lang="en-US" sz="1000" b="1" dirty="0"/>
              <a:t>+</a:t>
            </a:r>
            <a:r>
              <a:rPr lang="en-US" sz="1000" dirty="0"/>
              <a:t> &lt;Term&gt;</a:t>
            </a:r>
          </a:p>
          <a:p>
            <a:pPr lvl="2"/>
            <a:r>
              <a:rPr lang="en-US" sz="1000" dirty="0"/>
              <a:t>&lt;Term&gt;	 </a:t>
            </a:r>
            <a:r>
              <a:rPr lang="en-US" sz="1000" dirty="0">
                <a:latin typeface="Symbol" pitchFamily="18" charset="2"/>
              </a:rPr>
              <a:t>® </a:t>
            </a:r>
            <a:r>
              <a:rPr lang="en-US" sz="1000" dirty="0"/>
              <a:t>&lt;Factor&gt; </a:t>
            </a:r>
          </a:p>
          <a:p>
            <a:pPr lvl="2"/>
            <a:r>
              <a:rPr lang="en-US" sz="1000" dirty="0"/>
              <a:t>&lt;Term&gt;	 </a:t>
            </a:r>
            <a:r>
              <a:rPr lang="en-US" sz="1000" dirty="0">
                <a:latin typeface="Symbol" pitchFamily="18" charset="2"/>
              </a:rPr>
              <a:t>®</a:t>
            </a:r>
            <a:r>
              <a:rPr lang="en-US" sz="1000" dirty="0"/>
              <a:t> &lt;Term&gt; </a:t>
            </a:r>
            <a:r>
              <a:rPr lang="en-US" sz="1000" b="1" dirty="0"/>
              <a:t>*</a:t>
            </a:r>
            <a:r>
              <a:rPr lang="en-US" sz="1000" dirty="0"/>
              <a:t> &lt;Factor&gt;</a:t>
            </a:r>
          </a:p>
          <a:p>
            <a:pPr lvl="2"/>
            <a:r>
              <a:rPr lang="en-US" sz="1000" dirty="0"/>
              <a:t>&lt;Factor&gt;	 </a:t>
            </a:r>
            <a:r>
              <a:rPr lang="en-US" sz="1000" dirty="0">
                <a:latin typeface="Symbol" pitchFamily="18" charset="2"/>
              </a:rPr>
              <a:t>® </a:t>
            </a:r>
            <a:r>
              <a:rPr lang="en-US" sz="1000" dirty="0"/>
              <a:t>&lt;</a:t>
            </a:r>
            <a:r>
              <a:rPr lang="en-US" sz="1000" dirty="0" err="1"/>
              <a:t>Identifer</a:t>
            </a:r>
            <a:r>
              <a:rPr lang="en-US" sz="1000" dirty="0"/>
              <a:t>&gt; </a:t>
            </a:r>
          </a:p>
          <a:p>
            <a:pPr lvl="2"/>
            <a:r>
              <a:rPr lang="en-US" sz="1000" dirty="0"/>
              <a:t>&lt;Factor&gt;	 </a:t>
            </a:r>
            <a:r>
              <a:rPr lang="en-US" sz="1000" dirty="0">
                <a:latin typeface="Symbol" pitchFamily="18" charset="2"/>
              </a:rPr>
              <a:t>® </a:t>
            </a:r>
            <a:r>
              <a:rPr lang="en-US" sz="1000" b="1" dirty="0"/>
              <a:t>(</a:t>
            </a:r>
            <a:r>
              <a:rPr lang="en-US" sz="1000" dirty="0"/>
              <a:t> &lt;Expression&gt; </a:t>
            </a:r>
            <a:r>
              <a:rPr lang="en-US" sz="1000" b="1" dirty="0"/>
              <a:t>)</a:t>
            </a:r>
          </a:p>
          <a:p>
            <a:pPr lvl="2"/>
            <a:r>
              <a:rPr lang="en-US" sz="1000" dirty="0"/>
              <a:t>&lt;Identifier&gt;	 </a:t>
            </a:r>
            <a:r>
              <a:rPr lang="en-US" sz="1000" dirty="0">
                <a:latin typeface="Symbol" pitchFamily="18" charset="2"/>
              </a:rPr>
              <a:t>® </a:t>
            </a:r>
            <a:r>
              <a:rPr lang="en-US" sz="1000" b="1" dirty="0"/>
              <a:t>x</a:t>
            </a:r>
            <a:r>
              <a:rPr lang="en-US" sz="1000" dirty="0"/>
              <a:t> </a:t>
            </a:r>
          </a:p>
          <a:p>
            <a:pPr lvl="2"/>
            <a:r>
              <a:rPr lang="en-US" sz="1000" dirty="0"/>
              <a:t>&lt;Identifier&gt;	 </a:t>
            </a:r>
            <a:r>
              <a:rPr lang="en-US" sz="1000" dirty="0">
                <a:latin typeface="Symbol" pitchFamily="18" charset="2"/>
              </a:rPr>
              <a:t>® </a:t>
            </a:r>
            <a:r>
              <a:rPr lang="en-US" sz="1000" b="1" dirty="0"/>
              <a:t>y</a:t>
            </a:r>
            <a:r>
              <a:rPr lang="en-US" sz="1000" dirty="0"/>
              <a:t> </a:t>
            </a:r>
          </a:p>
          <a:p>
            <a:pPr lvl="2"/>
            <a:r>
              <a:rPr lang="en-US" sz="1000" dirty="0"/>
              <a:t>&lt;Identifier&gt;	 </a:t>
            </a:r>
            <a:r>
              <a:rPr lang="en-US" sz="1000" dirty="0">
                <a:latin typeface="Symbol" pitchFamily="18" charset="2"/>
              </a:rPr>
              <a:t>®</a:t>
            </a:r>
            <a:r>
              <a:rPr lang="en-US" sz="1000" dirty="0"/>
              <a:t> </a:t>
            </a:r>
            <a:r>
              <a:rPr lang="en-US" sz="1000" b="1" dirty="0"/>
              <a:t>z</a:t>
            </a:r>
            <a:r>
              <a:rPr lang="en-US" sz="1000" dirty="0"/>
              <a:t> </a:t>
            </a:r>
          </a:p>
          <a:p>
            <a:pPr lvl="2"/>
            <a:r>
              <a:rPr lang="en-US" sz="1000" dirty="0"/>
              <a:t>&lt;Identifier&gt;  </a:t>
            </a:r>
            <a:r>
              <a:rPr lang="en-US" sz="1000" dirty="0">
                <a:latin typeface="Symbol" pitchFamily="18" charset="2"/>
              </a:rPr>
              <a:t>®</a:t>
            </a:r>
            <a:r>
              <a:rPr lang="en-US" sz="1000" dirty="0"/>
              <a:t>  …</a:t>
            </a:r>
          </a:p>
          <a:p>
            <a:pPr lvl="1"/>
            <a:r>
              <a:rPr lang="en-US" sz="2800" dirty="0"/>
              <a:t> }</a:t>
            </a:r>
          </a:p>
          <a:p>
            <a:r>
              <a:rPr lang="en-US" sz="2400" dirty="0"/>
              <a:t>S = &lt;Expression&gt;</a:t>
            </a:r>
          </a:p>
        </p:txBody>
      </p:sp>
      <p:graphicFrame>
        <p:nvGraphicFramePr>
          <p:cNvPr id="332891" name="Group 91"/>
          <p:cNvGraphicFramePr>
            <a:graphicFrameLocks noGrp="1"/>
          </p:cNvGraphicFramePr>
          <p:nvPr/>
        </p:nvGraphicFramePr>
        <p:xfrm>
          <a:off x="1677988" y="914400"/>
          <a:ext cx="5103812" cy="1266826"/>
        </p:xfrm>
        <a:graphic>
          <a:graphicData uri="http://schemas.openxmlformats.org/drawingml/2006/table">
            <a:tbl>
              <a:tblPr/>
              <a:tblGrid>
                <a:gridCol w="1209675"/>
                <a:gridCol w="317500"/>
                <a:gridCol w="3576637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&lt;Expression&gt;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&lt;Term&gt; | &lt;Expression&gt;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&lt;Term&gt;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&lt;Term&gt;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&lt;Factor&gt; | &lt;Term&gt;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&lt;Factor&gt;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&lt;Factor&gt;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&lt;Identifer&gt; |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&lt;Expression&gt;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&lt;Identifier&gt;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338" y="304800"/>
            <a:ext cx="5940729" cy="47974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in deriving Expressions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30831" name="Group 79"/>
          <p:cNvGraphicFramePr>
            <a:graphicFrameLocks noGrp="1"/>
          </p:cNvGraphicFramePr>
          <p:nvPr/>
        </p:nvGraphicFramePr>
        <p:xfrm>
          <a:off x="1525588" y="1400175"/>
          <a:ext cx="6103937" cy="1495425"/>
        </p:xfrm>
        <a:graphic>
          <a:graphicData uri="http://schemas.openxmlformats.org/drawingml/2006/table">
            <a:tbl>
              <a:tblPr/>
              <a:tblGrid>
                <a:gridCol w="1446212"/>
                <a:gridCol w="381000"/>
                <a:gridCol w="4276725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&lt;Expression&gt;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&lt;Term&gt; | &lt;Expression&gt;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&lt;Term&gt;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&lt;Term&gt;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&lt;Factor&gt; | &lt;Term&gt;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&lt;Factor&gt;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&lt;Factor&gt;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&lt;Identifer&gt;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&lt;Expression&gt;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&lt;Identifier&gt;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1371600" y="3733800"/>
            <a:ext cx="5638800" cy="1673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In class exercise: Derive</a:t>
            </a:r>
          </a:p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x + ( y * 3)</a:t>
            </a:r>
          </a:p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x + z * w +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3" y="304800"/>
            <a:ext cx="4918075" cy="474663"/>
          </a:xfrm>
        </p:spPr>
        <p:txBody>
          <a:bodyPr/>
          <a:lstStyle/>
          <a:p>
            <a:r>
              <a:rPr lang="en-US"/>
              <a:t>Notational Conventions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a,b,c, …  </a:t>
            </a:r>
            <a:r>
              <a:rPr lang="en-US" sz="2400">
                <a:ea typeface="MS Mincho" pitchFamily="49" charset="-128"/>
              </a:rPr>
              <a:t>(lower case, beginning of alphabet) are concrete terminals;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>
              <a:latin typeface="Courier New" pitchFamily="49" charset="0"/>
              <a:ea typeface="MS Mincho" pitchFamily="49" charset="-128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u,v,w,x,y,z </a:t>
            </a:r>
            <a:r>
              <a:rPr lang="en-US" sz="2400">
                <a:ea typeface="MS Mincho" pitchFamily="49" charset="-128"/>
              </a:rPr>
              <a:t>(lower case, end of alphabet) are for strings of terminals</a:t>
            </a:r>
            <a:endParaRPr lang="en-US" sz="24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Symbol" pitchFamily="18" charset="2"/>
              <a:ea typeface="MS Mincho" pitchFamily="49" charset="-128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Symbol" pitchFamily="18" charset="2"/>
                <a:ea typeface="MS Mincho" pitchFamily="49" charset="-128"/>
              </a:rPr>
              <a:t>a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b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g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, …    </a:t>
            </a:r>
            <a:r>
              <a:rPr lang="en-US" sz="2400">
                <a:ea typeface="MS Mincho" pitchFamily="49" charset="-128"/>
              </a:rPr>
              <a:t>(Greek letters) are for strings over (T 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È</a:t>
            </a:r>
            <a:r>
              <a:rPr lang="en-US" sz="2400">
                <a:ea typeface="MS Mincho" pitchFamily="49" charset="-128"/>
              </a:rPr>
              <a:t> V) (</a:t>
            </a:r>
            <a:r>
              <a:rPr lang="en-US" sz="2400" i="1">
                <a:ea typeface="MS Mincho" pitchFamily="49" charset="-128"/>
              </a:rPr>
              <a:t>sentential forms</a:t>
            </a:r>
            <a:r>
              <a:rPr lang="en-US" sz="2400">
                <a:ea typeface="MS Mincho" pitchFamily="49" charset="-128"/>
              </a:rPr>
              <a:t>)</a:t>
            </a:r>
            <a:endParaRPr lang="en-US" sz="24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Courier New" pitchFamily="49" charset="0"/>
              <a:ea typeface="MS Mincho" pitchFamily="49" charset="-128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A,B,C, … </a:t>
            </a:r>
            <a:r>
              <a:rPr lang="en-US" sz="2400">
                <a:ea typeface="MS Mincho" pitchFamily="49" charset="-128"/>
              </a:rPr>
              <a:t>(capitals, beginning of alphabet) are for variables (for non-terminals).</a:t>
            </a:r>
            <a:endParaRPr lang="en-US" sz="24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Courier New" pitchFamily="49" charset="0"/>
              <a:ea typeface="MS Mincho" pitchFamily="49" charset="-128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X,Y,Z </a:t>
            </a:r>
            <a:r>
              <a:rPr lang="en-US" sz="2400">
                <a:ea typeface="MS Mincho" pitchFamily="49" charset="-128"/>
              </a:rPr>
              <a:t>are for variables standing for terminals.</a:t>
            </a:r>
            <a:endParaRPr lang="en-US" sz="240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70263" y="304800"/>
            <a:ext cx="2433637" cy="474663"/>
          </a:xfrm>
        </p:spPr>
        <p:txBody>
          <a:bodyPr/>
          <a:lstStyle/>
          <a:p>
            <a:r>
              <a:rPr lang="en-US"/>
              <a:t>Short-hand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537450" cy="48006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Note. We often abbreviate a context free grammar, such as: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G</a:t>
            </a:r>
            <a:r>
              <a:rPr lang="en-US" sz="2400" baseline="-30000">
                <a:latin typeface="Courier New" pitchFamily="49" charset="0"/>
                <a:ea typeface="MS Mincho" pitchFamily="49" charset="-128"/>
              </a:rPr>
              <a:t>2 =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>
                <a:cs typeface="Courier New" pitchFamily="49" charset="0"/>
              </a:rPr>
              <a:t>V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={S},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>
                <a:cs typeface="Courier New" pitchFamily="49" charset="0"/>
              </a:rPr>
              <a:t>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={(,)}, 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>
                <a:cs typeface="Courier New" pitchFamily="49" charset="0"/>
              </a:rPr>
              <a:t>P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={ 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S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 ® e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, S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 ® 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SS, S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 ® 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(S) },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      </a:t>
            </a:r>
            <a:r>
              <a:rPr lang="en-US" sz="2400">
                <a:ea typeface="MS Mincho" pitchFamily="49" charset="-128"/>
              </a:rPr>
              <a:t>S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=S}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>
                <a:ea typeface="MS Mincho" pitchFamily="49" charset="-128"/>
              </a:rPr>
              <a:t>By giving just its productions</a:t>
            </a:r>
          </a:p>
          <a:p>
            <a:pPr marL="457200" indent="-457200">
              <a:lnSpc>
                <a:spcPct val="80000"/>
              </a:lnSpc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S</a:t>
            </a:r>
            <a:r>
              <a:rPr lang="en-US" sz="2400">
                <a:latin typeface="Symbol" pitchFamily="18" charset="2"/>
                <a:ea typeface="MS Mincho" pitchFamily="49" charset="-128"/>
              </a:rPr>
              <a:t> ® e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 | SS |(S)</a:t>
            </a:r>
          </a:p>
          <a:p>
            <a:pPr marL="457200" indent="-457200">
              <a:lnSpc>
                <a:spcPct val="80000"/>
              </a:lnSpc>
            </a:pPr>
            <a:endParaRPr lang="en-US" sz="2400">
              <a:ea typeface="MS Mincho" pitchFamily="49" charset="-128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000">
                <a:ea typeface="MS Mincho" pitchFamily="49" charset="-128"/>
              </a:rPr>
              <a:t>And by using the following conventions. </a:t>
            </a:r>
          </a:p>
          <a:p>
            <a:pPr marL="838200" lvl="1" indent="-381000">
              <a:lnSpc>
                <a:spcPct val="70000"/>
              </a:lnSpc>
              <a:buFontTx/>
              <a:buAutoNum type="arabicParenR"/>
            </a:pPr>
            <a:r>
              <a:rPr lang="en-US" sz="1800">
                <a:ea typeface="MS Mincho" pitchFamily="49" charset="-128"/>
              </a:rPr>
              <a:t>The start symbol is the lhs of the first production. </a:t>
            </a:r>
          </a:p>
          <a:p>
            <a:pPr marL="838200" lvl="1" indent="-381000">
              <a:lnSpc>
                <a:spcPct val="70000"/>
              </a:lnSpc>
              <a:buFontTx/>
              <a:buAutoNum type="arabicParenR" startAt="2"/>
            </a:pPr>
            <a:r>
              <a:rPr lang="en-US" sz="1800">
                <a:ea typeface="MS Mincho" pitchFamily="49" charset="-128"/>
              </a:rPr>
              <a:t>Multiple production for the same lhs non-terminal can be grouped together by using vertical bar ( | ) </a:t>
            </a:r>
          </a:p>
          <a:p>
            <a:pPr marL="838200" lvl="1" indent="-381000">
              <a:lnSpc>
                <a:spcPct val="70000"/>
              </a:lnSpc>
              <a:buFontTx/>
              <a:buAutoNum type="arabicParenR" startAt="2"/>
            </a:pPr>
            <a:r>
              <a:rPr lang="en-US" sz="1800">
                <a:ea typeface="MS Mincho" pitchFamily="49" charset="-128"/>
              </a:rPr>
              <a:t>Non-terminals are capitalized. </a:t>
            </a:r>
          </a:p>
          <a:p>
            <a:pPr marL="838200" lvl="1" indent="-381000">
              <a:lnSpc>
                <a:spcPct val="70000"/>
              </a:lnSpc>
              <a:buFontTx/>
              <a:buAutoNum type="arabicParenR" startAt="2"/>
            </a:pPr>
            <a:r>
              <a:rPr lang="en-US" sz="1800">
                <a:ea typeface="MS Mincho" pitchFamily="49" charset="-128"/>
              </a:rPr>
              <a:t>Terminal-symbols are lower case or non-alphabetic.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3E0BF7"/>
      </a:folHlink>
    </a:clrScheme>
    <a:fontScheme name="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Pages>10</Pages>
  <Words>2858</Words>
  <Application>Microsoft Office PowerPoint</Application>
  <PresentationFormat>Custom</PresentationFormat>
  <Paragraphs>403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slides</vt:lpstr>
      <vt:lpstr>Formal Languages</vt:lpstr>
      <vt:lpstr>A Simple Grammar for English </vt:lpstr>
      <vt:lpstr>Example</vt:lpstr>
      <vt:lpstr>Slide 4</vt:lpstr>
      <vt:lpstr>Definition of Context-Free-Grammars </vt:lpstr>
      <vt:lpstr>Example</vt:lpstr>
      <vt:lpstr>Exercise in deriving Expressions </vt:lpstr>
      <vt:lpstr>Notational Conventions</vt:lpstr>
      <vt:lpstr>Short-hand</vt:lpstr>
      <vt:lpstr>Derivations</vt:lpstr>
      <vt:lpstr>Example 1</vt:lpstr>
      <vt:lpstr>Example 1 continued</vt:lpstr>
      <vt:lpstr>Example 2</vt:lpstr>
      <vt:lpstr>Example 3</vt:lpstr>
      <vt:lpstr>Example 3 notes</vt:lpstr>
      <vt:lpstr>Leftmost and Rightmost Derivations </vt:lpstr>
      <vt:lpstr>Facts</vt:lpstr>
      <vt:lpstr>In Class Exercise</vt:lpstr>
      <vt:lpstr>Designing  CFGs</vt:lpstr>
      <vt:lpstr>Find CFG for these languages</vt:lpstr>
      <vt:lpstr>Ambiguity</vt:lpstr>
      <vt:lpstr>Ambiguity</vt:lpstr>
      <vt:lpstr>Common Grammars with ambiguity</vt:lpstr>
      <vt:lpstr>Removing ambiguity.</vt:lpstr>
      <vt:lpstr>Length of Derivations</vt:lpstr>
      <vt:lpstr>Slide 26</vt:lpstr>
      <vt:lpstr>Chomsky Normal Form</vt:lpstr>
      <vt:lpstr>Useless Symbols</vt:lpstr>
      <vt:lpstr>Algorithm: Part 1</vt:lpstr>
      <vt:lpstr>Algorithm: Part 2</vt:lpstr>
      <vt:lpstr>L-Productions</vt:lpstr>
      <vt:lpstr>Slide 32</vt:lpstr>
      <vt:lpstr>Unit Productions</vt:lpstr>
      <vt:lpstr>Chomsky Normal Form defined</vt:lpstr>
      <vt:lpstr>Slide 35</vt:lpstr>
      <vt:lpstr>Slide 36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and Formal Languages</dc:title>
  <dc:creator>David Maier</dc:creator>
  <cp:keywords>course notes</cp:keywords>
  <dc:description>for winter 1996</dc:description>
  <cp:lastModifiedBy>sheard</cp:lastModifiedBy>
  <cp:revision>459</cp:revision>
  <cp:lastPrinted>1999-01-02T23:49:50Z</cp:lastPrinted>
  <dcterms:created xsi:type="dcterms:W3CDTF">1996-01-02T20:01:19Z</dcterms:created>
  <dcterms:modified xsi:type="dcterms:W3CDTF">2014-10-22T15:45:02Z</dcterms:modified>
</cp:coreProperties>
</file>