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8" r:id="rId3"/>
    <p:sldId id="279" r:id="rId4"/>
    <p:sldId id="287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-9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CA159-F4CB-4A69-991D-C464C30A9E14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C2F13-C462-472B-8381-B90C6265E3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689" y="4343094"/>
            <a:ext cx="5030624" cy="41141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5" tIns="45713" rIns="91425" bIns="4571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689" y="4343094"/>
            <a:ext cx="5030624" cy="41141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5" tIns="45713" rIns="91425" bIns="4571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689" y="4343094"/>
            <a:ext cx="5030624" cy="41141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5" tIns="45713" rIns="91425" bIns="4571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689" y="4343094"/>
            <a:ext cx="5030624" cy="41141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5" tIns="45713" rIns="91425" bIns="4571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689" y="4343094"/>
            <a:ext cx="5030624" cy="41141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5" tIns="45713" rIns="91425" bIns="4571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689" y="4343094"/>
            <a:ext cx="5030624" cy="41141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5" tIns="45713" rIns="91425" bIns="4571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689" y="4343094"/>
            <a:ext cx="5030624" cy="41141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5" tIns="45713" rIns="91425" bIns="4571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689" y="4343094"/>
            <a:ext cx="5030624" cy="41141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5" tIns="45713" rIns="91425" bIns="45713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239E-8C7D-4F48-9819-55DBAED7CE4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D44E-874C-429E-9C16-12BC98161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239E-8C7D-4F48-9819-55DBAED7CE4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D44E-874C-429E-9C16-12BC98161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239E-8C7D-4F48-9819-55DBAED7CE4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D44E-874C-429E-9C16-12BC98161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239E-8C7D-4F48-9819-55DBAED7CE4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D44E-874C-429E-9C16-12BC98161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239E-8C7D-4F48-9819-55DBAED7CE4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D44E-874C-429E-9C16-12BC98161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239E-8C7D-4F48-9819-55DBAED7CE4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D44E-874C-429E-9C16-12BC98161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239E-8C7D-4F48-9819-55DBAED7CE4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D44E-874C-429E-9C16-12BC98161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239E-8C7D-4F48-9819-55DBAED7CE4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D44E-874C-429E-9C16-12BC98161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239E-8C7D-4F48-9819-55DBAED7CE4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D44E-874C-429E-9C16-12BC98161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239E-8C7D-4F48-9819-55DBAED7CE4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D44E-874C-429E-9C16-12BC98161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239E-8C7D-4F48-9819-55DBAED7CE4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D44E-874C-429E-9C16-12BC98161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5239E-8C7D-4F48-9819-55DBAED7CE4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D44E-874C-429E-9C16-12BC98161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Staging in Haskell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Staging</a:t>
            </a:r>
          </a:p>
          <a:p>
            <a:r>
              <a:rPr lang="en-US" dirty="0" smtClean="0"/>
              <a:t>What does </a:t>
            </a:r>
            <a:r>
              <a:rPr lang="en-US" smtClean="0"/>
              <a:t>it Mean</a:t>
            </a:r>
          </a:p>
          <a:p>
            <a:r>
              <a:rPr lang="en-US" smtClean="0"/>
              <a:t>Using </a:t>
            </a:r>
            <a:r>
              <a:rPr lang="en-US" dirty="0" smtClean="0"/>
              <a:t>Template Haskell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2"/>
          <p:cNvSpPr txBox="1">
            <a:spLocks noChangeArrowheads="1"/>
          </p:cNvSpPr>
          <p:nvPr/>
        </p:nvSpPr>
        <p:spPr bwMode="auto">
          <a:xfrm>
            <a:off x="304378" y="838236"/>
            <a:ext cx="8229283" cy="86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spAutoFit/>
          </a:bodyPr>
          <a:lstStyle/>
          <a:p>
            <a:pPr defTabSz="914522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[|  \ z -&gt; $[| </a:t>
            </a:r>
            <a:r>
              <a:rPr lang="en-US" sz="2000" b="1" dirty="0">
                <a:latin typeface="Courier New" pitchFamily="49" charset="0"/>
              </a:rPr>
              <a:t>z * </a:t>
            </a:r>
            <a:r>
              <a:rPr lang="en-US" sz="2000" b="1" dirty="0" smtClean="0">
                <a:latin typeface="Courier New" pitchFamily="49" charset="0"/>
              </a:rPr>
              <a:t>$[| $[|z|] </a:t>
            </a:r>
            <a:r>
              <a:rPr lang="en-US" sz="2000" b="1" dirty="0">
                <a:latin typeface="Courier New" pitchFamily="49" charset="0"/>
              </a:rPr>
              <a:t>* </a:t>
            </a:r>
            <a:endParaRPr lang="en-US" sz="2000" b="1" dirty="0" smtClean="0">
              <a:latin typeface="Courier New" pitchFamily="49" charset="0"/>
            </a:endParaRPr>
          </a:p>
          <a:p>
            <a:pPr defTabSz="914522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                     $(</a:t>
            </a:r>
            <a:r>
              <a:rPr lang="en-US" sz="2000" b="1" dirty="0">
                <a:latin typeface="Courier New" pitchFamily="49" charset="0"/>
              </a:rPr>
              <a:t>power (1-1) </a:t>
            </a:r>
            <a:r>
              <a:rPr lang="en-US" sz="2000" b="1" dirty="0" smtClean="0">
                <a:latin typeface="Courier New" pitchFamily="49" charset="0"/>
              </a:rPr>
              <a:t>[|z|]) |]|]|]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304378" y="1752530"/>
            <a:ext cx="8077095" cy="86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spAutoFit/>
          </a:bodyPr>
          <a:lstStyle/>
          <a:p>
            <a:pPr defTabSz="914522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[|  \ z -&gt; $[| </a:t>
            </a:r>
            <a:r>
              <a:rPr lang="en-US" sz="2000" b="1" dirty="0">
                <a:latin typeface="Courier New" pitchFamily="49" charset="0"/>
              </a:rPr>
              <a:t>z * </a:t>
            </a:r>
            <a:r>
              <a:rPr lang="en-US" sz="2000" b="1" dirty="0" smtClean="0">
                <a:latin typeface="Courier New" pitchFamily="49" charset="0"/>
              </a:rPr>
              <a:t>$[| </a:t>
            </a:r>
            <a:r>
              <a:rPr lang="en-US" sz="2000" b="1" dirty="0">
                <a:latin typeface="Courier New" pitchFamily="49" charset="0"/>
              </a:rPr>
              <a:t>z * </a:t>
            </a:r>
            <a:endParaRPr lang="en-US" sz="2000" b="1" dirty="0" smtClean="0">
              <a:latin typeface="Courier New" pitchFamily="49" charset="0"/>
            </a:endParaRPr>
          </a:p>
          <a:p>
            <a:pPr defTabSz="914522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                     $(</a:t>
            </a:r>
            <a:r>
              <a:rPr lang="en-US" sz="2000" b="1" dirty="0">
                <a:latin typeface="Courier New" pitchFamily="49" charset="0"/>
              </a:rPr>
              <a:t>power (1-1) </a:t>
            </a:r>
            <a:r>
              <a:rPr lang="en-US" sz="2000" b="1" dirty="0" smtClean="0">
                <a:latin typeface="Courier New" pitchFamily="49" charset="0"/>
              </a:rPr>
              <a:t>[|z|]) |]|]|]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304378" y="2795834"/>
            <a:ext cx="7544435" cy="86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spAutoFit/>
          </a:bodyPr>
          <a:lstStyle/>
          <a:p>
            <a:pPr defTabSz="914522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[|  \ z -&gt; $[| </a:t>
            </a:r>
            <a:r>
              <a:rPr lang="en-US" sz="2000" b="1" dirty="0">
                <a:latin typeface="Courier New" pitchFamily="49" charset="0"/>
              </a:rPr>
              <a:t>z * </a:t>
            </a:r>
            <a:r>
              <a:rPr lang="en-US" sz="2000" b="1" dirty="0" smtClean="0">
                <a:latin typeface="Courier New" pitchFamily="49" charset="0"/>
              </a:rPr>
              <a:t>$[| </a:t>
            </a:r>
            <a:r>
              <a:rPr lang="en-US" sz="2000" b="1" dirty="0">
                <a:latin typeface="Courier New" pitchFamily="49" charset="0"/>
              </a:rPr>
              <a:t>z * </a:t>
            </a:r>
            <a:endParaRPr lang="en-US" sz="2000" b="1" dirty="0" smtClean="0">
              <a:latin typeface="Courier New" pitchFamily="49" charset="0"/>
            </a:endParaRPr>
          </a:p>
          <a:p>
            <a:pPr defTabSz="914522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                     $(</a:t>
            </a:r>
            <a:r>
              <a:rPr lang="en-US" sz="2000" b="1" dirty="0">
                <a:latin typeface="Courier New" pitchFamily="49" charset="0"/>
              </a:rPr>
              <a:t>power 0 </a:t>
            </a:r>
            <a:r>
              <a:rPr lang="en-US" sz="2000" b="1" dirty="0" smtClean="0">
                <a:latin typeface="Courier New" pitchFamily="49" charset="0"/>
              </a:rPr>
              <a:t>[|z|]) |]|]|]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380472" y="3867099"/>
            <a:ext cx="8153189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spAutoFit/>
          </a:bodyPr>
          <a:lstStyle/>
          <a:p>
            <a:pPr defTabSz="914522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[|  \ z -&gt; $[| </a:t>
            </a:r>
            <a:r>
              <a:rPr lang="en-US" sz="2000" b="1" dirty="0">
                <a:latin typeface="Courier New" pitchFamily="49" charset="0"/>
              </a:rPr>
              <a:t>z * </a:t>
            </a:r>
            <a:r>
              <a:rPr lang="en-US" sz="2000" b="1" dirty="0" smtClean="0">
                <a:latin typeface="Courier New" pitchFamily="49" charset="0"/>
              </a:rPr>
              <a:t>$[| </a:t>
            </a:r>
            <a:r>
              <a:rPr lang="en-US" sz="2000" b="1" dirty="0">
                <a:latin typeface="Courier New" pitchFamily="49" charset="0"/>
              </a:rPr>
              <a:t>z * </a:t>
            </a:r>
            <a:r>
              <a:rPr lang="en-US" sz="2000" b="1" dirty="0" smtClean="0">
                <a:latin typeface="Courier New" pitchFamily="49" charset="0"/>
              </a:rPr>
              <a:t>$[|1|] |]|]|]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456566" y="4707675"/>
            <a:ext cx="7848812" cy="39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spAutoFit/>
          </a:bodyPr>
          <a:lstStyle/>
          <a:p>
            <a:pPr defTabSz="914522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[|  \ z -&gt; $[| </a:t>
            </a:r>
            <a:r>
              <a:rPr lang="en-US" sz="2000" b="1" dirty="0">
                <a:latin typeface="Courier New" pitchFamily="49" charset="0"/>
              </a:rPr>
              <a:t>z * </a:t>
            </a:r>
            <a:r>
              <a:rPr lang="en-US" sz="2000" b="1" dirty="0" smtClean="0">
                <a:latin typeface="Courier New" pitchFamily="49" charset="0"/>
              </a:rPr>
              <a:t>$[| </a:t>
            </a:r>
            <a:r>
              <a:rPr lang="en-US" sz="2000" b="1" dirty="0">
                <a:latin typeface="Courier New" pitchFamily="49" charset="0"/>
              </a:rPr>
              <a:t>z * 1 </a:t>
            </a:r>
            <a:r>
              <a:rPr lang="en-US" sz="2000" b="1" dirty="0" smtClean="0">
                <a:latin typeface="Courier New" pitchFamily="49" charset="0"/>
              </a:rPr>
              <a:t>|]|]|]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456567" y="5469674"/>
            <a:ext cx="6249245" cy="39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spAutoFit/>
          </a:bodyPr>
          <a:lstStyle/>
          <a:p>
            <a:pPr defTabSz="914522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[|  \ z -&gt; $[| </a:t>
            </a:r>
            <a:r>
              <a:rPr lang="en-US" sz="2000" b="1" dirty="0">
                <a:latin typeface="Courier New" pitchFamily="49" charset="0"/>
              </a:rPr>
              <a:t>z * z * 1 </a:t>
            </a:r>
            <a:r>
              <a:rPr lang="en-US" sz="2000" b="1" dirty="0" smtClean="0">
                <a:latin typeface="Courier New" pitchFamily="49" charset="0"/>
              </a:rPr>
              <a:t>|]|]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63528" name="Text Box 8"/>
          <p:cNvSpPr txBox="1">
            <a:spLocks noChangeArrowheads="1"/>
          </p:cNvSpPr>
          <p:nvPr/>
        </p:nvSpPr>
        <p:spPr bwMode="auto">
          <a:xfrm>
            <a:off x="610341" y="6171884"/>
            <a:ext cx="6858000" cy="39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spAutoFit/>
          </a:bodyPr>
          <a:lstStyle/>
          <a:p>
            <a:pPr defTabSz="914522">
              <a:spcBef>
                <a:spcPct val="0"/>
              </a:spcBef>
            </a:pPr>
            <a:r>
              <a:rPr lang="en-US" sz="2000" b="1" dirty="0" smtClean="0">
                <a:latin typeface="Courier New" pitchFamily="49" charset="0"/>
              </a:rPr>
              <a:t>[|  \ z -&gt; </a:t>
            </a:r>
            <a:r>
              <a:rPr lang="en-US" sz="2000" b="1" dirty="0">
                <a:latin typeface="Courier New" pitchFamily="49" charset="0"/>
              </a:rPr>
              <a:t>z * z * </a:t>
            </a:r>
            <a:r>
              <a:rPr lang="en-US" sz="2000" b="1" dirty="0" smtClean="0">
                <a:latin typeface="Courier New" pitchFamily="49" charset="0"/>
              </a:rPr>
              <a:t>1|]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2" grpId="0" autoUpdateAnimBg="0"/>
      <p:bldP spid="363523" grpId="0" autoUpdateAnimBg="0"/>
      <p:bldP spid="363524" grpId="0" autoUpdateAnimBg="0"/>
      <p:bldP spid="363525" grpId="0" autoUpdateAnimBg="0"/>
      <p:bldP spid="363526" grpId="0" autoUpdateAnimBg="0"/>
      <p:bldP spid="363527" grpId="0" autoUpdateAnimBg="0"/>
      <p:bldP spid="36352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</a:t>
            </a:r>
            <a:endParaRPr lang="en-US" dirty="0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Programs </a:t>
            </a:r>
            <a:r>
              <a:rPr lang="en-US" dirty="0"/>
              <a:t>that write programs</a:t>
            </a:r>
          </a:p>
          <a:p>
            <a:pPr lvl="2"/>
            <a:r>
              <a:rPr lang="en-US" sz="1800" dirty="0"/>
              <a:t>What Infrastructure is possible in a language designed to help support the algorithmic construction of other programs?</a:t>
            </a:r>
          </a:p>
          <a:p>
            <a:r>
              <a:rPr lang="en-US" dirty="0"/>
              <a:t>Advantages of meta-programs</a:t>
            </a:r>
            <a:endParaRPr lang="en-US" b="1" dirty="0"/>
          </a:p>
          <a:p>
            <a:pPr lvl="2"/>
            <a:r>
              <a:rPr lang="en-US" sz="1800" dirty="0"/>
              <a:t>capture knowledge</a:t>
            </a:r>
          </a:p>
          <a:p>
            <a:pPr lvl="2"/>
            <a:r>
              <a:rPr lang="en-US" sz="1800" dirty="0"/>
              <a:t>efficient solutions</a:t>
            </a:r>
          </a:p>
          <a:p>
            <a:pPr lvl="2"/>
            <a:r>
              <a:rPr lang="en-US" sz="1800" dirty="0"/>
              <a:t>design ideas can be communicated and shared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Staging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inc x = x + 1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c1a = [| 4 + 3 |]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c2a = [| \ x </a:t>
            </a:r>
            <a:r>
              <a:rPr lang="en-US" sz="2400" b="1" dirty="0" smtClean="0">
                <a:latin typeface="Courier New" pitchFamily="49" charset="0"/>
              </a:rPr>
              <a:t>-&gt; </a:t>
            </a:r>
            <a:r>
              <a:rPr lang="en-US" sz="2400" b="1" dirty="0">
                <a:latin typeface="Courier New" pitchFamily="49" charset="0"/>
              </a:rPr>
              <a:t>x + $c1a |]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c3 = [| let f x = y - 1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where y = 3 * x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in f 4 + 3 |]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c4 = [| inc 3 |]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c5 = [| [| 3 |] |]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c6 = [| \ x </a:t>
            </a:r>
            <a:r>
              <a:rPr lang="en-US" sz="2400" b="1" dirty="0" smtClean="0">
                <a:latin typeface="Courier New" pitchFamily="49" charset="0"/>
              </a:rPr>
              <a:t>-&gt; </a:t>
            </a:r>
            <a:r>
              <a:rPr lang="en-US" sz="2400" b="1" dirty="0">
                <a:latin typeface="Courier New" pitchFamily="49" charset="0"/>
              </a:rPr>
              <a:t>x |]</a:t>
            </a:r>
          </a:p>
        </p:txBody>
      </p:sp>
      <p:sp>
        <p:nvSpPr>
          <p:cNvPr id="300036" name="AutoShape 4"/>
          <p:cNvSpPr>
            <a:spLocks noChangeArrowheads="1"/>
          </p:cNvSpPr>
          <p:nvPr/>
        </p:nvSpPr>
        <p:spPr bwMode="auto">
          <a:xfrm>
            <a:off x="4114800" y="1295400"/>
            <a:ext cx="2057400" cy="685800"/>
          </a:xfrm>
          <a:prstGeom prst="wedgeRoundRectCallout">
            <a:avLst>
              <a:gd name="adj1" fmla="val -70602"/>
              <a:gd name="adj2" fmla="val 6365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0" i="0"/>
              <a:t>brackets build code</a:t>
            </a:r>
          </a:p>
        </p:txBody>
      </p:sp>
      <p:sp>
        <p:nvSpPr>
          <p:cNvPr id="300037" name="AutoShape 5"/>
          <p:cNvSpPr>
            <a:spLocks noChangeArrowheads="1"/>
          </p:cNvSpPr>
          <p:nvPr/>
        </p:nvSpPr>
        <p:spPr bwMode="auto">
          <a:xfrm>
            <a:off x="6400800" y="3048000"/>
            <a:ext cx="2590800" cy="1752600"/>
          </a:xfrm>
          <a:prstGeom prst="wedgeRoundRectCallout">
            <a:avLst>
              <a:gd name="adj1" fmla="val -79718"/>
              <a:gd name="adj2" fmla="val -6213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0" i="0"/>
              <a:t>The escape $, splices previously existing code (c1a) into the hole in the brackets marked by $c1a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 0 = []</a:t>
            </a:r>
          </a:p>
          <a:p>
            <a:r>
              <a:rPr lang="en-US" dirty="0"/>
              <a:t>count n = n: count (n-1)</a:t>
            </a:r>
          </a:p>
          <a:p>
            <a:endParaRPr lang="en-US" dirty="0"/>
          </a:p>
          <a:p>
            <a:r>
              <a:rPr lang="en-US" dirty="0"/>
              <a:t>count' 0 = [| [] |]</a:t>
            </a:r>
          </a:p>
          <a:p>
            <a:r>
              <a:rPr lang="en-US" dirty="0"/>
              <a:t>count' n = [| </a:t>
            </a:r>
            <a:r>
              <a:rPr lang="en-US" dirty="0" smtClean="0"/>
              <a:t>$(lift n) </a:t>
            </a:r>
            <a:r>
              <a:rPr lang="en-US" dirty="0"/>
              <a:t>: $(count' (n-1)) |]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18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The traditional staged function is the power function. The term </a:t>
            </a:r>
            <a:r>
              <a:rPr lang="en-US" sz="2000" b="1" dirty="0">
                <a:latin typeface="Courier New" pitchFamily="49" charset="0"/>
              </a:rPr>
              <a:t>(power 3 x) </a:t>
            </a:r>
            <a:r>
              <a:rPr lang="en-US" sz="2000" dirty="0"/>
              <a:t>returns x to the third power. The </a:t>
            </a:r>
            <a:r>
              <a:rPr lang="en-US" sz="2000" dirty="0" err="1"/>
              <a:t>unstaged</a:t>
            </a:r>
            <a:r>
              <a:rPr lang="en-US" sz="2000" dirty="0"/>
              <a:t> power function can be written as: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power::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 err="1">
                <a:latin typeface="Courier New" pitchFamily="49" charset="0"/>
              </a:rPr>
              <a:t>Int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power 0 x =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power n x = x * power (n-1) 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Write a staged power function: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pow</a:t>
            </a:r>
            <a:r>
              <a:rPr lang="en-US" sz="2000" b="1" dirty="0">
                <a:latin typeface="Courier New" pitchFamily="49" charset="0"/>
              </a:rPr>
              <a:t>::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-&gt; [|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|] -&gt; [|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|]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such that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pow</a:t>
            </a:r>
            <a:r>
              <a:rPr lang="en-US" sz="2000" b="1" dirty="0">
                <a:latin typeface="Courier New" pitchFamily="49" charset="0"/>
              </a:rPr>
              <a:t> 3 [|99|])</a:t>
            </a:r>
            <a:r>
              <a:rPr lang="en-US" sz="2000" dirty="0"/>
              <a:t> evaluates to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               </a:t>
            </a:r>
            <a:r>
              <a:rPr lang="en-US" sz="2000" b="1" dirty="0">
                <a:latin typeface="Courier New" pitchFamily="49" charset="0"/>
              </a:rPr>
              <a:t>[| 99 * 99 * 99 * 99 * 1 |]</a:t>
            </a:r>
            <a:r>
              <a:rPr lang="en-US" sz="2000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This can be written simply by placing staging annotations in the </a:t>
            </a:r>
            <a:r>
              <a:rPr lang="en-US" sz="2000" dirty="0" err="1"/>
              <a:t>unstaged</a:t>
            </a:r>
            <a:r>
              <a:rPr lang="en-US" sz="2000" dirty="0"/>
              <a:t> version.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object-language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data Exp:: *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where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Variable:: String  </a:t>
            </a:r>
            <a:r>
              <a:rPr lang="en-US" sz="2400" b="1" dirty="0" smtClean="0">
                <a:latin typeface="Courier New" pitchFamily="49" charset="0"/>
              </a:rPr>
              <a:t>-&gt; </a:t>
            </a:r>
            <a:r>
              <a:rPr lang="en-US" sz="2400" b="1" dirty="0">
                <a:latin typeface="Courier New" pitchFamily="49" charset="0"/>
              </a:rPr>
              <a:t>Exp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Constant:: 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-&gt; </a:t>
            </a:r>
            <a:r>
              <a:rPr lang="en-US" sz="2400" b="1" dirty="0">
                <a:latin typeface="Courier New" pitchFamily="49" charset="0"/>
              </a:rPr>
              <a:t>Exp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Plus:: Exp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Less:: Exp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Apply:: Exp </a:t>
            </a:r>
            <a:r>
              <a:rPr lang="en-US" sz="2400" b="1" dirty="0" smtClean="0">
                <a:latin typeface="Courier New" pitchFamily="49" charset="0"/>
              </a:rPr>
              <a:t>-&gt; </a:t>
            </a:r>
            <a:r>
              <a:rPr lang="en-US" sz="2400" b="1" dirty="0">
                <a:latin typeface="Courier New" pitchFamily="49" charset="0"/>
              </a:rPr>
              <a:t>Exp </a:t>
            </a:r>
            <a:r>
              <a:rPr lang="en-US" sz="2400" b="1" dirty="0" smtClean="0">
                <a:latin typeface="Courier New" pitchFamily="49" charset="0"/>
              </a:rPr>
              <a:t>-&gt; </a:t>
            </a:r>
            <a:r>
              <a:rPr lang="en-US" sz="2400" b="1" dirty="0">
                <a:latin typeface="Courier New" pitchFamily="49" charset="0"/>
              </a:rPr>
              <a:t>Exp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</a:rPr>
              <a:t>Tuple</a:t>
            </a:r>
            <a:r>
              <a:rPr lang="en-US" sz="2400" b="1" dirty="0">
                <a:latin typeface="Courier New" pitchFamily="49" charset="0"/>
              </a:rPr>
              <a:t>:: [Exp] </a:t>
            </a:r>
            <a:r>
              <a:rPr lang="en-US" sz="2400" b="1" dirty="0" smtClean="0">
                <a:latin typeface="Courier New" pitchFamily="49" charset="0"/>
              </a:rPr>
              <a:t>-&gt; </a:t>
            </a:r>
            <a:r>
              <a:rPr lang="en-US" sz="2400" b="1" dirty="0">
                <a:latin typeface="Courier New" pitchFamily="49" charset="0"/>
              </a:rPr>
              <a:t>Exp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-- exp1  represents “</a:t>
            </a:r>
            <a:r>
              <a:rPr lang="en-US" sz="2400" b="1" dirty="0" err="1">
                <a:latin typeface="Courier New" pitchFamily="49" charset="0"/>
              </a:rPr>
              <a:t>x+y</a:t>
            </a:r>
            <a:r>
              <a:rPr lang="en-US" sz="2400" b="1" dirty="0">
                <a:latin typeface="Courier New" pitchFamily="49" charset="0"/>
              </a:rPr>
              <a:t>”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exp1 = Apply Plus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</a:t>
            </a:r>
            <a:r>
              <a:rPr lang="en-US" sz="2400" b="1" dirty="0" err="1">
                <a:latin typeface="Courier New" pitchFamily="49" charset="0"/>
              </a:rPr>
              <a:t>Tuple</a:t>
            </a:r>
            <a:r>
              <a:rPr lang="en-US" sz="2400" b="1" dirty="0">
                <a:latin typeface="Courier New" pitchFamily="49" charset="0"/>
              </a:rPr>
              <a:t> [Variable "x"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,Variable "y"])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value domain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data Value :: </a:t>
            </a:r>
            <a:r>
              <a:rPr lang="en-US" sz="2800" b="1" dirty="0" smtClean="0">
                <a:latin typeface="Courier New" pitchFamily="49" charset="0"/>
              </a:rPr>
              <a:t>*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where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</a:t>
            </a:r>
            <a:r>
              <a:rPr lang="en-US" sz="2800" b="1" dirty="0" err="1">
                <a:latin typeface="Courier New" pitchFamily="49" charset="0"/>
              </a:rPr>
              <a:t>IntV</a:t>
            </a:r>
            <a:r>
              <a:rPr lang="en-US" sz="2800" b="1" dirty="0">
                <a:latin typeface="Courier New" pitchFamily="49" charset="0"/>
              </a:rPr>
              <a:t>:: </a:t>
            </a: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</a:rPr>
              <a:t>-&gt; </a:t>
            </a:r>
            <a:r>
              <a:rPr lang="en-US" sz="2800" b="1" dirty="0">
                <a:latin typeface="Courier New" pitchFamily="49" charset="0"/>
              </a:rPr>
              <a:t>Value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</a:t>
            </a:r>
            <a:r>
              <a:rPr lang="en-US" sz="2800" b="1" dirty="0" err="1">
                <a:latin typeface="Courier New" pitchFamily="49" charset="0"/>
              </a:rPr>
              <a:t>BoolV</a:t>
            </a:r>
            <a:r>
              <a:rPr lang="en-US" sz="2800" b="1" dirty="0">
                <a:latin typeface="Courier New" pitchFamily="49" charset="0"/>
              </a:rPr>
              <a:t>:: </a:t>
            </a:r>
            <a:r>
              <a:rPr lang="en-US" sz="2800" b="1" dirty="0" err="1">
                <a:latin typeface="Courier New" pitchFamily="49" charset="0"/>
              </a:rPr>
              <a:t>Bool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</a:rPr>
              <a:t>-&gt; </a:t>
            </a:r>
            <a:r>
              <a:rPr lang="en-US" sz="2800" b="1" dirty="0">
                <a:latin typeface="Courier New" pitchFamily="49" charset="0"/>
              </a:rPr>
              <a:t>Value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</a:t>
            </a:r>
            <a:r>
              <a:rPr lang="en-US" sz="2800" b="1" dirty="0" err="1">
                <a:latin typeface="Courier New" pitchFamily="49" charset="0"/>
              </a:rPr>
              <a:t>FunV</a:t>
            </a:r>
            <a:r>
              <a:rPr lang="en-US" sz="2800" b="1" dirty="0">
                <a:latin typeface="Courier New" pitchFamily="49" charset="0"/>
              </a:rPr>
              <a:t>:: (Value </a:t>
            </a:r>
            <a:r>
              <a:rPr lang="en-US" sz="2800" b="1" dirty="0" smtClean="0">
                <a:latin typeface="Courier New" pitchFamily="49" charset="0"/>
              </a:rPr>
              <a:t>-&gt; </a:t>
            </a:r>
            <a:r>
              <a:rPr lang="en-US" sz="2800" b="1" dirty="0">
                <a:latin typeface="Courier New" pitchFamily="49" charset="0"/>
              </a:rPr>
              <a:t>Value) </a:t>
            </a:r>
            <a:r>
              <a:rPr lang="en-US" sz="2800" b="1" dirty="0" smtClean="0">
                <a:latin typeface="Courier New" pitchFamily="49" charset="0"/>
              </a:rPr>
              <a:t>-&gt; </a:t>
            </a:r>
            <a:r>
              <a:rPr lang="en-US" sz="2800" b="1" dirty="0">
                <a:latin typeface="Courier New" pitchFamily="49" charset="0"/>
              </a:rPr>
              <a:t>Value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</a:t>
            </a:r>
            <a:r>
              <a:rPr lang="en-US" sz="2800" b="1" dirty="0" err="1">
                <a:latin typeface="Courier New" pitchFamily="49" charset="0"/>
              </a:rPr>
              <a:t>TupleV</a:t>
            </a:r>
            <a:r>
              <a:rPr lang="en-US" sz="2800" b="1" dirty="0">
                <a:latin typeface="Courier New" pitchFamily="49" charset="0"/>
              </a:rPr>
              <a:t> :: [Value] </a:t>
            </a:r>
            <a:r>
              <a:rPr lang="en-US" sz="2800" b="1" dirty="0" smtClean="0">
                <a:latin typeface="Courier New" pitchFamily="49" charset="0"/>
              </a:rPr>
              <a:t>-&gt; </a:t>
            </a:r>
            <a:r>
              <a:rPr lang="en-US" sz="2800" b="1" dirty="0">
                <a:latin typeface="Courier New" pitchFamily="49" charset="0"/>
              </a:rPr>
              <a:t>Value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dirty="0"/>
              <a:t>Values are a disjoint sum of many different semantic things, so they will all have the same type. We say the values are tagged.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semantic mapping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:: (String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>
                <a:latin typeface="Courier New" pitchFamily="49" charset="0"/>
              </a:rPr>
              <a:t>Value)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>
                <a:latin typeface="Courier New" pitchFamily="49" charset="0"/>
              </a:rPr>
              <a:t>Exp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>
                <a:latin typeface="Courier New" pitchFamily="49" charset="0"/>
              </a:rPr>
              <a:t>Value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(Variable s) =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(Constant n) = </a:t>
            </a:r>
            <a:r>
              <a:rPr lang="en-US" sz="2000" b="1" dirty="0" err="1">
                <a:latin typeface="Courier New" pitchFamily="49" charset="0"/>
              </a:rPr>
              <a:t>IntV</a:t>
            </a:r>
            <a:r>
              <a:rPr lang="en-US" sz="2000" b="1" dirty="0">
                <a:latin typeface="Courier New" pitchFamily="49" charset="0"/>
              </a:rPr>
              <a:t> 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Plus = </a:t>
            </a:r>
            <a:r>
              <a:rPr lang="en-US" sz="2000" b="1" dirty="0" err="1">
                <a:latin typeface="Courier New" pitchFamily="49" charset="0"/>
              </a:rPr>
              <a:t>FunV</a:t>
            </a:r>
            <a:r>
              <a:rPr lang="en-US" sz="2000" b="1" dirty="0">
                <a:latin typeface="Courier New" pitchFamily="49" charset="0"/>
              </a:rPr>
              <a:t> plus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where plus (</a:t>
            </a:r>
            <a:r>
              <a:rPr lang="en-US" sz="2000" b="1" dirty="0" err="1">
                <a:latin typeface="Courier New" pitchFamily="49" charset="0"/>
              </a:rPr>
              <a:t>TupleV</a:t>
            </a:r>
            <a:r>
              <a:rPr lang="en-US" sz="2000" b="1" dirty="0">
                <a:latin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</a:rPr>
              <a:t>IntV</a:t>
            </a:r>
            <a:r>
              <a:rPr lang="en-US" sz="2000" b="1" dirty="0">
                <a:latin typeface="Courier New" pitchFamily="49" charset="0"/>
              </a:rPr>
              <a:t> n ,</a:t>
            </a:r>
            <a:r>
              <a:rPr lang="en-US" sz="2000" b="1" dirty="0" err="1">
                <a:latin typeface="Courier New" pitchFamily="49" charset="0"/>
              </a:rPr>
              <a:t>IntV</a:t>
            </a:r>
            <a:r>
              <a:rPr lang="en-US" sz="2000" b="1" dirty="0">
                <a:latin typeface="Courier New" pitchFamily="49" charset="0"/>
              </a:rPr>
              <a:t> m]) = </a:t>
            </a:r>
            <a:r>
              <a:rPr lang="en-US" sz="2000" b="1" dirty="0" err="1">
                <a:latin typeface="Courier New" pitchFamily="49" charset="0"/>
              </a:rPr>
              <a:t>IntV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n+m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Less = </a:t>
            </a:r>
            <a:r>
              <a:rPr lang="en-US" sz="2000" b="1" dirty="0" err="1">
                <a:latin typeface="Courier New" pitchFamily="49" charset="0"/>
              </a:rPr>
              <a:t>FunV</a:t>
            </a:r>
            <a:r>
              <a:rPr lang="en-US" sz="2000" b="1" dirty="0">
                <a:latin typeface="Courier New" pitchFamily="49" charset="0"/>
              </a:rPr>
              <a:t> less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where less (</a:t>
            </a:r>
            <a:r>
              <a:rPr lang="en-US" sz="2000" b="1" dirty="0" err="1">
                <a:latin typeface="Courier New" pitchFamily="49" charset="0"/>
              </a:rPr>
              <a:t>TupleV</a:t>
            </a:r>
            <a:r>
              <a:rPr lang="en-US" sz="2000" b="1" dirty="0">
                <a:latin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</a:rPr>
              <a:t>IntV</a:t>
            </a:r>
            <a:r>
              <a:rPr lang="en-US" sz="2000" b="1" dirty="0">
                <a:latin typeface="Courier New" pitchFamily="49" charset="0"/>
              </a:rPr>
              <a:t> n ,</a:t>
            </a:r>
            <a:r>
              <a:rPr lang="en-US" sz="2000" b="1" dirty="0" err="1">
                <a:latin typeface="Courier New" pitchFamily="49" charset="0"/>
              </a:rPr>
              <a:t>IntV</a:t>
            </a:r>
            <a:r>
              <a:rPr lang="en-US" sz="2000" b="1" dirty="0">
                <a:latin typeface="Courier New" pitchFamily="49" charset="0"/>
              </a:rPr>
              <a:t> m]) = </a:t>
            </a:r>
            <a:r>
              <a:rPr lang="en-US" sz="2000" b="1" dirty="0" err="1">
                <a:latin typeface="Courier New" pitchFamily="49" charset="0"/>
              </a:rPr>
              <a:t>BoolV</a:t>
            </a:r>
            <a:r>
              <a:rPr lang="en-US" sz="2000" b="1" dirty="0">
                <a:latin typeface="Courier New" pitchFamily="49" charset="0"/>
              </a:rPr>
              <a:t>(n </a:t>
            </a:r>
            <a:r>
              <a:rPr lang="en-US" sz="2000" b="1" dirty="0" smtClean="0">
                <a:latin typeface="Courier New" pitchFamily="49" charset="0"/>
              </a:rPr>
              <a:t>&lt;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m)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(Apply f x)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case 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f of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FunV</a:t>
            </a:r>
            <a:r>
              <a:rPr lang="en-US" sz="2000" b="1" dirty="0">
                <a:latin typeface="Courier New" pitchFamily="49" charset="0"/>
              </a:rPr>
              <a:t> g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>
                <a:latin typeface="Courier New" pitchFamily="49" charset="0"/>
              </a:rPr>
              <a:t>g (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Tuple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xs</a:t>
            </a:r>
            <a:r>
              <a:rPr lang="en-US" sz="2000" b="1" dirty="0">
                <a:latin typeface="Courier New" pitchFamily="49" charset="0"/>
              </a:rPr>
              <a:t>) = </a:t>
            </a:r>
            <a:r>
              <a:rPr lang="en-US" sz="2000" b="1" dirty="0" err="1">
                <a:latin typeface="Courier New" pitchFamily="49" charset="0"/>
              </a:rPr>
              <a:t>TupleV</a:t>
            </a:r>
            <a:r>
              <a:rPr lang="en-US" sz="2000" b="1" dirty="0">
                <a:latin typeface="Courier New" pitchFamily="49" charset="0"/>
              </a:rPr>
              <a:t>(map (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 </a:t>
            </a:r>
            <a:r>
              <a:rPr lang="en-US" sz="2000" b="1" dirty="0" err="1">
                <a:latin typeface="Courier New" pitchFamily="49" charset="0"/>
              </a:rPr>
              <a:t>xs</a:t>
            </a:r>
            <a:r>
              <a:rPr lang="en-US" sz="2000" b="1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Compared to a compiler, a mapping has two forms of overhead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Interpretive overhead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tagging overhead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Interpretive overhead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remove the interpretive overhead by the use of staging.</a:t>
            </a:r>
          </a:p>
          <a:p>
            <a:r>
              <a:rPr lang="en-US" dirty="0"/>
              <a:t>I.e. for a given program, we generate a meta language program (here that is </a:t>
            </a:r>
            <a:r>
              <a:rPr lang="en-US" dirty="0" smtClean="0"/>
              <a:t>Template Haskell) </a:t>
            </a:r>
            <a:r>
              <a:rPr lang="en-US" dirty="0"/>
              <a:t>that when executed will </a:t>
            </a:r>
            <a:r>
              <a:rPr lang="en-US" dirty="0" smtClean="0"/>
              <a:t>produce </a:t>
            </a:r>
            <a:r>
              <a:rPr lang="en-US" dirty="0"/>
              <a:t>the same result.</a:t>
            </a:r>
          </a:p>
          <a:p>
            <a:r>
              <a:rPr lang="en-US" dirty="0"/>
              <a:t>Staged programs often run 2-10 times faster than un-staged 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staged semantic mapping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-- operations on 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plus (</a:t>
            </a:r>
            <a:r>
              <a:rPr lang="en-US" sz="2000" b="1" dirty="0" err="1" smtClean="0">
                <a:latin typeface="Courier New" pitchFamily="49" charset="0"/>
              </a:rPr>
              <a:t>TupleV</a:t>
            </a:r>
            <a:r>
              <a:rPr lang="en-US" sz="2000" b="1" dirty="0" smtClean="0">
                <a:latin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</a:rPr>
              <a:t>IntV</a:t>
            </a:r>
            <a:r>
              <a:rPr lang="en-US" sz="2000" b="1" dirty="0" smtClean="0">
                <a:latin typeface="Courier New" pitchFamily="49" charset="0"/>
              </a:rPr>
              <a:t> n ,</a:t>
            </a:r>
            <a:r>
              <a:rPr lang="en-US" sz="2000" b="1" dirty="0" err="1" smtClean="0">
                <a:latin typeface="Courier New" pitchFamily="49" charset="0"/>
              </a:rPr>
              <a:t>IntV</a:t>
            </a:r>
            <a:r>
              <a:rPr lang="en-US" sz="2000" b="1" dirty="0" smtClean="0">
                <a:latin typeface="Courier New" pitchFamily="49" charset="0"/>
              </a:rPr>
              <a:t> m]) = </a:t>
            </a:r>
            <a:r>
              <a:rPr lang="en-US" sz="2000" b="1" dirty="0" err="1" smtClean="0">
                <a:latin typeface="Courier New" pitchFamily="49" charset="0"/>
              </a:rPr>
              <a:t>IntV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n+m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less (</a:t>
            </a:r>
            <a:r>
              <a:rPr lang="en-US" sz="2000" b="1" dirty="0" err="1" smtClean="0">
                <a:latin typeface="Courier New" pitchFamily="49" charset="0"/>
              </a:rPr>
              <a:t>TupleV</a:t>
            </a:r>
            <a:r>
              <a:rPr lang="en-US" sz="2000" b="1" dirty="0" smtClean="0">
                <a:latin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</a:rPr>
              <a:t>IntV</a:t>
            </a:r>
            <a:r>
              <a:rPr lang="en-US" sz="2000" b="1" dirty="0" smtClean="0">
                <a:latin typeface="Courier New" pitchFamily="49" charset="0"/>
              </a:rPr>
              <a:t> n ,</a:t>
            </a:r>
            <a:r>
              <a:rPr lang="en-US" sz="2000" b="1" dirty="0" err="1" smtClean="0">
                <a:latin typeface="Courier New" pitchFamily="49" charset="0"/>
              </a:rPr>
              <a:t>IntV</a:t>
            </a:r>
            <a:r>
              <a:rPr lang="en-US" sz="2000" b="1" dirty="0" smtClean="0">
                <a:latin typeface="Courier New" pitchFamily="49" charset="0"/>
              </a:rPr>
              <a:t> m]) = </a:t>
            </a:r>
            <a:r>
              <a:rPr lang="en-US" sz="2000" b="1" dirty="0" err="1" smtClean="0">
                <a:latin typeface="Courier New" pitchFamily="49" charset="0"/>
              </a:rPr>
              <a:t>BoolV</a:t>
            </a:r>
            <a:r>
              <a:rPr lang="en-US" sz="2000" b="1" dirty="0" smtClean="0">
                <a:latin typeface="Courier New" pitchFamily="49" charset="0"/>
              </a:rPr>
              <a:t>(n &lt; 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apply (</a:t>
            </a:r>
            <a:r>
              <a:rPr lang="en-US" sz="2000" b="1" dirty="0" err="1" smtClean="0">
                <a:latin typeface="Courier New" pitchFamily="49" charset="0"/>
              </a:rPr>
              <a:t>FunV</a:t>
            </a:r>
            <a:r>
              <a:rPr lang="en-US" sz="2000" b="1" dirty="0" smtClean="0">
                <a:latin typeface="Courier New" pitchFamily="49" charset="0"/>
              </a:rPr>
              <a:t> g) x = g x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stagedEval</a:t>
            </a:r>
            <a:r>
              <a:rPr lang="en-US" sz="2000" b="1" dirty="0">
                <a:latin typeface="Courier New" pitchFamily="49" charset="0"/>
              </a:rPr>
              <a:t>:: (String </a:t>
            </a:r>
            <a:r>
              <a:rPr lang="en-US" sz="2000" b="1" dirty="0" smtClean="0">
                <a:latin typeface="Courier New" pitchFamily="49" charset="0"/>
              </a:rPr>
              <a:t>-&gt; [| Value |]) -&gt; </a:t>
            </a:r>
            <a:r>
              <a:rPr lang="en-US" sz="2000" b="1" dirty="0">
                <a:latin typeface="Courier New" pitchFamily="49" charset="0"/>
              </a:rPr>
              <a:t>Exp </a:t>
            </a:r>
            <a:r>
              <a:rPr lang="en-US" sz="2000" b="1" dirty="0" smtClean="0">
                <a:latin typeface="Courier New" pitchFamily="49" charset="0"/>
              </a:rPr>
              <a:t>-&gt; [| Value |]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stagedEval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(Variable s) =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stagedEval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(Constant n) = lift(</a:t>
            </a:r>
            <a:r>
              <a:rPr lang="en-US" sz="2000" b="1" dirty="0" err="1">
                <a:latin typeface="Courier New" pitchFamily="49" charset="0"/>
              </a:rPr>
              <a:t>IntV</a:t>
            </a:r>
            <a:r>
              <a:rPr lang="en-US" sz="2000" b="1" dirty="0">
                <a:latin typeface="Courier New" pitchFamily="49" charset="0"/>
              </a:rPr>
              <a:t>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stagedEval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Plus = [| </a:t>
            </a:r>
            <a:r>
              <a:rPr lang="en-US" sz="2000" b="1" dirty="0" err="1">
                <a:latin typeface="Courier New" pitchFamily="49" charset="0"/>
              </a:rPr>
              <a:t>FunV</a:t>
            </a:r>
            <a:r>
              <a:rPr lang="en-US" sz="2000" b="1" dirty="0">
                <a:latin typeface="Courier New" pitchFamily="49" charset="0"/>
              </a:rPr>
              <a:t> plus </a:t>
            </a:r>
            <a:r>
              <a:rPr lang="en-US" sz="2000" b="1" dirty="0" smtClean="0">
                <a:latin typeface="Courier New" pitchFamily="49" charset="0"/>
              </a:rPr>
              <a:t>|]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stagedEval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Less = [| </a:t>
            </a:r>
            <a:r>
              <a:rPr lang="en-US" sz="2000" b="1" dirty="0" err="1">
                <a:latin typeface="Courier New" pitchFamily="49" charset="0"/>
              </a:rPr>
              <a:t>FunV</a:t>
            </a:r>
            <a:r>
              <a:rPr lang="en-US" sz="2000" b="1" dirty="0">
                <a:latin typeface="Courier New" pitchFamily="49" charset="0"/>
              </a:rPr>
              <a:t> less </a:t>
            </a:r>
            <a:r>
              <a:rPr lang="en-US" sz="2000" b="1" dirty="0" smtClean="0">
                <a:latin typeface="Courier New" pitchFamily="49" charset="0"/>
              </a:rPr>
              <a:t>|]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stagedEval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(Apply f x)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[| apply $(</a:t>
            </a:r>
            <a:r>
              <a:rPr lang="en-US" sz="2000" b="1" dirty="0" err="1">
                <a:latin typeface="Courier New" pitchFamily="49" charset="0"/>
              </a:rPr>
              <a:t>stagedEval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f) $(</a:t>
            </a:r>
            <a:r>
              <a:rPr lang="en-US" sz="2000" b="1" dirty="0" err="1">
                <a:latin typeface="Courier New" pitchFamily="49" charset="0"/>
              </a:rPr>
              <a:t>stagedEval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x) </a:t>
            </a:r>
            <a:r>
              <a:rPr lang="en-US" sz="2000" b="1" dirty="0" smtClean="0">
                <a:latin typeface="Courier New" pitchFamily="49" charset="0"/>
              </a:rPr>
              <a:t>|]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stagedEval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Tuple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xs</a:t>
            </a:r>
            <a:r>
              <a:rPr lang="en-US" sz="2000" b="1" dirty="0">
                <a:latin typeface="Courier New" pitchFamily="49" charset="0"/>
              </a:rPr>
              <a:t>) =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 [| </a:t>
            </a:r>
            <a:r>
              <a:rPr lang="en-US" sz="2000" b="1" dirty="0" err="1">
                <a:latin typeface="Courier New" pitchFamily="49" charset="0"/>
              </a:rPr>
              <a:t>TupleV</a:t>
            </a:r>
            <a:r>
              <a:rPr lang="en-US" sz="2000" b="1" dirty="0">
                <a:latin typeface="Courier New" pitchFamily="49" charset="0"/>
              </a:rPr>
              <a:t> $(</a:t>
            </a:r>
            <a:r>
              <a:rPr lang="en-US" sz="2000" b="1" dirty="0" err="1">
                <a:latin typeface="Courier New" pitchFamily="49" charset="0"/>
              </a:rPr>
              <a:t>mapLift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stagedEval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 </a:t>
            </a:r>
            <a:r>
              <a:rPr lang="en-US" sz="2000" b="1" dirty="0" err="1">
                <a:latin typeface="Courier New" pitchFamily="49" charset="0"/>
              </a:rPr>
              <a:t>xs</a:t>
            </a:r>
            <a:r>
              <a:rPr lang="en-US" sz="2000" b="1" dirty="0">
                <a:latin typeface="Courier New" pitchFamily="49" charset="0"/>
              </a:rPr>
              <a:t>) |]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where </a:t>
            </a:r>
            <a:r>
              <a:rPr lang="en-US" sz="2000" b="1" dirty="0" err="1">
                <a:latin typeface="Courier New" pitchFamily="49" charset="0"/>
              </a:rPr>
              <a:t>mapLift</a:t>
            </a:r>
            <a:r>
              <a:rPr lang="en-US" sz="2000" b="1" dirty="0">
                <a:latin typeface="Courier New" pitchFamily="49" charset="0"/>
              </a:rPr>
              <a:t> f [] = lift []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en-US" sz="2000" b="1" dirty="0" err="1">
                <a:latin typeface="Courier New" pitchFamily="49" charset="0"/>
              </a:rPr>
              <a:t>mapLift</a:t>
            </a:r>
            <a:r>
              <a:rPr lang="en-US" sz="2000" b="1" dirty="0">
                <a:latin typeface="Courier New" pitchFamily="49" charset="0"/>
              </a:rPr>
              <a:t> f (x:xs) = [| $(f x) : $(</a:t>
            </a:r>
            <a:r>
              <a:rPr lang="en-US" sz="2000" b="1" dirty="0" err="1">
                <a:latin typeface="Courier New" pitchFamily="49" charset="0"/>
              </a:rPr>
              <a:t>mapLift</a:t>
            </a:r>
            <a:r>
              <a:rPr lang="en-US" sz="2000" b="1" dirty="0">
                <a:latin typeface="Courier New" pitchFamily="49" charset="0"/>
              </a:rPr>
              <a:t> f </a:t>
            </a:r>
            <a:r>
              <a:rPr lang="en-US" sz="2000" b="1" dirty="0" err="1">
                <a:latin typeface="Courier New" pitchFamily="49" charset="0"/>
              </a:rPr>
              <a:t>xs</a:t>
            </a:r>
            <a:r>
              <a:rPr lang="en-US" sz="2000" b="1" dirty="0">
                <a:latin typeface="Courier New" pitchFamily="49" charset="0"/>
              </a:rPr>
              <a:t>) |]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reduction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35" y="1980707"/>
            <a:ext cx="8457565" cy="4115117"/>
          </a:xfrm>
        </p:spPr>
        <p:txBody>
          <a:bodyPr>
            <a:normAutofit lnSpcReduction="10000"/>
          </a:bodyPr>
          <a:lstStyle/>
          <a:p>
            <a:pPr marL="283708" lvl="1" indent="0"/>
            <a:r>
              <a:rPr lang="en-US" sz="1800" dirty="0"/>
              <a:t>(power 2) </a:t>
            </a:r>
          </a:p>
          <a:p>
            <a:pPr marL="630814" lvl="2" indent="-232990"/>
            <a:r>
              <a:rPr lang="en-US" sz="1600" dirty="0"/>
              <a:t> </a:t>
            </a:r>
            <a:r>
              <a:rPr lang="en-US" sz="1600" dirty="0">
                <a:solidFill>
                  <a:srgbClr val="FF3300"/>
                </a:solidFill>
              </a:rPr>
              <a:t>unfold the definition</a:t>
            </a:r>
            <a:r>
              <a:rPr lang="en-US" sz="1600" dirty="0"/>
              <a:t> </a:t>
            </a:r>
          </a:p>
          <a:p>
            <a:pPr marL="630814" lvl="2" indent="-232990"/>
            <a:endParaRPr lang="en-US" sz="1600" dirty="0"/>
          </a:p>
          <a:p>
            <a:pPr marL="283708" lvl="1" indent="0"/>
            <a:r>
              <a:rPr lang="en-US" sz="1800" dirty="0"/>
              <a:t>(fn x </a:t>
            </a:r>
            <a:r>
              <a:rPr lang="en-US" sz="1800" dirty="0" smtClean="0"/>
              <a:t>=&gt; </a:t>
            </a:r>
            <a:r>
              <a:rPr lang="en-US" sz="1800" dirty="0"/>
              <a:t>if 2=0 then 1 else x * (power (2-1) x)) </a:t>
            </a:r>
          </a:p>
          <a:p>
            <a:pPr marL="630814" lvl="2" indent="-232990"/>
            <a:r>
              <a:rPr lang="en-US" sz="1600" dirty="0"/>
              <a:t>  </a:t>
            </a:r>
            <a:r>
              <a:rPr lang="en-US" sz="1600" dirty="0">
                <a:solidFill>
                  <a:srgbClr val="FF3300"/>
                </a:solidFill>
              </a:rPr>
              <a:t>perform the if, under the lambda </a:t>
            </a:r>
          </a:p>
          <a:p>
            <a:pPr marL="630814" lvl="2" indent="-232990"/>
            <a:endParaRPr lang="en-US" sz="1600" dirty="0">
              <a:solidFill>
                <a:srgbClr val="FF3300"/>
              </a:solidFill>
            </a:endParaRPr>
          </a:p>
          <a:p>
            <a:pPr marL="283708" lvl="1" indent="0"/>
            <a:r>
              <a:rPr lang="en-US" sz="1800" dirty="0"/>
              <a:t>(fn x </a:t>
            </a:r>
            <a:r>
              <a:rPr lang="en-US" sz="1800" dirty="0" smtClean="0"/>
              <a:t>=&gt; </a:t>
            </a:r>
            <a:r>
              <a:rPr lang="en-US" sz="1800" dirty="0"/>
              <a:t>x * (power (2-1) x)) </a:t>
            </a:r>
          </a:p>
          <a:p>
            <a:pPr marL="630814" lvl="2" indent="-232990"/>
            <a:r>
              <a:rPr lang="en-US" sz="1600" dirty="0"/>
              <a:t>  </a:t>
            </a:r>
            <a:r>
              <a:rPr lang="en-US" sz="1600" dirty="0">
                <a:solidFill>
                  <a:srgbClr val="FF3300"/>
                </a:solidFill>
              </a:rPr>
              <a:t>unfold power again</a:t>
            </a:r>
            <a:r>
              <a:rPr lang="en-US" sz="1600" dirty="0"/>
              <a:t> </a:t>
            </a:r>
          </a:p>
          <a:p>
            <a:pPr marL="630814" lvl="2" indent="-232990"/>
            <a:endParaRPr lang="en-US" sz="1600" dirty="0"/>
          </a:p>
          <a:p>
            <a:pPr marL="283708" lvl="1" indent="0"/>
            <a:r>
              <a:rPr lang="en-US" sz="1800" dirty="0"/>
              <a:t>(fn x </a:t>
            </a:r>
            <a:r>
              <a:rPr lang="en-US" sz="1800" dirty="0" smtClean="0"/>
              <a:t>=&gt; </a:t>
            </a:r>
            <a:r>
              <a:rPr lang="en-US" sz="1800" dirty="0"/>
              <a:t>x * ((fn x </a:t>
            </a:r>
            <a:r>
              <a:rPr lang="en-US" sz="1800" dirty="0" smtClean="0"/>
              <a:t>=&gt; </a:t>
            </a:r>
            <a:r>
              <a:rPr lang="en-US" sz="1800" dirty="0"/>
              <a:t>if 1=0 </a:t>
            </a:r>
          </a:p>
          <a:p>
            <a:pPr marL="283708" lvl="1" indent="0"/>
            <a:r>
              <a:rPr lang="en-US" sz="1800" dirty="0"/>
              <a:t>                          then 1 </a:t>
            </a:r>
          </a:p>
          <a:p>
            <a:pPr marL="283708" lvl="1" indent="0"/>
            <a:r>
              <a:rPr lang="en-US" sz="1800" dirty="0"/>
              <a:t>                          else x * (power (1-1) x))</a:t>
            </a:r>
          </a:p>
          <a:p>
            <a:pPr marL="283708" lvl="1" indent="0"/>
            <a:r>
              <a:rPr lang="en-US" sz="1800" dirty="0"/>
              <a:t>              x))</a:t>
            </a:r>
          </a:p>
          <a:p>
            <a:pPr marL="630814" lvl="2" indent="-232990"/>
            <a:r>
              <a:rPr lang="en-US" sz="1600" dirty="0">
                <a:solidFill>
                  <a:srgbClr val="FF3300"/>
                </a:solidFill>
              </a:rPr>
              <a:t>use the beta rule to apply the explicit lambda to x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dirty="0" err="1">
                <a:latin typeface="Courier New" pitchFamily="49" charset="0"/>
              </a:rPr>
              <a:t>ans</a:t>
            </a:r>
            <a:r>
              <a:rPr lang="en-US" sz="2800" b="1" dirty="0">
                <a:latin typeface="Courier New" pitchFamily="49" charset="0"/>
              </a:rPr>
              <a:t> = </a:t>
            </a:r>
            <a:r>
              <a:rPr lang="en-US" sz="2800" b="1" dirty="0" err="1">
                <a:latin typeface="Courier New" pitchFamily="49" charset="0"/>
              </a:rPr>
              <a:t>stagedEval</a:t>
            </a:r>
            <a:r>
              <a:rPr lang="en-US" sz="2800" b="1" dirty="0">
                <a:latin typeface="Courier New" pitchFamily="49" charset="0"/>
              </a:rPr>
              <a:t> f exp1 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where f "x" = lift(</a:t>
            </a:r>
            <a:r>
              <a:rPr lang="en-US" sz="2800" b="1" dirty="0" err="1">
                <a:latin typeface="Courier New" pitchFamily="49" charset="0"/>
              </a:rPr>
              <a:t>IntV</a:t>
            </a:r>
            <a:r>
              <a:rPr lang="en-US" sz="2800" b="1" dirty="0">
                <a:latin typeface="Courier New" pitchFamily="49" charset="0"/>
              </a:rPr>
              <a:t> 3)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f "y" = lift(</a:t>
            </a:r>
            <a:r>
              <a:rPr lang="en-US" sz="2800" b="1" dirty="0" err="1">
                <a:latin typeface="Courier New" pitchFamily="49" charset="0"/>
              </a:rPr>
              <a:t>IntV</a:t>
            </a:r>
            <a:r>
              <a:rPr lang="en-US" sz="2800" b="1" dirty="0">
                <a:latin typeface="Courier New" pitchFamily="49" charset="0"/>
              </a:rPr>
              <a:t> 4)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[| %apply (%</a:t>
            </a:r>
            <a:r>
              <a:rPr lang="en-US" sz="2800" b="1" dirty="0" err="1">
                <a:latin typeface="Courier New" pitchFamily="49" charset="0"/>
              </a:rPr>
              <a:t>FunV</a:t>
            </a:r>
            <a:r>
              <a:rPr lang="en-US" sz="2800" b="1" dirty="0">
                <a:latin typeface="Courier New" pitchFamily="49" charset="0"/>
              </a:rPr>
              <a:t> %plus) 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(%</a:t>
            </a:r>
            <a:r>
              <a:rPr lang="en-US" sz="2800" b="1" dirty="0" err="1">
                <a:latin typeface="Courier New" pitchFamily="49" charset="0"/>
              </a:rPr>
              <a:t>TupleV</a:t>
            </a:r>
            <a:r>
              <a:rPr lang="en-US" sz="2800" b="1" dirty="0">
                <a:latin typeface="Courier New" pitchFamily="49" charset="0"/>
              </a:rPr>
              <a:t> [</a:t>
            </a:r>
            <a:r>
              <a:rPr lang="en-US" sz="2800" b="1" dirty="0" err="1">
                <a:latin typeface="Courier New" pitchFamily="49" charset="0"/>
              </a:rPr>
              <a:t>IntV</a:t>
            </a:r>
            <a:r>
              <a:rPr lang="en-US" sz="2800" b="1" dirty="0">
                <a:latin typeface="Courier New" pitchFamily="49" charset="0"/>
              </a:rPr>
              <a:t> 3,IntV 4])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|] : </a:t>
            </a:r>
            <a:r>
              <a:rPr lang="en-US" sz="2800" b="1" dirty="0" smtClean="0">
                <a:latin typeface="Courier New" pitchFamily="49" charset="0"/>
              </a:rPr>
              <a:t>[| Value |]</a:t>
            </a:r>
            <a:endParaRPr lang="en-US" sz="2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tagging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Consider the residual program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[| %apply (%FunV %plus)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(%TupleV [IntV 3,IntV 4])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|]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The </a:t>
            </a:r>
            <a:r>
              <a:rPr lang="en-US" sz="2800" b="1">
                <a:latin typeface="Courier New" pitchFamily="49" charset="0"/>
              </a:rPr>
              <a:t>FunV</a:t>
            </a:r>
            <a:r>
              <a:rPr lang="en-US" sz="2800"/>
              <a:t>, </a:t>
            </a:r>
            <a:r>
              <a:rPr lang="en-US" sz="2800" b="1">
                <a:latin typeface="Courier New" pitchFamily="49" charset="0"/>
              </a:rPr>
              <a:t>TupleV</a:t>
            </a:r>
            <a:r>
              <a:rPr lang="en-US" sz="2800"/>
              <a:t> and </a:t>
            </a:r>
            <a:r>
              <a:rPr lang="en-US" sz="2800" b="1">
                <a:latin typeface="Courier New" pitchFamily="49" charset="0"/>
              </a:rPr>
              <a:t>IntV</a:t>
            </a:r>
            <a:r>
              <a:rPr lang="en-US" sz="2800"/>
              <a:t> are tags.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They make it possible for integers, tuples, and functions to have the same type (</a:t>
            </a:r>
            <a:r>
              <a:rPr lang="en-US" sz="2800" b="1">
                <a:latin typeface="Courier New" pitchFamily="49" charset="0"/>
              </a:rPr>
              <a:t>Value</a:t>
            </a:r>
            <a:r>
              <a:rPr lang="en-US" sz="280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But, in a well typed object-language program they are superfluous.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Typed object languages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We will create an indexed term of the object language.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index will state the type of the object-language term being represented.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data Term:: </a:t>
            </a:r>
            <a:r>
              <a:rPr lang="en-US" sz="2000" b="1" dirty="0" smtClean="0">
                <a:latin typeface="Courier New" pitchFamily="49" charset="0"/>
              </a:rPr>
              <a:t>* -&gt; * </a:t>
            </a:r>
            <a:r>
              <a:rPr lang="en-US" sz="2000" b="1" dirty="0">
                <a:latin typeface="Courier New" pitchFamily="49" charset="0"/>
              </a:rPr>
              <a:t>where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Const ::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>
                <a:latin typeface="Courier New" pitchFamily="49" charset="0"/>
              </a:rPr>
              <a:t>Term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              -- 5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Add:: Term ((</a:t>
            </a:r>
            <a:r>
              <a:rPr lang="en-US" sz="2000" b="1" dirty="0" err="1">
                <a:latin typeface="Courier New" pitchFamily="49" charset="0"/>
              </a:rPr>
              <a:t>Int,Int</a:t>
            </a:r>
            <a:r>
              <a:rPr lang="en-US" sz="2000" b="1" dirty="0">
                <a:latin typeface="Courier New" pitchFamily="49" charset="0"/>
              </a:rPr>
              <a:t>)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)          -- (+)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LT:: Term ((</a:t>
            </a:r>
            <a:r>
              <a:rPr lang="en-US" sz="2000" b="1" dirty="0" err="1">
                <a:latin typeface="Courier New" pitchFamily="49" charset="0"/>
              </a:rPr>
              <a:t>Int,Int</a:t>
            </a:r>
            <a:r>
              <a:rPr lang="en-US" sz="2000" b="1" dirty="0">
                <a:latin typeface="Courier New" pitchFamily="49" charset="0"/>
              </a:rPr>
              <a:t>)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 err="1">
                <a:latin typeface="Courier New" pitchFamily="49" charset="0"/>
              </a:rPr>
              <a:t>Bool</a:t>
            </a:r>
            <a:r>
              <a:rPr lang="en-US" sz="2000" b="1" dirty="0">
                <a:latin typeface="Courier New" pitchFamily="49" charset="0"/>
              </a:rPr>
              <a:t>)          -- </a:t>
            </a:r>
            <a:r>
              <a:rPr lang="en-US" sz="2000" b="1" dirty="0" smtClean="0">
                <a:latin typeface="Courier New" pitchFamily="49" charset="0"/>
              </a:rPr>
              <a:t>(&lt;)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Ap</a:t>
            </a:r>
            <a:r>
              <a:rPr lang="en-US" sz="2000" b="1" dirty="0">
                <a:latin typeface="Courier New" pitchFamily="49" charset="0"/>
              </a:rPr>
              <a:t>:: Term(a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>
                <a:latin typeface="Courier New" pitchFamily="49" charset="0"/>
              </a:rPr>
              <a:t>b)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>
                <a:latin typeface="Courier New" pitchFamily="49" charset="0"/>
              </a:rPr>
              <a:t>Term a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>
                <a:latin typeface="Courier New" pitchFamily="49" charset="0"/>
              </a:rPr>
              <a:t>Term b  -- (+) (</a:t>
            </a:r>
            <a:r>
              <a:rPr lang="en-US" sz="2000" b="1" dirty="0" err="1">
                <a:latin typeface="Courier New" pitchFamily="49" charset="0"/>
              </a:rPr>
              <a:t>x,y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Pair:: Term a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>
                <a:latin typeface="Courier New" pitchFamily="49" charset="0"/>
              </a:rPr>
              <a:t>Term b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>
                <a:latin typeface="Courier New" pitchFamily="49" charset="0"/>
              </a:rPr>
              <a:t>Term(</a:t>
            </a:r>
            <a:r>
              <a:rPr lang="en-US" sz="2000" b="1" dirty="0" err="1">
                <a:latin typeface="Courier New" pitchFamily="49" charset="0"/>
              </a:rPr>
              <a:t>a,b</a:t>
            </a:r>
            <a:r>
              <a:rPr lang="en-US" sz="2000" b="1" dirty="0">
                <a:latin typeface="Courier New" pitchFamily="49" charset="0"/>
              </a:rPr>
              <a:t>)   -- (</a:t>
            </a:r>
            <a:r>
              <a:rPr lang="en-US" sz="2000" b="1" dirty="0" err="1">
                <a:latin typeface="Courier New" pitchFamily="49" charset="0"/>
              </a:rPr>
              <a:t>x,y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Note there are no variables in this object language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value domain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value domain is just a subset of </a:t>
            </a:r>
            <a:r>
              <a:rPr lang="en-US" dirty="0" smtClean="0"/>
              <a:t>Haskell </a:t>
            </a:r>
            <a:r>
              <a:rPr lang="en-US" dirty="0"/>
              <a:t>values.</a:t>
            </a:r>
          </a:p>
          <a:p>
            <a:r>
              <a:rPr lang="en-US" dirty="0"/>
              <a:t>No tags are necessary.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tag less interpreter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dirty="0" err="1">
                <a:latin typeface="Courier New" pitchFamily="49" charset="0"/>
              </a:rPr>
              <a:t>evalTerm</a:t>
            </a:r>
            <a:r>
              <a:rPr lang="en-US" sz="2800" b="1" dirty="0">
                <a:latin typeface="Courier New" pitchFamily="49" charset="0"/>
              </a:rPr>
              <a:t> :: Term a </a:t>
            </a:r>
            <a:r>
              <a:rPr lang="en-US" sz="2800" b="1" dirty="0" smtClean="0">
                <a:latin typeface="Courier New" pitchFamily="49" charset="0"/>
              </a:rPr>
              <a:t>-&gt; </a:t>
            </a:r>
            <a:r>
              <a:rPr lang="en-US" sz="2800" b="1" dirty="0">
                <a:latin typeface="Courier New" pitchFamily="49" charset="0"/>
              </a:rPr>
              <a:t>a</a:t>
            </a:r>
          </a:p>
          <a:p>
            <a:pPr>
              <a:buFontTx/>
              <a:buNone/>
            </a:pPr>
            <a:r>
              <a:rPr lang="en-US" sz="2800" b="1" dirty="0" err="1">
                <a:latin typeface="Courier New" pitchFamily="49" charset="0"/>
              </a:rPr>
              <a:t>evalTerm</a:t>
            </a:r>
            <a:r>
              <a:rPr lang="en-US" sz="2800" b="1" dirty="0">
                <a:latin typeface="Courier New" pitchFamily="49" charset="0"/>
              </a:rPr>
              <a:t> (Const x) = x</a:t>
            </a:r>
          </a:p>
          <a:p>
            <a:pPr>
              <a:buFontTx/>
              <a:buNone/>
            </a:pPr>
            <a:r>
              <a:rPr lang="en-US" sz="2800" b="1" dirty="0" err="1">
                <a:latin typeface="Courier New" pitchFamily="49" charset="0"/>
              </a:rPr>
              <a:t>evalTerm</a:t>
            </a:r>
            <a:r>
              <a:rPr lang="en-US" sz="2800" b="1" dirty="0">
                <a:latin typeface="Courier New" pitchFamily="49" charset="0"/>
              </a:rPr>
              <a:t> Add = \ (</a:t>
            </a:r>
            <a:r>
              <a:rPr lang="en-US" sz="2800" b="1" dirty="0" err="1">
                <a:latin typeface="Courier New" pitchFamily="49" charset="0"/>
              </a:rPr>
              <a:t>x,y</a:t>
            </a:r>
            <a:r>
              <a:rPr lang="en-US" sz="2800" b="1" dirty="0">
                <a:latin typeface="Courier New" pitchFamily="49" charset="0"/>
              </a:rPr>
              <a:t>) </a:t>
            </a:r>
            <a:r>
              <a:rPr lang="en-US" sz="2800" b="1" dirty="0" smtClean="0">
                <a:latin typeface="Courier New" pitchFamily="49" charset="0"/>
              </a:rPr>
              <a:t>-&gt; </a:t>
            </a:r>
            <a:r>
              <a:rPr lang="en-US" sz="2800" b="1" dirty="0" err="1">
                <a:latin typeface="Courier New" pitchFamily="49" charset="0"/>
              </a:rPr>
              <a:t>x+y</a:t>
            </a:r>
            <a:endParaRPr lang="en-US" sz="2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 err="1">
                <a:latin typeface="Courier New" pitchFamily="49" charset="0"/>
              </a:rPr>
              <a:t>evalTerm</a:t>
            </a:r>
            <a:r>
              <a:rPr lang="en-US" sz="2800" b="1" dirty="0">
                <a:latin typeface="Courier New" pitchFamily="49" charset="0"/>
              </a:rPr>
              <a:t> LT = \ (</a:t>
            </a:r>
            <a:r>
              <a:rPr lang="en-US" sz="2800" b="1" dirty="0" err="1">
                <a:latin typeface="Courier New" pitchFamily="49" charset="0"/>
              </a:rPr>
              <a:t>x,y</a:t>
            </a:r>
            <a:r>
              <a:rPr lang="en-US" sz="2800" b="1" dirty="0">
                <a:latin typeface="Courier New" pitchFamily="49" charset="0"/>
              </a:rPr>
              <a:t>) </a:t>
            </a:r>
            <a:r>
              <a:rPr lang="en-US" sz="2800" b="1" dirty="0" smtClean="0">
                <a:latin typeface="Courier New" pitchFamily="49" charset="0"/>
              </a:rPr>
              <a:t>-&gt; </a:t>
            </a:r>
            <a:r>
              <a:rPr lang="en-US" sz="2800" b="1" dirty="0" smtClean="0">
                <a:latin typeface="Courier New" pitchFamily="49" charset="0"/>
              </a:rPr>
              <a:t>x &lt; y</a:t>
            </a:r>
            <a:endParaRPr lang="en-US" sz="2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 err="1">
                <a:latin typeface="Courier New" pitchFamily="49" charset="0"/>
              </a:rPr>
              <a:t>evalTerm</a:t>
            </a:r>
            <a:r>
              <a:rPr lang="en-US" sz="2800" b="1" dirty="0">
                <a:latin typeface="Courier New" pitchFamily="49" charset="0"/>
              </a:rPr>
              <a:t> (</a:t>
            </a:r>
            <a:r>
              <a:rPr lang="en-US" sz="2800" b="1" dirty="0" err="1">
                <a:latin typeface="Courier New" pitchFamily="49" charset="0"/>
              </a:rPr>
              <a:t>Ap</a:t>
            </a:r>
            <a:r>
              <a:rPr lang="en-US" sz="2800" b="1" dirty="0">
                <a:latin typeface="Courier New" pitchFamily="49" charset="0"/>
              </a:rPr>
              <a:t> f x) = 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</a:t>
            </a:r>
            <a:r>
              <a:rPr lang="en-US" sz="2800" b="1" dirty="0" err="1">
                <a:latin typeface="Courier New" pitchFamily="49" charset="0"/>
              </a:rPr>
              <a:t>evalTerm</a:t>
            </a:r>
            <a:r>
              <a:rPr lang="en-US" sz="2800" b="1" dirty="0">
                <a:latin typeface="Courier New" pitchFamily="49" charset="0"/>
              </a:rPr>
              <a:t> f (</a:t>
            </a:r>
            <a:r>
              <a:rPr lang="en-US" sz="2800" b="1" dirty="0" err="1">
                <a:latin typeface="Courier New" pitchFamily="49" charset="0"/>
              </a:rPr>
              <a:t>evalTerm</a:t>
            </a:r>
            <a:r>
              <a:rPr lang="en-US" sz="2800" b="1" dirty="0">
                <a:latin typeface="Courier New" pitchFamily="49" charset="0"/>
              </a:rPr>
              <a:t> x)</a:t>
            </a:r>
          </a:p>
          <a:p>
            <a:pPr>
              <a:buFontTx/>
              <a:buNone/>
            </a:pPr>
            <a:r>
              <a:rPr lang="en-US" sz="2800" b="1" dirty="0" err="1">
                <a:latin typeface="Courier New" pitchFamily="49" charset="0"/>
              </a:rPr>
              <a:t>evalTerm</a:t>
            </a:r>
            <a:r>
              <a:rPr lang="en-US" sz="2800" b="1" dirty="0">
                <a:latin typeface="Courier New" pitchFamily="49" charset="0"/>
              </a:rPr>
              <a:t> (Pair x y) = 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</a:t>
            </a:r>
            <a:r>
              <a:rPr lang="en-US" sz="2800" b="1" dirty="0" err="1">
                <a:latin typeface="Courier New" pitchFamily="49" charset="0"/>
              </a:rPr>
              <a:t>evalTerm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x,evalTerm</a:t>
            </a:r>
            <a:r>
              <a:rPr lang="en-US" sz="2800" b="1" dirty="0">
                <a:latin typeface="Courier New" pitchFamily="49" charset="0"/>
              </a:rPr>
              <a:t> 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In the object-languages we have seen so far, there are no variables. One way to add variables to a typed object language is to add a variable constructor tagged by a name and a type. A singleton type representing all the possible types of a program term is necessary. For example, we may add a  </a:t>
            </a:r>
            <a:r>
              <a:rPr lang="en-US" sz="1800" b="1" dirty="0" err="1">
                <a:latin typeface="Courier New" pitchFamily="49" charset="0"/>
              </a:rPr>
              <a:t>Var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400" dirty="0"/>
              <a:t>constructor as follows (where the </a:t>
            </a:r>
            <a:r>
              <a:rPr lang="en-US" sz="1800" b="1" dirty="0">
                <a:latin typeface="Courier New" pitchFamily="49" charset="0"/>
              </a:rPr>
              <a:t>Rep</a:t>
            </a:r>
            <a:r>
              <a:rPr lang="en-US" sz="1400" dirty="0"/>
              <a:t> is similar to the </a:t>
            </a:r>
            <a:r>
              <a:rPr lang="en-US" sz="1800" b="1" dirty="0">
                <a:latin typeface="Courier New" pitchFamily="49" charset="0"/>
              </a:rPr>
              <a:t>Rep</a:t>
            </a:r>
            <a:r>
              <a:rPr lang="en-US" sz="1400" dirty="0"/>
              <a:t> type from Exercise 9).</a:t>
            </a:r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data Term:: </a:t>
            </a:r>
            <a:r>
              <a:rPr lang="en-US" sz="1800" b="1" dirty="0" smtClean="0">
                <a:latin typeface="Courier New" pitchFamily="49" charset="0"/>
              </a:rPr>
              <a:t>* -&gt; * </a:t>
            </a:r>
            <a:r>
              <a:rPr lang="en-US" sz="1800" b="1" dirty="0">
                <a:latin typeface="Courier New" pitchFamily="49" charset="0"/>
              </a:rPr>
              <a:t>where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Var</a:t>
            </a:r>
            <a:r>
              <a:rPr lang="en-US" sz="1800" b="1" dirty="0">
                <a:latin typeface="Courier New" pitchFamily="49" charset="0"/>
              </a:rPr>
              <a:t>:: String </a:t>
            </a:r>
            <a:r>
              <a:rPr lang="en-US" sz="1800" b="1" dirty="0" smtClean="0">
                <a:latin typeface="Courier New" pitchFamily="49" charset="0"/>
              </a:rPr>
              <a:t>-&gt; </a:t>
            </a:r>
            <a:r>
              <a:rPr lang="en-US" sz="1800" b="1" dirty="0">
                <a:latin typeface="Courier New" pitchFamily="49" charset="0"/>
              </a:rPr>
              <a:t>Rep t </a:t>
            </a:r>
            <a:r>
              <a:rPr lang="en-US" sz="1800" b="1" dirty="0" smtClean="0">
                <a:latin typeface="Courier New" pitchFamily="49" charset="0"/>
              </a:rPr>
              <a:t>-&gt; </a:t>
            </a:r>
            <a:r>
              <a:rPr lang="en-US" sz="1800" b="1" dirty="0">
                <a:latin typeface="Courier New" pitchFamily="49" charset="0"/>
              </a:rPr>
              <a:t>Term t        -- 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Const ::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-&gt; </a:t>
            </a:r>
            <a:r>
              <a:rPr lang="en-US" sz="1800" b="1" dirty="0">
                <a:latin typeface="Courier New" pitchFamily="49" charset="0"/>
              </a:rPr>
              <a:t>Term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              -- 5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 . .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Write a GADT for </a:t>
            </a:r>
            <a:r>
              <a:rPr lang="en-US" sz="1800" b="1" dirty="0">
                <a:latin typeface="Courier New" pitchFamily="49" charset="0"/>
              </a:rPr>
              <a:t>Rep</a:t>
            </a:r>
            <a:r>
              <a:rPr lang="en-US" sz="1400" dirty="0"/>
              <a:t>. Now the evaluation function for </a:t>
            </a:r>
            <a:r>
              <a:rPr lang="en-US" sz="1800" b="1" dirty="0">
                <a:latin typeface="Courier New" pitchFamily="49" charset="0"/>
              </a:rPr>
              <a:t>Term</a:t>
            </a:r>
            <a:r>
              <a:rPr lang="en-US" sz="1400" dirty="0"/>
              <a:t> needs an environment that can store many different types. One possibility is use existentially quantified types in the environment as we did in Exercise 21. Something like: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data </a:t>
            </a:r>
            <a:r>
              <a:rPr lang="en-US" sz="1800" b="1" dirty="0" err="1" smtClean="0">
                <a:latin typeface="Courier New" pitchFamily="49" charset="0"/>
              </a:rPr>
              <a:t>Env</a:t>
            </a:r>
            <a:r>
              <a:rPr lang="en-US" sz="1800" b="1" dirty="0" smtClean="0">
                <a:latin typeface="Courier New" pitchFamily="49" charset="0"/>
              </a:rPr>
              <a:t> where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Empty :: </a:t>
            </a:r>
            <a:r>
              <a:rPr lang="en-US" sz="1800" b="1" dirty="0" err="1" smtClean="0">
                <a:latin typeface="Courier New" pitchFamily="49" charset="0"/>
              </a:rPr>
              <a:t>Env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Extend :: String -&gt; Rep t -&gt; t -&gt; </a:t>
            </a:r>
            <a:r>
              <a:rPr lang="en-US" sz="1800" b="1" dirty="0" err="1" smtClean="0">
                <a:latin typeface="Courier New" pitchFamily="49" charset="0"/>
              </a:rPr>
              <a:t>Env</a:t>
            </a:r>
            <a:r>
              <a:rPr lang="en-US" sz="1800" b="1" dirty="0" smtClean="0">
                <a:latin typeface="Courier New" pitchFamily="49" charset="0"/>
              </a:rPr>
              <a:t> -&gt; </a:t>
            </a:r>
            <a:r>
              <a:rPr lang="en-US" sz="1800" b="1" dirty="0" err="1" smtClean="0">
                <a:latin typeface="Courier New" pitchFamily="49" charset="0"/>
              </a:rPr>
              <a:t>Env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eval</a:t>
            </a:r>
            <a:r>
              <a:rPr lang="en-US" sz="1800" b="1" dirty="0">
                <a:latin typeface="Courier New" pitchFamily="49" charset="0"/>
              </a:rPr>
              <a:t>:: Term t </a:t>
            </a:r>
            <a:r>
              <a:rPr lang="en-US" sz="1800" b="1" dirty="0" smtClean="0">
                <a:latin typeface="Courier New" pitchFamily="49" charset="0"/>
              </a:rPr>
              <a:t>-&gt; </a:t>
            </a:r>
            <a:r>
              <a:rPr lang="en-US" sz="1800" b="1" dirty="0" err="1">
                <a:latin typeface="Courier New" pitchFamily="49" charset="0"/>
              </a:rPr>
              <a:t>Env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-&gt; </a:t>
            </a:r>
            <a:r>
              <a:rPr lang="en-US" sz="1800" b="1" dirty="0">
                <a:latin typeface="Courier New" pitchFamily="49" charset="0"/>
              </a:rPr>
              <a:t>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Write the evaluation function for the </a:t>
            </a:r>
            <a:r>
              <a:rPr lang="en-US" sz="1600" b="1" dirty="0">
                <a:latin typeface="Courier New" pitchFamily="49" charset="0"/>
              </a:rPr>
              <a:t>Term</a:t>
            </a:r>
            <a:r>
              <a:rPr lang="en-US" sz="1400" dirty="0"/>
              <a:t> type extended with variables. You will need a function akin to </a:t>
            </a:r>
            <a:r>
              <a:rPr lang="en-US" sz="1400" b="1" dirty="0" smtClean="0">
                <a:latin typeface="Courier New" pitchFamily="49" charset="0"/>
              </a:rPr>
              <a:t>test</a:t>
            </a:r>
            <a:r>
              <a:rPr lang="en-US" sz="1400" dirty="0" smtClean="0"/>
              <a:t> </a:t>
            </a:r>
            <a:r>
              <a:rPr lang="en-US" sz="1400" dirty="0"/>
              <a:t>from </a:t>
            </a:r>
            <a:r>
              <a:rPr lang="en-US" sz="1400" dirty="0" smtClean="0"/>
              <a:t>the lecture on GADTs,  recall </a:t>
            </a:r>
            <a:r>
              <a:rPr lang="en-US" sz="1400" dirty="0"/>
              <a:t>it </a:t>
            </a:r>
            <a:r>
              <a:rPr lang="en-US" sz="1400" dirty="0" smtClean="0"/>
              <a:t>has  </a:t>
            </a:r>
            <a:r>
              <a:rPr lang="en-US" sz="1400" dirty="0"/>
              <a:t>type:  </a:t>
            </a:r>
            <a:r>
              <a:rPr lang="en-US" sz="2000" dirty="0" smtClean="0"/>
              <a:t>test</a:t>
            </a:r>
            <a:r>
              <a:rPr lang="en-US" sz="1400" b="1" dirty="0" smtClean="0">
                <a:latin typeface="Courier New" pitchFamily="49" charset="0"/>
              </a:rPr>
              <a:t>:: </a:t>
            </a:r>
            <a:r>
              <a:rPr lang="en-US" sz="1400" b="1" dirty="0">
                <a:latin typeface="Courier New" pitchFamily="49" charset="0"/>
              </a:rPr>
              <a:t>Rep a </a:t>
            </a:r>
            <a:r>
              <a:rPr lang="en-US" sz="1400" b="1" dirty="0" smtClean="0">
                <a:latin typeface="Courier New" pitchFamily="49" charset="0"/>
              </a:rPr>
              <a:t>-&gt; </a:t>
            </a:r>
            <a:r>
              <a:rPr lang="en-US" sz="1400" b="1" dirty="0">
                <a:latin typeface="Courier New" pitchFamily="49" charset="0"/>
              </a:rPr>
              <a:t>Rep b </a:t>
            </a:r>
            <a:r>
              <a:rPr lang="en-US" sz="1400" b="1" dirty="0" smtClean="0">
                <a:latin typeface="Courier New" pitchFamily="49" charset="0"/>
              </a:rPr>
              <a:t>-&gt; </a:t>
            </a:r>
            <a:r>
              <a:rPr lang="en-US" sz="1400" b="1" dirty="0">
                <a:latin typeface="Courier New" pitchFamily="49" charset="0"/>
              </a:rPr>
              <a:t>Maybe(Equal a b).</a:t>
            </a:r>
            <a:endParaRPr lang="en-US" sz="1400" dirty="0"/>
          </a:p>
          <a:p>
            <a:pPr>
              <a:lnSpc>
                <a:spcPct val="80000"/>
              </a:lnSpc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Typed Representations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for </a:t>
            </a:r>
            <a:r>
              <a:rPr lang="en-US" sz="4000" dirty="0"/>
              <a:t>languages with binding.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type (</a:t>
            </a:r>
            <a:r>
              <a:rPr lang="en-US" sz="2800">
                <a:latin typeface="Courier New" pitchFamily="49" charset="0"/>
              </a:rPr>
              <a:t>Term a</a:t>
            </a:r>
            <a:r>
              <a:rPr lang="en-US" sz="2800"/>
              <a:t>) tells us it represents an object-language term with type a</a:t>
            </a:r>
          </a:p>
          <a:p>
            <a:r>
              <a:rPr lang="en-US" sz="2800"/>
              <a:t>If our language has variables, what type would (</a:t>
            </a:r>
            <a:r>
              <a:rPr lang="en-US" sz="2800">
                <a:latin typeface="Courier New" pitchFamily="49" charset="0"/>
              </a:rPr>
              <a:t>Var “x”</a:t>
            </a:r>
            <a:r>
              <a:rPr lang="en-US" sz="2800"/>
              <a:t>) have?</a:t>
            </a:r>
          </a:p>
          <a:p>
            <a:r>
              <a:rPr lang="en-US" sz="2800"/>
              <a:t>It depends upon the context.</a:t>
            </a:r>
          </a:p>
          <a:p>
            <a:r>
              <a:rPr lang="en-US" sz="2800"/>
              <a:t>We need to reflect the type of the variables in a term, in an index of the term, as well as the type of the whole term itself.</a:t>
            </a:r>
          </a:p>
          <a:p>
            <a:r>
              <a:rPr lang="en-US" sz="2800"/>
              <a:t>E.g.  </a:t>
            </a:r>
            <a:r>
              <a:rPr lang="en-US" sz="2800" b="1">
                <a:latin typeface="Courier New" pitchFamily="49" charset="0"/>
              </a:rPr>
              <a:t>t :: Term {`a=Int,`b=Bool} 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A common use of labels is to name variables in a data structure used to represent some object language as data. Consider the GADT and an evaluation function over that object type.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data </a:t>
            </a:r>
            <a:r>
              <a:rPr lang="en-US" sz="1800" b="1" dirty="0" err="1">
                <a:latin typeface="Courier New" pitchFamily="49" charset="0"/>
              </a:rPr>
              <a:t>Expr</a:t>
            </a:r>
            <a:r>
              <a:rPr lang="en-US" sz="1800" b="1" dirty="0">
                <a:latin typeface="Courier New" pitchFamily="49" charset="0"/>
              </a:rPr>
              <a:t>:: </a:t>
            </a:r>
            <a:r>
              <a:rPr lang="en-US" sz="1800" b="1" dirty="0" smtClean="0">
                <a:latin typeface="Courier New" pitchFamily="49" charset="0"/>
              </a:rPr>
              <a:t>* </a:t>
            </a:r>
            <a:r>
              <a:rPr lang="en-US" sz="1800" b="1" dirty="0">
                <a:latin typeface="Courier New" pitchFamily="49" charset="0"/>
              </a:rPr>
              <a:t>where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VarExpr</a:t>
            </a:r>
            <a:r>
              <a:rPr lang="en-US" sz="1800" b="1" dirty="0">
                <a:latin typeface="Courier New" pitchFamily="49" charset="0"/>
              </a:rPr>
              <a:t> :: Label t </a:t>
            </a:r>
            <a:r>
              <a:rPr lang="en-US" sz="1800" b="1" dirty="0" smtClean="0">
                <a:latin typeface="Courier New" pitchFamily="49" charset="0"/>
              </a:rPr>
              <a:t>-&gt; </a:t>
            </a:r>
            <a:r>
              <a:rPr lang="en-US" sz="1800" b="1" dirty="0" err="1">
                <a:latin typeface="Courier New" pitchFamily="49" charset="0"/>
              </a:rPr>
              <a:t>Expr</a:t>
            </a:r>
            <a:endParaRPr lang="en-US" sz="1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PlusExpr</a:t>
            </a:r>
            <a:r>
              <a:rPr lang="en-US" sz="1800" b="1" dirty="0">
                <a:latin typeface="Courier New" pitchFamily="49" charset="0"/>
              </a:rPr>
              <a:t>:: </a:t>
            </a:r>
            <a:r>
              <a:rPr lang="en-US" sz="1800" b="1" dirty="0" err="1">
                <a:latin typeface="Courier New" pitchFamily="49" charset="0"/>
              </a:rPr>
              <a:t>Expr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-&gt; </a:t>
            </a:r>
            <a:r>
              <a:rPr lang="en-US" sz="1800" b="1" dirty="0" err="1">
                <a:latin typeface="Courier New" pitchFamily="49" charset="0"/>
              </a:rPr>
              <a:t>Expr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-&gt; </a:t>
            </a:r>
            <a:r>
              <a:rPr lang="en-US" sz="1800" b="1" dirty="0" err="1">
                <a:latin typeface="Courier New" pitchFamily="49" charset="0"/>
              </a:rPr>
              <a:t>Expr</a:t>
            </a:r>
            <a:endParaRPr lang="en-US" sz="1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valueOf</a:t>
            </a:r>
            <a:r>
              <a:rPr lang="en-US" sz="1800" b="1" dirty="0">
                <a:latin typeface="Courier New" pitchFamily="49" charset="0"/>
              </a:rPr>
              <a:t>:: </a:t>
            </a:r>
            <a:r>
              <a:rPr lang="en-US" sz="1800" b="1" dirty="0" err="1">
                <a:latin typeface="Courier New" pitchFamily="49" charset="0"/>
              </a:rPr>
              <a:t>Expr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-&gt; </a:t>
            </a:r>
            <a:r>
              <a:rPr lang="en-US" sz="1800" b="1" dirty="0">
                <a:latin typeface="Courier New" pitchFamily="49" charset="0"/>
              </a:rPr>
              <a:t>[exists t .(Label </a:t>
            </a:r>
            <a:r>
              <a:rPr lang="en-US" sz="1800" b="1" dirty="0" err="1">
                <a:latin typeface="Courier New" pitchFamily="49" charset="0"/>
              </a:rPr>
              <a:t>t,Int</a:t>
            </a:r>
            <a:r>
              <a:rPr lang="en-US" sz="1800" b="1" dirty="0">
                <a:latin typeface="Courier New" pitchFamily="49" charset="0"/>
              </a:rPr>
              <a:t>)] </a:t>
            </a:r>
            <a:r>
              <a:rPr lang="en-US" sz="1800" b="1" dirty="0" smtClean="0">
                <a:latin typeface="Courier New" pitchFamily="49" charset="0"/>
              </a:rPr>
              <a:t>-&gt; </a:t>
            </a:r>
            <a:r>
              <a:rPr lang="en-US" sz="1800" b="1" dirty="0" err="1">
                <a:latin typeface="Courier New" pitchFamily="49" charset="0"/>
              </a:rPr>
              <a:t>Int</a:t>
            </a:r>
            <a:endParaRPr lang="en-US" sz="1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valueOf</a:t>
            </a:r>
            <a:r>
              <a:rPr lang="en-US" sz="1800" b="1" dirty="0">
                <a:latin typeface="Courier New" pitchFamily="49" charset="0"/>
              </a:rPr>
              <a:t> (</a:t>
            </a:r>
            <a:r>
              <a:rPr lang="en-US" sz="1800" b="1" dirty="0" err="1">
                <a:latin typeface="Courier New" pitchFamily="49" charset="0"/>
              </a:rPr>
              <a:t>VarExpr</a:t>
            </a:r>
            <a:r>
              <a:rPr lang="en-US" sz="1800" b="1" dirty="0">
                <a:latin typeface="Courier New" pitchFamily="49" charset="0"/>
              </a:rPr>
              <a:t> v) </a:t>
            </a:r>
            <a:r>
              <a:rPr lang="en-US" sz="1800" b="1" dirty="0" err="1">
                <a:latin typeface="Courier New" pitchFamily="49" charset="0"/>
              </a:rPr>
              <a:t>env</a:t>
            </a:r>
            <a:r>
              <a:rPr lang="en-US" sz="1800" b="1" dirty="0">
                <a:latin typeface="Courier New" pitchFamily="49" charset="0"/>
              </a:rPr>
              <a:t> = lookup v </a:t>
            </a:r>
            <a:r>
              <a:rPr lang="en-US" sz="1800" b="1" dirty="0" err="1">
                <a:latin typeface="Courier New" pitchFamily="49" charset="0"/>
              </a:rPr>
              <a:t>env</a:t>
            </a:r>
            <a:endParaRPr lang="en-US" sz="1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valueOf</a:t>
            </a:r>
            <a:r>
              <a:rPr lang="en-US" sz="1800" b="1" dirty="0">
                <a:latin typeface="Courier New" pitchFamily="49" charset="0"/>
              </a:rPr>
              <a:t> (</a:t>
            </a:r>
            <a:r>
              <a:rPr lang="en-US" sz="1800" b="1" dirty="0" err="1">
                <a:latin typeface="Courier New" pitchFamily="49" charset="0"/>
              </a:rPr>
              <a:t>PlusExpr</a:t>
            </a:r>
            <a:r>
              <a:rPr lang="en-US" sz="1800" b="1" dirty="0">
                <a:latin typeface="Courier New" pitchFamily="49" charset="0"/>
              </a:rPr>
              <a:t> x y) </a:t>
            </a:r>
            <a:r>
              <a:rPr lang="en-US" sz="1800" b="1" dirty="0" err="1">
                <a:latin typeface="Courier New" pitchFamily="49" charset="0"/>
              </a:rPr>
              <a:t>env</a:t>
            </a:r>
            <a:r>
              <a:rPr lang="en-US" sz="1800" b="1" dirty="0">
                <a:latin typeface="Courier New" pitchFamily="49" charset="0"/>
              </a:rPr>
              <a:t> =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valueOf</a:t>
            </a:r>
            <a:r>
              <a:rPr lang="en-US" sz="1800" b="1" dirty="0">
                <a:latin typeface="Courier New" pitchFamily="49" charset="0"/>
              </a:rPr>
              <a:t> x </a:t>
            </a:r>
            <a:r>
              <a:rPr lang="en-US" sz="1800" b="1" dirty="0" err="1">
                <a:latin typeface="Courier New" pitchFamily="49" charset="0"/>
              </a:rPr>
              <a:t>env</a:t>
            </a:r>
            <a:r>
              <a:rPr lang="en-US" sz="1800" b="1" dirty="0">
                <a:latin typeface="Courier New" pitchFamily="49" charset="0"/>
              </a:rPr>
              <a:t> + </a:t>
            </a:r>
            <a:r>
              <a:rPr lang="en-US" sz="1800" b="1" dirty="0" err="1">
                <a:latin typeface="Courier New" pitchFamily="49" charset="0"/>
              </a:rPr>
              <a:t>valueOf</a:t>
            </a:r>
            <a:r>
              <a:rPr lang="en-US" sz="1800" b="1" dirty="0">
                <a:latin typeface="Courier New" pitchFamily="49" charset="0"/>
              </a:rPr>
              <a:t> y </a:t>
            </a:r>
            <a:r>
              <a:rPr lang="en-US" sz="1800" b="1" dirty="0" err="1">
                <a:latin typeface="Courier New" pitchFamily="49" charset="0"/>
              </a:rPr>
              <a:t>env</a:t>
            </a:r>
            <a:endParaRPr lang="en-US" sz="1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/>
              <a:t>Write the function: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</a:t>
            </a:r>
            <a:r>
              <a:rPr lang="en-US" sz="2000" b="1" dirty="0">
                <a:latin typeface="Courier New" pitchFamily="49" charset="0"/>
              </a:rPr>
              <a:t>lookup:: Label v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>
                <a:latin typeface="Courier New" pitchFamily="49" charset="0"/>
              </a:rPr>
              <a:t>[exists t .(Label </a:t>
            </a:r>
            <a:r>
              <a:rPr lang="en-US" sz="2000" b="1" dirty="0" err="1">
                <a:latin typeface="Courier New" pitchFamily="49" charset="0"/>
              </a:rPr>
              <a:t>t,Int</a:t>
            </a:r>
            <a:r>
              <a:rPr lang="en-US" sz="2000" b="1" dirty="0">
                <a:latin typeface="Courier New" pitchFamily="49" charset="0"/>
              </a:rPr>
              <a:t>)]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 err="1">
                <a:latin typeface="Courier New" pitchFamily="49" charset="0"/>
              </a:rPr>
              <a:t>Int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hint: don’t forget the use of </a:t>
            </a:r>
            <a:r>
              <a:rPr lang="en-US" sz="2000" b="1" dirty="0">
                <a:latin typeface="Courier New" pitchFamily="49" charset="0"/>
              </a:rPr>
              <a:t>“Ex” </a:t>
            </a:r>
            <a:r>
              <a:rPr lang="en-US" sz="1600" dirty="0"/>
              <a:t>.</a:t>
            </a:r>
          </a:p>
          <a:p>
            <a:pPr>
              <a:lnSpc>
                <a:spcPct val="80000"/>
              </a:lnSpc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Languages with binding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data Lam:: Row Tag </a:t>
            </a:r>
            <a:r>
              <a:rPr lang="en-US" sz="2000" b="1" dirty="0" smtClean="0">
                <a:latin typeface="Courier New" pitchFamily="49" charset="0"/>
              </a:rPr>
              <a:t>* -&gt; * -&gt; *  </a:t>
            </a:r>
            <a:r>
              <a:rPr lang="en-US" sz="2000" b="1" dirty="0">
                <a:latin typeface="Courier New" pitchFamily="49" charset="0"/>
              </a:rPr>
              <a:t>where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      :: Label s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>
                <a:latin typeface="Courier New" pitchFamily="49" charset="0"/>
              </a:rPr>
              <a:t>Lam (</a:t>
            </a:r>
            <a:r>
              <a:rPr lang="en-US" sz="2000" b="1" dirty="0" err="1">
                <a:latin typeface="Courier New" pitchFamily="49" charset="0"/>
              </a:rPr>
              <a:t>RCons</a:t>
            </a:r>
            <a:r>
              <a:rPr lang="en-US" sz="2000" b="1" dirty="0">
                <a:latin typeface="Courier New" pitchFamily="49" charset="0"/>
              </a:rPr>
              <a:t> s t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 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Shift    :: Lam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t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>
                <a:latin typeface="Courier New" pitchFamily="49" charset="0"/>
              </a:rPr>
              <a:t>Lam (</a:t>
            </a:r>
            <a:r>
              <a:rPr lang="en-US" sz="2000" b="1" dirty="0" err="1">
                <a:latin typeface="Courier New" pitchFamily="49" charset="0"/>
              </a:rPr>
              <a:t>RCons</a:t>
            </a:r>
            <a:r>
              <a:rPr lang="en-US" sz="2000" b="1" dirty="0">
                <a:latin typeface="Courier New" pitchFamily="49" charset="0"/>
              </a:rPr>
              <a:t> s q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 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Abstract :: Label a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Lam (</a:t>
            </a:r>
            <a:r>
              <a:rPr lang="en-US" sz="2000" b="1" dirty="0" err="1">
                <a:latin typeface="Courier New" pitchFamily="49" charset="0"/>
              </a:rPr>
              <a:t>RCons</a:t>
            </a:r>
            <a:r>
              <a:rPr lang="en-US" sz="2000" b="1" dirty="0">
                <a:latin typeface="Courier New" pitchFamily="49" charset="0"/>
              </a:rPr>
              <a:t> a s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 t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Lam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(s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>
                <a:latin typeface="Courier New" pitchFamily="49" charset="0"/>
              </a:rPr>
              <a:t>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App      :: Lam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(s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>
                <a:latin typeface="Courier New" pitchFamily="49" charset="0"/>
              </a:rPr>
              <a:t>t)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Lam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s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Lam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tag-less interpreter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data Record :: Row Tag </a:t>
            </a:r>
            <a:r>
              <a:rPr lang="en-US" sz="2000" b="1" dirty="0" smtClean="0">
                <a:latin typeface="Courier New" pitchFamily="49" charset="0"/>
              </a:rPr>
              <a:t>* -&gt; * </a:t>
            </a:r>
            <a:r>
              <a:rPr lang="en-US" sz="2000" b="1" dirty="0">
                <a:latin typeface="Courier New" pitchFamily="49" charset="0"/>
              </a:rPr>
              <a:t>where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RecNil</a:t>
            </a:r>
            <a:r>
              <a:rPr lang="en-US" sz="2000" b="1" dirty="0">
                <a:latin typeface="Courier New" pitchFamily="49" charset="0"/>
              </a:rPr>
              <a:t> :: Record </a:t>
            </a:r>
            <a:r>
              <a:rPr lang="en-US" sz="2000" b="1" dirty="0" err="1">
                <a:latin typeface="Courier New" pitchFamily="49" charset="0"/>
              </a:rPr>
              <a:t>RNil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RecCons</a:t>
            </a:r>
            <a:r>
              <a:rPr lang="en-US" sz="2000" b="1" dirty="0">
                <a:latin typeface="Courier New" pitchFamily="49" charset="0"/>
              </a:rPr>
              <a:t> :: Label a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>
                <a:latin typeface="Courier New" pitchFamily="49" charset="0"/>
              </a:rPr>
              <a:t>b </a:t>
            </a:r>
            <a:r>
              <a:rPr lang="en-US" sz="2000" b="1" dirty="0" smtClean="0">
                <a:latin typeface="Courier New" pitchFamily="49" charset="0"/>
              </a:rPr>
              <a:t>-&gt;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Record r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>
                <a:latin typeface="Courier New" pitchFamily="49" charset="0"/>
              </a:rPr>
              <a:t>Record (</a:t>
            </a:r>
            <a:r>
              <a:rPr lang="en-US" sz="2000" b="1" dirty="0" err="1">
                <a:latin typeface="Courier New" pitchFamily="49" charset="0"/>
              </a:rPr>
              <a:t>RCons</a:t>
            </a:r>
            <a:r>
              <a:rPr lang="en-US" sz="2000" b="1" dirty="0">
                <a:latin typeface="Courier New" pitchFamily="49" charset="0"/>
              </a:rPr>
              <a:t> a b r)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eval</a:t>
            </a:r>
            <a:r>
              <a:rPr lang="en-US" sz="2400" b="1" dirty="0">
                <a:latin typeface="Courier New" pitchFamily="49" charset="0"/>
              </a:rPr>
              <a:t>:: (Lam e t) </a:t>
            </a:r>
            <a:r>
              <a:rPr lang="en-US" sz="2400" b="1" dirty="0" smtClean="0">
                <a:latin typeface="Courier New" pitchFamily="49" charset="0"/>
              </a:rPr>
              <a:t>-&gt; </a:t>
            </a:r>
            <a:r>
              <a:rPr lang="en-US" sz="2400" b="1" dirty="0">
                <a:latin typeface="Courier New" pitchFamily="49" charset="0"/>
              </a:rPr>
              <a:t>Record e </a:t>
            </a:r>
            <a:r>
              <a:rPr lang="en-US" sz="2400" b="1" dirty="0" smtClean="0">
                <a:latin typeface="Courier New" pitchFamily="49" charset="0"/>
              </a:rPr>
              <a:t>-&gt; </a:t>
            </a:r>
            <a:r>
              <a:rPr lang="en-US" sz="2400" b="1" dirty="0">
                <a:latin typeface="Courier New" pitchFamily="49" charset="0"/>
              </a:rPr>
              <a:t>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eval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Var</a:t>
            </a:r>
            <a:r>
              <a:rPr lang="en-US" sz="2400" b="1" dirty="0">
                <a:latin typeface="Courier New" pitchFamily="49" charset="0"/>
              </a:rPr>
              <a:t> s) (</a:t>
            </a:r>
            <a:r>
              <a:rPr lang="en-US" sz="2400" b="1" dirty="0" err="1">
                <a:latin typeface="Courier New" pitchFamily="49" charset="0"/>
              </a:rPr>
              <a:t>RecCons</a:t>
            </a:r>
            <a:r>
              <a:rPr lang="en-US" sz="2400" b="1" dirty="0">
                <a:latin typeface="Courier New" pitchFamily="49" charset="0"/>
              </a:rPr>
              <a:t> u x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 =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eval</a:t>
            </a:r>
            <a:r>
              <a:rPr lang="en-US" sz="2400" b="1" dirty="0">
                <a:latin typeface="Courier New" pitchFamily="49" charset="0"/>
              </a:rPr>
              <a:t> (Shift exp) (</a:t>
            </a:r>
            <a:r>
              <a:rPr lang="en-US" sz="2400" b="1" dirty="0" err="1">
                <a:latin typeface="Courier New" pitchFamily="49" charset="0"/>
              </a:rPr>
              <a:t>RecCons</a:t>
            </a:r>
            <a:r>
              <a:rPr lang="en-US" sz="2400" b="1" dirty="0">
                <a:latin typeface="Courier New" pitchFamily="49" charset="0"/>
              </a:rPr>
              <a:t> u x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 =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</a:rPr>
              <a:t>eval</a:t>
            </a:r>
            <a:r>
              <a:rPr lang="en-US" sz="2400" b="1" dirty="0">
                <a:latin typeface="Courier New" pitchFamily="49" charset="0"/>
              </a:rPr>
              <a:t> exp </a:t>
            </a:r>
            <a:r>
              <a:rPr lang="en-US" sz="2400" b="1" dirty="0" err="1">
                <a:latin typeface="Courier New" pitchFamily="49" charset="0"/>
              </a:rPr>
              <a:t>env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eval</a:t>
            </a:r>
            <a:r>
              <a:rPr lang="en-US" sz="2400" b="1" dirty="0">
                <a:latin typeface="Courier New" pitchFamily="49" charset="0"/>
              </a:rPr>
              <a:t> (Abstract s body)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=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\ v </a:t>
            </a:r>
            <a:r>
              <a:rPr lang="en-US" sz="2400" b="1" dirty="0" smtClean="0">
                <a:latin typeface="Courier New" pitchFamily="49" charset="0"/>
              </a:rPr>
              <a:t>-&gt; </a:t>
            </a:r>
            <a:r>
              <a:rPr lang="en-US" sz="2400" b="1" dirty="0" err="1">
                <a:latin typeface="Courier New" pitchFamily="49" charset="0"/>
              </a:rPr>
              <a:t>eval</a:t>
            </a:r>
            <a:r>
              <a:rPr lang="en-US" sz="2400" b="1" dirty="0">
                <a:latin typeface="Courier New" pitchFamily="49" charset="0"/>
              </a:rPr>
              <a:t> body (</a:t>
            </a:r>
            <a:r>
              <a:rPr lang="en-US" sz="2400" b="1" dirty="0" err="1">
                <a:latin typeface="Courier New" pitchFamily="49" charset="0"/>
              </a:rPr>
              <a:t>RecCons</a:t>
            </a:r>
            <a:r>
              <a:rPr lang="en-US" sz="2400" b="1" dirty="0">
                <a:latin typeface="Courier New" pitchFamily="49" charset="0"/>
              </a:rPr>
              <a:t> s v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eval</a:t>
            </a:r>
            <a:r>
              <a:rPr lang="en-US" sz="2400" b="1" dirty="0">
                <a:latin typeface="Courier New" pitchFamily="49" charset="0"/>
              </a:rPr>
              <a:t> (App f x)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eval</a:t>
            </a:r>
            <a:r>
              <a:rPr lang="en-US" sz="2400" b="1" dirty="0">
                <a:latin typeface="Courier New" pitchFamily="49" charset="0"/>
              </a:rPr>
              <a:t> f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eval</a:t>
            </a:r>
            <a:r>
              <a:rPr lang="en-US" sz="2400" b="1" dirty="0">
                <a:latin typeface="Courier New" pitchFamily="49" charset="0"/>
              </a:rPr>
              <a:t> x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sz="2000" dirty="0"/>
              <a:t>(cont.)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660" y="1524352"/>
            <a:ext cx="8230868" cy="4115117"/>
          </a:xfrm>
        </p:spPr>
        <p:txBody>
          <a:bodyPr>
            <a:normAutofit fontScale="92500" lnSpcReduction="20000"/>
          </a:bodyPr>
          <a:lstStyle/>
          <a:p>
            <a:pPr marL="283708" lvl="1" indent="0"/>
            <a:r>
              <a:rPr lang="en-US" sz="1800" dirty="0"/>
              <a:t>(fn x </a:t>
            </a:r>
            <a:r>
              <a:rPr lang="en-US" sz="1800" dirty="0" smtClean="0"/>
              <a:t>=&gt; </a:t>
            </a:r>
            <a:r>
              <a:rPr lang="en-US" sz="1800" dirty="0"/>
              <a:t>x * (if 1=0 then 1 else x * (power (1-1) x))) </a:t>
            </a:r>
          </a:p>
          <a:p>
            <a:pPr marL="630814" lvl="2" indent="-232990"/>
            <a:r>
              <a:rPr lang="en-US" sz="1600" dirty="0"/>
              <a:t> </a:t>
            </a:r>
            <a:r>
              <a:rPr lang="en-US" sz="1600" dirty="0">
                <a:solidFill>
                  <a:srgbClr val="FF3300"/>
                </a:solidFill>
              </a:rPr>
              <a:t>perform the if </a:t>
            </a:r>
          </a:p>
          <a:p>
            <a:pPr marL="630814" lvl="2" indent="-232990"/>
            <a:endParaRPr lang="en-US" sz="1600" dirty="0">
              <a:solidFill>
                <a:srgbClr val="FF3300"/>
              </a:solidFill>
            </a:endParaRPr>
          </a:p>
          <a:p>
            <a:pPr marL="283708" lvl="1" indent="0"/>
            <a:r>
              <a:rPr lang="en-US" sz="1800" dirty="0"/>
              <a:t>(fn x </a:t>
            </a:r>
            <a:r>
              <a:rPr lang="en-US" sz="1800" dirty="0" smtClean="0"/>
              <a:t>=&gt; </a:t>
            </a:r>
            <a:r>
              <a:rPr lang="en-US" sz="1800" dirty="0"/>
              <a:t>x * (x * (power (1-1) x))) </a:t>
            </a:r>
          </a:p>
          <a:p>
            <a:pPr marL="630814" lvl="2" indent="-232990"/>
            <a:r>
              <a:rPr lang="en-US" sz="1600" dirty="0">
                <a:solidFill>
                  <a:srgbClr val="FF3300"/>
                </a:solidFill>
              </a:rPr>
              <a:t>unfold power again</a:t>
            </a:r>
          </a:p>
          <a:p>
            <a:pPr marL="630814" lvl="2" indent="-232990"/>
            <a:r>
              <a:rPr lang="en-US" sz="1600" dirty="0"/>
              <a:t> </a:t>
            </a:r>
          </a:p>
          <a:p>
            <a:pPr marL="283708" lvl="1" indent="0"/>
            <a:r>
              <a:rPr lang="en-US" sz="1800" dirty="0"/>
              <a:t>(fn x </a:t>
            </a:r>
            <a:r>
              <a:rPr lang="en-US" sz="1800" dirty="0" smtClean="0"/>
              <a:t>=&gt; </a:t>
            </a:r>
            <a:r>
              <a:rPr lang="en-US" sz="1800" dirty="0"/>
              <a:t>x * (x * ((fn x </a:t>
            </a:r>
            <a:r>
              <a:rPr lang="en-US" sz="1800" dirty="0" smtClean="0"/>
              <a:t>=&gt; </a:t>
            </a:r>
            <a:r>
              <a:rPr lang="en-US" sz="1800" dirty="0"/>
              <a:t>if 0=0 </a:t>
            </a:r>
          </a:p>
          <a:p>
            <a:pPr marL="283708" lvl="1" indent="0"/>
            <a:r>
              <a:rPr lang="en-US" sz="1800" dirty="0"/>
              <a:t>                              then 1 </a:t>
            </a:r>
          </a:p>
          <a:p>
            <a:pPr marL="283708" lvl="1" indent="0"/>
            <a:r>
              <a:rPr lang="en-US" sz="1800" dirty="0"/>
              <a:t>                              else x * (power (0-1) x)))</a:t>
            </a:r>
          </a:p>
          <a:p>
            <a:pPr marL="283708" lvl="1" indent="0"/>
            <a:r>
              <a:rPr lang="en-US" sz="1800" dirty="0"/>
              <a:t>                  x)) </a:t>
            </a:r>
          </a:p>
          <a:p>
            <a:pPr marL="630814" lvl="2" indent="-232990"/>
            <a:r>
              <a:rPr lang="en-US" sz="1600" dirty="0">
                <a:solidFill>
                  <a:srgbClr val="FF3300"/>
                </a:solidFill>
              </a:rPr>
              <a:t>use the beta rule to apply the explicit lambda to x </a:t>
            </a:r>
          </a:p>
          <a:p>
            <a:pPr marL="630814" lvl="2" indent="-232990"/>
            <a:endParaRPr lang="en-US" sz="1600" dirty="0">
              <a:solidFill>
                <a:srgbClr val="FF3300"/>
              </a:solidFill>
            </a:endParaRPr>
          </a:p>
          <a:p>
            <a:pPr marL="283708" lvl="1" indent="0"/>
            <a:r>
              <a:rPr lang="en-US" sz="1800" dirty="0"/>
              <a:t>(fn x </a:t>
            </a:r>
            <a:r>
              <a:rPr lang="en-US" sz="1800" dirty="0" smtClean="0"/>
              <a:t>=&gt; </a:t>
            </a:r>
            <a:r>
              <a:rPr lang="en-US" sz="1800" dirty="0"/>
              <a:t>x * (x * (if 0=0 then 1 </a:t>
            </a:r>
          </a:p>
          <a:p>
            <a:pPr marL="283708" lvl="1" indent="0"/>
            <a:r>
              <a:rPr lang="en-US" sz="1800" dirty="0"/>
              <a:t>                          else x * (power (0-1) x)))) </a:t>
            </a:r>
          </a:p>
          <a:p>
            <a:pPr marL="630814" lvl="2" indent="-232990"/>
            <a:r>
              <a:rPr lang="en-US" sz="1600" dirty="0">
                <a:solidFill>
                  <a:srgbClr val="FF3300"/>
                </a:solidFill>
              </a:rPr>
              <a:t>perform the if</a:t>
            </a:r>
            <a:r>
              <a:rPr lang="en-US" sz="1600" dirty="0"/>
              <a:t> </a:t>
            </a:r>
          </a:p>
          <a:p>
            <a:pPr marL="283708" lvl="1" indent="0"/>
            <a:r>
              <a:rPr lang="en-US" sz="1800" dirty="0"/>
              <a:t>(fn x </a:t>
            </a:r>
            <a:r>
              <a:rPr lang="en-US" sz="1800" dirty="0" smtClean="0"/>
              <a:t>=&gt; </a:t>
            </a:r>
            <a:r>
              <a:rPr lang="en-US" sz="1800" dirty="0"/>
              <a:t>x * (x * 1))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/>
              <a:t>Another way to add variables to a typed object language is to reflect the name  and type of variables in the meta-level types of the terms in which they occur. Consider the GADTs: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data </a:t>
            </a:r>
            <a:r>
              <a:rPr lang="en-US" sz="1400" b="1" dirty="0" err="1">
                <a:latin typeface="Courier New" pitchFamily="49" charset="0"/>
              </a:rPr>
              <a:t>VNum</a:t>
            </a:r>
            <a:r>
              <a:rPr lang="en-US" sz="1400" b="1" dirty="0">
                <a:latin typeface="Courier New" pitchFamily="49" charset="0"/>
              </a:rPr>
              <a:t>:: Tag </a:t>
            </a:r>
            <a:r>
              <a:rPr lang="en-US" sz="1400" b="1" dirty="0" smtClean="0">
                <a:latin typeface="Courier New" pitchFamily="49" charset="0"/>
              </a:rPr>
              <a:t>-&gt; * -&gt; </a:t>
            </a:r>
            <a:r>
              <a:rPr lang="en-US" sz="1400" b="1" dirty="0">
                <a:latin typeface="Courier New" pitchFamily="49" charset="0"/>
              </a:rPr>
              <a:t>Row Tag </a:t>
            </a:r>
            <a:r>
              <a:rPr lang="en-US" sz="1400" b="1" dirty="0" smtClean="0">
                <a:latin typeface="Courier New" pitchFamily="49" charset="0"/>
              </a:rPr>
              <a:t>* -&gt; * </a:t>
            </a:r>
            <a:r>
              <a:rPr lang="en-US" sz="1400" b="1" dirty="0">
                <a:latin typeface="Courier New" pitchFamily="49" charset="0"/>
              </a:rPr>
              <a:t>where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Zv</a:t>
            </a:r>
            <a:r>
              <a:rPr lang="en-US" sz="1400" b="1" dirty="0">
                <a:latin typeface="Courier New" pitchFamily="49" charset="0"/>
              </a:rPr>
              <a:t>:: </a:t>
            </a:r>
            <a:r>
              <a:rPr lang="en-US" sz="1400" b="1" dirty="0" err="1">
                <a:latin typeface="Courier New" pitchFamily="49" charset="0"/>
              </a:rPr>
              <a:t>VNum</a:t>
            </a:r>
            <a:r>
              <a:rPr lang="en-US" sz="1400" b="1" dirty="0">
                <a:latin typeface="Courier New" pitchFamily="49" charset="0"/>
              </a:rPr>
              <a:t> l t (</a:t>
            </a:r>
            <a:r>
              <a:rPr lang="en-US" sz="1400" b="1" dirty="0" err="1">
                <a:latin typeface="Courier New" pitchFamily="49" charset="0"/>
              </a:rPr>
              <a:t>RCons</a:t>
            </a:r>
            <a:r>
              <a:rPr lang="en-US" sz="1400" b="1" dirty="0">
                <a:latin typeface="Courier New" pitchFamily="49" charset="0"/>
              </a:rPr>
              <a:t> l t row)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Sv</a:t>
            </a:r>
            <a:r>
              <a:rPr lang="en-US" sz="1400" b="1" dirty="0">
                <a:latin typeface="Courier New" pitchFamily="49" charset="0"/>
              </a:rPr>
              <a:t>:: </a:t>
            </a:r>
            <a:r>
              <a:rPr lang="en-US" sz="1400" b="1" dirty="0" err="1">
                <a:latin typeface="Courier New" pitchFamily="49" charset="0"/>
              </a:rPr>
              <a:t>VNum</a:t>
            </a:r>
            <a:r>
              <a:rPr lang="en-US" sz="1400" b="1" dirty="0">
                <a:latin typeface="Courier New" pitchFamily="49" charset="0"/>
              </a:rPr>
              <a:t> l t (</a:t>
            </a:r>
            <a:r>
              <a:rPr lang="en-US" sz="1400" b="1" dirty="0" err="1">
                <a:latin typeface="Courier New" pitchFamily="49" charset="0"/>
              </a:rPr>
              <a:t>RCons</a:t>
            </a:r>
            <a:r>
              <a:rPr lang="en-US" sz="1400" b="1" dirty="0">
                <a:latin typeface="Courier New" pitchFamily="49" charset="0"/>
              </a:rPr>
              <a:t> a b row) </a:t>
            </a:r>
            <a:r>
              <a:rPr lang="en-US" sz="1400" b="1" dirty="0" smtClean="0">
                <a:latin typeface="Courier New" pitchFamily="49" charset="0"/>
              </a:rPr>
              <a:t>-&gt; 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    </a:t>
            </a:r>
            <a:r>
              <a:rPr lang="en-US" sz="1400" b="1" dirty="0" err="1">
                <a:latin typeface="Courier New" pitchFamily="49" charset="0"/>
              </a:rPr>
              <a:t>VNum</a:t>
            </a:r>
            <a:r>
              <a:rPr lang="en-US" sz="1400" b="1" dirty="0">
                <a:latin typeface="Courier New" pitchFamily="49" charset="0"/>
              </a:rPr>
              <a:t> l t (</a:t>
            </a:r>
            <a:r>
              <a:rPr lang="en-US" sz="1400" b="1" dirty="0" err="1">
                <a:latin typeface="Courier New" pitchFamily="49" charset="0"/>
              </a:rPr>
              <a:t>RCons</a:t>
            </a:r>
            <a:r>
              <a:rPr lang="en-US" sz="1400" b="1" dirty="0">
                <a:latin typeface="Courier New" pitchFamily="49" charset="0"/>
              </a:rPr>
              <a:t> x y (</a:t>
            </a:r>
            <a:r>
              <a:rPr lang="en-US" sz="1400" b="1" dirty="0" err="1">
                <a:latin typeface="Courier New" pitchFamily="49" charset="0"/>
              </a:rPr>
              <a:t>RCons</a:t>
            </a:r>
            <a:r>
              <a:rPr lang="en-US" sz="1400" b="1" dirty="0">
                <a:latin typeface="Courier New" pitchFamily="49" charset="0"/>
              </a:rPr>
              <a:t> a b row))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deriving Nat(u</a:t>
            </a:r>
            <a:r>
              <a:rPr lang="en-US" sz="1400" b="1" dirty="0" smtClean="0">
                <a:latin typeface="Courier New" pitchFamily="49" charset="0"/>
              </a:rPr>
              <a:t>)  -- 0u = </a:t>
            </a:r>
            <a:r>
              <a:rPr lang="en-US" sz="1400" b="1" dirty="0" err="1" smtClean="0">
                <a:latin typeface="Courier New" pitchFamily="49" charset="0"/>
              </a:rPr>
              <a:t>Zv</a:t>
            </a:r>
            <a:r>
              <a:rPr lang="en-US" sz="1400" b="1" dirty="0" smtClean="0">
                <a:latin typeface="Courier New" pitchFamily="49" charset="0"/>
              </a:rPr>
              <a:t>,  1u = </a:t>
            </a:r>
            <a:r>
              <a:rPr lang="en-US" sz="1400" b="1" dirty="0" err="1" smtClean="0">
                <a:latin typeface="Courier New" pitchFamily="49" charset="0"/>
              </a:rPr>
              <a:t>Sv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Zv</a:t>
            </a:r>
            <a:r>
              <a:rPr lang="en-US" sz="1400" b="1" dirty="0" smtClean="0">
                <a:latin typeface="Courier New" pitchFamily="49" charset="0"/>
              </a:rPr>
              <a:t>,  2u = </a:t>
            </a:r>
            <a:r>
              <a:rPr lang="en-US" sz="1400" b="1" dirty="0" err="1" smtClean="0">
                <a:latin typeface="Courier New" pitchFamily="49" charset="0"/>
              </a:rPr>
              <a:t>Sv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</a:rPr>
              <a:t>Sv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Zv</a:t>
            </a:r>
            <a:r>
              <a:rPr lang="en-US" sz="1400" b="1" dirty="0" smtClean="0">
                <a:latin typeface="Courier New" pitchFamily="49" charset="0"/>
              </a:rPr>
              <a:t>), etc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data Exp2:: Row Tag </a:t>
            </a:r>
            <a:r>
              <a:rPr lang="en-US" sz="1400" b="1" dirty="0" smtClean="0">
                <a:latin typeface="Courier New" pitchFamily="49" charset="0"/>
              </a:rPr>
              <a:t>* -&gt; * -&gt; * </a:t>
            </a:r>
            <a:r>
              <a:rPr lang="en-US" sz="1400" b="1" dirty="0">
                <a:latin typeface="Courier New" pitchFamily="49" charset="0"/>
              </a:rPr>
              <a:t>where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Var</a:t>
            </a:r>
            <a:r>
              <a:rPr lang="en-US" sz="1400" b="1" dirty="0">
                <a:latin typeface="Courier New" pitchFamily="49" charset="0"/>
              </a:rPr>
              <a:t>:: Label v </a:t>
            </a:r>
            <a:r>
              <a:rPr lang="en-US" sz="1400" b="1" dirty="0" smtClean="0">
                <a:latin typeface="Courier New" pitchFamily="49" charset="0"/>
              </a:rPr>
              <a:t>-&gt; </a:t>
            </a:r>
            <a:r>
              <a:rPr lang="en-US" sz="1400" b="1" dirty="0" err="1">
                <a:latin typeface="Courier New" pitchFamily="49" charset="0"/>
              </a:rPr>
              <a:t>VNum</a:t>
            </a:r>
            <a:r>
              <a:rPr lang="en-US" sz="1400" b="1" dirty="0">
                <a:latin typeface="Courier New" pitchFamily="49" charset="0"/>
              </a:rPr>
              <a:t> v t e </a:t>
            </a:r>
            <a:r>
              <a:rPr lang="en-US" sz="1400" b="1" dirty="0" smtClean="0">
                <a:latin typeface="Courier New" pitchFamily="49" charset="0"/>
              </a:rPr>
              <a:t>-&gt; </a:t>
            </a:r>
            <a:r>
              <a:rPr lang="en-US" sz="1400" b="1" dirty="0">
                <a:latin typeface="Courier New" pitchFamily="49" charset="0"/>
              </a:rPr>
              <a:t>Exp2 e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Less:: Exp2 e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-&gt; </a:t>
            </a:r>
            <a:r>
              <a:rPr lang="en-US" sz="1400" b="1" dirty="0">
                <a:latin typeface="Courier New" pitchFamily="49" charset="0"/>
              </a:rPr>
              <a:t>Exp2 e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-&gt; </a:t>
            </a:r>
            <a:r>
              <a:rPr lang="en-US" sz="1400" b="1" dirty="0">
                <a:latin typeface="Courier New" pitchFamily="49" charset="0"/>
              </a:rPr>
              <a:t>Exp2 e </a:t>
            </a:r>
            <a:r>
              <a:rPr lang="en-US" sz="1400" b="1" dirty="0" err="1">
                <a:latin typeface="Courier New" pitchFamily="49" charset="0"/>
              </a:rPr>
              <a:t>Bool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Add:: Exp2 e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-&gt; </a:t>
            </a:r>
            <a:r>
              <a:rPr lang="en-US" sz="1400" b="1" dirty="0">
                <a:latin typeface="Courier New" pitchFamily="49" charset="0"/>
              </a:rPr>
              <a:t>Exp2 e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-&gt; </a:t>
            </a:r>
            <a:r>
              <a:rPr lang="en-US" sz="1400" b="1" dirty="0">
                <a:latin typeface="Courier New" pitchFamily="49" charset="0"/>
              </a:rPr>
              <a:t>Exp2 e </a:t>
            </a:r>
            <a:r>
              <a:rPr lang="en-US" sz="1400" b="1" dirty="0" err="1">
                <a:latin typeface="Courier New" pitchFamily="49" charset="0"/>
              </a:rPr>
              <a:t>Int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If:: Exp2 e </a:t>
            </a:r>
            <a:r>
              <a:rPr lang="en-US" sz="1400" b="1" dirty="0" err="1">
                <a:latin typeface="Courier New" pitchFamily="49" charset="0"/>
              </a:rPr>
              <a:t>Bool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-&gt; </a:t>
            </a:r>
            <a:r>
              <a:rPr lang="en-US" sz="1400" b="1" dirty="0">
                <a:latin typeface="Courier New" pitchFamily="49" charset="0"/>
              </a:rPr>
              <a:t>Exp2 e t </a:t>
            </a:r>
            <a:r>
              <a:rPr lang="en-US" sz="1400" b="1" dirty="0" smtClean="0">
                <a:latin typeface="Courier New" pitchFamily="49" charset="0"/>
              </a:rPr>
              <a:t>-&gt; </a:t>
            </a:r>
            <a:r>
              <a:rPr lang="en-US" sz="1400" b="1" dirty="0">
                <a:latin typeface="Courier New" pitchFamily="49" charset="0"/>
              </a:rPr>
              <a:t>Exp2 e t </a:t>
            </a:r>
            <a:r>
              <a:rPr lang="en-US" sz="1400" b="1" dirty="0" smtClean="0">
                <a:latin typeface="Courier New" pitchFamily="49" charset="0"/>
              </a:rPr>
              <a:t>-&gt; </a:t>
            </a:r>
            <a:r>
              <a:rPr lang="en-US" sz="1400" b="1" dirty="0">
                <a:latin typeface="Courier New" pitchFamily="49" charset="0"/>
              </a:rPr>
              <a:t>Exp2 e t</a:t>
            </a:r>
          </a:p>
          <a:p>
            <a:pPr>
              <a:lnSpc>
                <a:spcPct val="80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600" dirty="0"/>
              <a:t>What are the types of the terms 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Var</a:t>
            </a:r>
            <a:r>
              <a:rPr lang="en-US" sz="1800" b="1" dirty="0">
                <a:latin typeface="Courier New" pitchFamily="49" charset="0"/>
              </a:rPr>
              <a:t> `x 0u), (</a:t>
            </a:r>
            <a:r>
              <a:rPr lang="en-US" sz="1800" b="1" dirty="0" err="1">
                <a:latin typeface="Courier New" pitchFamily="49" charset="0"/>
              </a:rPr>
              <a:t>Var</a:t>
            </a:r>
            <a:r>
              <a:rPr lang="en-US" sz="1800" b="1" dirty="0">
                <a:latin typeface="Courier New" pitchFamily="49" charset="0"/>
              </a:rPr>
              <a:t> `x 1u)</a:t>
            </a:r>
            <a:r>
              <a:rPr lang="en-US" sz="1600" dirty="0"/>
              <a:t>, and 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Var</a:t>
            </a:r>
            <a:r>
              <a:rPr lang="en-US" sz="1800" b="1" dirty="0">
                <a:latin typeface="Courier New" pitchFamily="49" charset="0"/>
              </a:rPr>
              <a:t> `x 2u),</a:t>
            </a:r>
            <a:r>
              <a:rPr lang="en-US" sz="1600" dirty="0"/>
              <a:t> Now the evaluation function for </a:t>
            </a:r>
            <a:r>
              <a:rPr lang="en-US" sz="2000" b="1" dirty="0">
                <a:latin typeface="Courier New" pitchFamily="49" charset="0"/>
              </a:rPr>
              <a:t>Exp2</a:t>
            </a:r>
            <a:r>
              <a:rPr lang="en-US" sz="1600" dirty="0"/>
              <a:t> needs an environment that stores both integers and </a:t>
            </a:r>
            <a:r>
              <a:rPr lang="en-US" sz="1600" dirty="0" err="1"/>
              <a:t>booleans</a:t>
            </a:r>
            <a:r>
              <a:rPr lang="en-US" sz="1600" dirty="0"/>
              <a:t>. Write a </a:t>
            </a:r>
            <a:r>
              <a:rPr lang="en-US" sz="1600" dirty="0" err="1"/>
              <a:t>datatype</a:t>
            </a:r>
            <a:r>
              <a:rPr lang="en-US" sz="1600" dirty="0"/>
              <a:t> declaration for the environment, and then write the evaluation function. One way to approach this is to use existentially quantified types in the environment as we did in </a:t>
            </a:r>
            <a:r>
              <a:rPr lang="en-US" sz="1600" dirty="0" smtClean="0"/>
              <a:t>the previous exercise. </a:t>
            </a:r>
            <a:r>
              <a:rPr lang="en-US" sz="1600" dirty="0"/>
              <a:t>Better mechanisms exist. Can you think of one?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 compiler = A staged, tag-less interpreter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data </a:t>
            </a:r>
            <a:r>
              <a:rPr lang="en-US" sz="2000" b="1" dirty="0" err="1">
                <a:latin typeface="Courier New" pitchFamily="49" charset="0"/>
              </a:rPr>
              <a:t>SymTab</a:t>
            </a:r>
            <a:r>
              <a:rPr lang="en-US" sz="2000" b="1" dirty="0">
                <a:latin typeface="Courier New" pitchFamily="49" charset="0"/>
              </a:rPr>
              <a:t>:: Row Tag </a:t>
            </a:r>
            <a:r>
              <a:rPr lang="en-US" sz="2000" b="1" dirty="0" smtClean="0">
                <a:latin typeface="Courier New" pitchFamily="49" charset="0"/>
              </a:rPr>
              <a:t>* -&gt; * </a:t>
            </a:r>
            <a:r>
              <a:rPr lang="en-US" sz="2000" b="1" dirty="0">
                <a:latin typeface="Courier New" pitchFamily="49" charset="0"/>
              </a:rPr>
              <a:t>where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Insert :: Label a </a:t>
            </a:r>
            <a:r>
              <a:rPr lang="en-US" sz="2000" b="1" dirty="0" smtClean="0">
                <a:latin typeface="Courier New" pitchFamily="49" charset="0"/>
              </a:rPr>
              <a:t>-&gt; [| b |] -&gt; </a:t>
            </a:r>
            <a:r>
              <a:rPr lang="en-US" sz="2000" b="1" dirty="0" err="1">
                <a:latin typeface="Courier New" pitchFamily="49" charset="0"/>
              </a:rPr>
              <a:t>SymTab</a:t>
            </a:r>
            <a:r>
              <a:rPr lang="en-US" sz="2000" b="1" dirty="0">
                <a:latin typeface="Courier New" pitchFamily="49" charset="0"/>
              </a:rPr>
              <a:t> e </a:t>
            </a:r>
            <a:r>
              <a:rPr lang="en-US" sz="2000" b="1" dirty="0" smtClean="0">
                <a:latin typeface="Courier New" pitchFamily="49" charset="0"/>
              </a:rPr>
              <a:t>-&gt;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</a:rPr>
              <a:t>SymTab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RCons</a:t>
            </a:r>
            <a:r>
              <a:rPr lang="en-US" sz="2000" b="1" dirty="0">
                <a:latin typeface="Courier New" pitchFamily="49" charset="0"/>
              </a:rPr>
              <a:t> a b 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Empty :: </a:t>
            </a:r>
            <a:r>
              <a:rPr lang="en-US" sz="2000" b="1" dirty="0" err="1">
                <a:latin typeface="Courier New" pitchFamily="49" charset="0"/>
              </a:rPr>
              <a:t>SymTab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RNil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compile:: (Lam e t)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 err="1">
                <a:latin typeface="Courier New" pitchFamily="49" charset="0"/>
              </a:rPr>
              <a:t>SymTab</a:t>
            </a:r>
            <a:r>
              <a:rPr lang="en-US" sz="2000" b="1" dirty="0">
                <a:latin typeface="Courier New" pitchFamily="49" charset="0"/>
              </a:rPr>
              <a:t> e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>
                <a:latin typeface="Courier New" pitchFamily="49" charset="0"/>
              </a:rPr>
              <a:t>Code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compile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 s) (Insert u x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 = 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compile (Shift exp) (Insert u x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compile exp </a:t>
            </a:r>
            <a:r>
              <a:rPr lang="en-US" sz="2000" b="1" dirty="0" err="1">
                <a:latin typeface="Courier New" pitchFamily="49" charset="0"/>
              </a:rPr>
              <a:t>env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compile (Abstract s body)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[| \ v </a:t>
            </a:r>
            <a:r>
              <a:rPr lang="en-US" sz="2000" b="1" dirty="0" smtClean="0">
                <a:latin typeface="Courier New" pitchFamily="49" charset="0"/>
              </a:rPr>
              <a:t>-&gt; </a:t>
            </a:r>
            <a:r>
              <a:rPr lang="en-US" sz="2000" b="1" dirty="0">
                <a:latin typeface="Courier New" pitchFamily="49" charset="0"/>
              </a:rPr>
              <a:t>$(compile body (Insert s [|v|]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)) |]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compile (App f x)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[| $(compile f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 $(compile x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 |]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A staged evaluator is a simple compiler. Many compilers have an optimization phase. Consider the term language with variables from a previous Exercise.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data Term:: </a:t>
            </a:r>
            <a:r>
              <a:rPr lang="en-US" sz="1800" b="1" dirty="0" smtClean="0">
                <a:latin typeface="Courier New" pitchFamily="49" charset="0"/>
              </a:rPr>
              <a:t>* -&gt; * </a:t>
            </a:r>
            <a:r>
              <a:rPr lang="en-US" sz="1800" b="1" dirty="0">
                <a:latin typeface="Courier New" pitchFamily="49" charset="0"/>
              </a:rPr>
              <a:t>where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Var</a:t>
            </a:r>
            <a:r>
              <a:rPr lang="en-US" sz="1800" b="1" dirty="0">
                <a:latin typeface="Courier New" pitchFamily="49" charset="0"/>
              </a:rPr>
              <a:t>:: String </a:t>
            </a:r>
            <a:r>
              <a:rPr lang="en-US" sz="1800" b="1" dirty="0" smtClean="0">
                <a:latin typeface="Courier New" pitchFamily="49" charset="0"/>
              </a:rPr>
              <a:t>-&gt; </a:t>
            </a:r>
            <a:r>
              <a:rPr lang="en-US" sz="1800" b="1" dirty="0">
                <a:latin typeface="Courier New" pitchFamily="49" charset="0"/>
              </a:rPr>
              <a:t>Rep t </a:t>
            </a:r>
            <a:r>
              <a:rPr lang="en-US" sz="1800" b="1" dirty="0" smtClean="0">
                <a:latin typeface="Courier New" pitchFamily="49" charset="0"/>
              </a:rPr>
              <a:t>-&gt; </a:t>
            </a:r>
            <a:r>
              <a:rPr lang="en-US" sz="1800" b="1" dirty="0">
                <a:latin typeface="Courier New" pitchFamily="49" charset="0"/>
              </a:rPr>
              <a:t>Term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Const ::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-&gt; </a:t>
            </a:r>
            <a:r>
              <a:rPr lang="en-US" sz="1800" b="1" dirty="0">
                <a:latin typeface="Courier New" pitchFamily="49" charset="0"/>
              </a:rPr>
              <a:t>Term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              -- 5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Add:: Term ((</a:t>
            </a:r>
            <a:r>
              <a:rPr lang="en-US" sz="1800" b="1" dirty="0" err="1">
                <a:latin typeface="Courier New" pitchFamily="49" charset="0"/>
              </a:rPr>
              <a:t>Int,Int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smtClean="0">
                <a:latin typeface="Courier New" pitchFamily="49" charset="0"/>
              </a:rPr>
              <a:t>-&gt;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         -- (+)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LT:: Term ((</a:t>
            </a:r>
            <a:r>
              <a:rPr lang="en-US" sz="1800" b="1" dirty="0" err="1">
                <a:latin typeface="Courier New" pitchFamily="49" charset="0"/>
              </a:rPr>
              <a:t>Int,Int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smtClean="0">
                <a:latin typeface="Courier New" pitchFamily="49" charset="0"/>
              </a:rPr>
              <a:t>-&gt;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)          -- </a:t>
            </a:r>
            <a:r>
              <a:rPr lang="en-US" sz="1800" b="1" dirty="0" smtClean="0">
                <a:latin typeface="Courier New" pitchFamily="49" charset="0"/>
              </a:rPr>
              <a:t>([|)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Ap</a:t>
            </a:r>
            <a:r>
              <a:rPr lang="en-US" sz="1800" b="1" dirty="0">
                <a:latin typeface="Courier New" pitchFamily="49" charset="0"/>
              </a:rPr>
              <a:t>:: Term(a </a:t>
            </a:r>
            <a:r>
              <a:rPr lang="en-US" sz="1800" b="1" dirty="0" smtClean="0">
                <a:latin typeface="Courier New" pitchFamily="49" charset="0"/>
              </a:rPr>
              <a:t>-&gt; </a:t>
            </a:r>
            <a:r>
              <a:rPr lang="en-US" sz="1800" b="1" dirty="0">
                <a:latin typeface="Courier New" pitchFamily="49" charset="0"/>
              </a:rPr>
              <a:t>b) </a:t>
            </a:r>
            <a:r>
              <a:rPr lang="en-US" sz="1800" b="1" dirty="0" smtClean="0">
                <a:latin typeface="Courier New" pitchFamily="49" charset="0"/>
              </a:rPr>
              <a:t>-&gt; </a:t>
            </a:r>
            <a:r>
              <a:rPr lang="en-US" sz="1800" b="1" dirty="0">
                <a:latin typeface="Courier New" pitchFamily="49" charset="0"/>
              </a:rPr>
              <a:t>Term a </a:t>
            </a:r>
            <a:r>
              <a:rPr lang="en-US" sz="1800" b="1" dirty="0" smtClean="0">
                <a:latin typeface="Courier New" pitchFamily="49" charset="0"/>
              </a:rPr>
              <a:t>-&gt; </a:t>
            </a:r>
            <a:r>
              <a:rPr lang="en-US" sz="1800" b="1" dirty="0">
                <a:latin typeface="Courier New" pitchFamily="49" charset="0"/>
              </a:rPr>
              <a:t>Term b  -- (+) (</a:t>
            </a:r>
            <a:r>
              <a:rPr lang="en-US" sz="1800" b="1" dirty="0" err="1">
                <a:latin typeface="Courier New" pitchFamily="49" charset="0"/>
              </a:rPr>
              <a:t>x,y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Pair:: Term a </a:t>
            </a:r>
            <a:r>
              <a:rPr lang="en-US" sz="1800" b="1" dirty="0" smtClean="0">
                <a:latin typeface="Courier New" pitchFamily="49" charset="0"/>
              </a:rPr>
              <a:t>-&gt; </a:t>
            </a:r>
            <a:r>
              <a:rPr lang="en-US" sz="1800" b="1" dirty="0">
                <a:latin typeface="Courier New" pitchFamily="49" charset="0"/>
              </a:rPr>
              <a:t>Term b </a:t>
            </a:r>
            <a:r>
              <a:rPr lang="en-US" sz="1800" b="1" dirty="0" smtClean="0">
                <a:latin typeface="Courier New" pitchFamily="49" charset="0"/>
              </a:rPr>
              <a:t>-&gt; </a:t>
            </a:r>
            <a:r>
              <a:rPr lang="en-US" sz="1800" b="1" dirty="0">
                <a:latin typeface="Courier New" pitchFamily="49" charset="0"/>
              </a:rPr>
              <a:t>Term(</a:t>
            </a:r>
            <a:r>
              <a:rPr lang="en-US" sz="1800" b="1" dirty="0" err="1">
                <a:latin typeface="Courier New" pitchFamily="49" charset="0"/>
              </a:rPr>
              <a:t>a,b</a:t>
            </a:r>
            <a:r>
              <a:rPr lang="en-US" sz="1800" b="1" dirty="0">
                <a:latin typeface="Courier New" pitchFamily="49" charset="0"/>
              </a:rPr>
              <a:t>)   -- (</a:t>
            </a:r>
            <a:r>
              <a:rPr lang="en-US" sz="1800" b="1" dirty="0" err="1">
                <a:latin typeface="Courier New" pitchFamily="49" charset="0"/>
              </a:rPr>
              <a:t>x,y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Can you write a well-typed staged evaluator the performs optimizations like constant folding, and applies laws like </a:t>
            </a:r>
            <a:r>
              <a:rPr lang="en-US" sz="1800" i="1" dirty="0"/>
              <a:t>(x+0) = x</a:t>
            </a:r>
            <a:r>
              <a:rPr lang="en-US" sz="1800" dirty="0"/>
              <a:t> before generating 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this is fine, but how do we do it in Haskell</a:t>
            </a:r>
          </a:p>
          <a:p>
            <a:r>
              <a:rPr lang="en-US" dirty="0" smtClean="0"/>
              <a:t>The notes above are done in Omega (very similar) to Haskell.</a:t>
            </a:r>
          </a:p>
          <a:p>
            <a:r>
              <a:rPr lang="en-US" dirty="0" smtClean="0"/>
              <a:t>Relating the notes to Template Haskell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Haskell is not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type [| t |]    i.e.   Code of t, does not exist</a:t>
            </a:r>
          </a:p>
          <a:p>
            <a:endParaRPr lang="en-US" dirty="0"/>
          </a:p>
          <a:p>
            <a:r>
              <a:rPr lang="en-US" dirty="0" smtClean="0"/>
              <a:t>Instead we use a monad, Q, called the quoting monad, that respects scoping but not types.</a:t>
            </a:r>
          </a:p>
          <a:p>
            <a:endParaRPr lang="en-US" dirty="0" smtClean="0"/>
          </a:p>
          <a:p>
            <a:r>
              <a:rPr lang="en-US" dirty="0" smtClean="0"/>
              <a:t>Q Exp  is essentially equivalent to [| t |]</a:t>
            </a:r>
          </a:p>
          <a:p>
            <a:pPr lvl="1"/>
            <a:r>
              <a:rPr lang="en-US" dirty="0" smtClean="0"/>
              <a:t>Note the type information has been lost.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data Nat = Zero | Succ Nat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-- </a:t>
            </a:r>
            <a:r>
              <a:rPr lang="en-US" dirty="0" err="1" smtClean="0"/>
              <a:t>nat</a:t>
            </a:r>
            <a:r>
              <a:rPr lang="en-US" dirty="0" smtClean="0"/>
              <a:t> ::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smtClean="0"/>
              <a:t>[| </a:t>
            </a:r>
            <a:r>
              <a:rPr lang="en-US" smtClean="0"/>
              <a:t>Nat</a:t>
            </a:r>
            <a:r>
              <a:rPr lang="en-US" smtClean="0"/>
              <a:t> </a:t>
            </a:r>
            <a:r>
              <a:rPr lang="en-US" dirty="0" smtClean="0"/>
              <a:t>|]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nat</a:t>
            </a:r>
            <a:r>
              <a:rPr lang="en-US" dirty="0" smtClean="0"/>
              <a:t> :: </a:t>
            </a:r>
            <a:r>
              <a:rPr lang="en-US" dirty="0" err="1" smtClean="0"/>
              <a:t>Int</a:t>
            </a:r>
            <a:r>
              <a:rPr lang="en-US" dirty="0" smtClean="0"/>
              <a:t> -&gt; Q Exp</a:t>
            </a:r>
          </a:p>
          <a:p>
            <a:pPr>
              <a:buNone/>
            </a:pPr>
            <a:r>
              <a:rPr lang="en-US" dirty="0" err="1" smtClean="0"/>
              <a:t>nat</a:t>
            </a:r>
            <a:r>
              <a:rPr lang="en-US" dirty="0" smtClean="0"/>
              <a:t> 0 = [e| Zero |]</a:t>
            </a:r>
          </a:p>
          <a:p>
            <a:pPr>
              <a:buNone/>
            </a:pPr>
            <a:r>
              <a:rPr lang="en-US" dirty="0" err="1" smtClean="0"/>
              <a:t>nat</a:t>
            </a:r>
            <a:r>
              <a:rPr lang="en-US" dirty="0" smtClean="0"/>
              <a:t> n = [e| </a:t>
            </a:r>
            <a:r>
              <a:rPr lang="en-US" dirty="0" err="1" smtClean="0"/>
              <a:t>Succ</a:t>
            </a:r>
            <a:r>
              <a:rPr lang="en-US" dirty="0" smtClean="0"/>
              <a:t> $(</a:t>
            </a:r>
            <a:r>
              <a:rPr lang="en-US" dirty="0" err="1" smtClean="0"/>
              <a:t>nat</a:t>
            </a:r>
            <a:r>
              <a:rPr lang="en-US" dirty="0" smtClean="0"/>
              <a:t> (n-1)) |]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Inspecting generated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PPr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t where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ppr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 t -&gt; Doc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Ppr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 =&gt; Q a -&gt; IO ()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x =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do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runQ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(do { a &lt;- x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    ; return(show(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ppr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a))})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putStrLn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*S&gt;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nat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4)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S.Succ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S.Succ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S.Succ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S.Succ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S.Zero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sumf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0 x = x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sumf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n x =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[e| \ y -&gt; $(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sumf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(n-1) [e| $x + y |]) |]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-&gt; Q Exp -&gt; Q Exp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0 x = [| 1 |]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1 x = x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n x = [e| $x * $(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(n-1) x) |]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power n = [e| \ x -&gt; $(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n [e| x |]) |]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theory</a:t>
            </a:r>
          </a:p>
          <a:p>
            <a:r>
              <a:rPr lang="en-US" dirty="0" smtClean="0"/>
              <a:t>See how it applies in practice</a:t>
            </a:r>
          </a:p>
          <a:p>
            <a:r>
              <a:rPr lang="en-US" dirty="0" smtClean="0"/>
              <a:t>How does it work in Template Haskell?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- Use richer annotations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Brackets:   </a:t>
            </a:r>
            <a:r>
              <a:rPr lang="en-US" b="1" dirty="0" smtClean="0">
                <a:solidFill>
                  <a:srgbClr val="FF3300"/>
                </a:solidFill>
                <a:latin typeface="Courier New" pitchFamily="49" charset="0"/>
              </a:rPr>
              <a:t>[| </a:t>
            </a:r>
            <a:r>
              <a:rPr lang="en-US" i="1" dirty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Courier New" pitchFamily="49" charset="0"/>
              </a:rPr>
              <a:t>|]</a:t>
            </a:r>
            <a:endParaRPr lang="en-US" dirty="0"/>
          </a:p>
          <a:p>
            <a:pPr lvl="2"/>
            <a:r>
              <a:rPr lang="en-US" dirty="0"/>
              <a:t>no reductions allowed in  </a:t>
            </a:r>
            <a:r>
              <a:rPr lang="en-US" b="1" dirty="0">
                <a:latin typeface="Courier New" pitchFamily="49" charset="0"/>
              </a:rPr>
              <a:t>e</a:t>
            </a:r>
          </a:p>
          <a:p>
            <a:pPr lvl="2"/>
            <a:r>
              <a:rPr lang="en-US" dirty="0"/>
              <a:t>delay computation</a:t>
            </a:r>
          </a:p>
          <a:p>
            <a:pPr lvl="2"/>
            <a:r>
              <a:rPr lang="en-US" dirty="0"/>
              <a:t>if  </a:t>
            </a:r>
            <a:r>
              <a:rPr lang="en-US" dirty="0">
                <a:latin typeface="Courier New" pitchFamily="49" charset="0"/>
              </a:rPr>
              <a:t>e:t</a:t>
            </a:r>
            <a:r>
              <a:rPr lang="en-US" dirty="0"/>
              <a:t>  then </a:t>
            </a:r>
            <a:r>
              <a:rPr lang="en-US" dirty="0" smtClean="0">
                <a:latin typeface="Courier New" pitchFamily="49" charset="0"/>
              </a:rPr>
              <a:t>[|e|] </a:t>
            </a:r>
            <a:r>
              <a:rPr lang="en-US" dirty="0">
                <a:latin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</a:rPr>
              <a:t>[|t|]</a:t>
            </a:r>
            <a:r>
              <a:rPr lang="en-US" dirty="0" smtClean="0"/>
              <a:t>    </a:t>
            </a:r>
            <a:r>
              <a:rPr lang="en-US" dirty="0"/>
              <a:t>(pronounced code of t)</a:t>
            </a:r>
          </a:p>
          <a:p>
            <a:r>
              <a:rPr lang="en-US" dirty="0"/>
              <a:t>Escape:     </a:t>
            </a:r>
            <a:r>
              <a:rPr lang="en-US" b="1" dirty="0" smtClean="0">
                <a:solidFill>
                  <a:srgbClr val="FF3300"/>
                </a:solidFill>
                <a:latin typeface="Courier New" pitchFamily="49" charset="0"/>
              </a:rPr>
              <a:t>$ </a:t>
            </a:r>
            <a:r>
              <a:rPr lang="en-US" i="1" dirty="0">
                <a:solidFill>
                  <a:srgbClr val="FF3300"/>
                </a:solidFill>
                <a:latin typeface="Courier New" pitchFamily="49" charset="0"/>
              </a:rPr>
              <a:t>e</a:t>
            </a:r>
            <a:endParaRPr lang="en-US" dirty="0">
              <a:solidFill>
                <a:srgbClr val="FF3300"/>
              </a:solidFill>
            </a:endParaRPr>
          </a:p>
          <a:p>
            <a:pPr lvl="2"/>
            <a:r>
              <a:rPr lang="en-US" dirty="0"/>
              <a:t>relax the no reduction rule of brackets above</a:t>
            </a:r>
          </a:p>
          <a:p>
            <a:pPr lvl="2"/>
            <a:r>
              <a:rPr lang="en-US" dirty="0"/>
              <a:t>Escape may only occur inside Brackets</a:t>
            </a:r>
          </a:p>
          <a:p>
            <a:pPr lvl="2"/>
            <a:r>
              <a:rPr lang="en-US" dirty="0"/>
              <a:t>splice code together to build larger code</a:t>
            </a:r>
          </a:p>
          <a:p>
            <a:r>
              <a:rPr lang="en-US" dirty="0"/>
              <a:t>Run:        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run </a:t>
            </a:r>
            <a:r>
              <a:rPr lang="en-US" i="1" dirty="0">
                <a:solidFill>
                  <a:srgbClr val="FF3300"/>
                </a:solidFill>
                <a:latin typeface="Courier New" pitchFamily="49" charset="0"/>
              </a:rPr>
              <a:t>e</a:t>
            </a:r>
            <a:endParaRPr lang="en-US" dirty="0"/>
          </a:p>
          <a:p>
            <a:pPr lvl="2"/>
            <a:r>
              <a:rPr lang="en-US" dirty="0"/>
              <a:t>remove outermost brackets</a:t>
            </a:r>
          </a:p>
          <a:p>
            <a:pPr lvl="2"/>
            <a:r>
              <a:rPr lang="en-US" dirty="0"/>
              <a:t>force computations which have been delayed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63380" y="304237"/>
            <a:ext cx="5475620" cy="473786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Calculus</a:t>
            </a:r>
          </a:p>
        </p:txBody>
      </p:sp>
      <p:sp>
        <p:nvSpPr>
          <p:cNvPr id="392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calculus describes equivalences between program fragments.</a:t>
            </a:r>
          </a:p>
          <a:p>
            <a:r>
              <a:rPr lang="en-US" dirty="0"/>
              <a:t>The rules of a calculus can be applied in any order.</a:t>
            </a:r>
          </a:p>
          <a:p>
            <a:r>
              <a:rPr lang="en-US" dirty="0"/>
              <a:t>An implementation applies the rules in some fixed order.</a:t>
            </a:r>
          </a:p>
          <a:p>
            <a:pPr lvl="3"/>
            <a:endParaRPr lang="en-US" dirty="0"/>
          </a:p>
          <a:p>
            <a:r>
              <a:rPr lang="en-US" dirty="0"/>
              <a:t>Traditional rules</a:t>
            </a:r>
          </a:p>
          <a:p>
            <a:pPr lvl="1"/>
            <a:r>
              <a:rPr lang="en-US" dirty="0"/>
              <a:t>beta  –   </a:t>
            </a:r>
            <a:r>
              <a:rPr lang="en-US" dirty="0" smtClean="0"/>
              <a:t>(\  </a:t>
            </a:r>
            <a:r>
              <a:rPr lang="en-US" dirty="0"/>
              <a:t>x -</a:t>
            </a:r>
            <a:r>
              <a:rPr lang="en-US" dirty="0" smtClean="0"/>
              <a:t>&gt; </a:t>
            </a:r>
            <a:r>
              <a:rPr lang="en-US" dirty="0"/>
              <a:t>e) v           </a:t>
            </a:r>
            <a:r>
              <a:rPr lang="en-US" dirty="0">
                <a:sym typeface="Wingdings" pitchFamily="2" charset="2"/>
              </a:rPr>
              <a:t> e[v/x]</a:t>
            </a:r>
            <a:endParaRPr lang="en-US" dirty="0"/>
          </a:p>
          <a:p>
            <a:pPr lvl="1"/>
            <a:r>
              <a:rPr lang="en-US" dirty="0"/>
              <a:t>if      –    if true then x else y  </a:t>
            </a:r>
            <a:r>
              <a:rPr lang="en-US" dirty="0">
                <a:sym typeface="Wingdings" pitchFamily="2" charset="2"/>
              </a:rPr>
              <a:t> x</a:t>
            </a:r>
          </a:p>
          <a:p>
            <a:pPr lvl="1"/>
            <a:r>
              <a:rPr lang="en-US" dirty="0"/>
              <a:t>        –</a:t>
            </a:r>
            <a:r>
              <a:rPr lang="en-US" dirty="0">
                <a:sym typeface="Wingdings" pitchFamily="2" charset="2"/>
              </a:rPr>
              <a:t>    if false then x else y  y</a:t>
            </a:r>
            <a:endParaRPr lang="en-US" dirty="0"/>
          </a:p>
          <a:p>
            <a:pPr lvl="1"/>
            <a:r>
              <a:rPr lang="en-US" dirty="0"/>
              <a:t>delta –   5 + 2                     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7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Rules for code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0341" y="1524352"/>
            <a:ext cx="7771132" cy="4647531"/>
          </a:xfrm>
        </p:spPr>
        <p:txBody>
          <a:bodyPr>
            <a:normAutofit fontScale="92500" lnSpcReduction="20000"/>
          </a:bodyPr>
          <a:lstStyle/>
          <a:p>
            <a:pPr marL="169591" indent="-169591"/>
            <a:r>
              <a:rPr lang="en-US" dirty="0"/>
              <a:t>Introduction rule for code</a:t>
            </a:r>
          </a:p>
          <a:p>
            <a:pPr marL="283708" lvl="1" indent="0"/>
            <a:r>
              <a:rPr lang="en-US" dirty="0" smtClean="0"/>
              <a:t>[| </a:t>
            </a:r>
            <a:r>
              <a:rPr lang="en-US" dirty="0"/>
              <a:t>e </a:t>
            </a:r>
            <a:r>
              <a:rPr lang="en-US" dirty="0" smtClean="0"/>
              <a:t>|]</a:t>
            </a:r>
            <a:endParaRPr lang="en-US" dirty="0"/>
          </a:p>
          <a:p>
            <a:pPr marL="283708" lvl="1" indent="0"/>
            <a:endParaRPr lang="en-US" dirty="0"/>
          </a:p>
          <a:p>
            <a:pPr marL="169591" indent="-169591"/>
            <a:r>
              <a:rPr lang="en-US" dirty="0"/>
              <a:t>1st elimination rule for code </a:t>
            </a:r>
            <a:r>
              <a:rPr lang="en-US" sz="2000" dirty="0"/>
              <a:t>(escape-bracket </a:t>
            </a:r>
            <a:r>
              <a:rPr lang="en-US" sz="2000" dirty="0" err="1"/>
              <a:t>elim</a:t>
            </a:r>
            <a:r>
              <a:rPr lang="en-US" sz="2000" dirty="0"/>
              <a:t>)</a:t>
            </a:r>
          </a:p>
          <a:p>
            <a:pPr marL="283708" lvl="1" indent="0"/>
            <a:r>
              <a:rPr lang="en-US" sz="2000" dirty="0" smtClean="0"/>
              <a:t>[| </a:t>
            </a:r>
            <a:r>
              <a:rPr lang="en-US" sz="2000" dirty="0"/>
              <a:t>… </a:t>
            </a:r>
            <a:r>
              <a:rPr lang="en-US" sz="2000" dirty="0" smtClean="0"/>
              <a:t>$[|e|] </a:t>
            </a:r>
            <a:r>
              <a:rPr lang="en-US" sz="2000" dirty="0"/>
              <a:t>… </a:t>
            </a:r>
            <a:r>
              <a:rPr lang="en-US" sz="2000" dirty="0" smtClean="0"/>
              <a:t>|]   ---&gt;   [| </a:t>
            </a:r>
            <a:r>
              <a:rPr lang="en-US" sz="2000" dirty="0"/>
              <a:t>… e … </a:t>
            </a:r>
            <a:r>
              <a:rPr lang="en-US" sz="2000" dirty="0" smtClean="0"/>
              <a:t>|]</a:t>
            </a:r>
            <a:endParaRPr lang="en-US" sz="2000" dirty="0"/>
          </a:p>
          <a:p>
            <a:pPr marL="630814" lvl="2" indent="-232990"/>
            <a:r>
              <a:rPr lang="en-US" sz="1800" dirty="0" smtClean="0">
                <a:latin typeface="Courier New" pitchFamily="49" charset="0"/>
              </a:rPr>
              <a:t>$[|e|]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sz="1800" dirty="0" smtClean="0"/>
              <a:t> </a:t>
            </a:r>
            <a:r>
              <a:rPr lang="en-US" sz="1800" dirty="0"/>
              <a:t>must appear inside enclosing brackets</a:t>
            </a:r>
          </a:p>
          <a:p>
            <a:pPr marL="630814" lvl="2" indent="-232990"/>
            <a:r>
              <a:rPr lang="en-US" sz="1800" dirty="0">
                <a:latin typeface="Courier New" pitchFamily="49" charset="0"/>
              </a:rPr>
              <a:t>e</a:t>
            </a:r>
            <a:r>
              <a:rPr lang="en-US" sz="1800" dirty="0"/>
              <a:t> must be escape free</a:t>
            </a:r>
          </a:p>
          <a:p>
            <a:pPr marL="630814" lvl="2" indent="-232990"/>
            <a:r>
              <a:rPr lang="en-US" sz="1800" dirty="0" smtClean="0"/>
              <a:t>[|e|] </a:t>
            </a:r>
            <a:r>
              <a:rPr lang="en-US" sz="1800" dirty="0"/>
              <a:t>must be at level 0</a:t>
            </a:r>
          </a:p>
          <a:p>
            <a:pPr marL="283708" lvl="1" indent="0"/>
            <a:endParaRPr lang="en-US" dirty="0"/>
          </a:p>
          <a:p>
            <a:pPr marL="169591" indent="-169591"/>
            <a:r>
              <a:rPr lang="en-US" dirty="0"/>
              <a:t>2nd elimination rule for code </a:t>
            </a:r>
            <a:r>
              <a:rPr lang="en-US" sz="2000" dirty="0"/>
              <a:t>(run-bracket </a:t>
            </a:r>
            <a:r>
              <a:rPr lang="en-US" sz="2000" dirty="0" err="1"/>
              <a:t>elim</a:t>
            </a:r>
            <a:r>
              <a:rPr lang="en-US" sz="2000" dirty="0"/>
              <a:t>)</a:t>
            </a:r>
          </a:p>
          <a:p>
            <a:pPr marL="283708" lvl="1" indent="0"/>
            <a:r>
              <a:rPr lang="en-US" sz="2000" dirty="0"/>
              <a:t>run </a:t>
            </a:r>
            <a:r>
              <a:rPr lang="en-US" sz="2000" dirty="0" smtClean="0"/>
              <a:t>[|e|] ---&gt; </a:t>
            </a:r>
            <a:r>
              <a:rPr lang="en-US" sz="2000" dirty="0"/>
              <a:t>e</a:t>
            </a:r>
          </a:p>
          <a:p>
            <a:pPr marL="630814" lvl="2" indent="-232990"/>
            <a:r>
              <a:rPr lang="en-US" sz="1800" dirty="0"/>
              <a:t>provided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800" dirty="0"/>
              <a:t>has no escapes</a:t>
            </a:r>
          </a:p>
          <a:p>
            <a:pPr marL="630814" lvl="2" indent="-232990"/>
            <a:r>
              <a:rPr lang="en-US" sz="1800" dirty="0"/>
              <a:t>the whole expression is at level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example revisited</a:t>
            </a:r>
          </a:p>
        </p:txBody>
      </p:sp>
      <p:sp>
        <p:nvSpPr>
          <p:cNvPr id="35942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6435" y="1752530"/>
            <a:ext cx="8153188" cy="441935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power ::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-&gt; [|</a:t>
            </a:r>
            <a:r>
              <a:rPr lang="en-US" dirty="0" err="1" smtClean="0"/>
              <a:t>int</a:t>
            </a:r>
            <a:r>
              <a:rPr lang="en-US" dirty="0" smtClean="0"/>
              <a:t>|] -&gt; [|</a:t>
            </a:r>
            <a:r>
              <a:rPr lang="en-US" dirty="0" err="1" smtClean="0"/>
              <a:t>int</a:t>
            </a:r>
            <a:r>
              <a:rPr lang="en-US" dirty="0" smtClean="0"/>
              <a:t>|] </a:t>
            </a:r>
            <a:endParaRPr lang="en-US" dirty="0"/>
          </a:p>
          <a:p>
            <a:pPr>
              <a:buNone/>
            </a:pPr>
            <a:r>
              <a:rPr lang="en-US" dirty="0" smtClean="0"/>
              <a:t>power </a:t>
            </a:r>
            <a:r>
              <a:rPr lang="en-US" dirty="0"/>
              <a:t>n </a:t>
            </a:r>
            <a:r>
              <a:rPr lang="en-US" dirty="0" smtClean="0"/>
              <a:t> </a:t>
            </a:r>
            <a:r>
              <a:rPr lang="en-US" dirty="0" smtClean="0"/>
              <a:t>x =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</a:t>
            </a:r>
            <a:r>
              <a:rPr lang="en-US" dirty="0" smtClean="0"/>
              <a:t>if </a:t>
            </a:r>
            <a:r>
              <a:rPr lang="en-US" dirty="0"/>
              <a:t>n=0 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smtClean="0"/>
              <a:t>            </a:t>
            </a:r>
            <a:r>
              <a:rPr lang="en-US" dirty="0"/>
              <a:t>then </a:t>
            </a:r>
            <a:r>
              <a:rPr lang="en-US" dirty="0" smtClean="0"/>
              <a:t>[|1|] </a:t>
            </a:r>
            <a:endParaRPr lang="en-US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smtClean="0"/>
              <a:t>        </a:t>
            </a:r>
            <a:r>
              <a:rPr lang="en-US" dirty="0"/>
              <a:t>else </a:t>
            </a:r>
            <a:r>
              <a:rPr lang="en-US" dirty="0" smtClean="0"/>
              <a:t>[| $x </a:t>
            </a:r>
            <a:r>
              <a:rPr lang="en-US" dirty="0"/>
              <a:t>* </a:t>
            </a:r>
            <a:r>
              <a:rPr lang="en-US" dirty="0" smtClean="0"/>
              <a:t>$(</a:t>
            </a:r>
            <a:r>
              <a:rPr lang="en-US" dirty="0"/>
              <a:t>power (n-1) x) </a:t>
            </a:r>
            <a:r>
              <a:rPr lang="en-US" dirty="0" smtClean="0"/>
              <a:t>|]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ans</a:t>
            </a:r>
            <a:r>
              <a:rPr lang="en-US" dirty="0" smtClean="0"/>
              <a:t> ::  [|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|]  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ans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[| \ z -&gt; $(</a:t>
            </a:r>
            <a:r>
              <a:rPr lang="en-US" dirty="0"/>
              <a:t>power 2 </a:t>
            </a:r>
            <a:r>
              <a:rPr lang="en-US" dirty="0" smtClean="0"/>
              <a:t>[|z|]) |];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456566" y="533400"/>
            <a:ext cx="6401434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spAutoFit/>
          </a:bodyPr>
          <a:lstStyle/>
          <a:p>
            <a:pPr defTabSz="914522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[|  \ z -&gt; $ </a:t>
            </a:r>
            <a:r>
              <a:rPr lang="en-US" sz="2000" b="1" dirty="0">
                <a:latin typeface="Courier New" pitchFamily="49" charset="0"/>
              </a:rPr>
              <a:t>(power 2 </a:t>
            </a:r>
            <a:r>
              <a:rPr lang="en-US" sz="2000" b="1" dirty="0" smtClean="0">
                <a:latin typeface="Courier New" pitchFamily="49" charset="0"/>
              </a:rPr>
              <a:t>[|z|]) |]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456566" y="1219200"/>
            <a:ext cx="8687434" cy="178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spAutoFit/>
          </a:bodyPr>
          <a:lstStyle/>
          <a:p>
            <a:pPr defTabSz="914522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[|  \ z -&gt; </a:t>
            </a:r>
          </a:p>
          <a:p>
            <a:pPr defTabSz="914522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    $(</a:t>
            </a:r>
            <a:r>
              <a:rPr lang="en-US" sz="2000" b="1" dirty="0">
                <a:latin typeface="Courier New" pitchFamily="49" charset="0"/>
              </a:rPr>
              <a:t>if 2=0 </a:t>
            </a:r>
          </a:p>
          <a:p>
            <a:pPr defTabSz="914522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</a:rPr>
              <a:t>   </a:t>
            </a:r>
            <a:r>
              <a:rPr lang="en-US" sz="2000" b="1" dirty="0">
                <a:latin typeface="Courier New" pitchFamily="49" charset="0"/>
              </a:rPr>
              <a:t>then </a:t>
            </a:r>
            <a:r>
              <a:rPr lang="en-US" sz="2000" b="1" dirty="0" smtClean="0">
                <a:latin typeface="Courier New" pitchFamily="49" charset="0"/>
              </a:rPr>
              <a:t>[|1|] </a:t>
            </a:r>
            <a:endParaRPr lang="en-US" sz="2000" b="1" dirty="0">
              <a:latin typeface="Courier New" pitchFamily="49" charset="0"/>
            </a:endParaRPr>
          </a:p>
          <a:p>
            <a:pPr defTabSz="914522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</a:rPr>
              <a:t>   </a:t>
            </a:r>
            <a:r>
              <a:rPr lang="en-US" sz="2000" b="1" dirty="0">
                <a:latin typeface="Courier New" pitchFamily="49" charset="0"/>
              </a:rPr>
              <a:t>else </a:t>
            </a:r>
            <a:r>
              <a:rPr lang="en-US" sz="2000" b="1" dirty="0" smtClean="0">
                <a:latin typeface="Courier New" pitchFamily="49" charset="0"/>
              </a:rPr>
              <a:t>[| $[|z|] </a:t>
            </a:r>
            <a:r>
              <a:rPr lang="en-US" sz="2000" b="1" dirty="0">
                <a:latin typeface="Courier New" pitchFamily="49" charset="0"/>
              </a:rPr>
              <a:t>* </a:t>
            </a:r>
            <a:r>
              <a:rPr lang="en-US" sz="2000" b="1" dirty="0" smtClean="0">
                <a:latin typeface="Courier New" pitchFamily="49" charset="0"/>
              </a:rPr>
              <a:t>$(</a:t>
            </a:r>
            <a:r>
              <a:rPr lang="en-US" sz="2000" b="1" dirty="0">
                <a:latin typeface="Courier New" pitchFamily="49" charset="0"/>
              </a:rPr>
              <a:t>power (2-1) </a:t>
            </a:r>
            <a:r>
              <a:rPr lang="en-US" sz="2000" b="1" dirty="0" smtClean="0">
                <a:latin typeface="Courier New" pitchFamily="49" charset="0"/>
              </a:rPr>
              <a:t>[|z|]) |])|]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456566" y="3429001"/>
            <a:ext cx="8458834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spAutoFit/>
          </a:bodyPr>
          <a:lstStyle/>
          <a:p>
            <a:pPr defTabSz="914522">
              <a:spcBef>
                <a:spcPct val="0"/>
              </a:spcBef>
            </a:pPr>
            <a:r>
              <a:rPr lang="en-US" sz="2000" b="1" dirty="0" smtClean="0">
                <a:latin typeface="Courier New" pitchFamily="49" charset="0"/>
              </a:rPr>
              <a:t>[|  \ z -&gt; $[| $[|z|] </a:t>
            </a:r>
            <a:r>
              <a:rPr lang="en-US" sz="2000" b="1" dirty="0">
                <a:latin typeface="Courier New" pitchFamily="49" charset="0"/>
              </a:rPr>
              <a:t>* </a:t>
            </a:r>
            <a:r>
              <a:rPr lang="en-US" sz="2000" b="1" dirty="0" smtClean="0">
                <a:latin typeface="Courier New" pitchFamily="49" charset="0"/>
              </a:rPr>
              <a:t>$(</a:t>
            </a:r>
            <a:r>
              <a:rPr lang="en-US" sz="2000" b="1" dirty="0">
                <a:latin typeface="Courier New" pitchFamily="49" charset="0"/>
              </a:rPr>
              <a:t>power (2-1) </a:t>
            </a:r>
            <a:r>
              <a:rPr lang="en-US" sz="2000" b="1" dirty="0" smtClean="0">
                <a:latin typeface="Courier New" pitchFamily="49" charset="0"/>
              </a:rPr>
              <a:t>[|z|])  |] |]) 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380472" y="4115118"/>
            <a:ext cx="7087869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spAutoFit/>
          </a:bodyPr>
          <a:lstStyle/>
          <a:p>
            <a:pPr defTabSz="914522">
              <a:spcBef>
                <a:spcPct val="0"/>
              </a:spcBef>
            </a:pPr>
            <a:r>
              <a:rPr lang="en-US" sz="2000" b="1" dirty="0" smtClean="0">
                <a:latin typeface="Courier New" pitchFamily="49" charset="0"/>
              </a:rPr>
              <a:t>[|  \ z -&gt; $[| </a:t>
            </a:r>
            <a:r>
              <a:rPr lang="en-US" sz="2000" b="1" dirty="0">
                <a:latin typeface="Courier New" pitchFamily="49" charset="0"/>
              </a:rPr>
              <a:t>z * </a:t>
            </a:r>
            <a:r>
              <a:rPr lang="en-US" sz="2000" b="1" dirty="0" smtClean="0">
                <a:latin typeface="Courier New" pitchFamily="49" charset="0"/>
              </a:rPr>
              <a:t>$(</a:t>
            </a:r>
            <a:r>
              <a:rPr lang="en-US" sz="2000" b="1" dirty="0">
                <a:latin typeface="Courier New" pitchFamily="49" charset="0"/>
              </a:rPr>
              <a:t>power (2-1) </a:t>
            </a:r>
            <a:r>
              <a:rPr lang="en-US" sz="2000" b="1" dirty="0" smtClean="0">
                <a:latin typeface="Courier New" pitchFamily="49" charset="0"/>
              </a:rPr>
              <a:t>[|z|]) |]|]) 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380472" y="4953353"/>
            <a:ext cx="8535245" cy="163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spAutoFit/>
          </a:bodyPr>
          <a:lstStyle/>
          <a:p>
            <a:pPr defTabSz="914522">
              <a:spcBef>
                <a:spcPct val="0"/>
              </a:spcBef>
            </a:pPr>
            <a:r>
              <a:rPr lang="en-US" sz="2000" b="1" dirty="0" smtClean="0">
                <a:latin typeface="Courier New" pitchFamily="49" charset="0"/>
              </a:rPr>
              <a:t>[|  \ z -&gt;</a:t>
            </a:r>
            <a:endParaRPr lang="en-US" sz="2000" b="1" dirty="0">
              <a:latin typeface="Courier New" pitchFamily="49" charset="0"/>
            </a:endParaRPr>
          </a:p>
          <a:p>
            <a:pPr defTabSz="914522">
              <a:spcBef>
                <a:spcPct val="0"/>
              </a:spcBef>
            </a:pP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</a:rPr>
              <a:t>$[| </a:t>
            </a:r>
            <a:r>
              <a:rPr lang="en-US" sz="2000" b="1" dirty="0">
                <a:latin typeface="Courier New" pitchFamily="49" charset="0"/>
              </a:rPr>
              <a:t>z * </a:t>
            </a:r>
            <a:r>
              <a:rPr lang="en-US" sz="2000" b="1" dirty="0" smtClean="0">
                <a:latin typeface="Courier New" pitchFamily="49" charset="0"/>
              </a:rPr>
              <a:t>$(</a:t>
            </a:r>
            <a:r>
              <a:rPr lang="en-US" sz="2000" b="1" dirty="0">
                <a:latin typeface="Courier New" pitchFamily="49" charset="0"/>
              </a:rPr>
              <a:t>if 1=0 </a:t>
            </a:r>
          </a:p>
          <a:p>
            <a:pPr defTabSz="914522">
              <a:spcBef>
                <a:spcPct val="0"/>
              </a:spcBef>
            </a:pPr>
            <a:r>
              <a:rPr lang="en-US" sz="2000" b="1" dirty="0">
                <a:latin typeface="Courier New" pitchFamily="49" charset="0"/>
              </a:rPr>
              <a:t>               then </a:t>
            </a:r>
            <a:r>
              <a:rPr lang="en-US" sz="2000" b="1" dirty="0" smtClean="0">
                <a:latin typeface="Courier New" pitchFamily="49" charset="0"/>
              </a:rPr>
              <a:t>[|1|] </a:t>
            </a:r>
            <a:endParaRPr lang="en-US" sz="2000" b="1" dirty="0">
              <a:latin typeface="Courier New" pitchFamily="49" charset="0"/>
            </a:endParaRPr>
          </a:p>
          <a:p>
            <a:pPr defTabSz="914522">
              <a:spcBef>
                <a:spcPct val="0"/>
              </a:spcBef>
            </a:pPr>
            <a:r>
              <a:rPr lang="en-US" sz="2000" b="1" dirty="0">
                <a:latin typeface="Courier New" pitchFamily="49" charset="0"/>
              </a:rPr>
              <a:t>               else </a:t>
            </a:r>
            <a:r>
              <a:rPr lang="en-US" sz="2000" b="1" dirty="0" smtClean="0">
                <a:latin typeface="Courier New" pitchFamily="49" charset="0"/>
              </a:rPr>
              <a:t>[| $[|z|] </a:t>
            </a:r>
            <a:r>
              <a:rPr lang="en-US" sz="2000" b="1" dirty="0">
                <a:latin typeface="Courier New" pitchFamily="49" charset="0"/>
              </a:rPr>
              <a:t>* </a:t>
            </a:r>
            <a:endParaRPr lang="en-US" sz="2000" b="1" dirty="0" smtClean="0">
              <a:latin typeface="Courier New" pitchFamily="49" charset="0"/>
            </a:endParaRPr>
          </a:p>
          <a:p>
            <a:pPr defTabSz="914522">
              <a:spcBef>
                <a:spcPct val="0"/>
              </a:spcBef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                     $(</a:t>
            </a:r>
            <a:r>
              <a:rPr lang="en-US" sz="2000" b="1" dirty="0">
                <a:latin typeface="Courier New" pitchFamily="49" charset="0"/>
              </a:rPr>
              <a:t>power (1-1) </a:t>
            </a:r>
            <a:r>
              <a:rPr lang="en-US" sz="2000" b="1" dirty="0" smtClean="0">
                <a:latin typeface="Courier New" pitchFamily="49" charset="0"/>
              </a:rPr>
              <a:t>[|z|]) |]) |]|])</a:t>
            </a: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autoUpdateAnimBg="0"/>
      <p:bldP spid="361475" grpId="0" autoUpdateAnimBg="0"/>
      <p:bldP spid="361476" grpId="0" autoUpdateAnimBg="0"/>
      <p:bldP spid="361477" grpId="0" autoUpdateAnimBg="0"/>
      <p:bldP spid="361478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3269</Words>
  <Application>Microsoft Office PowerPoint</Application>
  <PresentationFormat>On-screen Show (4:3)</PresentationFormat>
  <Paragraphs>394</Paragraphs>
  <Slides>37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Staging in Haskell  </vt:lpstr>
      <vt:lpstr>Example reduction</vt:lpstr>
      <vt:lpstr>Example (cont.)</vt:lpstr>
      <vt:lpstr>Theory</vt:lpstr>
      <vt:lpstr>Solution - Use richer annotations</vt:lpstr>
      <vt:lpstr>Calculus</vt:lpstr>
      <vt:lpstr> Rules for code</vt:lpstr>
      <vt:lpstr>Power example revisited</vt:lpstr>
      <vt:lpstr>Slide 9</vt:lpstr>
      <vt:lpstr>Slide 10</vt:lpstr>
      <vt:lpstr>Meta-programming</vt:lpstr>
      <vt:lpstr>Staging</vt:lpstr>
      <vt:lpstr>An example</vt:lpstr>
      <vt:lpstr>Exercise 18</vt:lpstr>
      <vt:lpstr>A simple object-language</vt:lpstr>
      <vt:lpstr>A simple value domain</vt:lpstr>
      <vt:lpstr>A simple semantic mapping</vt:lpstr>
      <vt:lpstr>Removing Interpretive overhead</vt:lpstr>
      <vt:lpstr>A staged semantic mapping</vt:lpstr>
      <vt:lpstr>Observe</vt:lpstr>
      <vt:lpstr>Removing tagging</vt:lpstr>
      <vt:lpstr>Typed object languages</vt:lpstr>
      <vt:lpstr>The value domain</vt:lpstr>
      <vt:lpstr>A tag less interpreter</vt:lpstr>
      <vt:lpstr>Exercise 1</vt:lpstr>
      <vt:lpstr>Typed Representations  for languages with binding.</vt:lpstr>
      <vt:lpstr>Exercise </vt:lpstr>
      <vt:lpstr>Languages with binding</vt:lpstr>
      <vt:lpstr>A tag-less interpreter</vt:lpstr>
      <vt:lpstr>Exercise </vt:lpstr>
      <vt:lpstr>A compiler = A staged, tag-less interpreter</vt:lpstr>
      <vt:lpstr>Exercise</vt:lpstr>
      <vt:lpstr>Template Haskell</vt:lpstr>
      <vt:lpstr>Template Haskell is not Typed</vt:lpstr>
      <vt:lpstr>Example</vt:lpstr>
      <vt:lpstr>Inspecting generated code</vt:lpstr>
      <vt:lpstr>More TH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Staging in Haskell  </dc:title>
  <dc:creator>sheard</dc:creator>
  <cp:lastModifiedBy>sheard</cp:lastModifiedBy>
  <cp:revision>39</cp:revision>
  <dcterms:created xsi:type="dcterms:W3CDTF">2014-05-22T05:10:56Z</dcterms:created>
  <dcterms:modified xsi:type="dcterms:W3CDTF">2014-05-22T22:16:38Z</dcterms:modified>
</cp:coreProperties>
</file>