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56700" cy="6870700"/>
  <p:notesSz cx="71374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30000"/>
      </a:spcBef>
      <a:spcAft>
        <a:spcPct val="0"/>
      </a:spcAft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83" autoAdjust="0"/>
  </p:normalViewPr>
  <p:slideViewPr>
    <p:cSldViewPr showGuides="1">
      <p:cViewPr>
        <p:scale>
          <a:sx n="100" d="100"/>
          <a:sy n="100" d="100"/>
        </p:scale>
        <p:origin x="-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333500" y="215900"/>
            <a:ext cx="4483100" cy="41910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225" tIns="45303" rIns="92225" bIns="45303" anchor="ctr">
            <a:spAutoFit/>
          </a:bodyPr>
          <a:lstStyle/>
          <a:p>
            <a:pPr algn="ctr" defTabSz="931863">
              <a:lnSpc>
                <a:spcPct val="100000"/>
              </a:lnSpc>
              <a:spcBef>
                <a:spcPct val="0"/>
              </a:spcBef>
            </a:pPr>
            <a:r>
              <a:rPr lang="en-US" sz="1800" b="1">
                <a:solidFill>
                  <a:schemeClr val="tx2"/>
                </a:solidFill>
                <a:latin typeface="Arial" charset="0"/>
              </a:rPr>
              <a:t>CSE 569, Scholarship Skills, Lecture 1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3302000" y="8788400"/>
            <a:ext cx="561975" cy="455613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4719" tIns="25888" rIns="64719" bIns="25888" anchor="ctr">
            <a:spAutoFit/>
          </a:bodyPr>
          <a:lstStyle/>
          <a:p>
            <a:pPr algn="ctr" defTabSz="931863">
              <a:lnSpc>
                <a:spcPct val="94000"/>
              </a:lnSpc>
              <a:spcBef>
                <a:spcPct val="0"/>
              </a:spcBef>
            </a:pPr>
            <a:fld id="{2426FF0E-1CD3-47B8-BE95-360DA6A69285}" type="slidenum">
              <a:rPr lang="en-US" sz="2400" b="1">
                <a:solidFill>
                  <a:schemeClr val="tx2"/>
                </a:solidFill>
                <a:latin typeface="Arial" charset="0"/>
              </a:rPr>
              <a:pPr algn="ctr" defTabSz="931863">
                <a:lnSpc>
                  <a:spcPct val="94000"/>
                </a:lnSpc>
                <a:spcBef>
                  <a:spcPct val="0"/>
                </a:spcBef>
              </a:pPr>
              <a:t>‹#›</a:t>
            </a:fld>
            <a:endParaRPr lang="en-US" sz="24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422775" y="8723313"/>
            <a:ext cx="2392363" cy="568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4719" tIns="25888" rIns="64719" bIns="25888">
            <a:spAutoFit/>
          </a:bodyPr>
          <a:lstStyle/>
          <a:p>
            <a:pPr marL="349250" indent="-349250" defTabSz="931863">
              <a:lnSpc>
                <a:spcPct val="111000"/>
              </a:lnSpc>
              <a:spcBef>
                <a:spcPct val="56000"/>
              </a:spcBef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© 1996, 1997, 1999, 2000</a:t>
            </a:r>
          </a:p>
          <a:p>
            <a:pPr marL="349250" indent="-349250" defTabSz="931863">
              <a:lnSpc>
                <a:spcPct val="111000"/>
              </a:lnSpc>
              <a:spcBef>
                <a:spcPct val="56000"/>
              </a:spcBef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David Maier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38250" y="608013"/>
            <a:ext cx="4675188" cy="3508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388" y="2133600"/>
            <a:ext cx="7781925" cy="1473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88" y="3894138"/>
            <a:ext cx="6410325" cy="17557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050" y="304800"/>
            <a:ext cx="17907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6950" y="304800"/>
            <a:ext cx="5219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414838"/>
            <a:ext cx="7781925" cy="13652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2911475"/>
            <a:ext cx="7781925" cy="1503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950" y="1219200"/>
            <a:ext cx="3505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219200"/>
            <a:ext cx="3505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4230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8288"/>
            <a:ext cx="40465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8"/>
            <a:ext cx="4046538" cy="3957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375" y="1538288"/>
            <a:ext cx="4048125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375" y="2179638"/>
            <a:ext cx="4048125" cy="39576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13075" cy="116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3" y="273050"/>
            <a:ext cx="5119687" cy="5864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8275"/>
            <a:ext cx="3013075" cy="469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463" y="4810125"/>
            <a:ext cx="54927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5463" y="614363"/>
            <a:ext cx="5492750" cy="4122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463" y="5376863"/>
            <a:ext cx="5492750" cy="806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0350" y="304800"/>
            <a:ext cx="1030288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77800" y="177800"/>
            <a:ext cx="8801100" cy="6489700"/>
          </a:xfrm>
          <a:prstGeom prst="roundRect">
            <a:avLst>
              <a:gd name="adj" fmla="val 12495"/>
            </a:avLst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28" name="Rectangle 4"/>
          <p:cNvSpPr>
            <a:spLocks noChangeArrowheads="1"/>
          </p:cNvSpPr>
          <p:nvPr/>
        </p:nvSpPr>
        <p:spPr bwMode="auto">
          <a:xfrm>
            <a:off x="1343025" y="69850"/>
            <a:ext cx="2703513" cy="228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7000"/>
              </a:lnSpc>
              <a:spcBef>
                <a:spcPct val="0"/>
              </a:spcBef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Advanced Functional Programming</a:t>
            </a:r>
          </a:p>
        </p:txBody>
      </p:sp>
      <p:sp useBgFill="1">
        <p:nvSpPr>
          <p:cNvPr id="1029" name="Rectangle 5"/>
          <p:cNvSpPr>
            <a:spLocks noChangeArrowheads="1"/>
          </p:cNvSpPr>
          <p:nvPr/>
        </p:nvSpPr>
        <p:spPr bwMode="auto">
          <a:xfrm>
            <a:off x="6403975" y="6559550"/>
            <a:ext cx="957263" cy="228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7000"/>
              </a:lnSpc>
              <a:spcBef>
                <a:spcPct val="0"/>
              </a:spcBef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Tim Sheard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29650" y="6457950"/>
            <a:ext cx="673100" cy="4302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4000"/>
              </a:lnSpc>
              <a:spcBef>
                <a:spcPct val="52000"/>
              </a:spcBef>
            </a:pPr>
            <a:fld id="{55257B3B-AA87-4485-B4E6-45296DF46759}" type="slidenum">
              <a:rPr lang="en-US" sz="2400" b="1">
                <a:solidFill>
                  <a:schemeClr val="tx2"/>
                </a:solidFill>
                <a:latin typeface="Arial" charset="0"/>
              </a:rPr>
              <a:pPr marL="342900" indent="-342900">
                <a:lnSpc>
                  <a:spcPct val="104000"/>
                </a:lnSpc>
                <a:spcBef>
                  <a:spcPct val="52000"/>
                </a:spcBef>
              </a:pPr>
              <a:t>‹#›</a:t>
            </a:fld>
            <a:endParaRPr lang="en-US" sz="2400" b="1">
              <a:solidFill>
                <a:schemeClr val="tx2"/>
              </a:solidFill>
              <a:latin typeface="Arial" charset="0"/>
            </a:endParaRPr>
          </a:p>
        </p:txBody>
      </p:sp>
      <p:sp useBgFill="1">
        <p:nvSpPr>
          <p:cNvPr id="1031" name="Rectangle 7"/>
          <p:cNvSpPr>
            <a:spLocks noChangeArrowheads="1"/>
          </p:cNvSpPr>
          <p:nvPr/>
        </p:nvSpPr>
        <p:spPr bwMode="auto">
          <a:xfrm>
            <a:off x="1631950" y="6559550"/>
            <a:ext cx="887413" cy="228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7000"/>
              </a:lnSpc>
              <a:spcBef>
                <a:spcPct val="0"/>
              </a:spcBef>
            </a:pPr>
            <a:r>
              <a:rPr lang="en-US" sz="1200" b="1">
                <a:solidFill>
                  <a:schemeClr val="tx2"/>
                </a:solidFill>
                <a:latin typeface="Arial" charset="0"/>
              </a:rPr>
              <a:t>Lecture 11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1219200"/>
            <a:ext cx="7162800" cy="480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7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828800"/>
            <a:ext cx="6654800" cy="1149350"/>
          </a:xfrm>
          <a:noFill/>
          <a:ln w="25400" cap="flat">
            <a:solidFill>
              <a:schemeClr val="tx1"/>
            </a:solidFill>
          </a:ln>
        </p:spPr>
        <p:txBody>
          <a:bodyPr wrap="square"/>
          <a:lstStyle/>
          <a:p>
            <a:pPr marL="342900" indent="-342900">
              <a:lnSpc>
                <a:spcPct val="110000"/>
              </a:lnSpc>
              <a:spcBef>
                <a:spcPct val="55000"/>
              </a:spcBef>
            </a:pPr>
            <a:r>
              <a:rPr lang="en-US"/>
              <a:t>Advanced Functional Programming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8350" y="666750"/>
            <a:ext cx="254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911350" y="4038600"/>
            <a:ext cx="6546850" cy="21288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Tahoma" pitchFamily="34" charset="0"/>
              </a:rPr>
              <a:t>Continuations</a:t>
            </a:r>
            <a:endParaRPr lang="en-US" sz="2400" dirty="0">
              <a:solidFill>
                <a:schemeClr val="tx2"/>
              </a:solidFill>
              <a:latin typeface="Tahoma" pitchFamily="34" charset="0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Continuation passing style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Continuation monad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Throw and catch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</a:rPr>
              <a:t>Callcc</a:t>
            </a:r>
            <a:endParaRPr lang="en-US" sz="20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13" y="304800"/>
            <a:ext cx="1149350" cy="474663"/>
          </a:xfrm>
        </p:spPr>
        <p:txBody>
          <a:bodyPr/>
          <a:lstStyle/>
          <a:p>
            <a:r>
              <a:rPr lang="en-US"/>
              <a:t>Style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>
                <a:latin typeface="Courier New" pitchFamily="49" charset="0"/>
              </a:rPr>
              <a:t>prefixC p [] k = Nothing  </a:t>
            </a:r>
          </a:p>
          <a:p>
            <a:r>
              <a:rPr lang="en-US" sz="1600" b="1">
                <a:latin typeface="Courier New" pitchFamily="49" charset="0"/>
              </a:rPr>
              <a:t>prefixC p (x:xs) k = </a:t>
            </a:r>
          </a:p>
          <a:p>
            <a:r>
              <a:rPr lang="en-US" sz="1600" b="1">
                <a:latin typeface="Courier New" pitchFamily="49" charset="0"/>
              </a:rPr>
              <a:t>    if p x</a:t>
            </a:r>
          </a:p>
          <a:p>
            <a:r>
              <a:rPr lang="en-US" sz="1600" b="1">
                <a:latin typeface="Courier New" pitchFamily="49" charset="0"/>
              </a:rPr>
              <a:t>       then prefixC p xs (cons x k) </a:t>
            </a:r>
          </a:p>
          <a:p>
            <a:r>
              <a:rPr lang="en-US" sz="1600" b="1">
                <a:latin typeface="Courier New" pitchFamily="49" charset="0"/>
              </a:rPr>
              <a:t>       else k (Just [])</a:t>
            </a:r>
          </a:p>
          <a:p>
            <a:r>
              <a:rPr lang="en-US" sz="1600" b="1">
                <a:latin typeface="Courier New" pitchFamily="49" charset="0"/>
              </a:rPr>
              <a:t>  where cons x k (Just xs) = k (Just(x:xs))</a:t>
            </a:r>
          </a:p>
          <a:p>
            <a:r>
              <a:rPr lang="en-US" sz="1600" b="1">
                <a:latin typeface="Courier New" pitchFamily="49" charset="0"/>
              </a:rPr>
              <a:t>        cons x k Nothing = </a:t>
            </a:r>
          </a:p>
          <a:p>
            <a:r>
              <a:rPr lang="en-US" sz="1600" b="1">
                <a:latin typeface="Courier New" pitchFamily="49" charset="0"/>
              </a:rPr>
              <a:t>                 error "This case is never called“</a:t>
            </a:r>
          </a:p>
          <a:p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prefixC p [] k = Nothing  </a:t>
            </a:r>
          </a:p>
          <a:p>
            <a:r>
              <a:rPr lang="en-US" sz="1600" b="1">
                <a:latin typeface="Courier New" pitchFamily="49" charset="0"/>
              </a:rPr>
              <a:t>prefixC p (x:xs) k = </a:t>
            </a:r>
          </a:p>
          <a:p>
            <a:r>
              <a:rPr lang="en-US" sz="1600" b="1">
                <a:latin typeface="Courier New" pitchFamily="49" charset="0"/>
              </a:rPr>
              <a:t>    if p x</a:t>
            </a:r>
          </a:p>
          <a:p>
            <a:r>
              <a:rPr lang="en-US" sz="1600" b="1">
                <a:latin typeface="Courier New" pitchFamily="49" charset="0"/>
              </a:rPr>
              <a:t>       then prefixC p xs (\ (Just xs) -&gt;</a:t>
            </a:r>
          </a:p>
          <a:p>
            <a:r>
              <a:rPr lang="en-US" sz="1600" b="1">
                <a:latin typeface="Courier New" pitchFamily="49" charset="0"/>
              </a:rPr>
              <a:t>            k(Just(x:xs)))</a:t>
            </a:r>
          </a:p>
          <a:p>
            <a:r>
              <a:rPr lang="en-US" sz="1600" b="1">
                <a:latin typeface="Courier New" pitchFamily="49" charset="0"/>
              </a:rPr>
              <a:t>       else k (Just [])</a:t>
            </a:r>
          </a:p>
          <a:p>
            <a:r>
              <a:rPr lang="en-US" sz="1600" b="1">
                <a:latin typeface="Courier New" pitchFamily="49" charset="0"/>
              </a:rPr>
              <a:t>  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304800"/>
            <a:ext cx="5094288" cy="474663"/>
          </a:xfrm>
        </p:spPr>
        <p:txBody>
          <a:bodyPr/>
          <a:lstStyle/>
          <a:p>
            <a:r>
              <a:rPr lang="en-US"/>
              <a:t>The continuation monad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data Cont ans x = Cont ((x -&gt; ans) -&gt; ans)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runCont (Cont f) = f</a:t>
            </a: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instance Monad (Cont ans) where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return x = Cont ( \ f -&gt; f x )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(Cont f) &gt;&gt;= g = 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Cont( \ k -&gt; f (\ a -&gt; runCont (g a) 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               (\ b -&gt; k b)) )</a:t>
            </a: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throw :: a -&gt; Cont a a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throw x = Cont(\ k -&gt; x)</a:t>
            </a: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force :: Cont a a -&gt; a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force (Cont f) = f id</a:t>
            </a: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363" y="304800"/>
            <a:ext cx="4914900" cy="474663"/>
          </a:xfrm>
        </p:spPr>
        <p:txBody>
          <a:bodyPr/>
          <a:lstStyle/>
          <a:p>
            <a:r>
              <a:rPr lang="en-US"/>
              <a:t>Prfefix in Monadic style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>
                <a:latin typeface="Courier New" pitchFamily="49" charset="0"/>
              </a:rPr>
              <a:t>prefixK :: (a -&gt; Bool) -&gt; [a] -&gt; Cont (Maybe[a]) (Maybe[a])</a:t>
            </a:r>
          </a:p>
          <a:p>
            <a:pPr lvl="1"/>
            <a:endParaRPr lang="en-US" sz="1800" b="1">
              <a:latin typeface="Courier New" pitchFamily="49" charset="0"/>
            </a:endParaRPr>
          </a:p>
          <a:p>
            <a:pPr lvl="1"/>
            <a:r>
              <a:rPr lang="en-US" sz="1800" b="1">
                <a:latin typeface="Courier New" pitchFamily="49" charset="0"/>
              </a:rPr>
              <a:t>prefixK p [] = throw Nothing</a:t>
            </a:r>
          </a:p>
          <a:p>
            <a:pPr lvl="1"/>
            <a:r>
              <a:rPr lang="en-US" sz="1800" b="1">
                <a:latin typeface="Courier New" pitchFamily="49" charset="0"/>
              </a:rPr>
              <a:t>prefixK p (x:xs) =</a:t>
            </a:r>
          </a:p>
          <a:p>
            <a:pPr lvl="1"/>
            <a:r>
              <a:rPr lang="en-US" sz="1800" b="1">
                <a:latin typeface="Courier New" pitchFamily="49" charset="0"/>
              </a:rPr>
              <a:t>    if p x then do { Just xs &lt;- prefixK p xs</a:t>
            </a:r>
          </a:p>
          <a:p>
            <a:pPr lvl="1"/>
            <a:r>
              <a:rPr lang="en-US" sz="1800" b="1">
                <a:latin typeface="Courier New" pitchFamily="49" charset="0"/>
              </a:rPr>
              <a:t>                   ; return(Just(x:xs)) }</a:t>
            </a:r>
          </a:p>
          <a:p>
            <a:pPr lvl="1"/>
            <a:r>
              <a:rPr lang="en-US" sz="1800" b="1">
                <a:latin typeface="Courier New" pitchFamily="49" charset="0"/>
              </a:rPr>
              <a:t>           else return(Just [])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Note how throw is a global abort. 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Its use is appropriate whenever local failure, implies global failure.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0" y="304800"/>
            <a:ext cx="3657600" cy="474663"/>
          </a:xfrm>
        </p:spPr>
        <p:txBody>
          <a:bodyPr/>
          <a:lstStyle/>
          <a:p>
            <a:r>
              <a:rPr lang="en-US"/>
              <a:t>Pattern Matching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latin typeface="Courier New" pitchFamily="49" charset="0"/>
              </a:rPr>
              <a:t>data Term = Int Int | Pair Term Term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data Pat = Pint Int </a:t>
            </a:r>
          </a:p>
          <a:p>
            <a:r>
              <a:rPr lang="en-US" sz="2000" b="1">
                <a:latin typeface="Courier New" pitchFamily="49" charset="0"/>
              </a:rPr>
              <a:t>             | Ppair Pat Pat </a:t>
            </a:r>
          </a:p>
          <a:p>
            <a:r>
              <a:rPr lang="en-US" sz="2000" b="1">
                <a:latin typeface="Courier New" pitchFamily="49" charset="0"/>
              </a:rPr>
              <a:t>             | Pvar String </a:t>
            </a:r>
          </a:p>
          <a:p>
            <a:r>
              <a:rPr lang="en-US" sz="2000" b="1">
                <a:latin typeface="Courier New" pitchFamily="49" charset="0"/>
              </a:rPr>
              <a:t>             | Por Pat Pat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type Sub = Maybe[(String,Term)]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instance Show Term where</a:t>
            </a:r>
          </a:p>
          <a:p>
            <a:r>
              <a:rPr lang="en-US" sz="2000" b="1">
                <a:latin typeface="Courier New" pitchFamily="49" charset="0"/>
              </a:rPr>
              <a:t>  show (Int n) = show n</a:t>
            </a:r>
          </a:p>
          <a:p>
            <a:r>
              <a:rPr lang="en-US" sz="2000" b="1">
                <a:latin typeface="Courier New" pitchFamily="49" charset="0"/>
              </a:rPr>
              <a:t>  show (Pair x y) = </a:t>
            </a:r>
          </a:p>
          <a:p>
            <a:r>
              <a:rPr lang="en-US" sz="2000" b="1">
                <a:latin typeface="Courier New" pitchFamily="49" charset="0"/>
              </a:rPr>
              <a:t>        "("++show x++","++show y++")"</a:t>
            </a:r>
          </a:p>
          <a:p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94025" y="304800"/>
            <a:ext cx="3187700" cy="474663"/>
          </a:xfrm>
        </p:spPr>
        <p:txBody>
          <a:bodyPr/>
          <a:lstStyle/>
          <a:p>
            <a:r>
              <a:rPr lang="en-US"/>
              <a:t>Match function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latin typeface="Courier New" pitchFamily="49" charset="0"/>
              </a:rPr>
              <a:t>match :: Pat -&gt; Term -&gt; Sub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match (Pint n) (Int m) = </a:t>
            </a:r>
          </a:p>
          <a:p>
            <a:r>
              <a:rPr lang="en-US" sz="2000" b="1">
                <a:latin typeface="Courier New" pitchFamily="49" charset="0"/>
              </a:rPr>
              <a:t>   if n==m then Just[] else Nothing</a:t>
            </a:r>
          </a:p>
          <a:p>
            <a:r>
              <a:rPr lang="en-US" sz="2000" b="1">
                <a:latin typeface="Courier New" pitchFamily="49" charset="0"/>
              </a:rPr>
              <a:t>match (Ppair p q) (Pair x y) = </a:t>
            </a:r>
          </a:p>
          <a:p>
            <a:r>
              <a:rPr lang="en-US" sz="2000" b="1">
                <a:latin typeface="Courier New" pitchFamily="49" charset="0"/>
              </a:rPr>
              <a:t>   match p x .&amp;. match q y</a:t>
            </a:r>
          </a:p>
          <a:p>
            <a:r>
              <a:rPr lang="en-US" sz="2000" b="1">
                <a:latin typeface="Courier New" pitchFamily="49" charset="0"/>
              </a:rPr>
              <a:t>match (Pvar s) x = Just[(s,x)]</a:t>
            </a:r>
          </a:p>
          <a:p>
            <a:r>
              <a:rPr lang="en-US" sz="2000" b="1">
                <a:latin typeface="Courier New" pitchFamily="49" charset="0"/>
              </a:rPr>
              <a:t>match (Por p q) x = match p x .|. match q x</a:t>
            </a:r>
          </a:p>
          <a:p>
            <a:r>
              <a:rPr lang="en-US" sz="2000" b="1">
                <a:latin typeface="Courier New" pitchFamily="49" charset="0"/>
              </a:rPr>
              <a:t>match p t = Nothing</a:t>
            </a:r>
          </a:p>
          <a:p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4038" y="304800"/>
            <a:ext cx="2989262" cy="474663"/>
          </a:xfrm>
        </p:spPr>
        <p:txBody>
          <a:bodyPr/>
          <a:lstStyle/>
          <a:p>
            <a:r>
              <a:rPr lang="en-US"/>
              <a:t>Example tests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t1 = Pair (Pair (Int 5) (Int 6)) (Int 7)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p1 = Ppair (Pvar "x") (Pvar "y")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p2 = Ppair p1 (Pint 1)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p3 = Ppair p1 (Pint 7)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p4 = Por p2 p3</a:t>
            </a: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Main&gt; match p1 t1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Just [("x",(5,6)),("y",7)]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Main&gt; match p2 t1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Nothing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Main&gt; match p3 t1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Just [("x",5),("y",6)]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Main&gt; match p4 t1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Just [("x",5),("y",6)]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92463" y="304800"/>
            <a:ext cx="2792412" cy="474663"/>
          </a:xfrm>
        </p:spPr>
        <p:txBody>
          <a:bodyPr/>
          <a:lstStyle/>
          <a:p>
            <a:r>
              <a:rPr lang="en-US"/>
              <a:t>Match in CPS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matchC :: Pat -&gt; Term -&gt; (Sub -&gt; Maybe ans) -&gt; Maybe ans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matchC (Pint n) (Int m) k =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if n==m then k(Just[]) else Nothing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matchC (Ppair p q) (Pair x y) k =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matchC p x (\ xs -&gt;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matchC q y (\ ys -&gt;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k(xs .&amp;. ys)))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matchC (Pvar s) x k = k(Just[(s,x)])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matchC (Por p q) x k =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matchC p x (\ xs -&gt;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matchC q x (\ ys -&gt;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k(xs .|. ys)))</a:t>
            </a:r>
          </a:p>
          <a:p>
            <a:pPr>
              <a:lnSpc>
                <a:spcPct val="80000"/>
              </a:lnSpc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400"/>
              <a:t>Why does this return nothing?</a:t>
            </a:r>
          </a:p>
          <a:p>
            <a:pPr lvl="1">
              <a:lnSpc>
                <a:spcPct val="70000"/>
              </a:lnSpc>
            </a:pPr>
            <a:r>
              <a:rPr lang="en-US" sz="2000" b="1">
                <a:latin typeface="Courier New" pitchFamily="49" charset="0"/>
              </a:rPr>
              <a:t>ex8 = matchC p4 t1 id </a:t>
            </a:r>
          </a:p>
          <a:p>
            <a:pPr lvl="1">
              <a:lnSpc>
                <a:spcPct val="70000"/>
              </a:lnSpc>
            </a:pPr>
            <a:r>
              <a:rPr lang="en-US" sz="2000" b="1">
                <a:latin typeface="Courier New" pitchFamily="49" charset="0"/>
              </a:rPr>
              <a:t>Main&gt; ex8</a:t>
            </a:r>
          </a:p>
          <a:p>
            <a:pPr lvl="1">
              <a:lnSpc>
                <a:spcPct val="70000"/>
              </a:lnSpc>
            </a:pPr>
            <a:r>
              <a:rPr lang="en-US" sz="2000" b="1">
                <a:latin typeface="Courier New" pitchFamily="49" charset="0"/>
              </a:rPr>
              <a:t>Nothing</a:t>
            </a:r>
          </a:p>
        </p:txBody>
      </p:sp>
      <p:sp>
        <p:nvSpPr>
          <p:cNvPr id="333828" name="AutoShape 4"/>
          <p:cNvSpPr>
            <a:spLocks noChangeArrowheads="1"/>
          </p:cNvSpPr>
          <p:nvPr/>
        </p:nvSpPr>
        <p:spPr bwMode="auto">
          <a:xfrm>
            <a:off x="6400800" y="2438400"/>
            <a:ext cx="2438400" cy="609600"/>
          </a:xfrm>
          <a:prstGeom prst="wedgeRoundRectCallout">
            <a:avLst>
              <a:gd name="adj1" fmla="val -49218"/>
              <a:gd name="adj2" fmla="val -119009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/>
            <a:r>
              <a:rPr lang="en-US" sz="1800">
                <a:latin typeface="Tahoma" pitchFamily="34" charset="0"/>
              </a:rPr>
              <a:t>Note the discarded continuation!</a:t>
            </a:r>
          </a:p>
          <a:p>
            <a:pPr marL="285750" indent="-285750" algn="ctr"/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304800"/>
            <a:ext cx="3898900" cy="474663"/>
          </a:xfrm>
        </p:spPr>
        <p:txBody>
          <a:bodyPr/>
          <a:lstStyle/>
          <a:p>
            <a:r>
              <a:rPr lang="en-US"/>
              <a:t>Two continuations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2400"/>
              <a:t>Here is an example with 2 continuations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400"/>
              <a:t>A success continuation, and a failure continuation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matchC2 :: Pat -&gt; Term -&gt; (Sub -&gt; Sub) -&gt; (Sub -&gt; Sub) -&gt; Sub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matchC2 (Pint n) (Int m) good bad =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if n==m then good(Just[]) else bad Nothing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matchC2 (Ppair p q) (Pair x y) good bad =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matchC2 p x (\ xs -&gt;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matchC2 q y (\ ys -&gt;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good(xs .&amp;. ys)) bad) bad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matchC2 (Pvar s) x good bad = good(Just[(s,x)])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matchC2 (Por p q) x good bad =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matchC2 p x good (\ xs -&gt;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matchC2 q x good bad)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matchC2 _ _ good bad = bad Nothing</a:t>
            </a:r>
          </a:p>
          <a:p>
            <a:pPr>
              <a:lnSpc>
                <a:spcPct val="80000"/>
              </a:lnSpc>
            </a:pPr>
            <a:endParaRPr 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3038" y="304800"/>
            <a:ext cx="1204912" cy="474663"/>
          </a:xfrm>
        </p:spPr>
        <p:txBody>
          <a:bodyPr/>
          <a:lstStyle/>
          <a:p>
            <a:r>
              <a:rPr lang="en-US"/>
              <a:t>Tests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latin typeface="Courier New" pitchFamily="49" charset="0"/>
              </a:rPr>
              <a:t>t1 = Pair (Pair (Int 5) (Int 6)) (Int 7)</a:t>
            </a:r>
          </a:p>
          <a:p>
            <a:r>
              <a:rPr lang="en-US" sz="2000" b="1">
                <a:latin typeface="Courier New" pitchFamily="49" charset="0"/>
              </a:rPr>
              <a:t>p1 = Ppair (Pvar "x") (Pvar "y")</a:t>
            </a:r>
          </a:p>
          <a:p>
            <a:r>
              <a:rPr lang="en-US" sz="2000" b="1">
                <a:latin typeface="Courier New" pitchFamily="49" charset="0"/>
              </a:rPr>
              <a:t>p2 = Ppair p1 (Pint 1)</a:t>
            </a:r>
          </a:p>
          <a:p>
            <a:r>
              <a:rPr lang="en-US" sz="2000" b="1">
                <a:latin typeface="Courier New" pitchFamily="49" charset="0"/>
              </a:rPr>
              <a:t>p3 = Ppair p1 (Pint 7)</a:t>
            </a:r>
          </a:p>
          <a:p>
            <a:r>
              <a:rPr lang="en-US" sz="2000" b="1">
                <a:latin typeface="Courier New" pitchFamily="49" charset="0"/>
              </a:rPr>
              <a:t>p4 = Por p2 p3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ex9 = matchC2 p4 t1 id id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Main&gt; ex10</a:t>
            </a:r>
          </a:p>
          <a:p>
            <a:r>
              <a:rPr lang="en-US" sz="2000" b="1">
                <a:latin typeface="Courier New" pitchFamily="49" charset="0"/>
              </a:rPr>
              <a:t>Just [("x",5),("y",6)]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4988" y="304800"/>
            <a:ext cx="3033712" cy="474663"/>
          </a:xfrm>
        </p:spPr>
        <p:txBody>
          <a:bodyPr/>
          <a:lstStyle/>
          <a:p>
            <a:r>
              <a:rPr lang="en-US"/>
              <a:t>Fixing matchC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matchK :: Pat -&gt; Term -&gt; (Sub -&gt; Maybe ans) -&gt; Maybe ans</a:t>
            </a:r>
          </a:p>
          <a:p>
            <a:pPr>
              <a:lnSpc>
                <a:spcPct val="80000"/>
              </a:lnSpc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matchK (Pint n) (Int m) k =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if n==m then k(Just[]) else Nothing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matchK (Ppair p q) (Pair x y) k =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matchK p x (\ xs -&gt;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matchK q y (\ ys -&gt;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k(xs .&amp;. ys)))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matchK (Pvar s) x k = k(Just[(s,x)])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matchK (Por p q) x k =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case matchK p x id of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 Nothing -&gt; matchK q x k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 other -&gt; k other</a:t>
            </a:r>
          </a:p>
          <a:p>
            <a:pPr>
              <a:lnSpc>
                <a:spcPct val="80000"/>
              </a:lnSpc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400"/>
              <a:t>Note the pattern here of "catching" a possible local failure,  and then picking up where that left off</a:t>
            </a:r>
          </a:p>
        </p:txBody>
      </p:sp>
      <p:sp>
        <p:nvSpPr>
          <p:cNvPr id="336900" name="AutoShape 4"/>
          <p:cNvSpPr>
            <a:spLocks/>
          </p:cNvSpPr>
          <p:nvPr/>
        </p:nvSpPr>
        <p:spPr bwMode="auto">
          <a:xfrm>
            <a:off x="6372225" y="3990975"/>
            <a:ext cx="1857375" cy="504825"/>
          </a:xfrm>
          <a:prstGeom prst="borderCallout2">
            <a:avLst>
              <a:gd name="adj1" fmla="val 22644"/>
              <a:gd name="adj2" fmla="val -4102"/>
              <a:gd name="adj3" fmla="val 22644"/>
              <a:gd name="adj4" fmla="val -56241"/>
              <a:gd name="adj5" fmla="val 35847"/>
              <a:gd name="adj6" fmla="val -1169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/>
            <a:r>
              <a:rPr lang="en-US" sz="1400">
                <a:latin typeface="Arial Narrow" pitchFamily="34" charset="0"/>
              </a:rPr>
              <a:t>Note the intermediate id continuation</a:t>
            </a: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5562600" y="4724400"/>
            <a:ext cx="2362200" cy="501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1400">
                <a:latin typeface="Arial Narrow" pitchFamily="34" charset="0"/>
              </a:rPr>
              <a:t>Not the ultimate use of the original continuation</a:t>
            </a:r>
          </a:p>
        </p:txBody>
      </p:sp>
      <p:sp>
        <p:nvSpPr>
          <p:cNvPr id="336902" name="Line 6"/>
          <p:cNvSpPr>
            <a:spLocks noChangeShapeType="1"/>
          </p:cNvSpPr>
          <p:nvPr/>
        </p:nvSpPr>
        <p:spPr bwMode="auto">
          <a:xfrm flipH="1" flipV="1">
            <a:off x="5257800" y="4648200"/>
            <a:ext cx="304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3" name="Line 7"/>
          <p:cNvSpPr>
            <a:spLocks noChangeShapeType="1"/>
          </p:cNvSpPr>
          <p:nvPr/>
        </p:nvSpPr>
        <p:spPr bwMode="auto">
          <a:xfrm flipH="1" flipV="1">
            <a:off x="3810000" y="5105400"/>
            <a:ext cx="1752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00388" y="304800"/>
            <a:ext cx="2974975" cy="474663"/>
          </a:xfrm>
        </p:spPr>
        <p:txBody>
          <a:bodyPr/>
          <a:lstStyle/>
          <a:p>
            <a:r>
              <a:rPr lang="en-US"/>
              <a:t>Continuations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function f, of type</a:t>
            </a:r>
          </a:p>
          <a:p>
            <a:pPr lvl="1"/>
            <a:r>
              <a:rPr lang="en-US" dirty="0"/>
              <a:t>f :: a -&gt; b -&gt; c</a:t>
            </a:r>
          </a:p>
          <a:p>
            <a:pPr lvl="1"/>
            <a:endParaRPr lang="en-US" dirty="0"/>
          </a:p>
          <a:p>
            <a:r>
              <a:rPr lang="en-US" dirty="0"/>
              <a:t>Its continuation style is</a:t>
            </a:r>
          </a:p>
          <a:p>
            <a:pPr lvl="1"/>
            <a:r>
              <a:rPr lang="en-US" dirty="0"/>
              <a:t> f :: a -&gt; b -&gt; (c -&gt; </a:t>
            </a:r>
            <a:r>
              <a:rPr lang="en-US" dirty="0" err="1"/>
              <a:t>ans</a:t>
            </a:r>
            <a:r>
              <a:rPr lang="en-US" dirty="0"/>
              <a:t>) -&gt; </a:t>
            </a:r>
            <a:r>
              <a:rPr lang="en-US" dirty="0" err="1"/>
              <a:t>ans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allows the user to control the flow of control in the program. A program in continuation passing style (CPS) has all functions in this style.</a:t>
            </a:r>
          </a:p>
          <a:p>
            <a:pPr lvl="1"/>
            <a:r>
              <a:rPr lang="en-US" dirty="0"/>
              <a:t>e.g.  (+)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-&gt;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ans</a:t>
            </a:r>
            <a:r>
              <a:rPr lang="en-US" dirty="0"/>
              <a:t>) -&gt; </a:t>
            </a:r>
            <a:r>
              <a:rPr lang="en-US" dirty="0" err="1"/>
              <a:t>ans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01938" y="304800"/>
            <a:ext cx="3579812" cy="474663"/>
          </a:xfrm>
        </p:spPr>
        <p:txBody>
          <a:bodyPr/>
          <a:lstStyle/>
          <a:p>
            <a:r>
              <a:rPr lang="en-US"/>
              <a:t>Catch and Throw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throw :: a -&gt; Cont a a</a:t>
            </a:r>
          </a:p>
          <a:p>
            <a:pPr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throw x = Cont(\ k -&gt; x)</a:t>
            </a:r>
          </a:p>
          <a:p>
            <a:pPr>
              <a:lnSpc>
                <a:spcPct val="80000"/>
              </a:lnSpc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catch :: Cont a a -&gt; Cont b a</a:t>
            </a:r>
          </a:p>
          <a:p>
            <a:pPr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catch (Cont f) = Cont g</a:t>
            </a:r>
          </a:p>
          <a:p>
            <a:pPr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  where g k = k(f id)</a:t>
            </a:r>
          </a:p>
          <a:p>
            <a:pPr>
              <a:lnSpc>
                <a:spcPct val="80000"/>
              </a:lnSpc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400"/>
              <a:t>Throw causes the current computation to be abandonned. </a:t>
            </a:r>
            <a:r>
              <a:rPr lang="en-US" sz="2400" b="1">
                <a:latin typeface="Courier New" pitchFamily="49" charset="0"/>
              </a:rPr>
              <a:t>(catch x)</a:t>
            </a:r>
            <a:r>
              <a:rPr lang="en-US" sz="2400"/>
              <a:t> runs </a:t>
            </a:r>
            <a:r>
              <a:rPr lang="en-US" sz="2400" b="1">
                <a:latin typeface="Courier New" pitchFamily="49" charset="0"/>
              </a:rPr>
              <a:t>x</a:t>
            </a:r>
            <a:r>
              <a:rPr lang="en-US" sz="2400"/>
              <a:t> in a new continuation and then applies the continuation to the result.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2400" b="1">
                <a:latin typeface="Courier New" pitchFamily="49" charset="0"/>
              </a:rPr>
              <a:t>(catch x) == x</a:t>
            </a:r>
            <a:r>
              <a:rPr lang="en-US" sz="2400"/>
              <a:t>  when  </a:t>
            </a:r>
            <a:r>
              <a:rPr lang="en-US" sz="2400" b="1">
                <a:latin typeface="Courier New" pitchFamily="49" charset="0"/>
              </a:rPr>
              <a:t>x</a:t>
            </a:r>
            <a:r>
              <a:rPr lang="en-US" sz="2400"/>
              <a:t>  does not throw.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5" y="304800"/>
            <a:ext cx="4824413" cy="474663"/>
          </a:xfrm>
        </p:spPr>
        <p:txBody>
          <a:bodyPr/>
          <a:lstStyle/>
          <a:p>
            <a:r>
              <a:rPr lang="en-US"/>
              <a:t>Match in monadic style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914400"/>
            <a:ext cx="71628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matchK2 :: Pat -&gt; Term -&gt; Cont Sub Sub</a:t>
            </a: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matchK2 (Pint n) (Int m) = 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if n==m then return(Just[]) 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     else throw Nothing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matchK2 (Ppair p q) (Pair x y) =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do { a &lt;- matchK2 p x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; b &lt;- matchK2 q y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; return(a .&amp;. b) }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matchK2 (Pvar s) x = return(Just[(s,x)])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matchK2 (Por p q) x =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do { a &lt;- catch(matchK2 p x)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; case a of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    Nothing -&gt; matchK2 q x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    other -&gt; return other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63813" y="304800"/>
            <a:ext cx="4054475" cy="474663"/>
          </a:xfrm>
        </p:spPr>
        <p:txBody>
          <a:bodyPr/>
          <a:lstStyle/>
          <a:p>
            <a:r>
              <a:rPr lang="en-US"/>
              <a:t>Interpreters in CPS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066800"/>
            <a:ext cx="71628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data Exp = Var String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    | Lam String Exp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    | App Exp Exp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    | Num Int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    | Op (Int -&gt; Int -&gt; Int) Exp Exp</a:t>
            </a: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data V = Fun (V -&gt; (V -&gt; V) -&gt; V)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       | N Int</a:t>
            </a: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plus,times,minus :: Exp -&gt; Exp -&gt; Exp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plus x y = Op (+) x y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times x y = Op (*) x y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minus x y = Op (-) x y</a:t>
            </a:r>
          </a:p>
          <a:p>
            <a:pPr>
              <a:lnSpc>
                <a:spcPct val="80000"/>
              </a:lnSpc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b="1">
                <a:latin typeface="Courier New" pitchFamily="49" charset="0"/>
              </a:rPr>
              <a:t>extend :: Eq a =&gt; (a -&gt; b) -&gt; b -&gt; a -&gt; a -&gt; b</a:t>
            </a:r>
          </a:p>
          <a:p>
            <a:pPr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extend env v a b = if a==b then v else env 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2488" y="304800"/>
            <a:ext cx="2393950" cy="474663"/>
          </a:xfrm>
        </p:spPr>
        <p:txBody>
          <a:bodyPr/>
          <a:lstStyle/>
          <a:p>
            <a:r>
              <a:rPr lang="en-US"/>
              <a:t>Eval in CPS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19200"/>
            <a:ext cx="7842250" cy="4800600"/>
          </a:xfrm>
        </p:spPr>
        <p:txBody>
          <a:bodyPr/>
          <a:lstStyle/>
          <a:p>
            <a:r>
              <a:rPr lang="en-US" sz="2000" b="1">
                <a:latin typeface="Courier New" pitchFamily="49" charset="0"/>
              </a:rPr>
              <a:t>eval :: (String -&gt; V) -&gt; Exp -&gt; (V -&gt; V) -&gt; V</a:t>
            </a:r>
          </a:p>
          <a:p>
            <a:r>
              <a:rPr lang="en-US" sz="2000" b="1">
                <a:latin typeface="Courier New" pitchFamily="49" charset="0"/>
              </a:rPr>
              <a:t>eval env (Var s) k = k(env s)</a:t>
            </a:r>
          </a:p>
          <a:p>
            <a:r>
              <a:rPr lang="en-US" sz="2000" b="1">
                <a:latin typeface="Courier New" pitchFamily="49" charset="0"/>
              </a:rPr>
              <a:t>eval env (App x y) k =</a:t>
            </a:r>
          </a:p>
          <a:p>
            <a:r>
              <a:rPr lang="en-US" sz="2000" b="1">
                <a:latin typeface="Courier New" pitchFamily="49" charset="0"/>
              </a:rPr>
              <a:t>   eval env x (\ (Fun f) -&gt; </a:t>
            </a:r>
          </a:p>
          <a:p>
            <a:r>
              <a:rPr lang="en-US" sz="2000" b="1">
                <a:latin typeface="Courier New" pitchFamily="49" charset="0"/>
              </a:rPr>
              <a:t>   eval env y (\ z -&gt; </a:t>
            </a:r>
          </a:p>
          <a:p>
            <a:r>
              <a:rPr lang="en-US" sz="2000" b="1">
                <a:latin typeface="Courier New" pitchFamily="49" charset="0"/>
              </a:rPr>
              <a:t>   f z k))</a:t>
            </a:r>
          </a:p>
          <a:p>
            <a:r>
              <a:rPr lang="en-US" sz="2000" b="1">
                <a:latin typeface="Courier New" pitchFamily="49" charset="0"/>
              </a:rPr>
              <a:t>eval env (Lam s x) k =</a:t>
            </a:r>
          </a:p>
          <a:p>
            <a:r>
              <a:rPr lang="en-US" sz="2000" b="1">
                <a:latin typeface="Courier New" pitchFamily="49" charset="0"/>
              </a:rPr>
              <a:t>   k(Fun (\ v k2 -&gt; eval (extend env v s) x k2))</a:t>
            </a:r>
          </a:p>
          <a:p>
            <a:r>
              <a:rPr lang="en-US" sz="2000" b="1">
                <a:latin typeface="Courier New" pitchFamily="49" charset="0"/>
              </a:rPr>
              <a:t>eval env (Num n) k = k(N n)</a:t>
            </a:r>
          </a:p>
          <a:p>
            <a:r>
              <a:rPr lang="en-US" sz="2000" b="1">
                <a:latin typeface="Courier New" pitchFamily="49" charset="0"/>
              </a:rPr>
              <a:t>eval env (Op f x y) k =</a:t>
            </a:r>
          </a:p>
          <a:p>
            <a:r>
              <a:rPr lang="en-US" sz="2000" b="1">
                <a:latin typeface="Courier New" pitchFamily="49" charset="0"/>
              </a:rPr>
              <a:t>   eval env x (\ (N a) -&gt; </a:t>
            </a:r>
          </a:p>
          <a:p>
            <a:r>
              <a:rPr lang="en-US" sz="2000" b="1">
                <a:latin typeface="Courier New" pitchFamily="49" charset="0"/>
              </a:rPr>
              <a:t>   eval env y (\ (N b) -&gt; </a:t>
            </a:r>
          </a:p>
          <a:p>
            <a:r>
              <a:rPr lang="en-US" sz="2000" b="1">
                <a:latin typeface="Courier New" pitchFamily="49" charset="0"/>
              </a:rPr>
              <a:t>   k (N(f a b))))</a:t>
            </a:r>
          </a:p>
          <a:p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0" y="304800"/>
            <a:ext cx="4425950" cy="474663"/>
          </a:xfrm>
        </p:spPr>
        <p:txBody>
          <a:bodyPr/>
          <a:lstStyle/>
          <a:p>
            <a:r>
              <a:rPr lang="en-US"/>
              <a:t>Eval in monadic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type C x = Cont U x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data U = Fun2 (U -&gt; C U)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 | N2 Int</a:t>
            </a:r>
          </a:p>
          <a:p>
            <a:pPr>
              <a:lnSpc>
                <a:spcPct val="80000"/>
              </a:lnSpc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eval2 :: (String -&gt; U) -&gt; Exp -&gt; C U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eval2 env (Var s) = return(env s)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eval2 env (App f x) =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do { Fun2 g &lt;- eval2 env x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; y &lt;- eval2 env x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; g y }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eval2 env (Lam s x) = 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return(Fun2(\ v -&gt; eval2 (extend env v s) x))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eval2 env (Op f x y) =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do { N2 a &lt;- eval2 env x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; N2 b &lt;- eval2 env y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; return(N2(f a b)) }</a:t>
            </a:r>
          </a:p>
          <a:p>
            <a:pPr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eval2 env (Num n) = return(N2 n)</a:t>
            </a:r>
          </a:p>
        </p:txBody>
      </p:sp>
      <p:sp>
        <p:nvSpPr>
          <p:cNvPr id="342020" name="AutoShape 4"/>
          <p:cNvSpPr>
            <a:spLocks noChangeArrowheads="1"/>
          </p:cNvSpPr>
          <p:nvPr/>
        </p:nvSpPr>
        <p:spPr bwMode="auto">
          <a:xfrm>
            <a:off x="4495800" y="990600"/>
            <a:ext cx="3657600" cy="685800"/>
          </a:xfrm>
          <a:prstGeom prst="wedgeRoundRectCallout">
            <a:avLst>
              <a:gd name="adj1" fmla="val -60417"/>
              <a:gd name="adj2" fmla="val 31481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/>
            <a:r>
              <a:rPr lang="en-US" sz="1800">
                <a:latin typeface="Arial Narrow" pitchFamily="34" charset="0"/>
              </a:rPr>
              <a:t>Note that the value datatype (U) must be expressed  using the monad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738" y="304800"/>
            <a:ext cx="5027612" cy="685800"/>
          </a:xfrm>
        </p:spPr>
        <p:txBody>
          <a:bodyPr/>
          <a:lstStyle/>
          <a:p>
            <a:r>
              <a:rPr lang="en-US" sz="2400"/>
              <a:t>CPS is good when the language </a:t>
            </a:r>
            <a:br>
              <a:rPr lang="en-US" sz="2400"/>
            </a:br>
            <a:r>
              <a:rPr lang="en-US" sz="2400"/>
              <a:t>has fancy control structures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19200"/>
            <a:ext cx="7613650" cy="4800600"/>
          </a:xfrm>
        </p:spPr>
        <p:txBody>
          <a:bodyPr/>
          <a:lstStyle/>
          <a:p>
            <a:r>
              <a:rPr lang="en-US" sz="1800" b="1">
                <a:latin typeface="Courier New" pitchFamily="49" charset="0"/>
              </a:rPr>
              <a:t>data Exp = Var String</a:t>
            </a:r>
          </a:p>
          <a:p>
            <a:r>
              <a:rPr lang="en-US" sz="1800" b="1">
                <a:latin typeface="Courier New" pitchFamily="49" charset="0"/>
              </a:rPr>
              <a:t>         | Lam String Exp</a:t>
            </a:r>
          </a:p>
          <a:p>
            <a:r>
              <a:rPr lang="en-US" sz="1800" b="1">
                <a:latin typeface="Courier New" pitchFamily="49" charset="0"/>
              </a:rPr>
              <a:t>         | App Exp Exp</a:t>
            </a:r>
          </a:p>
          <a:p>
            <a:r>
              <a:rPr lang="en-US" sz="1800" b="1">
                <a:latin typeface="Courier New" pitchFamily="49" charset="0"/>
              </a:rPr>
              <a:t>         | Num Int</a:t>
            </a:r>
          </a:p>
          <a:p>
            <a:r>
              <a:rPr lang="en-US" sz="1800" b="1">
                <a:latin typeface="Courier New" pitchFamily="49" charset="0"/>
              </a:rPr>
              <a:t>         | Op (Int -&gt; Int -&gt; Int) Exp Exp</a:t>
            </a:r>
          </a:p>
          <a:p>
            <a:r>
              <a:rPr lang="en-US" sz="1800" b="1">
                <a:latin typeface="Courier New" pitchFamily="49" charset="0"/>
              </a:rPr>
              <a:t>         | Raise Exp</a:t>
            </a:r>
          </a:p>
          <a:p>
            <a:r>
              <a:rPr lang="en-US" sz="1800" b="1">
                <a:latin typeface="Courier New" pitchFamily="49" charset="0"/>
              </a:rPr>
              <a:t>         | Handle Exp Exp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type C3 x = Cont W x</a:t>
            </a:r>
          </a:p>
          <a:p>
            <a:r>
              <a:rPr lang="en-US" sz="1800" b="1">
                <a:latin typeface="Courier New" pitchFamily="49" charset="0"/>
              </a:rPr>
              <a:t>data W = Fun3 (W -&gt; C3 W)</a:t>
            </a:r>
          </a:p>
          <a:p>
            <a:r>
              <a:rPr lang="en-US" sz="1800" b="1">
                <a:latin typeface="Courier New" pitchFamily="49" charset="0"/>
              </a:rPr>
              <a:t>       | N3 Int</a:t>
            </a:r>
          </a:p>
          <a:p>
            <a:r>
              <a:rPr lang="en-US" sz="1800" b="1">
                <a:latin typeface="Courier New" pitchFamily="49" charset="0"/>
              </a:rPr>
              <a:t>       | Err W</a:t>
            </a:r>
          </a:p>
          <a:p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33400"/>
            <a:ext cx="784225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eval3 :: (String -&gt; W) -&gt; Exp -&gt; C3 W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eval3 env (Var s) = return(env s)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eval3 env (App f x) =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do { Fun3 g &lt;- eval3 env x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; y &lt;- eval3 env x; g y }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eval3 env (Lam s x) =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return(Fun3(\ v -&gt; eval3 (extend env v s) x))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eval3 env (Op f x y) =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do { N3 a &lt;- eval3 env x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; N3 b &lt;- eval3 env y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; return(N3(f a b)) }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eval3 env (Num n) = return(N3 n)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eval3 env (Raise e) =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do { x &lt;- eval3 env e; throw(Err x) }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eval3 env (Handle x y) =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do { x &lt;- catch (eval3 env x)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; case x of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   Err v -&gt; do { Fun3 g &lt;- eval3 env y; g v }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   v -&gt; return v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6450" y="304800"/>
            <a:ext cx="2486025" cy="474663"/>
          </a:xfrm>
        </p:spPr>
        <p:txBody>
          <a:bodyPr/>
          <a:lstStyle/>
          <a:p>
            <a:r>
              <a:rPr lang="en-US"/>
              <a:t>Lists in CPS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latin typeface="Courier New" pitchFamily="49" charset="0"/>
              </a:rPr>
              <a:t>-- old (direct) style</a:t>
            </a:r>
          </a:p>
          <a:p>
            <a:r>
              <a:rPr lang="en-US" sz="2000" b="1">
                <a:latin typeface="Courier New" pitchFamily="49" charset="0"/>
              </a:rPr>
              <a:t>append [] xs = xs</a:t>
            </a:r>
          </a:p>
          <a:p>
            <a:r>
              <a:rPr lang="en-US" sz="2000" b="1">
                <a:latin typeface="Courier New" pitchFamily="49" charset="0"/>
              </a:rPr>
              <a:t>append (y:ys) xs = y : (append ys xs)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-- CPS style</a:t>
            </a:r>
          </a:p>
          <a:p>
            <a:r>
              <a:rPr lang="en-US" sz="2000" b="1">
                <a:latin typeface="Courier New" pitchFamily="49" charset="0"/>
              </a:rPr>
              <a:t>consC :: a -&gt; [a] -&gt; ([a] -&gt; ans) -&gt; ans</a:t>
            </a:r>
          </a:p>
          <a:p>
            <a:r>
              <a:rPr lang="en-US" sz="2000" b="1">
                <a:latin typeface="Courier New" pitchFamily="49" charset="0"/>
              </a:rPr>
              <a:t>consC x xs k = k(x:xs)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appendC :: [a] -&gt; [a] -&gt; ([a] -&gt; ans) -&gt; ans</a:t>
            </a:r>
          </a:p>
          <a:p>
            <a:r>
              <a:rPr lang="en-US" sz="2000" b="1">
                <a:latin typeface="Courier New" pitchFamily="49" charset="0"/>
              </a:rPr>
              <a:t>appendC [] xs k = k xs</a:t>
            </a:r>
          </a:p>
          <a:p>
            <a:r>
              <a:rPr lang="en-US" sz="2000" b="1">
                <a:latin typeface="Courier New" pitchFamily="49" charset="0"/>
              </a:rPr>
              <a:t>appendC (y:ys) xs k = </a:t>
            </a:r>
          </a:p>
          <a:p>
            <a:r>
              <a:rPr lang="en-US" sz="2000" b="1">
                <a:latin typeface="Courier New" pitchFamily="49" charset="0"/>
              </a:rPr>
              <a:t>    appendC ys xs (\ zs -&gt; consC y zs k)</a:t>
            </a:r>
          </a:p>
          <a:p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5350" y="304800"/>
            <a:ext cx="4857750" cy="474663"/>
          </a:xfrm>
        </p:spPr>
        <p:txBody>
          <a:bodyPr/>
          <a:lstStyle/>
          <a:p>
            <a:r>
              <a:rPr lang="en-US"/>
              <a:t>Flattening Trees in CPS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latin typeface="Courier New" pitchFamily="49" charset="0"/>
              </a:rPr>
              <a:t>data Tree a = Tip a | Fork (Tree a) (Tree a)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-- direct style</a:t>
            </a:r>
          </a:p>
          <a:p>
            <a:r>
              <a:rPr lang="en-US" sz="2000" b="1">
                <a:latin typeface="Courier New" pitchFamily="49" charset="0"/>
              </a:rPr>
              <a:t>flat :: Tree a -&gt; [a]</a:t>
            </a:r>
          </a:p>
          <a:p>
            <a:r>
              <a:rPr lang="en-US" sz="2000" b="1">
                <a:latin typeface="Courier New" pitchFamily="49" charset="0"/>
              </a:rPr>
              <a:t>flat (Tip x) = x : []</a:t>
            </a:r>
          </a:p>
          <a:p>
            <a:r>
              <a:rPr lang="en-US" sz="2000" b="1">
                <a:latin typeface="Courier New" pitchFamily="49" charset="0"/>
              </a:rPr>
              <a:t>flat (Fork x y) = flat x ++ flat y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-- CPS style</a:t>
            </a:r>
          </a:p>
          <a:p>
            <a:r>
              <a:rPr lang="en-US" sz="2000" b="1">
                <a:latin typeface="Courier New" pitchFamily="49" charset="0"/>
              </a:rPr>
              <a:t>flatC :: Tree a -&gt; ([a] -&gt; ans) -&gt; ans</a:t>
            </a:r>
          </a:p>
          <a:p>
            <a:r>
              <a:rPr lang="en-US" sz="2000" b="1">
                <a:latin typeface="Courier New" pitchFamily="49" charset="0"/>
              </a:rPr>
              <a:t>flatC (Tip x) k = consC x [] k</a:t>
            </a:r>
          </a:p>
          <a:p>
            <a:r>
              <a:rPr lang="en-US" sz="2000" b="1">
                <a:latin typeface="Courier New" pitchFamily="49" charset="0"/>
              </a:rPr>
              <a:t>flatC (Fork x y) k = </a:t>
            </a:r>
          </a:p>
          <a:p>
            <a:r>
              <a:rPr lang="en-US" sz="2000" b="1">
                <a:latin typeface="Courier New" pitchFamily="49" charset="0"/>
              </a:rPr>
              <a:t>    flatC y (\ zs -&gt; </a:t>
            </a:r>
          </a:p>
          <a:p>
            <a:r>
              <a:rPr lang="en-US" sz="2000" b="1">
                <a:latin typeface="Courier New" pitchFamily="49" charset="0"/>
              </a:rPr>
              <a:t>    flatC x (\ ws -&gt; appendC ws zs k))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447800" y="5257800"/>
            <a:ext cx="6400800" cy="838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541" name="AutoShape 5"/>
          <p:cNvSpPr>
            <a:spLocks noChangeArrowheads="1"/>
          </p:cNvSpPr>
          <p:nvPr/>
        </p:nvSpPr>
        <p:spPr bwMode="auto">
          <a:xfrm>
            <a:off x="7010400" y="4648200"/>
            <a:ext cx="1371600" cy="533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/>
            <a:r>
              <a:rPr lang="en-US" sz="1200">
                <a:latin typeface="Arial" charset="0"/>
              </a:rPr>
              <a:t>Remember this pattern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2675" y="304800"/>
            <a:ext cx="4481513" cy="474663"/>
          </a:xfrm>
        </p:spPr>
        <p:txBody>
          <a:bodyPr/>
          <a:lstStyle/>
          <a:p>
            <a:r>
              <a:rPr lang="en-US"/>
              <a:t>What’s this good for?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Is it efficient?</a:t>
            </a:r>
          </a:p>
          <a:p>
            <a:endParaRPr lang="en-US" sz="2400"/>
          </a:p>
          <a:p>
            <a:pPr lvl="1"/>
            <a:r>
              <a:rPr lang="en-US" sz="2000" b="1">
                <a:latin typeface="Courier New" pitchFamily="49" charset="0"/>
              </a:rPr>
              <a:t>tree1 = Fork (Fork (Tip 1) (Tip 2))</a:t>
            </a:r>
          </a:p>
          <a:p>
            <a:pPr lvl="1"/>
            <a:r>
              <a:rPr lang="en-US" sz="2000" b="1">
                <a:latin typeface="Courier New" pitchFamily="49" charset="0"/>
              </a:rPr>
              <a:t>             (Fork (Tip 3) (Tip 4))</a:t>
            </a:r>
          </a:p>
          <a:p>
            <a:pPr lvl="1"/>
            <a:endParaRPr lang="en-US" sz="2000" b="1">
              <a:latin typeface="Courier New" pitchFamily="49" charset="0"/>
            </a:endParaRPr>
          </a:p>
          <a:p>
            <a:pPr lvl="1"/>
            <a:r>
              <a:rPr lang="en-US" sz="2000" b="1">
                <a:latin typeface="Courier New" pitchFamily="49" charset="0"/>
              </a:rPr>
              <a:t>double 0 x = x</a:t>
            </a:r>
          </a:p>
          <a:p>
            <a:pPr lvl="1"/>
            <a:r>
              <a:rPr lang="en-US" sz="2000" b="1">
                <a:latin typeface="Courier New" pitchFamily="49" charset="0"/>
              </a:rPr>
              <a:t>double n x = double (n-1) (Fork x x)</a:t>
            </a:r>
          </a:p>
          <a:p>
            <a:endParaRPr lang="en-US" sz="2400" b="1">
              <a:latin typeface="Courier New" pitchFamily="49" charset="0"/>
            </a:endParaRPr>
          </a:p>
          <a:p>
            <a:r>
              <a:rPr lang="en-US" sz="2400"/>
              <a:t>Try both versions on some big trees</a:t>
            </a:r>
          </a:p>
          <a:p>
            <a:endParaRPr lang="en-US" sz="2400"/>
          </a:p>
          <a:p>
            <a:pPr lvl="1"/>
            <a:r>
              <a:rPr lang="en-US" sz="2000" b="1">
                <a:latin typeface="Courier New" pitchFamily="49" charset="0"/>
              </a:rPr>
              <a:t>ex1 = length(flat (double 14 tree1))</a:t>
            </a:r>
          </a:p>
          <a:p>
            <a:pPr lvl="1"/>
            <a:r>
              <a:rPr lang="en-US" sz="2000" b="1">
                <a:latin typeface="Courier New" pitchFamily="49" charset="0"/>
              </a:rPr>
              <a:t>ex2 = length(flatC (double 14 tree1) id)</a:t>
            </a:r>
          </a:p>
        </p:txBody>
      </p:sp>
      <p:sp>
        <p:nvSpPr>
          <p:cNvPr id="322564" name="AutoShape 4"/>
          <p:cNvSpPr>
            <a:spLocks noChangeArrowheads="1"/>
          </p:cNvSpPr>
          <p:nvPr/>
        </p:nvSpPr>
        <p:spPr bwMode="auto">
          <a:xfrm>
            <a:off x="6172200" y="3810000"/>
            <a:ext cx="2286000" cy="609600"/>
          </a:xfrm>
          <a:prstGeom prst="wedgeRoundRectCallout">
            <a:avLst>
              <a:gd name="adj1" fmla="val -45625"/>
              <a:gd name="adj2" fmla="val 129949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/>
            <a:r>
              <a:rPr lang="en-US" sz="1600">
                <a:latin typeface="Arial" charset="0"/>
              </a:rPr>
              <a:t>How many nodes in this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6925" y="304800"/>
            <a:ext cx="2501900" cy="474663"/>
          </a:xfrm>
        </p:spPr>
        <p:txBody>
          <a:bodyPr/>
          <a:lstStyle/>
          <a:p>
            <a:r>
              <a:rPr lang="en-US"/>
              <a:t>Test results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19200"/>
            <a:ext cx="7918450" cy="4800600"/>
          </a:xfrm>
        </p:spPr>
        <p:txBody>
          <a:bodyPr/>
          <a:lstStyle/>
          <a:p>
            <a:pPr lvl="1"/>
            <a:r>
              <a:rPr lang="en-US" sz="1600" b="1">
                <a:latin typeface="Courier New" pitchFamily="49" charset="0"/>
              </a:rPr>
              <a:t>Main&gt; :set +s</a:t>
            </a:r>
          </a:p>
          <a:p>
            <a:pPr lvl="1"/>
            <a:r>
              <a:rPr lang="en-US" sz="1600" b="1">
                <a:latin typeface="Courier New" pitchFamily="49" charset="0"/>
              </a:rPr>
              <a:t>Main&gt; ex1</a:t>
            </a:r>
          </a:p>
          <a:p>
            <a:pPr lvl="1"/>
            <a:r>
              <a:rPr lang="en-US" sz="1600" b="1">
                <a:latin typeface="Courier New" pitchFamily="49" charset="0"/>
              </a:rPr>
              <a:t>65536</a:t>
            </a:r>
          </a:p>
          <a:p>
            <a:pPr lvl="1"/>
            <a:r>
              <a:rPr lang="en-US" sz="1600" b="1">
                <a:latin typeface="Courier New" pitchFamily="49" charset="0"/>
              </a:rPr>
              <a:t>(1179828 reductions, 2359677 cells, 10 garbage collections)</a:t>
            </a:r>
          </a:p>
          <a:p>
            <a:pPr lvl="1"/>
            <a:r>
              <a:rPr lang="en-US" sz="1600" b="1">
                <a:latin typeface="Courier New" pitchFamily="49" charset="0"/>
              </a:rPr>
              <a:t>Main&gt; ex2</a:t>
            </a:r>
          </a:p>
          <a:p>
            <a:pPr lvl="1"/>
            <a:r>
              <a:rPr lang="en-US" sz="1600" b="1">
                <a:latin typeface="Courier New" pitchFamily="49" charset="0"/>
              </a:rPr>
              <a:t>65536</a:t>
            </a:r>
          </a:p>
          <a:p>
            <a:pPr lvl="1"/>
            <a:r>
              <a:rPr lang="en-US" sz="1600" b="1">
                <a:latin typeface="Courier New" pitchFamily="49" charset="0"/>
              </a:rPr>
              <a:t>(2425002 reductions, 5505325 cells, 34 garbage collections)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/>
              <a:t>Clearly the continuation example uses more resources! </a:t>
            </a:r>
          </a:p>
          <a:p>
            <a:r>
              <a:rPr lang="en-US"/>
              <a:t>Why use it?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3025" y="304800"/>
            <a:ext cx="3956050" cy="474663"/>
          </a:xfrm>
        </p:spPr>
        <p:txBody>
          <a:bodyPr/>
          <a:lstStyle/>
          <a:p>
            <a:r>
              <a:rPr lang="en-US"/>
              <a:t>Advantages of CPS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1219200"/>
            <a:ext cx="761365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Use continuations for explicit control of control flow</a:t>
            </a:r>
          </a:p>
          <a:p>
            <a:pPr>
              <a:lnSpc>
                <a:spcPct val="80000"/>
              </a:lnSpc>
            </a:pPr>
            <a:r>
              <a:rPr lang="en-US" sz="2400"/>
              <a:t>Consider a function   </a:t>
            </a:r>
          </a:p>
          <a:p>
            <a:pPr lvl="1">
              <a:lnSpc>
                <a:spcPct val="70000"/>
              </a:lnSpc>
            </a:pPr>
            <a:r>
              <a:rPr lang="en-US" sz="1600" b="1">
                <a:latin typeface="Courier New" pitchFamily="49" charset="0"/>
              </a:rPr>
              <a:t>prefix :: (a -&gt; Bool) -&gt; [a] -&gt; Maybe[a]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(prefix p xs)</a:t>
            </a:r>
            <a:r>
              <a:rPr lang="en-US" sz="2400"/>
              <a:t>  returns the longest prefix of xs, ys such that </a:t>
            </a:r>
          </a:p>
          <a:p>
            <a:pPr lvl="1">
              <a:lnSpc>
                <a:spcPct val="70000"/>
              </a:lnSpc>
            </a:pPr>
            <a:r>
              <a:rPr lang="en-US" sz="1800" b="1">
                <a:latin typeface="Courier New" pitchFamily="49" charset="0"/>
              </a:rPr>
              <a:t>(all p ys) &amp;&amp; </a:t>
            </a:r>
          </a:p>
          <a:p>
            <a:pPr lvl="1">
              <a:lnSpc>
                <a:spcPct val="70000"/>
              </a:lnSpc>
            </a:pPr>
            <a:r>
              <a:rPr lang="en-US" sz="1800" b="1">
                <a:latin typeface="Courier New" pitchFamily="49" charset="0"/>
              </a:rPr>
              <a:t>not(p (head (drop (length ys) xs)))</a:t>
            </a:r>
          </a:p>
          <a:p>
            <a:pPr>
              <a:lnSpc>
                <a:spcPct val="80000"/>
              </a:lnSpc>
            </a:pPr>
            <a:r>
              <a:rPr lang="en-US" sz="2400"/>
              <a:t> I.e. the next element does not have the property p. Return nothing if all elements meet p.</a:t>
            </a:r>
          </a:p>
          <a:p>
            <a:pPr lvl="1">
              <a:lnSpc>
                <a:spcPct val="70000"/>
              </a:lnSpc>
            </a:pPr>
            <a:r>
              <a:rPr lang="en-US" sz="2000" b="1">
                <a:latin typeface="Courier New" pitchFamily="49" charset="0"/>
              </a:rPr>
              <a:t>ex3 = prefix even [2,4,6,5,2,4,8]</a:t>
            </a:r>
          </a:p>
          <a:p>
            <a:pPr lvl="1">
              <a:lnSpc>
                <a:spcPct val="70000"/>
              </a:lnSpc>
            </a:pPr>
            <a:endParaRPr lang="en-US" sz="2000" b="1">
              <a:latin typeface="Courier New" pitchFamily="49" charset="0"/>
            </a:endParaRPr>
          </a:p>
          <a:p>
            <a:pPr lvl="1">
              <a:lnSpc>
                <a:spcPct val="70000"/>
              </a:lnSpc>
            </a:pPr>
            <a:r>
              <a:rPr lang="en-US" sz="2000" b="1">
                <a:latin typeface="Courier New" pitchFamily="49" charset="0"/>
              </a:rPr>
              <a:t>Main&gt; ex3</a:t>
            </a:r>
          </a:p>
          <a:p>
            <a:pPr lvl="1">
              <a:lnSpc>
                <a:spcPct val="70000"/>
              </a:lnSpc>
            </a:pPr>
            <a:r>
              <a:rPr lang="en-US" sz="2000" b="1">
                <a:latin typeface="Courier New" pitchFamily="49" charset="0"/>
              </a:rPr>
              <a:t>Just [2,4,6]</a:t>
            </a:r>
          </a:p>
          <a:p>
            <a:pPr lvl="1">
              <a:lnSpc>
                <a:spcPct val="70000"/>
              </a:lnSpc>
            </a:pPr>
            <a:endParaRPr lang="en-US" sz="2000" b="1">
              <a:latin typeface="Courier New" pitchFamily="49" charset="0"/>
            </a:endParaRPr>
          </a:p>
          <a:p>
            <a:pPr lvl="1">
              <a:lnSpc>
                <a:spcPct val="70000"/>
              </a:lnSpc>
            </a:pPr>
            <a:r>
              <a:rPr lang="en-US" sz="2000" b="1">
                <a:latin typeface="Courier New" pitchFamily="49" charset="0"/>
              </a:rPr>
              <a:t>ex4 = prefix even [2,4,6,8,10,12,14]</a:t>
            </a:r>
          </a:p>
          <a:p>
            <a:pPr lvl="1">
              <a:lnSpc>
                <a:spcPct val="70000"/>
              </a:lnSpc>
            </a:pPr>
            <a:endParaRPr lang="en-US" sz="2000" b="1">
              <a:latin typeface="Courier New" pitchFamily="49" charset="0"/>
            </a:endParaRPr>
          </a:p>
          <a:p>
            <a:pPr lvl="1">
              <a:lnSpc>
                <a:spcPct val="70000"/>
              </a:lnSpc>
            </a:pPr>
            <a:r>
              <a:rPr lang="en-US" sz="2000" b="1">
                <a:latin typeface="Courier New" pitchFamily="49" charset="0"/>
              </a:rPr>
              <a:t>Main&gt; ex4</a:t>
            </a:r>
          </a:p>
          <a:p>
            <a:pPr lvl="1">
              <a:lnSpc>
                <a:spcPct val="70000"/>
              </a:lnSpc>
            </a:pPr>
            <a:r>
              <a:rPr lang="en-US" sz="2000" b="1">
                <a:latin typeface="Courier New" pitchFamily="49" charset="0"/>
              </a:rPr>
              <a:t>Nothing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200" y="304800"/>
            <a:ext cx="1146175" cy="474663"/>
          </a:xfrm>
        </p:spPr>
        <p:txBody>
          <a:bodyPr/>
          <a:lstStyle/>
          <a:p>
            <a:r>
              <a:rPr lang="en-US"/>
              <a:t>Code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b="1">
                <a:latin typeface="Courier New" pitchFamily="49" charset="0"/>
              </a:rPr>
              <a:t>prefix :: (a -&gt; Bool) -&gt; [a] -&gt; Maybe [a]</a:t>
            </a:r>
          </a:p>
          <a:p>
            <a:pPr lvl="1"/>
            <a:r>
              <a:rPr lang="en-US" sz="1800" b="1">
                <a:latin typeface="Courier New" pitchFamily="49" charset="0"/>
              </a:rPr>
              <a:t>prefix p [] = Nothing</a:t>
            </a:r>
          </a:p>
          <a:p>
            <a:pPr lvl="1"/>
            <a:r>
              <a:rPr lang="en-US" sz="1800" b="1">
                <a:latin typeface="Courier New" pitchFamily="49" charset="0"/>
              </a:rPr>
              <a:t>prefix p (x:xs) = if p x </a:t>
            </a:r>
          </a:p>
          <a:p>
            <a:pPr lvl="1"/>
            <a:r>
              <a:rPr lang="en-US" sz="1800" b="1">
                <a:latin typeface="Courier New" pitchFamily="49" charset="0"/>
              </a:rPr>
              <a:t>                     then cons x (prefix p xs)</a:t>
            </a:r>
          </a:p>
          <a:p>
            <a:pPr lvl="1"/>
            <a:r>
              <a:rPr lang="en-US" sz="1800" b="1">
                <a:latin typeface="Courier New" pitchFamily="49" charset="0"/>
              </a:rPr>
              <a:t>                     else Just []</a:t>
            </a:r>
          </a:p>
          <a:p>
            <a:pPr lvl="1"/>
            <a:r>
              <a:rPr lang="en-US" sz="1800" b="1">
                <a:latin typeface="Courier New" pitchFamily="49" charset="0"/>
              </a:rPr>
              <a:t>  where cons x Nothing = Nothing</a:t>
            </a:r>
          </a:p>
          <a:p>
            <a:pPr lvl="1"/>
            <a:r>
              <a:rPr lang="en-US" sz="1800" b="1">
                <a:latin typeface="Courier New" pitchFamily="49" charset="0"/>
              </a:rPr>
              <a:t>        cons x (Just xs) = Just(x:xs)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What happens if everything in the list meets p?</a:t>
            </a:r>
          </a:p>
          <a:p>
            <a:pPr>
              <a:buFontTx/>
              <a:buChar char="•"/>
            </a:pPr>
            <a:r>
              <a:rPr lang="en-US"/>
              <a:t>How many calls to cons?</a:t>
            </a:r>
          </a:p>
          <a:p>
            <a:pPr>
              <a:buFontTx/>
              <a:buChar char="•"/>
            </a:pPr>
            <a:r>
              <a:rPr lang="en-US"/>
              <a:t>Can we do better?  Use continuations!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275" y="304800"/>
            <a:ext cx="2751138" cy="474663"/>
          </a:xfrm>
        </p:spPr>
        <p:txBody>
          <a:bodyPr/>
          <a:lstStyle/>
          <a:p>
            <a:r>
              <a:rPr lang="en-US"/>
              <a:t>Prefix in CPS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prefixC :: (a -&gt; Bool) -&gt; [a] -&gt;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     (Maybe [a] -&gt; Maybe ans) -&gt; Maybe ans</a:t>
            </a:r>
          </a:p>
          <a:p>
            <a:pPr>
              <a:lnSpc>
                <a:spcPct val="80000"/>
              </a:lnSpc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prefixC p [] k = Nothing 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prefixC p (x:xs) k =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if p x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 then prefixC p xs (cons x k)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 else k (Just [])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where cons x k (Just xs) = k (Just(x:xs))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  cons x k Nothing = </a:t>
            </a:r>
          </a:p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                 error "This case is never called“</a:t>
            </a:r>
          </a:p>
          <a:p>
            <a:pPr>
              <a:lnSpc>
                <a:spcPct val="80000"/>
              </a:lnSpc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/>
              <a:t>How many times is cons called if p is never false?</a:t>
            </a:r>
          </a:p>
          <a:p>
            <a:pPr>
              <a:lnSpc>
                <a:spcPct val="80000"/>
              </a:lnSpc>
            </a:pPr>
            <a:r>
              <a:rPr lang="en-US" sz="1800"/>
              <a:t>The continuation denotes normal control flow, by never using it we can short circuit the normal flow!</a:t>
            </a:r>
          </a:p>
        </p:txBody>
      </p:sp>
      <p:sp>
        <p:nvSpPr>
          <p:cNvPr id="326660" name="AutoShape 4"/>
          <p:cNvSpPr>
            <a:spLocks noChangeArrowheads="1"/>
          </p:cNvSpPr>
          <p:nvPr/>
        </p:nvSpPr>
        <p:spPr bwMode="auto">
          <a:xfrm>
            <a:off x="4191000" y="1981200"/>
            <a:ext cx="2438400" cy="533400"/>
          </a:xfrm>
          <a:prstGeom prst="wedgeRoundRectCallout">
            <a:avLst>
              <a:gd name="adj1" fmla="val -42579"/>
              <a:gd name="adj2" fmla="val 80060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/>
            <a:r>
              <a:rPr lang="en-US" sz="1800">
                <a:latin typeface="Tahoma" pitchFamily="34" charset="0"/>
              </a:rPr>
              <a:t>Note the discarded continuation!</a:t>
            </a:r>
          </a:p>
          <a:p>
            <a:pPr marL="285750" indent="-285750" algn="ctr"/>
            <a:endParaRPr lang="en-US">
              <a:latin typeface="Tahoma" pitchFamily="34" charset="0"/>
            </a:endParaRPr>
          </a:p>
        </p:txBody>
      </p:sp>
      <p:sp>
        <p:nvSpPr>
          <p:cNvPr id="326661" name="AutoShape 5"/>
          <p:cNvSpPr>
            <a:spLocks noChangeArrowheads="1"/>
          </p:cNvSpPr>
          <p:nvPr/>
        </p:nvSpPr>
        <p:spPr bwMode="auto">
          <a:xfrm>
            <a:off x="4724400" y="2819400"/>
            <a:ext cx="2895600" cy="381000"/>
          </a:xfrm>
          <a:prstGeom prst="wedgeRoundRectCallout">
            <a:avLst>
              <a:gd name="adj1" fmla="val -25000"/>
              <a:gd name="adj2" fmla="val 120833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/>
            <a:r>
              <a:rPr lang="en-US" sz="1800">
                <a:latin typeface="Tahoma" pitchFamily="34" charset="0"/>
              </a:rPr>
              <a:t>prefixC is tail recursive!</a:t>
            </a:r>
          </a:p>
          <a:p>
            <a:pPr marL="285750" indent="-285750" algn="ctr"/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3E0BF7"/>
      </a:folHlink>
    </a:clrScheme>
    <a:fontScheme name="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Pages>10</Pages>
  <Words>2630</Words>
  <Application>Microsoft Office PowerPoint</Application>
  <PresentationFormat>Custom</PresentationFormat>
  <Paragraphs>373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</vt:lpstr>
      <vt:lpstr>Tahoma</vt:lpstr>
      <vt:lpstr>Arial</vt:lpstr>
      <vt:lpstr>Courier New</vt:lpstr>
      <vt:lpstr>Arial Narrow</vt:lpstr>
      <vt:lpstr>Bookshelf Symbol 2</vt:lpstr>
      <vt:lpstr>slides</vt:lpstr>
      <vt:lpstr>Advanced Functional Programming</vt:lpstr>
      <vt:lpstr>Continuations</vt:lpstr>
      <vt:lpstr>Lists in CPS</vt:lpstr>
      <vt:lpstr>Flattening Trees in CPS</vt:lpstr>
      <vt:lpstr>What’s this good for?</vt:lpstr>
      <vt:lpstr>Test results</vt:lpstr>
      <vt:lpstr>Advantages of CPS</vt:lpstr>
      <vt:lpstr>Code</vt:lpstr>
      <vt:lpstr>Prefix in CPS</vt:lpstr>
      <vt:lpstr>Style</vt:lpstr>
      <vt:lpstr>The continuation monad</vt:lpstr>
      <vt:lpstr>Prfefix in Monadic style</vt:lpstr>
      <vt:lpstr>Pattern Matching</vt:lpstr>
      <vt:lpstr>Match function</vt:lpstr>
      <vt:lpstr>Example tests</vt:lpstr>
      <vt:lpstr>Match in CPS</vt:lpstr>
      <vt:lpstr>Two continuations</vt:lpstr>
      <vt:lpstr>Tests</vt:lpstr>
      <vt:lpstr>Fixing matchC</vt:lpstr>
      <vt:lpstr>Catch and Throw</vt:lpstr>
      <vt:lpstr>Match in monadic style</vt:lpstr>
      <vt:lpstr>Interpreters in CPS</vt:lpstr>
      <vt:lpstr>Eval in CPS</vt:lpstr>
      <vt:lpstr>Eval in monadic style</vt:lpstr>
      <vt:lpstr>CPS is good when the language  has fancy control structures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and Formal Languages</dc:title>
  <dc:creator>David Maier</dc:creator>
  <cp:keywords>course notes</cp:keywords>
  <dc:description>for winter 1996</dc:description>
  <cp:lastModifiedBy>sheard</cp:lastModifiedBy>
  <cp:revision>379</cp:revision>
  <cp:lastPrinted>1999-01-02T23:49:50Z</cp:lastPrinted>
  <dcterms:created xsi:type="dcterms:W3CDTF">1996-01-02T20:01:19Z</dcterms:created>
  <dcterms:modified xsi:type="dcterms:W3CDTF">2014-05-29T16:56:48Z</dcterms:modified>
</cp:coreProperties>
</file>