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8" r:id="rId6"/>
    <p:sldId id="275" r:id="rId7"/>
    <p:sldId id="277" r:id="rId8"/>
    <p:sldId id="279" r:id="rId9"/>
    <p:sldId id="280" r:id="rId10"/>
    <p:sldId id="282" r:id="rId11"/>
    <p:sldId id="276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57" r:id="rId25"/>
    <p:sldId id="265" r:id="rId26"/>
    <p:sldId id="266" r:id="rId27"/>
    <p:sldId id="271" r:id="rId28"/>
    <p:sldId id="258" r:id="rId29"/>
    <p:sldId id="295" r:id="rId30"/>
    <p:sldId id="267" r:id="rId31"/>
    <p:sldId id="268" r:id="rId32"/>
    <p:sldId id="259" r:id="rId33"/>
    <p:sldId id="269" r:id="rId34"/>
    <p:sldId id="263" r:id="rId35"/>
    <p:sldId id="261" r:id="rId36"/>
    <p:sldId id="296" r:id="rId37"/>
    <p:sldId id="29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90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BCE32-0E85-48B2-943F-754A82C527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60452-B37B-47B2-B4D9-A00D58278C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F24E1-E709-4AAD-85FA-CD6F5109F2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5F1E60-0745-4650-9030-757E82C74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BA8A2-339D-43D9-98CD-D589880B94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C32FE-6A9C-4A44-95A2-B5B7F9BEB4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91F40-15E4-4361-B5DC-35BC1707FD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7E5B7-08CF-46A8-BFCE-C2A44E265D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6B338-F40D-4268-8D6F-F995A0B64D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6E582-5FFA-46B9-A666-BC6DA29FA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24BD9-63B0-4CAE-A4C1-1FF1509E5E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05E85-559C-4C7B-8C6E-47BABA87C9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9D69C8-0380-412D-AD63-C451095FF28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ghc/docs/latest/html/users_guide/profiling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Functional Programming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Profiling in GHC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5130225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Looks quadratic (or worse) to me.</a:t>
            </a:r>
            <a:endParaRPr lang="en-US" sz="3200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762000"/>
            <a:ext cx="64865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Use GHC profiling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ghc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-auto-all  --make  sort0.hs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[1 of 1] Compiling Main             ( sort0.hs, sort0.o )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Linking sort0.exe ...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 ./sort0.exe +RTS -p -RTS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 = 2500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The last element of the sort is: 2500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</a:rPr>
              <a:t>edit </a:t>
            </a:r>
            <a:r>
              <a:rPr lang="en-US" dirty="0" smtClean="0">
                <a:latin typeface="Courier New" pitchFamily="49" charset="0"/>
              </a:rPr>
              <a:t>sort1.prof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640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Mon May 05 11:38 2014 Time and Allocation Profiling Report  (Final)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   sort0.exe +RTS -p -RTS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total time  =        5.91 </a:t>
            </a:r>
            <a:r>
              <a:rPr lang="en-US" sz="1200" dirty="0" err="1" smtClean="0">
                <a:latin typeface="Courier New" pitchFamily="49" charset="0"/>
              </a:rPr>
              <a:t>secs</a:t>
            </a:r>
            <a:r>
              <a:rPr lang="en-US" sz="1200" dirty="0" smtClean="0">
                <a:latin typeface="Courier New" pitchFamily="49" charset="0"/>
              </a:rPr>
              <a:t>   (5911 ticks @ 1000 us, 1 processor)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total 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r>
              <a:rPr lang="en-US" sz="1200" dirty="0" smtClean="0">
                <a:latin typeface="Courier New" pitchFamily="49" charset="0"/>
              </a:rPr>
              <a:t> = 2,010,526,712 bytes  (excludes profiling overheads)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COST CENTRE MODULE    %time %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larger      Main       60.9   99.5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smaller     Main       38.8    0.0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                                                       individual     inherited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COST CENTRE     MODULE                     no.     entries  %time %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r>
              <a:rPr lang="en-US" sz="1200" dirty="0" smtClean="0">
                <a:latin typeface="Courier New" pitchFamily="49" charset="0"/>
              </a:rPr>
              <a:t>   %time %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MAIN            </a:t>
            </a:r>
            <a:r>
              <a:rPr lang="en-US" sz="1200" dirty="0" err="1" smtClean="0">
                <a:latin typeface="Courier New" pitchFamily="49" charset="0"/>
              </a:rPr>
              <a:t>MAIN</a:t>
            </a:r>
            <a:r>
              <a:rPr lang="en-US" sz="1200" dirty="0" smtClean="0">
                <a:latin typeface="Courier New" pitchFamily="49" charset="0"/>
              </a:rPr>
              <a:t>                        37           0    0.0    0.0   100.0  100.0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</a:t>
            </a:r>
            <a:r>
              <a:rPr lang="en-US" sz="1200" dirty="0" err="1" smtClean="0">
                <a:latin typeface="Courier New" pitchFamily="49" charset="0"/>
              </a:rPr>
              <a:t>GHC.IO.Encoding.CodePage</a:t>
            </a:r>
            <a:r>
              <a:rPr lang="en-US" sz="1200" dirty="0" smtClean="0">
                <a:latin typeface="Courier New" pitchFamily="49" charset="0"/>
              </a:rPr>
              <a:t>    59           0    0.0    0.0     0.0    0.0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</a:t>
            </a:r>
            <a:r>
              <a:rPr lang="en-US" sz="1200" dirty="0" err="1" smtClean="0">
                <a:latin typeface="Courier New" pitchFamily="49" charset="0"/>
              </a:rPr>
              <a:t>GHC.IO.Encoding</a:t>
            </a:r>
            <a:r>
              <a:rPr lang="en-US" sz="1200" dirty="0" smtClean="0">
                <a:latin typeface="Courier New" pitchFamily="49" charset="0"/>
              </a:rPr>
              <a:t>             56           0    0.0    0.0     0.0    0.0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</a:t>
            </a:r>
            <a:r>
              <a:rPr lang="en-US" sz="1200" dirty="0" err="1" smtClean="0">
                <a:latin typeface="Courier New" pitchFamily="49" charset="0"/>
              </a:rPr>
              <a:t>GHC.IO.Handle.FD</a:t>
            </a:r>
            <a:r>
              <a:rPr lang="en-US" sz="1200" dirty="0" smtClean="0">
                <a:latin typeface="Courier New" pitchFamily="49" charset="0"/>
              </a:rPr>
              <a:t>            51           0    0.0    0.0     0.0    0.0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Main                        44           0    0.0    0.0   100.0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</a:rPr>
              <a:t>xs</a:t>
            </a:r>
            <a:r>
              <a:rPr lang="en-US" sz="1200" dirty="0" smtClean="0">
                <a:latin typeface="Courier New" pitchFamily="49" charset="0"/>
              </a:rPr>
              <a:t>            Main                        78           1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n             Main                        75           1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main          </a:t>
            </a:r>
            <a:r>
              <a:rPr lang="en-US" sz="1200" dirty="0" err="1" smtClean="0">
                <a:latin typeface="Courier New" pitchFamily="49" charset="0"/>
              </a:rPr>
              <a:t>Main</a:t>
            </a:r>
            <a:r>
              <a:rPr lang="en-US" sz="1200" dirty="0" smtClean="0">
                <a:latin typeface="Courier New" pitchFamily="49" charset="0"/>
              </a:rPr>
              <a:t>                        74           1    0.0    0.0   100.0  100.0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</a:rPr>
              <a:t>main.l</a:t>
            </a:r>
            <a:r>
              <a:rPr lang="en-US" sz="1200" dirty="0" smtClean="0">
                <a:latin typeface="Courier New" pitchFamily="49" charset="0"/>
              </a:rPr>
              <a:t>       Main                        76           1    0.0    0.0   100.0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</a:rPr>
              <a:t>quik</a:t>
            </a:r>
            <a:r>
              <a:rPr lang="en-US" sz="1200" dirty="0" smtClean="0">
                <a:latin typeface="Courier New" pitchFamily="49" charset="0"/>
              </a:rPr>
              <a:t>        Main                        77       40001    0.1    0.1    99.9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quik.large</a:t>
            </a:r>
            <a:r>
              <a:rPr lang="en-US" sz="1200" dirty="0" smtClean="0">
                <a:latin typeface="Courier New" pitchFamily="49" charset="0"/>
              </a:rPr>
              <a:t> Main                        82       20000    0.0    0.0    60.9   99.6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larger    Main                        83    62577496   60.9   99.5    60.9   99.5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quik.small</a:t>
            </a:r>
            <a:r>
              <a:rPr lang="en-US" sz="1200" dirty="0" smtClean="0">
                <a:latin typeface="Courier New" pitchFamily="49" charset="0"/>
              </a:rPr>
              <a:t> Main                        80       20000    0.0    0.0    38.8    0.1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smaller   Main                        81    62577496   38.8    0.0    38.8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merge      Main                        79      134991    0.2    0.2     0.2    0.2</a:t>
            </a:r>
            <a:endParaRPr lang="en-US" sz="1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Try for finer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merge 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merge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[]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merge (x:xs) (y:ys) | x&lt;y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x (merge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(y:ys))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merge (x:xs) (y:ys) = add1 y (merge (x:xs)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add1 x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x:xs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add2 x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x:xs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smaller x [] = []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smaller x (y:ys) =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if x&gt;y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then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 (smaller 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else smaller 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larger x [] = []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larger x (y:ys) =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if x&lt;=y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then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add2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 (larger 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else larger 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640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Mon May 05 11:42 2014 Time and Allocation Profiling Report  (Final)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   sort1.exe +RTS -p -RTS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total time  =        1.76 </a:t>
            </a:r>
            <a:r>
              <a:rPr lang="en-US" sz="1200" dirty="0" err="1" smtClean="0">
                <a:latin typeface="Courier New" pitchFamily="49" charset="0"/>
              </a:rPr>
              <a:t>secs</a:t>
            </a:r>
            <a:r>
              <a:rPr lang="en-US" sz="1200" dirty="0" smtClean="0">
                <a:latin typeface="Courier New" pitchFamily="49" charset="0"/>
              </a:rPr>
              <a:t>   (1763 ticks @ 1000 us, 1 processor)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total 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r>
              <a:rPr lang="en-US" sz="1200" dirty="0" smtClean="0">
                <a:latin typeface="Courier New" pitchFamily="49" charset="0"/>
              </a:rPr>
              <a:t> = 505,286,712 bytes  (excludes profiling overheads)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COST CENTRE MODULE    %time %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larger      Main       65.2   99.1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smaller     Main       34.2    0.1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                                                       individual     inherited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COST CENTRE     MODULE                     no.     entries  %time %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r>
              <a:rPr lang="en-US" sz="1200" dirty="0" smtClean="0">
                <a:latin typeface="Courier New" pitchFamily="49" charset="0"/>
              </a:rPr>
              <a:t>   %time %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MAIN            </a:t>
            </a:r>
            <a:r>
              <a:rPr lang="en-US" sz="1200" dirty="0" err="1" smtClean="0">
                <a:latin typeface="Courier New" pitchFamily="49" charset="0"/>
              </a:rPr>
              <a:t>MAIN</a:t>
            </a:r>
            <a:r>
              <a:rPr lang="en-US" sz="1200" dirty="0" smtClean="0">
                <a:latin typeface="Courier New" pitchFamily="49" charset="0"/>
              </a:rPr>
              <a:t>                        37           0    0.1    0.0   100.0  100.0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</a:t>
            </a:r>
            <a:r>
              <a:rPr lang="en-US" sz="1200" dirty="0" err="1" smtClean="0">
                <a:latin typeface="Courier New" pitchFamily="49" charset="0"/>
              </a:rPr>
              <a:t>GHC.IO.Encoding.CodePage</a:t>
            </a:r>
            <a:r>
              <a:rPr lang="en-US" sz="1200" dirty="0" smtClean="0">
                <a:latin typeface="Courier New" pitchFamily="49" charset="0"/>
              </a:rPr>
              <a:t>    59           0    0.0    0.0     0.0    0.0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</a:t>
            </a:r>
            <a:r>
              <a:rPr lang="en-US" sz="1200" dirty="0" err="1" smtClean="0">
                <a:latin typeface="Courier New" pitchFamily="49" charset="0"/>
              </a:rPr>
              <a:t>GHC.IO.Encoding</a:t>
            </a:r>
            <a:r>
              <a:rPr lang="en-US" sz="1200" dirty="0" smtClean="0">
                <a:latin typeface="Courier New" pitchFamily="49" charset="0"/>
              </a:rPr>
              <a:t>             56           0    0.0    0.0     0.0    0.0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</a:t>
            </a:r>
            <a:r>
              <a:rPr lang="en-US" sz="1200" dirty="0" err="1" smtClean="0">
                <a:latin typeface="Courier New" pitchFamily="49" charset="0"/>
              </a:rPr>
              <a:t>GHC.IO.Handle.FD</a:t>
            </a:r>
            <a:r>
              <a:rPr lang="en-US" sz="1200" dirty="0" smtClean="0">
                <a:latin typeface="Courier New" pitchFamily="49" charset="0"/>
              </a:rPr>
              <a:t>            51           0    0.0    0.0     0.0    0.0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Main                        44           0    0.0    0.0    99.9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</a:rPr>
              <a:t>xs</a:t>
            </a:r>
            <a:r>
              <a:rPr lang="en-US" sz="1200" dirty="0" smtClean="0">
                <a:latin typeface="Courier New" pitchFamily="49" charset="0"/>
              </a:rPr>
              <a:t>            Main                        78           1    0.0    0.1     0.0    0.1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n             Main                        75           1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main          </a:t>
            </a:r>
            <a:r>
              <a:rPr lang="en-US" sz="1200" dirty="0" err="1" smtClean="0">
                <a:latin typeface="Courier New" pitchFamily="49" charset="0"/>
              </a:rPr>
              <a:t>Main</a:t>
            </a:r>
            <a:r>
              <a:rPr lang="en-US" sz="1200" dirty="0" smtClean="0">
                <a:latin typeface="Courier New" pitchFamily="49" charset="0"/>
              </a:rPr>
              <a:t>                        74           1    0.0    0.0    99.9   99.9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</a:rPr>
              <a:t>main.l</a:t>
            </a:r>
            <a:r>
              <a:rPr lang="en-US" sz="1200" dirty="0" smtClean="0">
                <a:latin typeface="Courier New" pitchFamily="49" charset="0"/>
              </a:rPr>
              <a:t>       Main                        76           1    0.0    0.0    99.9   99.9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</a:rPr>
              <a:t>quik</a:t>
            </a:r>
            <a:r>
              <a:rPr lang="en-US" sz="1200" dirty="0" smtClean="0">
                <a:latin typeface="Courier New" pitchFamily="49" charset="0"/>
              </a:rPr>
              <a:t>        Main                        77       20001    0.1    0.2    99.9   99.9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quik.large</a:t>
            </a:r>
            <a:r>
              <a:rPr lang="en-US" sz="1200" dirty="0" smtClean="0">
                <a:latin typeface="Courier New" pitchFamily="49" charset="0"/>
              </a:rPr>
              <a:t> Main                        82       10000    0.0    0.1    65.2   99.1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larger    Main                        83    15663746   65.2   99.1    65.2   99.1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 add2     Main                        84    15643750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quik.small</a:t>
            </a:r>
            <a:r>
              <a:rPr lang="en-US" sz="1200" dirty="0" smtClean="0">
                <a:latin typeface="Courier New" pitchFamily="49" charset="0"/>
              </a:rPr>
              <a:t> Main                        80       10000    0.0    0.1    34.2    0.1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smaller   Main                        81    15663746   34.2    0.1    34.2    0.1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 add2     Main                        85        9996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merge      Main                        79       67491    0.5    0.5     0.5    0.5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add1      Main                        86       </a:t>
            </a: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47491 </a:t>
            </a:r>
            <a:r>
              <a:rPr lang="en-US" sz="1200" dirty="0" smtClean="0">
                <a:latin typeface="Courier New" pitchFamily="49" charset="0"/>
              </a:rPr>
              <a:t>   0.0    0.0     0.0    0.0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calls to add1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merge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merge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[]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merge (x:xs) (y:ys) | x&lt;y =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(merge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(y:ys))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merge (x:xs) (y:ys) = add1 y (merge (x:xs)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quik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[] = []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quik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[x] = [x]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quik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(x:xs) =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merge (merge small [x]) large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where small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quik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(smaller x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large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quik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(larger x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quik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[] = []</a:t>
            </a: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quik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[x] = [x]</a:t>
            </a: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quik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(x:xs) = merge small (x:large)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where small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quik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(smaller x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large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quik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(larger x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640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Mon May 05 11:45 2014 Time and Allocation Profiling Report  (Final)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   sort2.exe +RTS -p -RTS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total time  =        1.64 </a:t>
            </a:r>
            <a:r>
              <a:rPr lang="en-US" sz="1200" dirty="0" err="1" smtClean="0">
                <a:latin typeface="Courier New" pitchFamily="49" charset="0"/>
              </a:rPr>
              <a:t>secs</a:t>
            </a:r>
            <a:r>
              <a:rPr lang="en-US" sz="1200" dirty="0" smtClean="0">
                <a:latin typeface="Courier New" pitchFamily="49" charset="0"/>
              </a:rPr>
              <a:t>   (1637 ticks @ 1000 us, 1 processor)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	total 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r>
              <a:rPr lang="en-US" sz="1200" dirty="0" smtClean="0">
                <a:latin typeface="Courier New" pitchFamily="49" charset="0"/>
              </a:rPr>
              <a:t> = 503,166,952 bytes  (excludes profiling overheads)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COST CENTRE MODULE    %time %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larger      Main       60.8   99.5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smaller     Main       38.9    0.1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                                                       individual     inherited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COST CENTRE     MODULE                     no.     entries  %time %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r>
              <a:rPr lang="en-US" sz="1200" dirty="0" smtClean="0">
                <a:latin typeface="Courier New" pitchFamily="49" charset="0"/>
              </a:rPr>
              <a:t>   %time %</a:t>
            </a:r>
            <a:r>
              <a:rPr lang="en-US" sz="1200" dirty="0" err="1" smtClean="0">
                <a:latin typeface="Courier New" pitchFamily="49" charset="0"/>
              </a:rPr>
              <a:t>alloc</a:t>
            </a: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MAIN            </a:t>
            </a:r>
            <a:r>
              <a:rPr lang="en-US" sz="1200" dirty="0" err="1" smtClean="0">
                <a:latin typeface="Courier New" pitchFamily="49" charset="0"/>
              </a:rPr>
              <a:t>MAIN</a:t>
            </a:r>
            <a:r>
              <a:rPr lang="en-US" sz="1200" dirty="0" smtClean="0">
                <a:latin typeface="Courier New" pitchFamily="49" charset="0"/>
              </a:rPr>
              <a:t>                        37           0    0.0    0.0   100.0  100.0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</a:t>
            </a:r>
            <a:r>
              <a:rPr lang="en-US" sz="1200" dirty="0" err="1" smtClean="0">
                <a:latin typeface="Courier New" pitchFamily="49" charset="0"/>
              </a:rPr>
              <a:t>GHC.IO.Encoding.CodePage</a:t>
            </a:r>
            <a:r>
              <a:rPr lang="en-US" sz="1200" dirty="0" smtClean="0">
                <a:latin typeface="Courier New" pitchFamily="49" charset="0"/>
              </a:rPr>
              <a:t>    59           0    0.0    0.0     0.0    0.0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</a:t>
            </a:r>
            <a:r>
              <a:rPr lang="en-US" sz="1200" dirty="0" err="1" smtClean="0">
                <a:latin typeface="Courier New" pitchFamily="49" charset="0"/>
              </a:rPr>
              <a:t>GHC.IO.Encoding</a:t>
            </a:r>
            <a:r>
              <a:rPr lang="en-US" sz="1200" dirty="0" smtClean="0">
                <a:latin typeface="Courier New" pitchFamily="49" charset="0"/>
              </a:rPr>
              <a:t>             56           0    0.0    0.0     0.0    0.0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</a:t>
            </a:r>
            <a:r>
              <a:rPr lang="en-US" sz="1200" dirty="0" err="1" smtClean="0">
                <a:latin typeface="Courier New" pitchFamily="49" charset="0"/>
              </a:rPr>
              <a:t>GHC.IO.Handle.FD</a:t>
            </a:r>
            <a:r>
              <a:rPr lang="en-US" sz="1200" dirty="0" smtClean="0">
                <a:latin typeface="Courier New" pitchFamily="49" charset="0"/>
              </a:rPr>
              <a:t>            51           0    0.0    0.0     0.0    0.0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CAF            Main                        44           0    0.0    0.0   100.0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</a:rPr>
              <a:t>xs</a:t>
            </a:r>
            <a:r>
              <a:rPr lang="en-US" sz="1200" dirty="0" smtClean="0">
                <a:latin typeface="Courier New" pitchFamily="49" charset="0"/>
              </a:rPr>
              <a:t>            Main                        78           1    0.0    0.1     0.0    0.1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n             Main                        75           1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main          </a:t>
            </a:r>
            <a:r>
              <a:rPr lang="en-US" sz="1200" dirty="0" err="1" smtClean="0">
                <a:latin typeface="Courier New" pitchFamily="49" charset="0"/>
              </a:rPr>
              <a:t>Main</a:t>
            </a:r>
            <a:r>
              <a:rPr lang="en-US" sz="1200" dirty="0" smtClean="0">
                <a:latin typeface="Courier New" pitchFamily="49" charset="0"/>
              </a:rPr>
              <a:t>                        74           1    0.1    0.0   100.0   99.9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</a:rPr>
              <a:t>main.l</a:t>
            </a:r>
            <a:r>
              <a:rPr lang="en-US" sz="1200" dirty="0" smtClean="0">
                <a:latin typeface="Courier New" pitchFamily="49" charset="0"/>
              </a:rPr>
              <a:t>       Main                        76           1    0.0    0.0    99.9   99.9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</a:rPr>
              <a:t>quik</a:t>
            </a:r>
            <a:r>
              <a:rPr lang="en-US" sz="1200" dirty="0" smtClean="0">
                <a:latin typeface="Courier New" pitchFamily="49" charset="0"/>
              </a:rPr>
              <a:t>        Main                        77       20001    0.1    0.1    99.9   99.9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quik.large</a:t>
            </a:r>
            <a:r>
              <a:rPr lang="en-US" sz="1200" dirty="0" smtClean="0">
                <a:latin typeface="Courier New" pitchFamily="49" charset="0"/>
              </a:rPr>
              <a:t> Main                        82       10000    0.1    0.1    60.9   99.5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larger    Main                        83    15663746   60.8   99.5    60.8   99.5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 add2     Main                        84    </a:t>
            </a: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15643750 </a:t>
            </a:r>
            <a:r>
              <a:rPr lang="en-US" sz="1200" dirty="0" smtClean="0">
                <a:latin typeface="Courier New" pitchFamily="49" charset="0"/>
              </a:rPr>
              <a:t>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</a:t>
            </a:r>
            <a:r>
              <a:rPr lang="en-US" sz="1200" dirty="0" err="1" smtClean="0">
                <a:latin typeface="Courier New" pitchFamily="49" charset="0"/>
              </a:rPr>
              <a:t>quik.small</a:t>
            </a:r>
            <a:r>
              <a:rPr lang="en-US" sz="1200" dirty="0" smtClean="0">
                <a:latin typeface="Courier New" pitchFamily="49" charset="0"/>
              </a:rPr>
              <a:t> Main                        80       10000    0.0    0.1    38.9    0.1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smaller   Main                        81    15663746   38.9    0.1    38.9    0.1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 add2     Main                        85        </a:t>
            </a: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9996</a:t>
            </a:r>
            <a:r>
              <a:rPr lang="en-US" sz="1200" dirty="0" smtClean="0">
                <a:latin typeface="Courier New" pitchFamily="49" charset="0"/>
              </a:rPr>
              <a:t>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merge      Main                        79       19996    0.0    0.1     0.0    0.1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 pitchFamily="49" charset="0"/>
              </a:rPr>
              <a:t>      add1      Main                        86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</a:rPr>
              <a:t>9996</a:t>
            </a:r>
            <a:r>
              <a:rPr lang="en-US" sz="1200" dirty="0" smtClean="0">
                <a:latin typeface="Courier New" pitchFamily="49" charset="0"/>
              </a:rPr>
              <a:t>    0.0    0.0     0.0    0.0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not the algorithm!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the data</a:t>
            </a:r>
          </a:p>
          <a:p>
            <a:r>
              <a:rPr lang="en-US" dirty="0" smtClean="0"/>
              <a:t>N=8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,2,3,4,5,6,7,8,</a:t>
            </a:r>
            <a:r>
              <a:rPr lang="en-US" dirty="0" smtClean="0">
                <a:solidFill>
                  <a:srgbClr val="7030A0"/>
                </a:solidFill>
              </a:rPr>
              <a:t>1,2,3,4,5,6,7,8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B050"/>
                </a:solidFill>
              </a:rPr>
              <a:t>1,2,3,4,5,6,7,8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CCFF"/>
                </a:solidFill>
              </a:rPr>
              <a:t>1,2,3,4,5,6,7,8</a:t>
            </a:r>
            <a:r>
              <a:rPr lang="en-US" dirty="0" smtClean="0"/>
              <a:t>,1,2,3,4,5,6,7,8]</a:t>
            </a:r>
          </a:p>
          <a:p>
            <a:endParaRPr lang="en-US" dirty="0"/>
          </a:p>
          <a:p>
            <a:r>
              <a:rPr lang="en-US" dirty="0" smtClean="0"/>
              <a:t>Well. Maybe it is the algorithm</a:t>
            </a:r>
          </a:p>
          <a:p>
            <a:r>
              <a:rPr lang="en-US" dirty="0" smtClean="0"/>
              <a:t>Choose randomly, or try another approach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 [] = []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 [x] = [x]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merge2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zs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where m = n `div` 2 - 1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ys,zs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splitAt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merge2 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merge2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[]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merge2 (x:xs) (y:ys) 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| x&lt;y = x : merge2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(y:ys)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merge2 (x:xs) (y:ys) = y : merge2 (x:xs)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GHC Profiling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GHC compiler has extensive support for profiling.</a:t>
            </a:r>
          </a:p>
          <a:p>
            <a:r>
              <a:rPr lang="en-US" dirty="0"/>
              <a:t>Links to documentation </a:t>
            </a:r>
          </a:p>
          <a:p>
            <a:pPr lvl="1"/>
            <a:r>
              <a:rPr lang="en-US" sz="1800" dirty="0">
                <a:hlinkClick r:id="rId2"/>
              </a:rPr>
              <a:t>http://www.haskell.org/ghc/docs/latest/html/users_guide/profiling.html</a:t>
            </a:r>
            <a:r>
              <a:rPr lang="en-US" sz="1800" dirty="0"/>
              <a:t> </a:t>
            </a:r>
          </a:p>
          <a:p>
            <a:pPr lvl="1"/>
            <a:endParaRPr lang="en-US" sz="1800" dirty="0"/>
          </a:p>
          <a:p>
            <a:r>
              <a:rPr lang="en-US" dirty="0"/>
              <a:t>GHC can perform two kinds of profiling</a:t>
            </a:r>
          </a:p>
          <a:p>
            <a:pPr lvl="1"/>
            <a:r>
              <a:rPr lang="en-US" sz="3200" dirty="0"/>
              <a:t>time profiling</a:t>
            </a:r>
          </a:p>
          <a:p>
            <a:pPr lvl="1"/>
            <a:r>
              <a:rPr lang="en-US" sz="3200" dirty="0"/>
              <a:t>space profiling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6096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ghc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-auto-all  --make  sort3.hs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[1 of 1] Compiling Main             ( sort3.hs, sort3.o 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Linking sort3.exe ...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sheard@freya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/d/work/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sheard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/Courses/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AdvancedFP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/web/code/profiling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$ ./sort3.exe +RTS -p -RTS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 = 8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It doesn’t terminate, so ^C</a:t>
            </a:r>
            <a:endParaRPr lang="en-US" sz="2400" b="1" dirty="0">
              <a:solidFill>
                <a:srgbClr val="C00000"/>
              </a:solidFill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640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	Mon May 05 11:47 2014 Time and Allocation Profiling Report  (Final)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	   sort3.exe +RTS -p -RTS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	total time  =        8.29 </a:t>
            </a:r>
            <a:r>
              <a:rPr lang="en-US" sz="1100" dirty="0" err="1" smtClean="0">
                <a:latin typeface="Courier New" pitchFamily="49" charset="0"/>
              </a:rPr>
              <a:t>secs</a:t>
            </a:r>
            <a:r>
              <a:rPr lang="en-US" sz="1100" dirty="0" smtClean="0">
                <a:latin typeface="Courier New" pitchFamily="49" charset="0"/>
              </a:rPr>
              <a:t>   (8290 ticks @ 1000 us, 1 processor)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	total </a:t>
            </a:r>
            <a:r>
              <a:rPr lang="en-US" sz="1100" dirty="0" err="1" smtClean="0">
                <a:latin typeface="Courier New" pitchFamily="49" charset="0"/>
              </a:rPr>
              <a:t>alloc</a:t>
            </a:r>
            <a:r>
              <a:rPr lang="en-US" sz="1100" dirty="0" smtClean="0">
                <a:latin typeface="Courier New" pitchFamily="49" charset="0"/>
              </a:rPr>
              <a:t> = 3,515,897,488 bytes  (excludes profiling overheads)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COST CENTRE MODULE    %time %</a:t>
            </a:r>
            <a:r>
              <a:rPr lang="en-US" sz="1100" dirty="0" err="1" smtClean="0">
                <a:latin typeface="Courier New" pitchFamily="49" charset="0"/>
              </a:rPr>
              <a:t>alloc</a:t>
            </a: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err="1" smtClean="0">
                <a:latin typeface="Courier New" pitchFamily="49" charset="0"/>
              </a:rPr>
              <a:t>msort</a:t>
            </a:r>
            <a:r>
              <a:rPr lang="en-US" sz="1100" dirty="0" smtClean="0">
                <a:latin typeface="Courier New" pitchFamily="49" charset="0"/>
              </a:rPr>
              <a:t>       Main       47.3   77.3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err="1" smtClean="0">
                <a:latin typeface="Courier New" pitchFamily="49" charset="0"/>
              </a:rPr>
              <a:t>msort.m</a:t>
            </a:r>
            <a:r>
              <a:rPr lang="en-US" sz="1100" dirty="0" smtClean="0">
                <a:latin typeface="Courier New" pitchFamily="49" charset="0"/>
              </a:rPr>
              <a:t>     Main       34.3   15.9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err="1" smtClean="0">
                <a:latin typeface="Courier New" pitchFamily="49" charset="0"/>
              </a:rPr>
              <a:t>msort</a:t>
            </a:r>
            <a:r>
              <a:rPr lang="en-US" sz="1100" dirty="0" smtClean="0">
                <a:latin typeface="Courier New" pitchFamily="49" charset="0"/>
              </a:rPr>
              <a:t>.(...) Main        6.2    6.8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err="1" smtClean="0">
                <a:latin typeface="Courier New" pitchFamily="49" charset="0"/>
              </a:rPr>
              <a:t>msort.zs</a:t>
            </a:r>
            <a:r>
              <a:rPr lang="en-US" sz="1100" dirty="0" smtClean="0">
                <a:latin typeface="Courier New" pitchFamily="49" charset="0"/>
              </a:rPr>
              <a:t>    Main        4.6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err="1" smtClean="0">
                <a:latin typeface="Courier New" pitchFamily="49" charset="0"/>
              </a:rPr>
              <a:t>msort.ys</a:t>
            </a:r>
            <a:r>
              <a:rPr lang="en-US" sz="1100" dirty="0" smtClean="0">
                <a:latin typeface="Courier New" pitchFamily="49" charset="0"/>
              </a:rPr>
              <a:t>    Main        4.5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merge       Main        2.6    0.0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                                                         individual     inherited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COST CENTRE      MODULE                     no.     entries  %time %</a:t>
            </a:r>
            <a:r>
              <a:rPr lang="en-US" sz="1100" dirty="0" err="1" smtClean="0">
                <a:latin typeface="Courier New" pitchFamily="49" charset="0"/>
              </a:rPr>
              <a:t>alloc</a:t>
            </a:r>
            <a:r>
              <a:rPr lang="en-US" sz="1100" dirty="0" smtClean="0">
                <a:latin typeface="Courier New" pitchFamily="49" charset="0"/>
              </a:rPr>
              <a:t>   %time %</a:t>
            </a:r>
            <a:r>
              <a:rPr lang="en-US" sz="1100" dirty="0" err="1" smtClean="0">
                <a:latin typeface="Courier New" pitchFamily="49" charset="0"/>
              </a:rPr>
              <a:t>alloc</a:t>
            </a: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MAIN             </a:t>
            </a:r>
            <a:r>
              <a:rPr lang="en-US" sz="1100" dirty="0" err="1" smtClean="0">
                <a:latin typeface="Courier New" pitchFamily="49" charset="0"/>
              </a:rPr>
              <a:t>MAIN</a:t>
            </a:r>
            <a:r>
              <a:rPr lang="en-US" sz="1100" dirty="0" smtClean="0">
                <a:latin typeface="Courier New" pitchFamily="49" charset="0"/>
              </a:rPr>
              <a:t>                        37           0    0.0    0.0   100.0  100.0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CAF             </a:t>
            </a:r>
            <a:r>
              <a:rPr lang="en-US" sz="1100" dirty="0" err="1" smtClean="0">
                <a:latin typeface="Courier New" pitchFamily="49" charset="0"/>
              </a:rPr>
              <a:t>GHC.IO.Encoding.CodePage</a:t>
            </a:r>
            <a:r>
              <a:rPr lang="en-US" sz="1100" dirty="0" smtClean="0">
                <a:latin typeface="Courier New" pitchFamily="49" charset="0"/>
              </a:rPr>
              <a:t>    61           0    0.0    0.0     0.0    0.0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CAF             </a:t>
            </a:r>
            <a:r>
              <a:rPr lang="en-US" sz="1100" dirty="0" err="1" smtClean="0">
                <a:latin typeface="Courier New" pitchFamily="49" charset="0"/>
              </a:rPr>
              <a:t>GHC.IO.Encoding</a:t>
            </a:r>
            <a:r>
              <a:rPr lang="en-US" sz="1100" dirty="0" smtClean="0">
                <a:latin typeface="Courier New" pitchFamily="49" charset="0"/>
              </a:rPr>
              <a:t>             58           0    0.0    0.0     0.0    0.0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CAF             </a:t>
            </a:r>
            <a:r>
              <a:rPr lang="en-US" sz="1100" dirty="0" err="1" smtClean="0">
                <a:latin typeface="Courier New" pitchFamily="49" charset="0"/>
              </a:rPr>
              <a:t>GHC.IO.Handle.FD</a:t>
            </a:r>
            <a:r>
              <a:rPr lang="en-US" sz="1100" dirty="0" smtClean="0">
                <a:latin typeface="Courier New" pitchFamily="49" charset="0"/>
              </a:rPr>
              <a:t>            52           0    0.5    0.0     0.5    0.0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CAF             </a:t>
            </a:r>
            <a:r>
              <a:rPr lang="en-US" sz="1100" dirty="0" err="1" smtClean="0">
                <a:latin typeface="Courier New" pitchFamily="49" charset="0"/>
              </a:rPr>
              <a:t>GHC.TopHandler</a:t>
            </a:r>
            <a:r>
              <a:rPr lang="en-US" sz="1100" dirty="0" smtClean="0">
                <a:latin typeface="Courier New" pitchFamily="49" charset="0"/>
              </a:rPr>
              <a:t>              51           0    0.0    0.0     0.0    0.0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CAF             Main                        44           0    0.0    0.0    99.5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</a:rPr>
              <a:t>xs</a:t>
            </a:r>
            <a:r>
              <a:rPr lang="en-US" sz="1100" dirty="0" smtClean="0">
                <a:latin typeface="Courier New" pitchFamily="49" charset="0"/>
              </a:rPr>
              <a:t>             Main                        78           1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n              Main                        75           1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main           </a:t>
            </a:r>
            <a:r>
              <a:rPr lang="en-US" sz="1100" dirty="0" err="1" smtClean="0">
                <a:latin typeface="Courier New" pitchFamily="49" charset="0"/>
              </a:rPr>
              <a:t>Main</a:t>
            </a:r>
            <a:r>
              <a:rPr lang="en-US" sz="1100" dirty="0" smtClean="0">
                <a:latin typeface="Courier New" pitchFamily="49" charset="0"/>
              </a:rPr>
              <a:t>                        74           1    0.0    0.0    99.5  100.0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</a:t>
            </a:r>
            <a:r>
              <a:rPr lang="en-US" sz="1100" dirty="0" err="1" smtClean="0">
                <a:latin typeface="Courier New" pitchFamily="49" charset="0"/>
              </a:rPr>
              <a:t>main.l</a:t>
            </a:r>
            <a:r>
              <a:rPr lang="en-US" sz="1100" dirty="0" smtClean="0">
                <a:latin typeface="Courier New" pitchFamily="49" charset="0"/>
              </a:rPr>
              <a:t>        Main                        76           1    0.0    0.0    99.5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</a:rPr>
              <a:t>msort</a:t>
            </a:r>
            <a:r>
              <a:rPr lang="en-US" sz="1100" dirty="0" smtClean="0">
                <a:latin typeface="Courier New" pitchFamily="49" charset="0"/>
              </a:rPr>
              <a:t>        Main                        77    39952817   47.3   77.3    99.5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</a:rPr>
              <a:t>msort.zs</a:t>
            </a:r>
            <a:r>
              <a:rPr lang="en-US" sz="1100" dirty="0" smtClean="0">
                <a:latin typeface="Courier New" pitchFamily="49" charset="0"/>
              </a:rPr>
              <a:t>    Main                        83    19976406    4.6    0.0     4.6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</a:rPr>
              <a:t>msort.m</a:t>
            </a:r>
            <a:r>
              <a:rPr lang="en-US" sz="1100" dirty="0" smtClean="0">
                <a:latin typeface="Courier New" pitchFamily="49" charset="0"/>
              </a:rPr>
              <a:t>     Main                        82    19976410   34.3   15.9    34.3   15.9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</a:rPr>
              <a:t>msort</a:t>
            </a:r>
            <a:r>
              <a:rPr lang="en-US" sz="1100" dirty="0" smtClean="0">
                <a:latin typeface="Courier New" pitchFamily="49" charset="0"/>
              </a:rPr>
              <a:t>.(...) Main                        81    19976410    6.2    6.8     6.2    6.8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</a:rPr>
              <a:t>msort.ys</a:t>
            </a:r>
            <a:r>
              <a:rPr lang="en-US" sz="1100" dirty="0" smtClean="0">
                <a:latin typeface="Courier New" pitchFamily="49" charset="0"/>
              </a:rPr>
              <a:t>    Main                        80    19976410    4.5    0.0     4.5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merge       Main                        79    19976410    2.6    0.0     2.6    0.0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Faulty when n==2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merge2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zs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where m = n `div` 2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- 1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ys,zs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splitAt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Better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b-NO" sz="2000" b="1" dirty="0" smtClean="0">
                <a:latin typeface="Courier New" pitchFamily="49" charset="0"/>
                <a:cs typeface="Courier New" pitchFamily="49" charset="0"/>
              </a:rPr>
              <a:t>msort n xs = merge2 (msort m ys) (msort </a:t>
            </a:r>
            <a:r>
              <a:rPr lang="nb-NO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(n-m) </a:t>
            </a:r>
            <a:r>
              <a:rPr lang="nb-NO" sz="2000" b="1" dirty="0" smtClean="0">
                <a:latin typeface="Courier New" pitchFamily="49" charset="0"/>
                <a:cs typeface="Courier New" pitchFamily="49" charset="0"/>
              </a:rPr>
              <a:t>zs)</a:t>
            </a:r>
          </a:p>
          <a:p>
            <a:pPr>
              <a:buNone/>
            </a:pPr>
            <a:r>
              <a:rPr lang="nb-NO" sz="2000" b="1" dirty="0" smtClean="0">
                <a:latin typeface="Courier New" pitchFamily="49" charset="0"/>
                <a:cs typeface="Courier New" pitchFamily="49" charset="0"/>
              </a:rPr>
              <a:t>   where m = n `div` 2 </a:t>
            </a:r>
          </a:p>
          <a:p>
            <a:pPr>
              <a:buNone/>
            </a:pPr>
            <a:r>
              <a:rPr lang="nb-NO" sz="2000" b="1" dirty="0" smtClean="0">
                <a:latin typeface="Courier New" pitchFamily="49" charset="0"/>
                <a:cs typeface="Courier New" pitchFamily="49" charset="0"/>
              </a:rPr>
              <a:t>         (ys,zs) = splitAt m xs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640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	Mon May 05 11:26 2014 Time and Allocation Profiling Report  (Final)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	   sort4.exe +RTS -p -RTS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	total time  =        0.00 </a:t>
            </a:r>
            <a:r>
              <a:rPr lang="en-US" sz="1100" dirty="0" err="1" smtClean="0">
                <a:latin typeface="Courier New" pitchFamily="49" charset="0"/>
              </a:rPr>
              <a:t>secs</a:t>
            </a:r>
            <a:r>
              <a:rPr lang="en-US" sz="1100" dirty="0" smtClean="0">
                <a:latin typeface="Courier New" pitchFamily="49" charset="0"/>
              </a:rPr>
              <a:t>   (2 ticks @ 1000 us, 1 processor)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	total </a:t>
            </a:r>
            <a:r>
              <a:rPr lang="en-US" sz="1100" dirty="0" err="1" smtClean="0">
                <a:latin typeface="Courier New" pitchFamily="49" charset="0"/>
              </a:rPr>
              <a:t>alloc</a:t>
            </a:r>
            <a:r>
              <a:rPr lang="en-US" sz="1100" dirty="0" smtClean="0">
                <a:latin typeface="Courier New" pitchFamily="49" charset="0"/>
              </a:rPr>
              <a:t> =  13,181,536 bytes  (excludes profiling overheads)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COST CENTRE  MODULE           %time %</a:t>
            </a:r>
            <a:r>
              <a:rPr lang="en-US" sz="1100" dirty="0" err="1" smtClean="0">
                <a:latin typeface="Courier New" pitchFamily="49" charset="0"/>
              </a:rPr>
              <a:t>alloc</a:t>
            </a: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err="1" smtClean="0">
                <a:latin typeface="Courier New" pitchFamily="49" charset="0"/>
              </a:rPr>
              <a:t>msort</a:t>
            </a:r>
            <a:r>
              <a:rPr lang="en-US" sz="1100" dirty="0" smtClean="0">
                <a:latin typeface="Courier New" pitchFamily="49" charset="0"/>
              </a:rPr>
              <a:t>.(...)  Main              50.0   41.5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CAF          </a:t>
            </a:r>
            <a:r>
              <a:rPr lang="en-US" sz="1100" dirty="0" err="1" smtClean="0">
                <a:latin typeface="Courier New" pitchFamily="49" charset="0"/>
              </a:rPr>
              <a:t>GHC.IO.Handle.FD</a:t>
            </a:r>
            <a:r>
              <a:rPr lang="en-US" sz="1100" dirty="0" smtClean="0">
                <a:latin typeface="Courier New" pitchFamily="49" charset="0"/>
              </a:rPr>
              <a:t>  50.0    0.3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err="1" smtClean="0">
                <a:latin typeface="Courier New" pitchFamily="49" charset="0"/>
              </a:rPr>
              <a:t>msort</a:t>
            </a:r>
            <a:r>
              <a:rPr lang="en-US" sz="1100" dirty="0" smtClean="0">
                <a:latin typeface="Courier New" pitchFamily="49" charset="0"/>
              </a:rPr>
              <a:t>        Main               0.0   16.4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msort.merge2 Main               0.0   37.5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err="1" smtClean="0">
                <a:latin typeface="Courier New" pitchFamily="49" charset="0"/>
              </a:rPr>
              <a:t>xs</a:t>
            </a:r>
            <a:r>
              <a:rPr lang="en-US" sz="1100" dirty="0" smtClean="0">
                <a:latin typeface="Courier New" pitchFamily="49" charset="0"/>
              </a:rPr>
              <a:t>           Main               0.0    3.4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                                                          individual     inherited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COST CENTRE       MODULE                     no.     entries  %time %</a:t>
            </a:r>
            <a:r>
              <a:rPr lang="en-US" sz="1100" dirty="0" err="1" smtClean="0">
                <a:latin typeface="Courier New" pitchFamily="49" charset="0"/>
              </a:rPr>
              <a:t>alloc</a:t>
            </a:r>
            <a:r>
              <a:rPr lang="en-US" sz="1100" dirty="0" smtClean="0">
                <a:latin typeface="Courier New" pitchFamily="49" charset="0"/>
              </a:rPr>
              <a:t>   %time %</a:t>
            </a:r>
            <a:r>
              <a:rPr lang="en-US" sz="1100" dirty="0" err="1" smtClean="0">
                <a:latin typeface="Courier New" pitchFamily="49" charset="0"/>
              </a:rPr>
              <a:t>alloc</a:t>
            </a: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1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MAIN              </a:t>
            </a:r>
            <a:r>
              <a:rPr lang="en-US" sz="1100" dirty="0" err="1" smtClean="0">
                <a:latin typeface="Courier New" pitchFamily="49" charset="0"/>
              </a:rPr>
              <a:t>MAIN</a:t>
            </a:r>
            <a:r>
              <a:rPr lang="en-US" sz="1100" dirty="0" smtClean="0">
                <a:latin typeface="Courier New" pitchFamily="49" charset="0"/>
              </a:rPr>
              <a:t>                        37           0    0.0    0.0   100.0  100.0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CAF              </a:t>
            </a:r>
            <a:r>
              <a:rPr lang="en-US" sz="1100" dirty="0" err="1" smtClean="0">
                <a:latin typeface="Courier New" pitchFamily="49" charset="0"/>
              </a:rPr>
              <a:t>GHC.IO.Encoding.CodePage</a:t>
            </a:r>
            <a:r>
              <a:rPr lang="en-US" sz="1100" dirty="0" smtClean="0">
                <a:latin typeface="Courier New" pitchFamily="49" charset="0"/>
              </a:rPr>
              <a:t>    61           0    0.0    0.0     0.0    0.0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CAF              </a:t>
            </a:r>
            <a:r>
              <a:rPr lang="en-US" sz="1100" dirty="0" err="1" smtClean="0">
                <a:latin typeface="Courier New" pitchFamily="49" charset="0"/>
              </a:rPr>
              <a:t>GHC.IO.Encoding</a:t>
            </a:r>
            <a:r>
              <a:rPr lang="en-US" sz="1100" dirty="0" smtClean="0">
                <a:latin typeface="Courier New" pitchFamily="49" charset="0"/>
              </a:rPr>
              <a:t>             58           0    0.0    0.0     0.0    0.0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CAF              </a:t>
            </a:r>
            <a:r>
              <a:rPr lang="en-US" sz="1100" dirty="0" err="1" smtClean="0">
                <a:latin typeface="Courier New" pitchFamily="49" charset="0"/>
              </a:rPr>
              <a:t>GHC.IO.Handle.FD</a:t>
            </a:r>
            <a:r>
              <a:rPr lang="en-US" sz="1100" dirty="0" smtClean="0">
                <a:latin typeface="Courier New" pitchFamily="49" charset="0"/>
              </a:rPr>
              <a:t>            52           0   50.0    0.3    50.0    0.3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CAF              Main                        44           0    0.0    0.0    50.0   99.7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</a:t>
            </a:r>
            <a:r>
              <a:rPr lang="en-US" sz="1100" dirty="0" err="1" smtClean="0">
                <a:latin typeface="Courier New" pitchFamily="49" charset="0"/>
              </a:rPr>
              <a:t>xs</a:t>
            </a:r>
            <a:r>
              <a:rPr lang="en-US" sz="1100" dirty="0" smtClean="0">
                <a:latin typeface="Courier New" pitchFamily="49" charset="0"/>
              </a:rPr>
              <a:t>              Main                        78           1    0.0    3.4     0.0    3.4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n               Main                        75           1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main            </a:t>
            </a:r>
            <a:r>
              <a:rPr lang="en-US" sz="1100" dirty="0" err="1" smtClean="0">
                <a:latin typeface="Courier New" pitchFamily="49" charset="0"/>
              </a:rPr>
              <a:t>Main</a:t>
            </a:r>
            <a:r>
              <a:rPr lang="en-US" sz="1100" dirty="0" smtClean="0">
                <a:latin typeface="Courier New" pitchFamily="49" charset="0"/>
              </a:rPr>
              <a:t>                        74           1    0.0    0.1    50.0   96.3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</a:t>
            </a:r>
            <a:r>
              <a:rPr lang="en-US" sz="1100" dirty="0" err="1" smtClean="0">
                <a:latin typeface="Courier New" pitchFamily="49" charset="0"/>
              </a:rPr>
              <a:t>main.l</a:t>
            </a:r>
            <a:r>
              <a:rPr lang="en-US" sz="1100" dirty="0" smtClean="0">
                <a:latin typeface="Courier New" pitchFamily="49" charset="0"/>
              </a:rPr>
              <a:t>         Main                        76           1    0.0    0.0    50.0   96.2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</a:t>
            </a:r>
            <a:r>
              <a:rPr lang="en-US" sz="1100" dirty="0" err="1" smtClean="0">
                <a:latin typeface="Courier New" pitchFamily="49" charset="0"/>
              </a:rPr>
              <a:t>msort</a:t>
            </a:r>
            <a:r>
              <a:rPr lang="en-US" sz="1100" dirty="0" smtClean="0">
                <a:latin typeface="Courier New" pitchFamily="49" charset="0"/>
              </a:rPr>
              <a:t>         Main                        77       24999    0.0   16.4    50.0   96.2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</a:rPr>
              <a:t>msort.zs</a:t>
            </a:r>
            <a:r>
              <a:rPr lang="en-US" sz="1100" dirty="0" smtClean="0">
                <a:latin typeface="Courier New" pitchFamily="49" charset="0"/>
              </a:rPr>
              <a:t>     Main                        83       12499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</a:rPr>
              <a:t>msort.m</a:t>
            </a:r>
            <a:r>
              <a:rPr lang="en-US" sz="1100" dirty="0" smtClean="0">
                <a:latin typeface="Courier New" pitchFamily="49" charset="0"/>
              </a:rPr>
              <a:t>      Main                        82       12499    0.0    0.8     0.0    0.8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</a:rPr>
              <a:t>msort</a:t>
            </a:r>
            <a:r>
              <a:rPr lang="en-US" sz="1100" dirty="0" smtClean="0">
                <a:latin typeface="Courier New" pitchFamily="49" charset="0"/>
              </a:rPr>
              <a:t>.(...)  Main                        81       12499   50.0   41.5    50.0   41.5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</a:rPr>
              <a:t>msort.ys</a:t>
            </a:r>
            <a:r>
              <a:rPr lang="en-US" sz="1100" dirty="0" smtClean="0">
                <a:latin typeface="Courier New" pitchFamily="49" charset="0"/>
              </a:rPr>
              <a:t>     Main                        80       12499    0.0    0.0     0.0    0.0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100" dirty="0" smtClean="0">
                <a:latin typeface="Courier New" pitchFamily="49" charset="0"/>
              </a:rPr>
              <a:t>     msort.merge2 Main                        79      115597    0.0   37.5     0.0   37.5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Profiling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can be quite difficult to tell the lifetime of an object in the heap.(why GC is nice)</a:t>
            </a:r>
          </a:p>
          <a:p>
            <a:r>
              <a:rPr lang="en-US"/>
              <a:t>Lazy evaluation makes thing even more difficult because we don’t necessarily know when a thunk/closure will be evaluated.</a:t>
            </a:r>
          </a:p>
          <a:p>
            <a:r>
              <a:rPr lang="en-US"/>
              <a:t>Solution: instrumented programs that record their own space/time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GHC profiler overview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Compile with “–prof” to instrument the code</a:t>
            </a:r>
          </a:p>
          <a:p>
            <a:pPr lvl="1">
              <a:buFontTx/>
              <a:buNone/>
            </a:pPr>
            <a:r>
              <a:rPr lang="en-US" sz="2400"/>
              <a:t>	(1) ghc –prof Main.hs –o Main</a:t>
            </a:r>
          </a:p>
          <a:p>
            <a:r>
              <a:rPr lang="en-US" sz="2800"/>
              <a:t>Run with cues to the runtime system to generate a heap profile (*.hp)</a:t>
            </a:r>
          </a:p>
          <a:p>
            <a:pPr lvl="1">
              <a:buFontTx/>
              <a:buNone/>
            </a:pPr>
            <a:r>
              <a:rPr lang="en-US" sz="2400"/>
              <a:t>	(2) ./Main +RTS </a:t>
            </a:r>
            <a:r>
              <a:rPr lang="en-US" sz="2400" i="1"/>
              <a:t>{options}</a:t>
            </a:r>
          </a:p>
          <a:p>
            <a:r>
              <a:rPr lang="en-US" sz="2800"/>
              <a:t>Convert the heap profile to Postscript (*.ps) and view it</a:t>
            </a:r>
          </a:p>
          <a:p>
            <a:pPr lvl="1">
              <a:buFontTx/>
              <a:buNone/>
            </a:pPr>
            <a:r>
              <a:rPr lang="en-US" sz="2400"/>
              <a:t>	(3) hp2ps Main.hp</a:t>
            </a:r>
          </a:p>
          <a:p>
            <a:pPr lvl="1">
              <a:buFontTx/>
              <a:buNone/>
            </a:pPr>
            <a:r>
              <a:rPr lang="en-US" sz="2400"/>
              <a:t>	(4) gv Main.ps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GHC profiler options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2800"/>
          </a:p>
          <a:p>
            <a:r>
              <a:rPr lang="en-US" sz="2800"/>
              <a:t>One breakdown option (see right)</a:t>
            </a:r>
          </a:p>
          <a:p>
            <a:r>
              <a:rPr lang="en-US" sz="2800"/>
              <a:t>And one option to restrict the profile to a specific part of the program (see GHC User’s Guide online)</a:t>
            </a:r>
          </a:p>
        </p:txBody>
      </p:sp>
      <p:graphicFrame>
        <p:nvGraphicFramePr>
          <p:cNvPr id="13359" name="Group 4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3307081"/>
        </p:xfrm>
        <a:graphic>
          <a:graphicData uri="http://schemas.openxmlformats.org/drawingml/2006/table">
            <a:tbl>
              <a:tblPr/>
              <a:tblGrid>
                <a:gridCol w="1447800"/>
                <a:gridCol w="2590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Breakdown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-hc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module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-hy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-hb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 thunk behavior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2514600" y="1371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spcBef>
                <a:spcPct val="20000"/>
              </a:spcBef>
            </a:pPr>
            <a:r>
              <a:rPr lang="en-US" sz="2400" b="1"/>
              <a:t>./Main +RTS </a:t>
            </a:r>
            <a:r>
              <a:rPr lang="en-US" sz="2400" b="1" i="1"/>
              <a:t>{options}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Thunk behaviors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Output from the –hb option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LAG	between creation and first use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USE	between first and last use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DRAG	from final use until GC’ed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VOID	never used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Most suspicious are DRAG and VOID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mean :: [Float] -&gt; Float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mean </a:t>
            </a:r>
            <a:r>
              <a:rPr lang="en-US" sz="2800" b="1" dirty="0" err="1">
                <a:latin typeface="Courier New" pitchFamily="49" charset="0"/>
              </a:rPr>
              <a:t>xs</a:t>
            </a:r>
            <a:r>
              <a:rPr lang="en-US" sz="2800" b="1" dirty="0">
                <a:latin typeface="Courier New" pitchFamily="49" charset="0"/>
              </a:rPr>
              <a:t> = sum </a:t>
            </a:r>
            <a:r>
              <a:rPr lang="en-US" sz="2800" b="1" dirty="0" err="1">
                <a:latin typeface="Courier New" pitchFamily="49" charset="0"/>
              </a:rPr>
              <a:t>xs</a:t>
            </a:r>
            <a:r>
              <a:rPr lang="en-US" sz="2800" b="1" dirty="0">
                <a:latin typeface="Courier New" pitchFamily="49" charset="0"/>
              </a:rPr>
              <a:t> /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</a:t>
            </a:r>
            <a:r>
              <a:rPr lang="en-US" sz="2800" b="1" dirty="0" err="1">
                <a:latin typeface="Courier New" pitchFamily="49" charset="0"/>
              </a:rPr>
              <a:t>fromIntegral</a:t>
            </a:r>
            <a:r>
              <a:rPr lang="en-US" sz="2800" b="1" dirty="0">
                <a:latin typeface="Courier New" pitchFamily="49" charset="0"/>
              </a:rPr>
              <a:t> (length </a:t>
            </a:r>
            <a:r>
              <a:rPr lang="en-US" sz="2800" b="1" dirty="0" err="1">
                <a:latin typeface="Courier New" pitchFamily="49" charset="0"/>
              </a:rPr>
              <a:t>xs</a:t>
            </a:r>
            <a:r>
              <a:rPr lang="en-US" sz="2800" b="1" dirty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main = print (mean [0.0 .. 1000000])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err="1">
                <a:latin typeface="Courier New" pitchFamily="49" charset="0"/>
              </a:rPr>
              <a:t>xs</a:t>
            </a:r>
            <a:r>
              <a:rPr lang="en-US" dirty="0"/>
              <a:t> is lazily computed, must be stored until both </a:t>
            </a:r>
            <a:r>
              <a:rPr lang="en-US" sz="2800" b="1" dirty="0">
                <a:latin typeface="Courier New" pitchFamily="49" charset="0"/>
              </a:rPr>
              <a:t>sum</a:t>
            </a:r>
            <a:r>
              <a:rPr lang="en-US" dirty="0"/>
              <a:t> and </a:t>
            </a:r>
            <a:r>
              <a:rPr lang="en-US" sz="2800" b="1" dirty="0">
                <a:latin typeface="Courier New" pitchFamily="49" charset="0"/>
              </a:rPr>
              <a:t>length</a:t>
            </a:r>
            <a:r>
              <a:rPr lang="en-US" dirty="0"/>
              <a:t> finish.</a:t>
            </a:r>
          </a:p>
          <a:p>
            <a:pPr>
              <a:lnSpc>
                <a:spcPct val="90000"/>
              </a:lnSpc>
            </a:pPr>
            <a:r>
              <a:rPr lang="en-US" dirty="0"/>
              <a:t>Program runs out of memory and crashes!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ghc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program1.hs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./program1 +RTS 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hb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Stack space overflow: current size 8388608 bytes.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Use `+RTS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Ksize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-RTS' to increase it.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hp2ps program1.hp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program1.aux  program1.o   sort0.o     sort1.o     sort2.o     sort3.o     sort4.o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program1.exe  </a:t>
            </a:r>
            <a:r>
              <a:rPr lang="en-US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program1.ps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sort0.prof  sort1.prof  sort2.prof  sort3.prof  sort4.prof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program1.hi   sort0.exe    sort1.exe   sort2.exe   sort3.exe   sort4.exe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sortA.hs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program1.hp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sort0.hi     sort1.hi    sort2.hi    sort3.hi    sort4.hi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sortAA.hs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program1.hs   sort0.hs     sort1.hs    sort2.hs    sort3.hs    sort4.hs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Profiling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Used to instrument code to see where a program is spending its time.</a:t>
            </a:r>
          </a:p>
          <a:p>
            <a:r>
              <a:rPr lang="en-US" sz="2800"/>
              <a:t>Useful to find bottlenecks</a:t>
            </a:r>
          </a:p>
          <a:p>
            <a:r>
              <a:rPr lang="en-US" sz="2800"/>
              <a:t>Overview of use</a:t>
            </a:r>
          </a:p>
          <a:p>
            <a:pPr lvl="1"/>
            <a:r>
              <a:rPr lang="en-US" sz="2400"/>
              <a:t>Compile code with profiling flags</a:t>
            </a:r>
          </a:p>
          <a:p>
            <a:pPr lvl="2"/>
            <a:r>
              <a:rPr lang="en-US" sz="2000">
                <a:latin typeface="Courier New" pitchFamily="49" charset="0"/>
              </a:rPr>
              <a:t>ghc -prof -auto-all sort1.hs</a:t>
            </a:r>
          </a:p>
          <a:p>
            <a:pPr lvl="1"/>
            <a:r>
              <a:rPr lang="en-US" sz="2400"/>
              <a:t>Run code with profiling command-line options</a:t>
            </a:r>
          </a:p>
          <a:p>
            <a:pPr lvl="2"/>
            <a:r>
              <a:rPr lang="en-US" sz="2000">
                <a:latin typeface="Courier New" pitchFamily="49" charset="0"/>
              </a:rPr>
              <a:t>./main.exe +RTS -p -RTS</a:t>
            </a:r>
          </a:p>
          <a:p>
            <a:pPr lvl="1"/>
            <a:r>
              <a:rPr lang="en-US" sz="2400"/>
              <a:t>Inspect the profile-information file produced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edit main.exe.prof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1 (by type)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485775"/>
            <a:ext cx="913447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leak1-hb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52400"/>
            <a:ext cx="9753600" cy="6705600"/>
          </a:xfrm>
          <a:noFill/>
          <a:ln/>
        </p:spPr>
      </p:pic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1 (by behavior)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mean :: [Float] -&gt; Float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mean </a:t>
            </a:r>
            <a:r>
              <a:rPr lang="en-US" sz="2800" b="1" dirty="0" err="1">
                <a:latin typeface="Courier New" pitchFamily="49" charset="0"/>
              </a:rPr>
              <a:t>xs</a:t>
            </a:r>
            <a:r>
              <a:rPr lang="en-US" sz="2800" b="1" dirty="0">
                <a:latin typeface="Courier New" pitchFamily="49" charset="0"/>
              </a:rPr>
              <a:t> = loop 0 0 </a:t>
            </a:r>
            <a:r>
              <a:rPr lang="en-US" sz="2800" b="1" dirty="0" err="1">
                <a:latin typeface="Courier New" pitchFamily="49" charset="0"/>
              </a:rPr>
              <a:t>xs</a:t>
            </a:r>
            <a:r>
              <a:rPr lang="en-US" sz="2800" b="1" dirty="0">
                <a:latin typeface="Courier New" pitchFamily="49" charset="0"/>
              </a:rPr>
              <a:t> 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loop sum </a:t>
            </a:r>
            <a:r>
              <a:rPr lang="en-US" sz="2800" b="1" dirty="0" err="1">
                <a:latin typeface="Courier New" pitchFamily="49" charset="0"/>
              </a:rPr>
              <a:t>len</a:t>
            </a:r>
            <a:r>
              <a:rPr lang="en-US" sz="2800" b="1" dirty="0">
                <a:latin typeface="Courier New" pitchFamily="49" charset="0"/>
              </a:rPr>
              <a:t> [] = sum / </a:t>
            </a:r>
            <a:r>
              <a:rPr lang="en-US" sz="2800" b="1" dirty="0" err="1">
                <a:latin typeface="Courier New" pitchFamily="49" charset="0"/>
              </a:rPr>
              <a:t>len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loop sum </a:t>
            </a:r>
            <a:r>
              <a:rPr lang="en-US" sz="2800" b="1" dirty="0" err="1">
                <a:latin typeface="Courier New" pitchFamily="49" charset="0"/>
              </a:rPr>
              <a:t>len</a:t>
            </a:r>
            <a:r>
              <a:rPr lang="en-US" sz="2800" b="1" dirty="0">
                <a:latin typeface="Courier New" pitchFamily="49" charset="0"/>
              </a:rPr>
              <a:t> (x:xs)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			loop (</a:t>
            </a:r>
            <a:r>
              <a:rPr lang="en-US" sz="2800" b="1" dirty="0" err="1">
                <a:latin typeface="Courier New" pitchFamily="49" charset="0"/>
              </a:rPr>
              <a:t>sum+x</a:t>
            </a:r>
            <a:r>
              <a:rPr lang="en-US" sz="2800" b="1" dirty="0">
                <a:latin typeface="Courier New" pitchFamily="49" charset="0"/>
              </a:rPr>
              <a:t>) (len+1) </a:t>
            </a:r>
            <a:r>
              <a:rPr lang="en-US" sz="2800" b="1" dirty="0" err="1">
                <a:latin typeface="Courier New" pitchFamily="49" charset="0"/>
              </a:rPr>
              <a:t>xs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main = print (mean [0.0 .. 1000000])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dirty="0"/>
              <a:t>Now we only traverse the list once.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But STILL runs out of memory and crashes!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2 (by type)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19475"/>
            <a:ext cx="952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8" y="1752599"/>
            <a:ext cx="84677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Strictness operators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latin typeface="Courier New" pitchFamily="49" charset="0"/>
              </a:rPr>
              <a:t>seq :: a -&gt; b -&gt; b  {- primitive -}</a:t>
            </a:r>
          </a:p>
          <a:p>
            <a:r>
              <a:rPr lang="en-US"/>
              <a:t>Evaluating </a:t>
            </a:r>
            <a:r>
              <a:rPr lang="en-US" sz="2800" b="1">
                <a:latin typeface="Courier New" pitchFamily="49" charset="0"/>
              </a:rPr>
              <a:t>seq e</a:t>
            </a:r>
            <a:r>
              <a:rPr lang="en-US" sz="2800" b="1" baseline="-25000">
                <a:latin typeface="Courier New" pitchFamily="49" charset="0"/>
              </a:rPr>
              <a:t>1</a:t>
            </a:r>
            <a:r>
              <a:rPr lang="en-US" sz="2800" b="1">
                <a:latin typeface="Courier New" pitchFamily="49" charset="0"/>
              </a:rPr>
              <a:t> e</a:t>
            </a:r>
            <a:r>
              <a:rPr lang="en-US" sz="2800" b="1" baseline="-25000">
                <a:latin typeface="Courier New" pitchFamily="49" charset="0"/>
              </a:rPr>
              <a:t>2</a:t>
            </a:r>
            <a:r>
              <a:rPr lang="en-US"/>
              <a:t> first evaluates </a:t>
            </a:r>
            <a:r>
              <a:rPr lang="en-US" sz="2800" b="1">
                <a:latin typeface="Courier New" pitchFamily="49" charset="0"/>
              </a:rPr>
              <a:t>e</a:t>
            </a:r>
            <a:r>
              <a:rPr lang="en-US" sz="2800" b="1" baseline="-25000">
                <a:latin typeface="Courier New" pitchFamily="49" charset="0"/>
              </a:rPr>
              <a:t>1</a:t>
            </a:r>
            <a:r>
              <a:rPr lang="en-US"/>
              <a:t> until its top constructor is known and then evaluates </a:t>
            </a:r>
            <a:r>
              <a:rPr lang="en-US" sz="2800" b="1">
                <a:latin typeface="Courier New" pitchFamily="49" charset="0"/>
              </a:rPr>
              <a:t>e</a:t>
            </a:r>
            <a:r>
              <a:rPr lang="en-US" sz="2800" b="1" baseline="-25000">
                <a:latin typeface="Courier New" pitchFamily="49" charset="0"/>
              </a:rPr>
              <a:t>2</a:t>
            </a:r>
            <a:r>
              <a:rPr lang="en-US" baseline="-25000"/>
              <a:t> </a:t>
            </a:r>
            <a:r>
              <a:rPr lang="en-US"/>
              <a:t>(and returns the value of </a:t>
            </a:r>
            <a:r>
              <a:rPr lang="en-US" sz="2800" b="1">
                <a:latin typeface="Courier New" pitchFamily="49" charset="0"/>
              </a:rPr>
              <a:t>e</a:t>
            </a:r>
            <a:r>
              <a:rPr lang="en-US" sz="2800" b="1" baseline="-25000">
                <a:latin typeface="Courier New" pitchFamily="49" charset="0"/>
              </a:rPr>
              <a:t>2</a:t>
            </a:r>
            <a:r>
              <a:rPr lang="en-US"/>
              <a:t>).</a:t>
            </a:r>
          </a:p>
          <a:p>
            <a:r>
              <a:rPr lang="en-US" sz="2800" b="1">
                <a:latin typeface="Courier New" pitchFamily="49" charset="0"/>
              </a:rPr>
              <a:t>($!) :: (a -&gt; b) -&gt; a -&gt; b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</a:rPr>
              <a:t>	f $! x = seq x (f x)</a:t>
            </a:r>
          </a:p>
          <a:p>
            <a:r>
              <a:rPr lang="en-US" sz="2800" b="1">
                <a:latin typeface="Courier New" pitchFamily="49" charset="0"/>
              </a:rPr>
              <a:t>($!)</a:t>
            </a:r>
            <a:r>
              <a:rPr lang="en-US"/>
              <a:t> makes any function strict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3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mean :: [Float] -&gt; Float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mean xs = loop 0 0 xs 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  loop sum len [] = sum / len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  loop sum len (x:xs)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	(loop $! (sum+x)) $! (len+1)) xs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main = print (mean [0.0 .. 1000000])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No more senselessly growing arithmetic thunks.</a:t>
            </a:r>
          </a:p>
          <a:p>
            <a:pPr>
              <a:lnSpc>
                <a:spcPct val="80000"/>
              </a:lnSpc>
            </a:pPr>
            <a:r>
              <a:rPr lang="en-US" sz="2800"/>
              <a:t>Program prints </a:t>
            </a:r>
            <a:r>
              <a:rPr lang="en-US" sz="2800" b="1">
                <a:latin typeface="Courier New" pitchFamily="49" charset="0"/>
              </a:rPr>
              <a:t>499940.88</a:t>
            </a:r>
            <a:r>
              <a:rPr lang="en-US" sz="2800"/>
              <a:t> and exits normally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ghc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program3.hs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 of 1] Compiling Main ( program3.hs, program3.o )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Linking program3.exe ...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./program3 +RTS 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499940.88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hp2ps program3.hp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571500"/>
            <a:ext cx="85058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try it.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goal is to write a quik-sort routine</a:t>
            </a:r>
          </a:p>
          <a:p>
            <a:r>
              <a:rPr lang="en-US"/>
              <a:t>We expect it to have n-log(n) behavior</a:t>
            </a:r>
          </a:p>
          <a:p>
            <a:r>
              <a:rPr lang="en-US"/>
              <a:t>We write it in Haskell (see next page)</a:t>
            </a:r>
          </a:p>
          <a:p>
            <a:r>
              <a:rPr lang="en-US"/>
              <a:t>It appears to behave like an n</a:t>
            </a:r>
            <a:r>
              <a:rPr lang="en-US" baseline="30000"/>
              <a:t>2</a:t>
            </a:r>
            <a:r>
              <a:rPr lang="en-US"/>
              <a:t> algorithm</a:t>
            </a:r>
          </a:p>
          <a:p>
            <a:r>
              <a:rPr lang="en-US"/>
              <a:t>We want to know why?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some tests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test1 = check "null list"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(quik []) ([]::[Int])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test2 = check "one list"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(quik [3]) [3]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test3 = check "1 to 10"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(quik [1,9,2,8,3,7,4,6,5,10])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[1,2,3,4,5,6,7,8,9,10]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tests = [test1,test2,test3]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test = runTestTT (TestList tests)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helper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merge [] </a:t>
            </a:r>
            <a:r>
              <a:rPr lang="en-US" sz="2000" b="1" dirty="0" err="1" smtClean="0">
                <a:latin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</a:rPr>
              <a:t>xs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merge </a:t>
            </a:r>
            <a:r>
              <a:rPr lang="en-US" sz="2000" b="1" dirty="0" err="1" smtClean="0">
                <a:latin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</a:rPr>
              <a:t> [] = </a:t>
            </a:r>
            <a:r>
              <a:rPr lang="en-US" sz="2000" b="1" dirty="0" err="1" smtClean="0">
                <a:latin typeface="Courier New" pitchFamily="49" charset="0"/>
              </a:rPr>
              <a:t>xs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merge (x:xs) (y:ys) | x&lt;y = x : merge </a:t>
            </a:r>
            <a:r>
              <a:rPr lang="en-US" sz="2000" b="1" dirty="0" err="1" smtClean="0">
                <a:latin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</a:rPr>
              <a:t> (y:ys)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merge (x:xs) (y:ys) = y : merge (x:xs) </a:t>
            </a:r>
            <a:r>
              <a:rPr lang="en-US" sz="2000" b="1" dirty="0" err="1" smtClean="0">
                <a:latin typeface="Courier New" pitchFamily="49" charset="0"/>
              </a:rPr>
              <a:t>ys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smaller x [] = []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smaller x (y:ys)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if x&gt;y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then y : smaller x </a:t>
            </a:r>
            <a:r>
              <a:rPr lang="en-US" sz="2000" b="1" dirty="0" err="1">
                <a:latin typeface="Courier New" pitchFamily="49" charset="0"/>
              </a:rPr>
              <a:t>ys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else smaller x </a:t>
            </a:r>
            <a:r>
              <a:rPr lang="en-US" sz="2000" b="1" dirty="0" err="1">
                <a:latin typeface="Courier New" pitchFamily="49" charset="0"/>
              </a:rPr>
              <a:t>ys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larger x [] = []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larger x (y:ys)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if x&lt;=y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then y : larger x </a:t>
            </a:r>
            <a:r>
              <a:rPr lang="en-US" sz="2000" b="1" dirty="0" err="1">
                <a:latin typeface="Courier New" pitchFamily="49" charset="0"/>
              </a:rPr>
              <a:t>ys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else larger x </a:t>
            </a:r>
            <a:r>
              <a:rPr lang="en-US" sz="2000" b="1" dirty="0" err="1">
                <a:latin typeface="Courier New" pitchFamily="49" charset="0"/>
              </a:rPr>
              <a:t>ys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quik</a:t>
            </a:r>
            <a:r>
              <a:rPr lang="en-US" sz="2400" b="1" dirty="0">
                <a:latin typeface="Courier New" pitchFamily="49" charset="0"/>
              </a:rPr>
              <a:t> [] = []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quik</a:t>
            </a:r>
            <a:r>
              <a:rPr lang="en-US" sz="2400" b="1" dirty="0">
                <a:latin typeface="Courier New" pitchFamily="49" charset="0"/>
              </a:rPr>
              <a:t> [x] = [x]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quik</a:t>
            </a:r>
            <a:r>
              <a:rPr lang="en-US" sz="2400" b="1" dirty="0">
                <a:latin typeface="Courier New" pitchFamily="49" charset="0"/>
              </a:rPr>
              <a:t> (x:xs) = merge (merge small [x]) large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where small = </a:t>
            </a:r>
            <a:r>
              <a:rPr lang="en-US" sz="2400" b="1" dirty="0" err="1">
                <a:latin typeface="Courier New" pitchFamily="49" charset="0"/>
              </a:rPr>
              <a:t>quik</a:t>
            </a:r>
            <a:r>
              <a:rPr lang="en-US" sz="2400" b="1" dirty="0">
                <a:latin typeface="Courier New" pitchFamily="49" charset="0"/>
              </a:rPr>
              <a:t> (smaller x </a:t>
            </a:r>
            <a:r>
              <a:rPr lang="en-US" sz="2400" b="1" dirty="0" err="1">
                <a:latin typeface="Courier New" pitchFamily="49" charset="0"/>
              </a:rPr>
              <a:t>xs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large = </a:t>
            </a:r>
            <a:r>
              <a:rPr lang="en-US" sz="2400" b="1" dirty="0" err="1">
                <a:latin typeface="Courier New" pitchFamily="49" charset="0"/>
              </a:rPr>
              <a:t>quik</a:t>
            </a:r>
            <a:r>
              <a:rPr lang="en-US" sz="2400" b="1" dirty="0">
                <a:latin typeface="Courier New" pitchFamily="49" charset="0"/>
              </a:rPr>
              <a:t> (larger x </a:t>
            </a:r>
            <a:r>
              <a:rPr lang="en-US" sz="2400" b="1" dirty="0" err="1">
                <a:latin typeface="Courier New" pitchFamily="49" charset="0"/>
              </a:rPr>
              <a:t>xs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main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do { </a:t>
            </a:r>
            <a:r>
              <a:rPr lang="en-US" sz="2000" b="1" dirty="0" err="1" smtClean="0">
                <a:latin typeface="Courier New" pitchFamily="49" charset="0"/>
              </a:rPr>
              <a:t>putStrLn</a:t>
            </a:r>
            <a:r>
              <a:rPr lang="en-US" sz="2000" b="1" dirty="0" smtClean="0">
                <a:latin typeface="Courier New" pitchFamily="49" charset="0"/>
              </a:rPr>
              <a:t> ("N = "++show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; let l = last(</a:t>
            </a:r>
            <a:r>
              <a:rPr lang="en-US" sz="2000" b="1" dirty="0" err="1" smtClean="0">
                <a:latin typeface="Courier New" pitchFamily="49" charset="0"/>
              </a:rPr>
              <a:t>quik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xs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; </a:t>
            </a:r>
            <a:r>
              <a:rPr lang="en-US" sz="2000" b="1" dirty="0" err="1" smtClean="0">
                <a:latin typeface="Courier New" pitchFamily="49" charset="0"/>
              </a:rPr>
              <a:t>putStrLn</a:t>
            </a:r>
            <a:r>
              <a:rPr lang="en-US" sz="2000" b="1" dirty="0" smtClean="0">
                <a:latin typeface="Courier New" pitchFamily="49" charset="0"/>
              </a:rPr>
              <a:t> ("The last element is: "++show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}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the tests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:? for help</a:t>
            </a:r>
          </a:p>
          <a:p>
            <a:r>
              <a:rPr lang="en-US" dirty="0"/>
              <a:t>Main&gt; </a:t>
            </a:r>
            <a:r>
              <a:rPr lang="en-US" dirty="0" err="1" smtClean="0"/>
              <a:t>testall</a:t>
            </a:r>
            <a:endParaRPr lang="en-US" dirty="0"/>
          </a:p>
          <a:p>
            <a:r>
              <a:rPr lang="en-US" dirty="0"/>
              <a:t>Cases: 3  Tried: 3  Errors: 0  Failures: 0</a:t>
            </a:r>
          </a:p>
          <a:p>
            <a:r>
              <a:rPr lang="en-US" dirty="0"/>
              <a:t>Main&gt;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048000" cy="1143000"/>
          </a:xfrm>
        </p:spPr>
        <p:txBody>
          <a:bodyPr/>
          <a:lstStyle/>
          <a:p>
            <a:r>
              <a:rPr lang="en-US" dirty="0"/>
              <a:t>Test time in </a:t>
            </a:r>
            <a:r>
              <a:rPr lang="en-US" dirty="0" smtClean="0"/>
              <a:t>GHCI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84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n = 100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xs = concat (replicate 5 [1..n])</a:t>
            </a:r>
          </a:p>
          <a:p>
            <a:pPr>
              <a:lnSpc>
                <a:spcPct val="90000"/>
              </a:lnSpc>
            </a:pPr>
            <a:endParaRPr lang="pt-BR" sz="2800" dirty="0"/>
          </a:p>
          <a:p>
            <a:pPr>
              <a:lnSpc>
                <a:spcPct val="90000"/>
              </a:lnSpc>
            </a:pPr>
            <a:r>
              <a:rPr lang="pt-BR" sz="2400" dirty="0"/>
              <a:t>for </a:t>
            </a:r>
            <a:r>
              <a:rPr lang="pt-BR" sz="2400" dirty="0" smtClean="0"/>
              <a:t>n=100, main, takes 0.06 seconds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for  n= 250  about 0.30 seconds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n = 500 about 1.37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n = 750 about 2.75</a:t>
            </a: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for </a:t>
            </a:r>
            <a:r>
              <a:rPr lang="pt-BR" sz="2400" dirty="0" smtClean="0"/>
              <a:t>n = 1000  about 4.95 seconds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for n = 2500 about 31.53 seconds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f</a:t>
            </a:r>
            <a:r>
              <a:rPr lang="pt-BR" sz="2400" dirty="0" smtClean="0"/>
              <a:t>or n= 5000 about 128.4 seconds</a:t>
            </a:r>
            <a:endParaRPr lang="pt-BR" sz="2400" dirty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533400"/>
            <a:ext cx="5029200" cy="13419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main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do { let l = last(</a:t>
            </a:r>
            <a:r>
              <a:rPr lang="en-US" sz="1400" b="1" dirty="0" err="1" smtClean="0">
                <a:latin typeface="Courier New" pitchFamily="49" charset="0"/>
              </a:rPr>
              <a:t>quik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xs</a:t>
            </a:r>
            <a:r>
              <a:rPr lang="en-US" sz="14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; </a:t>
            </a:r>
            <a:r>
              <a:rPr lang="en-US" sz="1400" b="1" dirty="0" err="1" smtClean="0">
                <a:latin typeface="Courier New" pitchFamily="49" charset="0"/>
              </a:rPr>
              <a:t>putStrLn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   ("The last element of the sort is: “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    ++show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Courier New" pitchFamily="49" charset="0"/>
              </a:rPr>
              <a:t>     }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1464</Words>
  <Application>Microsoft Office PowerPoint</Application>
  <PresentationFormat>On-screen Show (4:3)</PresentationFormat>
  <Paragraphs>446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Courier New</vt:lpstr>
      <vt:lpstr>Arial Narrow</vt:lpstr>
      <vt:lpstr>Default Design</vt:lpstr>
      <vt:lpstr>Advanced Functional Programming</vt:lpstr>
      <vt:lpstr>GHC Profiling</vt:lpstr>
      <vt:lpstr>Time Profiling</vt:lpstr>
      <vt:lpstr>Lets try it.</vt:lpstr>
      <vt:lpstr>First some tests</vt:lpstr>
      <vt:lpstr>helper functions</vt:lpstr>
      <vt:lpstr>Slide 7</vt:lpstr>
      <vt:lpstr>Run the tests</vt:lpstr>
      <vt:lpstr>Test time in GHCI</vt:lpstr>
      <vt:lpstr>Slide 10</vt:lpstr>
      <vt:lpstr>Use GHC profiling</vt:lpstr>
      <vt:lpstr>Slide 12</vt:lpstr>
      <vt:lpstr>Try for finer detail</vt:lpstr>
      <vt:lpstr>Slide 14</vt:lpstr>
      <vt:lpstr>Why so many calls to add1</vt:lpstr>
      <vt:lpstr>Fix that</vt:lpstr>
      <vt:lpstr>Slide 17</vt:lpstr>
      <vt:lpstr>Its not the algorithm!</vt:lpstr>
      <vt:lpstr>Merge Sort</vt:lpstr>
      <vt:lpstr>Slide 20</vt:lpstr>
      <vt:lpstr>Slide 21</vt:lpstr>
      <vt:lpstr>Slide 22</vt:lpstr>
      <vt:lpstr>Slide 23</vt:lpstr>
      <vt:lpstr>Space Profiling</vt:lpstr>
      <vt:lpstr>GHC profiler overview</vt:lpstr>
      <vt:lpstr>GHC profiler options</vt:lpstr>
      <vt:lpstr>Thunk behaviors</vt:lpstr>
      <vt:lpstr>Program 1</vt:lpstr>
      <vt:lpstr>Slide 29</vt:lpstr>
      <vt:lpstr>Program 1 (by type)</vt:lpstr>
      <vt:lpstr>Program 1 (by behavior)</vt:lpstr>
      <vt:lpstr>Program 2</vt:lpstr>
      <vt:lpstr>Program 2 (by type)</vt:lpstr>
      <vt:lpstr>Strictness operators</vt:lpstr>
      <vt:lpstr>Program 3</vt:lpstr>
      <vt:lpstr>Slide 36</vt:lpstr>
      <vt:lpstr>Slide 37</vt:lpstr>
    </vt:vector>
  </TitlesOfParts>
  <Company>CSLU-OHSU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mishra</dc:creator>
  <cp:lastModifiedBy>sheard</cp:lastModifiedBy>
  <cp:revision>64</cp:revision>
  <dcterms:created xsi:type="dcterms:W3CDTF">2006-05-23T07:26:49Z</dcterms:created>
  <dcterms:modified xsi:type="dcterms:W3CDTF">2014-05-05T19:06:32Z</dcterms:modified>
</cp:coreProperties>
</file>