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58" r:id="rId25"/>
  </p:sldIdLst>
  <p:sldSz cx="9144000" cy="6858000" type="letter"/>
  <p:notesSz cx="9283700" cy="699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9966"/>
    <a:srgbClr val="FFCC00"/>
    <a:srgbClr val="996633"/>
    <a:srgbClr val="990033"/>
    <a:srgbClr val="FF3300"/>
    <a:srgbClr val="80008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22763" y="6664325"/>
            <a:ext cx="6350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416" tIns="37523" rIns="73416" bIns="37523">
            <a:spAutoFit/>
          </a:bodyPr>
          <a:lstStyle/>
          <a:p>
            <a:pPr algn="ctr" defTabSz="735013">
              <a:lnSpc>
                <a:spcPct val="90000"/>
              </a:lnSpc>
            </a:pPr>
            <a:r>
              <a:rPr lang="en-US" sz="1000" b="0"/>
              <a:t>Page </a:t>
            </a:r>
            <a:fld id="{1EC11630-DBC7-4F99-888A-881E79DF6CAF}" type="slidenum">
              <a:rPr lang="en-US" sz="1000" b="0"/>
              <a:pPr algn="ctr" defTabSz="735013">
                <a:lnSpc>
                  <a:spcPct val="90000"/>
                </a:lnSpc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22763" y="6664325"/>
            <a:ext cx="6350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416" tIns="37523" rIns="73416" bIns="37523">
            <a:spAutoFit/>
          </a:bodyPr>
          <a:lstStyle/>
          <a:p>
            <a:pPr algn="ctr" defTabSz="735013">
              <a:lnSpc>
                <a:spcPct val="90000"/>
              </a:lnSpc>
            </a:pPr>
            <a:r>
              <a:rPr lang="en-US" sz="1000" b="0"/>
              <a:t>Page </a:t>
            </a:r>
            <a:fld id="{3D00E453-A025-4647-A707-F9579E2E3A08}" type="slidenum">
              <a:rPr lang="en-US" sz="1000" b="0"/>
              <a:pPr algn="ctr" defTabSz="735013">
                <a:lnSpc>
                  <a:spcPct val="90000"/>
                </a:lnSpc>
              </a:pPr>
              <a:t>‹#›</a:t>
            </a:fld>
            <a:endParaRPr lang="en-US" sz="1000" b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497263" cy="262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9038" y="3324225"/>
            <a:ext cx="6905625" cy="3157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78310" tIns="39155" rIns="78310" bIns="391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376238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754063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130300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508125" algn="l" defTabSz="754063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0650" y="285750"/>
            <a:ext cx="2063750" cy="611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85750"/>
            <a:ext cx="6038850" cy="611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52500"/>
            <a:ext cx="4000500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52500"/>
            <a:ext cx="4000500" cy="5448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85750"/>
            <a:ext cx="82550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52500"/>
            <a:ext cx="8153400" cy="544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2713" y="-9525"/>
            <a:ext cx="26035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Cse536  Functional Programming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37513" y="651510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1E105944-8174-44D4-A64F-6C291D257FB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12713" y="6492875"/>
            <a:ext cx="1323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9FF29A4C-1CA4-4036-AE6C-5BB76A6EA6B7}" type="datetime1">
              <a:rPr lang="en-US" sz="1800"/>
              <a:pPr/>
              <a:t>1/14/2013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erformance.hs" TargetMode="External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work\sheard\Courses\CS457-557\web\Haskell\Music\cScale.mid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audio" Target="file:///D:\work\sheard\Courses\CS457-557\web\Haskell\Music\cMajArp.mid" TargetMode="External"/><Relationship Id="rId7" Type="http://schemas.openxmlformats.org/officeDocument/2006/relationships/image" Target="../media/image15.jpeg"/><Relationship Id="rId2" Type="http://schemas.openxmlformats.org/officeDocument/2006/relationships/audio" Target="file:///D:\work\sheard\Courses\CS457-557\web\Haskell\Music\ex4.mid" TargetMode="External"/><Relationship Id="rId1" Type="http://schemas.openxmlformats.org/officeDocument/2006/relationships/audio" Target="file:///D:\work\sheard\Courses\CS457-557\web\Haskell\Music\cMajor.mid" TargetMode="Externa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work\sheard\Courses\CS457-557\web\Haskell\Music\ex5.mid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work\sheard\Courses\CS457-557\web\Haskell\Music\ex6.mid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work\sheard\Courses\CS457-557\web\Haskell\Music\ex7.mid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work\sheard\Courses\CS457-557\web\Haskell\Music\funk.mid" TargetMode="Externa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314325"/>
            <a:ext cx="8255000" cy="514350"/>
          </a:xfrm>
          <a:noFill/>
          <a:ln/>
        </p:spPr>
        <p:txBody>
          <a:bodyPr/>
          <a:lstStyle/>
          <a:p>
            <a:r>
              <a:rPr lang="en-US" sz="2800" dirty="0" smtClean="0"/>
              <a:t>Compositional Functional Programming </a:t>
            </a:r>
            <a:br>
              <a:rPr lang="en-US" sz="2800" dirty="0" smtClean="0"/>
            </a:br>
            <a:r>
              <a:rPr lang="en-US" sz="2800" dirty="0" smtClean="0"/>
              <a:t>with the </a:t>
            </a:r>
            <a:r>
              <a:rPr lang="en-US" sz="2800" dirty="0" err="1" smtClean="0"/>
              <a:t>Haskore</a:t>
            </a:r>
            <a:r>
              <a:rPr lang="en-US" sz="2800" dirty="0" smtClean="0"/>
              <a:t> Music </a:t>
            </a:r>
            <a:endParaRPr lang="en-US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52500"/>
            <a:ext cx="8153400" cy="5448300"/>
          </a:xfrm>
          <a:noFill/>
          <a:ln/>
        </p:spPr>
        <p:txBody>
          <a:bodyPr/>
          <a:lstStyle/>
          <a:p>
            <a:pPr marL="57150" indent="-57150">
              <a:tabLst>
                <a:tab pos="1200150" algn="l"/>
              </a:tabLst>
            </a:pPr>
            <a:endParaRPr lang="en-US" dirty="0" smtClean="0"/>
          </a:p>
          <a:p>
            <a:pPr marL="57150" indent="-57150">
              <a:tabLst>
                <a:tab pos="1200150" algn="l"/>
              </a:tabLst>
            </a:pPr>
            <a:r>
              <a:rPr lang="en-US" dirty="0" err="1" smtClean="0"/>
              <a:t>Todays</a:t>
            </a:r>
            <a:r>
              <a:rPr lang="en-US" dirty="0" smtClean="0"/>
              <a:t> Topics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mtClean="0"/>
              <a:t> The Haskore</a:t>
            </a:r>
            <a:r>
              <a:rPr lang="en-US" dirty="0" smtClean="0"/>
              <a:t> System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dirty="0" smtClean="0"/>
              <a:t>The </a:t>
            </a:r>
            <a:r>
              <a:rPr lang="en-US" sz="2000" dirty="0">
                <a:latin typeface="Courier New" pitchFamily="49" charset="0"/>
              </a:rPr>
              <a:t>Music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  <a:p>
            <a:pPr marL="742950" lvl="1" indent="-57150">
              <a:tabLst>
                <a:tab pos="1200150" algn="l"/>
              </a:tabLst>
            </a:pPr>
            <a:r>
              <a:rPr lang="en-US" sz="1400" dirty="0"/>
              <a:t>MIDI Instruments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1400" dirty="0"/>
              <a:t>Pitch &amp; absolute Pitch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1400" dirty="0"/>
              <a:t>Composing Music</a:t>
            </a:r>
          </a:p>
          <a:p>
            <a:pPr marL="1657350" lvl="2">
              <a:tabLst>
                <a:tab pos="1200150" algn="l"/>
              </a:tabLst>
            </a:pPr>
            <a:r>
              <a:rPr lang="en-US" sz="1400" dirty="0"/>
              <a:t>Delay</a:t>
            </a:r>
          </a:p>
          <a:p>
            <a:pPr marL="1657350" lvl="2">
              <a:tabLst>
                <a:tab pos="1200150" algn="l"/>
              </a:tabLst>
            </a:pPr>
            <a:r>
              <a:rPr lang="en-US" sz="1400" dirty="0"/>
              <a:t>Repeating</a:t>
            </a:r>
          </a:p>
          <a:p>
            <a:pPr marL="1657350" lvl="2">
              <a:tabLst>
                <a:tab pos="1200150" algn="l"/>
              </a:tabLst>
            </a:pPr>
            <a:r>
              <a:rPr lang="en-US" sz="1400" dirty="0"/>
              <a:t>Transposing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1400" dirty="0"/>
              <a:t>Manipulating Music</a:t>
            </a:r>
          </a:p>
          <a:p>
            <a:pPr marL="1657350" lvl="2">
              <a:tabLst>
                <a:tab pos="1200150" algn="l"/>
              </a:tabLst>
            </a:pPr>
            <a:r>
              <a:rPr lang="en-US" sz="1400" dirty="0"/>
              <a:t>Duration</a:t>
            </a:r>
          </a:p>
          <a:p>
            <a:pPr marL="1657350" lvl="2">
              <a:tabLst>
                <a:tab pos="1200150" algn="l"/>
              </a:tabLst>
            </a:pPr>
            <a:r>
              <a:rPr lang="en-US" sz="1400" dirty="0"/>
              <a:t>Cutting</a:t>
            </a:r>
          </a:p>
          <a:p>
            <a:pPr marL="1657350" lvl="2">
              <a:tabLst>
                <a:tab pos="1200150" algn="l"/>
              </a:tabLst>
            </a:pPr>
            <a:r>
              <a:rPr lang="en-US" sz="1400" dirty="0"/>
              <a:t>Reversing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1400" dirty="0"/>
              <a:t>Percussion</a:t>
            </a:r>
          </a:p>
          <a:p>
            <a:pPr marL="742950" lvl="1" indent="-57150">
              <a:tabLst>
                <a:tab pos="1200150" algn="l"/>
              </a:tabLst>
            </a:pPr>
            <a:r>
              <a:rPr lang="en-US" sz="1400" dirty="0"/>
              <a:t>Presentation and the MIDI file format</a:t>
            </a:r>
          </a:p>
          <a:p>
            <a:pPr marL="57150" indent="-57150">
              <a:buFontTx/>
              <a:buNone/>
              <a:tabLst>
                <a:tab pos="1200150" algn="l"/>
              </a:tabLst>
            </a:pPr>
            <a:r>
              <a:rPr lang="en-US" sz="2000" dirty="0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Music - Rests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534400" cy="54483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wn,  hn,  qn,  en,  sn,  tn  :: Dur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dhn, dqn, den, dsn           :: Dur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wnr, hnr, qnr, enr, snr, tnr :: Music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dhnr, dqnr, denr, dsnr       :: Music</a:t>
            </a:r>
          </a:p>
          <a:p>
            <a:pPr lvl="2"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wn  = 1     ; wnr  = Rest wn      -- whole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hn  = 1%2   ; hnr  = Rest hn      -- half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qn  = 1%4   ; qnr  = Rest qn      -- quarter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  = 1%8   ; enr  = Rest en      -- eight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sn  = 1%16  ; snr  = Rest sn      -- sixteenth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tn  = 1%32  ; tnr  = Rest tn      -- thirty-second</a:t>
            </a:r>
          </a:p>
          <a:p>
            <a:pPr lvl="3"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dhn = 3%4   ; dhnr = Rest dhn     -- dotted half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dqn = 3%8   ; dqnr = Rest dqn     -- dotted quarter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den = 3%16  ; denr = Rest den     -- dotted eighth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dsn = 3%32  ; dsnr = Rest dsn     -- dotted sixteenth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Write Some </a:t>
            </a:r>
            <a:r>
              <a:rPr lang="en-US">
                <a:hlinkClick r:id="rId3" action="ppaction://hlinkfile"/>
              </a:rPr>
              <a:t>Music</a:t>
            </a:r>
            <a:r>
              <a:rPr lang="en-US"/>
              <a:t>!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line, chord :: [Music] -&gt; Music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line  = </a:t>
            </a:r>
            <a:r>
              <a:rPr lang="en-US" dirty="0" err="1">
                <a:latin typeface="Courier New" pitchFamily="49" charset="0"/>
              </a:rPr>
              <a:t>foldr</a:t>
            </a:r>
            <a:r>
              <a:rPr lang="en-US" dirty="0">
                <a:latin typeface="Courier New" pitchFamily="49" charset="0"/>
              </a:rPr>
              <a:t> (:+:) (Rest 0)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chord = </a:t>
            </a:r>
            <a:r>
              <a:rPr lang="en-US" dirty="0" err="1">
                <a:latin typeface="Courier New" pitchFamily="49" charset="0"/>
              </a:rPr>
              <a:t>foldr</a:t>
            </a:r>
            <a:r>
              <a:rPr lang="en-US" dirty="0">
                <a:latin typeface="Courier New" pitchFamily="49" charset="0"/>
              </a:rPr>
              <a:t> (:=:) (Rest 0)</a:t>
            </a:r>
          </a:p>
          <a:p>
            <a:pPr lvl="2"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Example 1</a:t>
            </a:r>
          </a:p>
          <a:p>
            <a:pPr lvl="2"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cScale</a:t>
            </a:r>
            <a:r>
              <a:rPr lang="en-US" dirty="0" smtClean="0">
                <a:latin typeface="Courier New" pitchFamily="49" charset="0"/>
              </a:rPr>
              <a:t> =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  line [c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 d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 e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f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 g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 a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b 4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[], c 5 </a:t>
            </a:r>
            <a:r>
              <a:rPr lang="en-US" dirty="0" err="1" smtClean="0">
                <a:latin typeface="Courier New" pitchFamily="49" charset="0"/>
              </a:rPr>
              <a:t>qn</a:t>
            </a:r>
            <a:r>
              <a:rPr lang="en-US" dirty="0" smtClean="0">
                <a:latin typeface="Courier New" pitchFamily="49" charset="0"/>
              </a:rPr>
              <a:t> []]</a:t>
            </a:r>
            <a:endParaRPr lang="en-US" dirty="0">
              <a:latin typeface="Courier New" pitchFamily="49" charset="0"/>
            </a:endParaRPr>
          </a:p>
          <a:p>
            <a:endParaRPr lang="en-US" dirty="0">
              <a:hlinkClick r:id="rId3" action="ppaction://hlinkfile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pic>
        <p:nvPicPr>
          <p:cNvPr id="119812" name="Picture 4" descr="cSacleNot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257800"/>
            <a:ext cx="7543800" cy="1398588"/>
          </a:xfrm>
          <a:prstGeom prst="rect">
            <a:avLst/>
          </a:prstGeom>
          <a:noFill/>
        </p:spPr>
      </p:pic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6172200" y="2514600"/>
            <a:ext cx="1752600" cy="1066800"/>
          </a:xfrm>
          <a:prstGeom prst="wedgeRoundRectCallout">
            <a:avLst>
              <a:gd name="adj1" fmla="val -150541"/>
              <a:gd name="adj2" fmla="val 15327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Note the change</a:t>
            </a:r>
          </a:p>
          <a:p>
            <a:pPr algn="ctr"/>
            <a:r>
              <a:rPr lang="en-US"/>
              <a:t>in Octave</a:t>
            </a:r>
          </a:p>
        </p:txBody>
      </p:sp>
      <p:pic>
        <p:nvPicPr>
          <p:cNvPr id="6" name="cScale.mid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7162800" y="1752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 Examples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cMaj</a:t>
            </a:r>
            <a:r>
              <a:rPr lang="en-US" sz="2000" dirty="0">
                <a:latin typeface="Courier New" pitchFamily="49" charset="0"/>
              </a:rPr>
              <a:t> = [ n 4 </a:t>
            </a:r>
            <a:r>
              <a:rPr lang="en-US" sz="2000" dirty="0" err="1">
                <a:latin typeface="Courier New" pitchFamily="49" charset="0"/>
              </a:rPr>
              <a:t>hn</a:t>
            </a:r>
            <a:r>
              <a:rPr lang="en-US" sz="2000" dirty="0">
                <a:latin typeface="Courier New" pitchFamily="49" charset="0"/>
              </a:rPr>
              <a:t> | n &lt;- [</a:t>
            </a:r>
            <a:r>
              <a:rPr lang="en-US" sz="2000" dirty="0" err="1">
                <a:latin typeface="Courier New" pitchFamily="49" charset="0"/>
              </a:rPr>
              <a:t>c,e,g</a:t>
            </a:r>
            <a:r>
              <a:rPr lang="en-US" sz="2000" dirty="0">
                <a:latin typeface="Courier New" pitchFamily="49" charset="0"/>
              </a:rPr>
              <a:t>] ]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cMin</a:t>
            </a:r>
            <a:r>
              <a:rPr lang="en-US" sz="2000" dirty="0">
                <a:latin typeface="Courier New" pitchFamily="49" charset="0"/>
              </a:rPr>
              <a:t> = [ n 4 </a:t>
            </a:r>
            <a:r>
              <a:rPr lang="en-US" sz="2000" dirty="0" err="1">
                <a:latin typeface="Courier New" pitchFamily="49" charset="0"/>
              </a:rPr>
              <a:t>wn</a:t>
            </a:r>
            <a:r>
              <a:rPr lang="en-US" sz="2000" dirty="0">
                <a:latin typeface="Courier New" pitchFamily="49" charset="0"/>
              </a:rPr>
              <a:t> | n &lt;- [</a:t>
            </a:r>
            <a:r>
              <a:rPr lang="en-US" sz="2000" dirty="0" err="1">
                <a:latin typeface="Courier New" pitchFamily="49" charset="0"/>
              </a:rPr>
              <a:t>c,ef</a:t>
            </a:r>
            <a:r>
              <a:rPr lang="en-US" sz="2000" dirty="0">
                <a:latin typeface="Courier New" pitchFamily="49" charset="0"/>
              </a:rPr>
              <a:t>, g] ]</a:t>
            </a:r>
          </a:p>
          <a:p>
            <a:endParaRPr lang="en-US" dirty="0"/>
          </a:p>
          <a:p>
            <a:r>
              <a:rPr lang="en-US" dirty="0"/>
              <a:t>Example 2</a:t>
            </a: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cMajArp</a:t>
            </a:r>
            <a:r>
              <a:rPr lang="en-US" sz="2000" dirty="0">
                <a:latin typeface="Courier New" pitchFamily="49" charset="0"/>
              </a:rPr>
              <a:t> = line  </a:t>
            </a:r>
            <a:r>
              <a:rPr lang="en-US" sz="2000" dirty="0" err="1">
                <a:latin typeface="Courier New" pitchFamily="49" charset="0"/>
              </a:rPr>
              <a:t>cMaj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dirty="0"/>
              <a:t>Example 3</a:t>
            </a: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cMajChd</a:t>
            </a:r>
            <a:r>
              <a:rPr lang="en-US" sz="2000" dirty="0">
                <a:latin typeface="Courier New" pitchFamily="49" charset="0"/>
              </a:rPr>
              <a:t> = chord </a:t>
            </a:r>
            <a:r>
              <a:rPr lang="en-US" sz="2000" dirty="0" err="1">
                <a:latin typeface="Courier New" pitchFamily="49" charset="0"/>
              </a:rPr>
              <a:t>cMaj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Example 4</a:t>
            </a:r>
          </a:p>
          <a:p>
            <a:pPr lvl="1"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ex4 = line [ chord </a:t>
            </a:r>
            <a:r>
              <a:rPr lang="en-US" sz="2000" dirty="0" err="1">
                <a:latin typeface="Courier New" pitchFamily="49" charset="0"/>
              </a:rPr>
              <a:t>cMaj</a:t>
            </a:r>
            <a:r>
              <a:rPr lang="en-US" sz="2000" dirty="0">
                <a:latin typeface="Courier New" pitchFamily="49" charset="0"/>
              </a:rPr>
              <a:t>, chord </a:t>
            </a:r>
            <a:r>
              <a:rPr lang="en-US" sz="2000" dirty="0" err="1">
                <a:latin typeface="Courier New" pitchFamily="49" charset="0"/>
              </a:rPr>
              <a:t>cMin</a:t>
            </a:r>
            <a:r>
              <a:rPr lang="en-US" sz="2000" dirty="0">
                <a:latin typeface="Courier New" pitchFamily="49" charset="0"/>
              </a:rPr>
              <a:t> ]</a:t>
            </a:r>
          </a:p>
          <a:p>
            <a:pPr lvl="1"/>
            <a:endParaRPr lang="en-US" dirty="0"/>
          </a:p>
        </p:txBody>
      </p:sp>
      <p:pic>
        <p:nvPicPr>
          <p:cNvPr id="120836" name="Picture 4" descr="CMajCM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5181600"/>
            <a:ext cx="3228975" cy="866775"/>
          </a:xfrm>
          <a:prstGeom prst="rect">
            <a:avLst/>
          </a:prstGeom>
          <a:noFill/>
        </p:spPr>
      </p:pic>
      <p:pic>
        <p:nvPicPr>
          <p:cNvPr id="120837" name="Picture 5" descr="ucMajAr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2133600"/>
            <a:ext cx="2647950" cy="428625"/>
          </a:xfrm>
          <a:prstGeom prst="rect">
            <a:avLst/>
          </a:prstGeom>
          <a:noFill/>
        </p:spPr>
      </p:pic>
      <p:pic>
        <p:nvPicPr>
          <p:cNvPr id="120838" name="Picture 6" descr="cMajChdNot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3657600"/>
            <a:ext cx="1514475" cy="609600"/>
          </a:xfrm>
          <a:prstGeom prst="rect">
            <a:avLst/>
          </a:prstGeom>
          <a:noFill/>
        </p:spPr>
      </p:pic>
      <p:pic>
        <p:nvPicPr>
          <p:cNvPr id="120840" name="Picture 8" descr="cMajChrPi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762000"/>
            <a:ext cx="2019300" cy="1533525"/>
          </a:xfrm>
          <a:prstGeom prst="rect">
            <a:avLst/>
          </a:prstGeom>
          <a:noFill/>
        </p:spPr>
      </p:pic>
      <p:pic>
        <p:nvPicPr>
          <p:cNvPr id="120844" name="ex2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3733800"/>
            <a:ext cx="304800" cy="304800"/>
          </a:xfrm>
          <a:prstGeom prst="rect">
            <a:avLst/>
          </a:prstGeom>
          <a:noFill/>
        </p:spPr>
      </p:pic>
      <p:pic>
        <p:nvPicPr>
          <p:cNvPr id="120846" name="ex4.mid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5486400"/>
            <a:ext cx="304800" cy="304800"/>
          </a:xfrm>
          <a:prstGeom prst="rect">
            <a:avLst/>
          </a:prstGeom>
          <a:noFill/>
        </p:spPr>
      </p:pic>
      <p:pic>
        <p:nvPicPr>
          <p:cNvPr id="13" name="cMajArp.mid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10" cstate="print"/>
          <a:stretch>
            <a:fillRect/>
          </a:stretch>
        </p:blipFill>
        <p:spPr>
          <a:xfrm>
            <a:off x="5791200" y="2209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08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08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84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084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08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1208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84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084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Delaying Music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delay :: </a:t>
            </a:r>
            <a:r>
              <a:rPr lang="en-US" dirty="0" err="1">
                <a:latin typeface="Courier New" pitchFamily="49" charset="0"/>
              </a:rPr>
              <a:t>Dur</a:t>
            </a:r>
            <a:r>
              <a:rPr lang="en-US" dirty="0">
                <a:latin typeface="Courier New" pitchFamily="49" charset="0"/>
              </a:rPr>
              <a:t> -&gt; Music -&gt; Music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delay d m = Rest d :+: m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ex5 = </a:t>
            </a:r>
            <a:r>
              <a:rPr lang="en-US" dirty="0" err="1">
                <a:latin typeface="Courier New" pitchFamily="49" charset="0"/>
              </a:rPr>
              <a:t>cScale</a:t>
            </a:r>
            <a:r>
              <a:rPr lang="en-US" dirty="0">
                <a:latin typeface="Courier New" pitchFamily="49" charset="0"/>
              </a:rPr>
              <a:t> :=: (delay </a:t>
            </a:r>
            <a:r>
              <a:rPr lang="en-US" dirty="0" err="1">
                <a:latin typeface="Courier New" pitchFamily="49" charset="0"/>
              </a:rPr>
              <a:t>dhn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cScale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pic>
        <p:nvPicPr>
          <p:cNvPr id="121860" name="Picture 4" descr="delayCsc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43400"/>
            <a:ext cx="7315200" cy="1200150"/>
          </a:xfrm>
          <a:prstGeom prst="rect">
            <a:avLst/>
          </a:prstGeom>
          <a:noFill/>
        </p:spPr>
      </p:pic>
      <p:pic>
        <p:nvPicPr>
          <p:cNvPr id="121863" name="ex5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1143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18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18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86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186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Transposing Music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ex6 = line [line </a:t>
            </a:r>
            <a:r>
              <a:rPr lang="en-US" dirty="0" err="1" smtClean="0">
                <a:latin typeface="Courier New" pitchFamily="49" charset="0"/>
              </a:rPr>
              <a:t>cMajor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       </a:t>
            </a:r>
            <a:r>
              <a:rPr lang="en-US" dirty="0" smtClean="0">
                <a:latin typeface="Courier New" pitchFamily="49" charset="0"/>
              </a:rPr>
              <a:t>,Trans </a:t>
            </a:r>
            <a:r>
              <a:rPr lang="en-US" dirty="0">
                <a:latin typeface="Courier New" pitchFamily="49" charset="0"/>
              </a:rPr>
              <a:t>12 (line </a:t>
            </a:r>
            <a:r>
              <a:rPr lang="en-US" dirty="0" err="1" smtClean="0">
                <a:latin typeface="Courier New" pitchFamily="49" charset="0"/>
              </a:rPr>
              <a:t>cMajor</a:t>
            </a:r>
            <a:r>
              <a:rPr lang="en-US" dirty="0" smtClean="0">
                <a:latin typeface="Courier New" pitchFamily="49" charset="0"/>
              </a:rPr>
              <a:t>)]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pic>
        <p:nvPicPr>
          <p:cNvPr id="122884" name="Picture 4" descr="transposeCma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7848600" cy="1333500"/>
          </a:xfrm>
          <a:prstGeom prst="rect">
            <a:avLst/>
          </a:prstGeom>
          <a:noFill/>
        </p:spPr>
      </p:pic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52578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5257800" y="3581400"/>
            <a:ext cx="1371600" cy="10668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 tone</a:t>
            </a:r>
          </a:p>
          <a:p>
            <a:pPr algn="ctr"/>
            <a:r>
              <a:rPr lang="en-US"/>
              <a:t>difference</a:t>
            </a:r>
          </a:p>
        </p:txBody>
      </p:sp>
      <p:pic>
        <p:nvPicPr>
          <p:cNvPr id="122889" name="ex6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0668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28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28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88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288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Repeating Music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2500"/>
            <a:ext cx="8610600" cy="54483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repeatM</a:t>
            </a:r>
            <a:r>
              <a:rPr lang="en-US" sz="2000" dirty="0">
                <a:latin typeface="Courier New" pitchFamily="49" charset="0"/>
              </a:rPr>
              <a:t> :: Music -&gt; Music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repeatM</a:t>
            </a:r>
            <a:r>
              <a:rPr lang="en-US" sz="2000" dirty="0">
                <a:latin typeface="Courier New" pitchFamily="49" charset="0"/>
              </a:rPr>
              <a:t> m = m :+: </a:t>
            </a:r>
            <a:r>
              <a:rPr lang="en-US" sz="2000" dirty="0" err="1">
                <a:latin typeface="Courier New" pitchFamily="49" charset="0"/>
              </a:rPr>
              <a:t>repeatM</a:t>
            </a:r>
            <a:r>
              <a:rPr lang="en-US" sz="2000" dirty="0">
                <a:latin typeface="Courier New" pitchFamily="49" charset="0"/>
              </a:rPr>
              <a:t> m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nBeatsRest</a:t>
            </a:r>
            <a:r>
              <a:rPr lang="en-US" sz="2000" dirty="0">
                <a:latin typeface="Courier New" pitchFamily="49" charset="0"/>
              </a:rPr>
              <a:t> n note =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line ((take n (repeat note)) ++ [</a:t>
            </a:r>
            <a:r>
              <a:rPr lang="en-US" sz="2000" dirty="0" err="1">
                <a:latin typeface="Courier New" pitchFamily="49" charset="0"/>
              </a:rPr>
              <a:t>qnr</a:t>
            </a:r>
            <a:r>
              <a:rPr lang="en-US" sz="2000" dirty="0">
                <a:latin typeface="Courier New" pitchFamily="49" charset="0"/>
              </a:rPr>
              <a:t>])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ex7 = 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line [e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[], d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[], c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[], d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[],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line [ </a:t>
            </a:r>
            <a:r>
              <a:rPr lang="en-US" sz="2000" dirty="0" err="1" smtClean="0">
                <a:latin typeface="Courier New" pitchFamily="49" charset="0"/>
              </a:rPr>
              <a:t>nBeatsRest</a:t>
            </a:r>
            <a:r>
              <a:rPr lang="en-US" sz="2000" dirty="0" smtClean="0">
                <a:latin typeface="Courier New" pitchFamily="49" charset="0"/>
              </a:rPr>
              <a:t> 3 (n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[]) | n &lt;- [</a:t>
            </a:r>
            <a:r>
              <a:rPr lang="en-US" sz="2000" dirty="0" err="1" smtClean="0">
                <a:latin typeface="Courier New" pitchFamily="49" charset="0"/>
              </a:rPr>
              <a:t>e,d</a:t>
            </a:r>
            <a:r>
              <a:rPr lang="en-US" sz="2000" dirty="0" smtClean="0">
                <a:latin typeface="Courier New" pitchFamily="49" charset="0"/>
              </a:rPr>
              <a:t>] ],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e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[], </a:t>
            </a:r>
            <a:r>
              <a:rPr lang="en-US" sz="2000" dirty="0" err="1" smtClean="0">
                <a:latin typeface="Courier New" pitchFamily="49" charset="0"/>
              </a:rPr>
              <a:t>nBeatsRest</a:t>
            </a:r>
            <a:r>
              <a:rPr lang="en-US" sz="2000" dirty="0" smtClean="0">
                <a:latin typeface="Courier New" pitchFamily="49" charset="0"/>
              </a:rPr>
              <a:t> 2 (g 4 </a:t>
            </a:r>
            <a:r>
              <a:rPr lang="en-US" sz="2000" dirty="0" err="1" smtClean="0">
                <a:latin typeface="Courier New" pitchFamily="49" charset="0"/>
              </a:rPr>
              <a:t>qn</a:t>
            </a:r>
            <a:r>
              <a:rPr lang="en-US" sz="2000" dirty="0" smtClean="0">
                <a:latin typeface="Courier New" pitchFamily="49" charset="0"/>
              </a:rPr>
              <a:t> [] ) ]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pic>
        <p:nvPicPr>
          <p:cNvPr id="123908" name="Picture 4" descr="repeatMaryLa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181600"/>
            <a:ext cx="7848600" cy="982663"/>
          </a:xfrm>
          <a:prstGeom prst="rect">
            <a:avLst/>
          </a:prstGeom>
          <a:noFill/>
        </p:spPr>
      </p:pic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2362200" y="5334000"/>
            <a:ext cx="14478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4419600" y="5334000"/>
            <a:ext cx="13716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6858000" y="5257800"/>
            <a:ext cx="9144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914" name="ex7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1219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3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39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91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91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Fancy Stuff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pr1, pr2 :: Pitch -&gt; Music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pr1 p = Tempo (5%6)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(Tempo (4%3) (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1 p </a:t>
            </a:r>
            <a:r>
              <a:rPr lang="en-US" sz="1400" dirty="0" err="1">
                <a:latin typeface="Courier New" pitchFamily="49" charset="0"/>
              </a:rPr>
              <a:t>qn</a:t>
            </a:r>
            <a:r>
              <a:rPr lang="en-US" sz="1400" dirty="0">
                <a:latin typeface="Courier New" pitchFamily="49" charset="0"/>
              </a:rPr>
              <a:t>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           Tempo (3%2) (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3 p en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                        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2 p </a:t>
            </a:r>
            <a:r>
              <a:rPr lang="en-US" sz="1400" dirty="0" err="1">
                <a:latin typeface="Courier New" pitchFamily="49" charset="0"/>
              </a:rPr>
              <a:t>sn</a:t>
            </a:r>
            <a:r>
              <a:rPr lang="en-US" sz="1400" dirty="0">
                <a:latin typeface="Courier New" pitchFamily="49" charset="0"/>
              </a:rPr>
              <a:t>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                        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1 p </a:t>
            </a:r>
            <a:r>
              <a:rPr lang="en-US" sz="1400" dirty="0" err="1">
                <a:latin typeface="Courier New" pitchFamily="49" charset="0"/>
              </a:rPr>
              <a:t>qn</a:t>
            </a:r>
            <a:r>
              <a:rPr lang="en-US" sz="1400" dirty="0">
                <a:latin typeface="Courier New" pitchFamily="49" charset="0"/>
              </a:rPr>
              <a:t>    )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             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1 p </a:t>
            </a:r>
            <a:r>
              <a:rPr lang="en-US" sz="1400" dirty="0" err="1">
                <a:latin typeface="Courier New" pitchFamily="49" charset="0"/>
              </a:rPr>
              <a:t>qn</a:t>
            </a:r>
            <a:r>
              <a:rPr lang="en-US" sz="1400" dirty="0">
                <a:latin typeface="Courier New" pitchFamily="49" charset="0"/>
              </a:rPr>
              <a:t>)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Tempo (3%2) (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6 p en))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pr2 p = Tempo (7%6)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(m1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Tempo (5%4) (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5 p en)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m1 :+: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   Tempo (3%2) m2)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where m1 = Tempo (5%4) (Tempo (3%2) m2 :+: m2)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m2 = </a:t>
            </a: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3 p en</a:t>
            </a:r>
          </a:p>
          <a:p>
            <a:pPr>
              <a:buFontTx/>
              <a:buNone/>
            </a:pPr>
            <a:r>
              <a:rPr lang="en-US" sz="1400" dirty="0" err="1">
                <a:latin typeface="Courier New" pitchFamily="49" charset="0"/>
              </a:rPr>
              <a:t>mkLn</a:t>
            </a:r>
            <a:r>
              <a:rPr lang="en-US" sz="1400" dirty="0">
                <a:latin typeface="Courier New" pitchFamily="49" charset="0"/>
              </a:rPr>
              <a:t> n p d = line (take n (repeat (Note p d)))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pr12 :: Music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pr12 = pr1 (C,5) :=: pr2 (G,5)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  <p:pic>
        <p:nvPicPr>
          <p:cNvPr id="124935" name="Picture 7" descr="rhythym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257800"/>
            <a:ext cx="48133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is a piece of music?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:: Music -&gt; Dur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(Note _ d)    = d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(Rest d)      = d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(m1 :+: m2)   = dur m1   +   dur m2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(m1 :=: m2)   = dur m1 `max` dur m2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(Tempo  a  m) = dur m / a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(Trans  _  m) = dur m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dur (Instr  _  m) = dur m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 piece of music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382000" cy="54483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:: Music -&gt; Music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n@(Note _ _) = 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r@(Rest _)   = r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(Tempo a  m) = Tempo a    (revM m)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(Trans i  m) = Trans i    (revM m)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(Instr i  m) = Instr i    (revM m)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(m1 :+: m2)  = revM m2 :+: revM m1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revM (m1 :=: m2)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= let d1 = dur m1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d2 = dur m2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in if d1&gt;d2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then revM m1 :=: (Rest (d1-d2) :+: revM m2)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else (Rest (d2-d1) :+: revM m1) :=: revM m2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Cutting a piece of music short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:: Dur -&gt; Music -&gt; Music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m | d &lt;= 0  = Rest 0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(Note x d0) = Note x (min d0 d)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(Rest d0)   = Rest (min d0 d)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(m1 :=: m2) = cut d m1 :=: cut d m2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(Tempo a m) = Tempo a (cut (d*a) m)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(Trans a m) = Trans a (cut d m)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(Instr a m) = Instr a (cut d m)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cut d (m1 :+: m2) =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let m1' = cut d m1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    m2' = cut (d - dur m1') m2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  in m1' :+: m2'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Haskore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153400" cy="1943100"/>
          </a:xfrm>
        </p:spPr>
        <p:txBody>
          <a:bodyPr/>
          <a:lstStyle/>
          <a:p>
            <a:r>
              <a:rPr lang="en-US"/>
              <a:t>Haskore is a Haskell library for constructing digital music</a:t>
            </a:r>
          </a:p>
          <a:p>
            <a:pPr lvl="1"/>
            <a:r>
              <a:rPr lang="en-US"/>
              <a:t>It supports an abstract high-level description of musical concepts</a:t>
            </a:r>
          </a:p>
          <a:p>
            <a:pPr lvl="1"/>
            <a:r>
              <a:rPr lang="en-US"/>
              <a:t>Maps into the Midi (Musical Instrument Digital Interface) standard</a:t>
            </a:r>
          </a:p>
          <a:p>
            <a:pPr lvl="2"/>
            <a:r>
              <a:rPr lang="en-US"/>
              <a:t>a low-level binary bit based encoding of music</a:t>
            </a:r>
          </a:p>
          <a:p>
            <a:pPr lvl="2"/>
            <a:r>
              <a:rPr lang="en-US"/>
              <a:t>can be “played” by  “Media-Players”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38200" y="3200400"/>
            <a:ext cx="2514600" cy="3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Haskore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355725" y="2879725"/>
            <a:ext cx="8953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Haskell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24000" y="3810000"/>
            <a:ext cx="12954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Haskore</a:t>
            </a:r>
          </a:p>
          <a:p>
            <a:pPr algn="ctr"/>
            <a:endParaRPr lang="en-US"/>
          </a:p>
          <a:p>
            <a:pPr algn="ctr"/>
            <a:r>
              <a:rPr lang="en-US" sz="1200"/>
              <a:t>Abstract</a:t>
            </a:r>
          </a:p>
          <a:p>
            <a:pPr algn="ctr"/>
            <a:r>
              <a:rPr lang="en-US" sz="1200"/>
              <a:t>High Level</a:t>
            </a:r>
          </a:p>
          <a:p>
            <a:pPr algn="ctr"/>
            <a:r>
              <a:rPr lang="en-US" sz="1200"/>
              <a:t>Implementation</a:t>
            </a:r>
          </a:p>
          <a:p>
            <a:pPr algn="ctr"/>
            <a:r>
              <a:rPr lang="en-US" sz="1200"/>
              <a:t>independent</a:t>
            </a:r>
          </a:p>
          <a:p>
            <a:pPr algn="ctr"/>
            <a:endParaRPr 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133600" y="5334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4419600" y="4876800"/>
            <a:ext cx="19050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MIDI</a:t>
            </a:r>
          </a:p>
          <a:p>
            <a:pPr algn="ctr"/>
            <a:endParaRPr lang="en-US"/>
          </a:p>
          <a:p>
            <a:pPr algn="ctr"/>
            <a:r>
              <a:rPr lang="en-US" sz="1200"/>
              <a:t>low level</a:t>
            </a:r>
          </a:p>
          <a:p>
            <a:pPr algn="ctr"/>
            <a:r>
              <a:rPr lang="en-US" sz="1200"/>
              <a:t>bit based</a:t>
            </a:r>
          </a:p>
          <a:p>
            <a:pPr algn="ctr"/>
            <a:r>
              <a:rPr lang="en-US" sz="1200"/>
              <a:t>implementation</a:t>
            </a:r>
          </a:p>
          <a:p>
            <a:pPr algn="ctr"/>
            <a:r>
              <a:rPr lang="en-US" sz="1200"/>
              <a:t>standard</a:t>
            </a:r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 flipV="1">
            <a:off x="5257800" y="4038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580" name="Picture 12" descr="MidiPlayerWind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3810000" cy="1133475"/>
          </a:xfrm>
          <a:prstGeom prst="rect">
            <a:avLst/>
          </a:prstGeom>
          <a:noFill/>
        </p:spPr>
      </p:pic>
      <p:sp>
        <p:nvSpPr>
          <p:cNvPr id="109581" name="AutoShape 13">
            <a:hlinkClick r:id="" action="ppaction://noaction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 rot="5400000">
            <a:off x="7048500" y="4076700"/>
            <a:ext cx="609600" cy="533400"/>
          </a:xfrm>
          <a:prstGeom prst="actionButtonSou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781800" y="4800600"/>
            <a:ext cx="1905000" cy="1066800"/>
            <a:chOff x="1296" y="1200"/>
            <a:chExt cx="2016" cy="1824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1296" y="1632"/>
              <a:ext cx="288" cy="1152"/>
              <a:chOff x="1296" y="1632"/>
              <a:chExt cx="288" cy="1152"/>
            </a:xfrm>
          </p:grpSpPr>
          <p:sp>
            <p:nvSpPr>
              <p:cNvPr id="109585" name="Oval 1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288" cy="2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86" name="Line 18"/>
              <p:cNvSpPr>
                <a:spLocks noChangeShapeType="1"/>
              </p:cNvSpPr>
              <p:nvPr/>
            </p:nvSpPr>
            <p:spPr bwMode="auto">
              <a:xfrm flipV="1">
                <a:off x="1584" y="1632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7" name="Group 19"/>
            <p:cNvGrpSpPr>
              <a:grpSpLocks/>
            </p:cNvGrpSpPr>
            <p:nvPr/>
          </p:nvGrpSpPr>
          <p:grpSpPr bwMode="auto">
            <a:xfrm>
              <a:off x="1872" y="1392"/>
              <a:ext cx="288" cy="1152"/>
              <a:chOff x="1296" y="1632"/>
              <a:chExt cx="288" cy="1152"/>
            </a:xfrm>
          </p:grpSpPr>
          <p:sp>
            <p:nvSpPr>
              <p:cNvPr id="109588" name="Oval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288" cy="2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89" name="Line 21"/>
              <p:cNvSpPr>
                <a:spLocks noChangeShapeType="1"/>
              </p:cNvSpPr>
              <p:nvPr/>
            </p:nvSpPr>
            <p:spPr bwMode="auto">
              <a:xfrm flipV="1">
                <a:off x="1584" y="1632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90" name="Group 22"/>
            <p:cNvGrpSpPr>
              <a:grpSpLocks/>
            </p:cNvGrpSpPr>
            <p:nvPr/>
          </p:nvGrpSpPr>
          <p:grpSpPr bwMode="auto">
            <a:xfrm>
              <a:off x="2448" y="1200"/>
              <a:ext cx="288" cy="1152"/>
              <a:chOff x="1296" y="1632"/>
              <a:chExt cx="288" cy="1152"/>
            </a:xfrm>
          </p:grpSpPr>
          <p:sp>
            <p:nvSpPr>
              <p:cNvPr id="109591" name="Oval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288" cy="2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92" name="Line 24"/>
              <p:cNvSpPr>
                <a:spLocks noChangeShapeType="1"/>
              </p:cNvSpPr>
              <p:nvPr/>
            </p:nvSpPr>
            <p:spPr bwMode="auto">
              <a:xfrm flipV="1">
                <a:off x="1584" y="1632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593" name="Line 25"/>
            <p:cNvSpPr>
              <a:spLocks noChangeShapeType="1"/>
            </p:cNvSpPr>
            <p:nvPr/>
          </p:nvSpPr>
          <p:spPr bwMode="auto">
            <a:xfrm flipV="1">
              <a:off x="2160" y="120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594" name="Group 26"/>
            <p:cNvGrpSpPr>
              <a:grpSpLocks/>
            </p:cNvGrpSpPr>
            <p:nvPr/>
          </p:nvGrpSpPr>
          <p:grpSpPr bwMode="auto">
            <a:xfrm rot="10800000">
              <a:off x="3024" y="1872"/>
              <a:ext cx="288" cy="1152"/>
              <a:chOff x="1296" y="1632"/>
              <a:chExt cx="288" cy="1152"/>
            </a:xfrm>
          </p:grpSpPr>
          <p:sp>
            <p:nvSpPr>
              <p:cNvPr id="109595" name="Oval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288" cy="2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96" name="Line 28"/>
              <p:cNvSpPr>
                <a:spLocks noChangeShapeType="1"/>
              </p:cNvSpPr>
              <p:nvPr/>
            </p:nvSpPr>
            <p:spPr bwMode="auto">
              <a:xfrm flipV="1">
                <a:off x="1584" y="1632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3032125" y="5116513"/>
            <a:ext cx="12461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presentation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Courier New" pitchFamily="49" charset="0"/>
              </a:rPr>
              <a:t>Music</a:t>
            </a:r>
            <a:r>
              <a:rPr lang="en-US" sz="2800"/>
              <a:t> is a high level abstract representation of music.</a:t>
            </a:r>
          </a:p>
          <a:p>
            <a:r>
              <a:rPr lang="en-US" sz="2800"/>
              <a:t>Its analyzable so we can do many things with it</a:t>
            </a:r>
          </a:p>
          <a:p>
            <a:pPr lvl="1"/>
            <a:r>
              <a:rPr lang="en-US" sz="2000"/>
              <a:t>First, we can play it</a:t>
            </a:r>
          </a:p>
          <a:p>
            <a:pPr lvl="1"/>
            <a:r>
              <a:rPr lang="en-US" sz="2000"/>
              <a:t>But we can also</a:t>
            </a:r>
          </a:p>
          <a:p>
            <a:pPr lvl="2"/>
            <a:r>
              <a:rPr lang="en-US" sz="2000"/>
              <a:t>compute its duration (without playing it)</a:t>
            </a:r>
          </a:p>
          <a:p>
            <a:pPr lvl="2"/>
            <a:r>
              <a:rPr lang="en-US" sz="2000"/>
              <a:t>reverse it</a:t>
            </a:r>
          </a:p>
          <a:p>
            <a:pPr lvl="2"/>
            <a:r>
              <a:rPr lang="en-US" sz="2000"/>
              <a:t>scale it’s Tempo</a:t>
            </a:r>
          </a:p>
          <a:p>
            <a:pPr lvl="2"/>
            <a:r>
              <a:rPr lang="en-US" sz="2000"/>
              <a:t>truncate it to a specific duration</a:t>
            </a:r>
          </a:p>
          <a:p>
            <a:pPr lvl="2"/>
            <a:r>
              <a:rPr lang="en-US" sz="2000"/>
              <a:t>transpose it into another key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Percussion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data PercussionSound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= AcousticBassDrum  -- MIDI Key 35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BassDrum1         -- MIDI Key 36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SideStick         -- ...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AcousticSnare | HandClap      | ElectricSnare | LowFloorTom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ClosedHiHat   | HighFloorTom  | PedalHiHat    | LowTom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OpenHiHat     | LowMidTom     | HiMidTom      | CrashCymbal1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HighTom       | RideCymbal1   | ChineseCymbal | RideBell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Tambourine    | SplashCymbal  | Cowbell       | CrashCymbal2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Vibraslap     | RideCymbal2   | HiBongo       | LowBongo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MuteHiConga   | OpenHiConga   | LowConga      | HighTimbale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LowTimbale    | HighAgogo     | LowAgogo      | Cabasa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Maracas       | ShortWhistle  | LongWhistle   | ShortGuiro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LongGuiro     | Claves        | HiWoodBlock   | LowWoodBlock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MuteCuica     | OpenCuica     | MuteTriangle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| OpenTriangle      -- MIDI Key 82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deriving (Show,Eq,Ord,Ix,Enum)</a:t>
            </a: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beat the drums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perc :: PercussionSound -&gt; Dur -&gt; Music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perc ps = Note (pitch (fromEnum ps + 35))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funkGroove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= let p1 = perc LowTom        qn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p2 = perc AcousticSnare en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in Tempo 3 (Instr Percussion (cut 8 (repeatM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( (p1 :+: qnr :+: p2 :+: qnr :+: p2 :+: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  p1 :+: p1 :+: qnr :+: p2 :+: enr)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 :=: roll en (perc ClosedHiHat 2) 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)))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</p:txBody>
      </p:sp>
      <p:pic>
        <p:nvPicPr>
          <p:cNvPr id="131076" name="Picture 4" descr="funkGroo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181600"/>
            <a:ext cx="8077200" cy="1138238"/>
          </a:xfrm>
          <a:prstGeom prst="rect">
            <a:avLst/>
          </a:prstGeom>
          <a:noFill/>
        </p:spPr>
      </p:pic>
      <p:pic>
        <p:nvPicPr>
          <p:cNvPr id="131078" name="funkGroove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1430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10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07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1078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 Presentation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Music is a highlevel, abstract  representation</a:t>
            </a:r>
          </a:p>
          <a:p>
            <a:r>
              <a:rPr lang="en-US"/>
              <a:t>We call the playing of Music its Presentation</a:t>
            </a:r>
          </a:p>
          <a:p>
            <a:r>
              <a:rPr lang="en-US"/>
              <a:t>Presentation requires “flattening” the Music representation into a list of low level events.</a:t>
            </a:r>
          </a:p>
          <a:p>
            <a:pPr lvl="1"/>
            <a:r>
              <a:rPr lang="en-US"/>
              <a:t>Events contain information about</a:t>
            </a:r>
          </a:p>
          <a:p>
            <a:pPr lvl="2"/>
            <a:r>
              <a:rPr lang="en-US"/>
              <a:t>pitch</a:t>
            </a:r>
          </a:p>
          <a:p>
            <a:pPr lvl="2"/>
            <a:r>
              <a:rPr lang="en-US"/>
              <a:t>start-time</a:t>
            </a:r>
          </a:p>
          <a:p>
            <a:pPr lvl="2"/>
            <a:r>
              <a:rPr lang="en-US"/>
              <a:t>end-time</a:t>
            </a:r>
          </a:p>
          <a:p>
            <a:pPr lvl="2"/>
            <a:r>
              <a:rPr lang="en-US"/>
              <a:t>loudness</a:t>
            </a:r>
          </a:p>
          <a:p>
            <a:pPr lvl="2"/>
            <a:r>
              <a:rPr lang="en-US"/>
              <a:t>duration</a:t>
            </a:r>
          </a:p>
          <a:p>
            <a:pPr lvl="2"/>
            <a:r>
              <a:rPr lang="en-US"/>
              <a:t>instrument etc.</a:t>
            </a:r>
          </a:p>
          <a:p>
            <a:r>
              <a:rPr lang="en-US"/>
              <a:t>The MIDI standard is a file format to represent this low level information.</a:t>
            </a:r>
          </a:p>
          <a:p>
            <a:r>
              <a:rPr lang="en-US"/>
              <a:t>Presentation is the subject of the next lecture.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MIDI Event List</a:t>
            </a:r>
          </a:p>
        </p:txBody>
      </p:sp>
      <p:pic>
        <p:nvPicPr>
          <p:cNvPr id="108548" name="Picture 4" descr="cScaleEv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7239000" cy="2114550"/>
          </a:xfrm>
          <a:prstGeom prst="rect">
            <a:avLst/>
          </a:prstGeom>
          <a:noFill/>
        </p:spPr>
      </p:pic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1828800" y="1066800"/>
            <a:ext cx="1447800" cy="1295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Hours,</a:t>
            </a:r>
          </a:p>
          <a:p>
            <a:pPr algn="ctr"/>
            <a:r>
              <a:rPr lang="en-US"/>
              <a:t>Minutes,</a:t>
            </a:r>
          </a:p>
          <a:p>
            <a:pPr algn="ctr"/>
            <a:r>
              <a:rPr lang="en-US"/>
              <a:t>Seconds,</a:t>
            </a:r>
          </a:p>
          <a:p>
            <a:pPr algn="ctr"/>
            <a:r>
              <a:rPr lang="en-US"/>
              <a:t>Frames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669925" y="5089525"/>
            <a:ext cx="669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track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828800" y="5638800"/>
            <a:ext cx="18700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 in 2 formats</a:t>
            </a:r>
          </a:p>
        </p:txBody>
      </p:sp>
      <p:sp>
        <p:nvSpPr>
          <p:cNvPr id="108552" name="AutoShape 8"/>
          <p:cNvSpPr>
            <a:spLocks/>
          </p:cNvSpPr>
          <p:nvPr/>
        </p:nvSpPr>
        <p:spPr bwMode="auto">
          <a:xfrm rot="5400000">
            <a:off x="2362200" y="40386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022725" y="5013325"/>
            <a:ext cx="950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channel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3581400" y="1143000"/>
            <a:ext cx="1524000" cy="1219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Measure,</a:t>
            </a:r>
          </a:p>
          <a:p>
            <a:pPr algn="ctr"/>
            <a:r>
              <a:rPr lang="en-US"/>
              <a:t>Beats,</a:t>
            </a:r>
          </a:p>
          <a:p>
            <a:pPr algn="ctr"/>
            <a:r>
              <a:rPr lang="en-US"/>
              <a:t>Ticks</a:t>
            </a:r>
          </a:p>
        </p:txBody>
      </p:sp>
      <p:sp>
        <p:nvSpPr>
          <p:cNvPr id="108555" name="AutoShape 11"/>
          <p:cNvSpPr>
            <a:spLocks noChangeArrowheads="1"/>
          </p:cNvSpPr>
          <p:nvPr/>
        </p:nvSpPr>
        <p:spPr bwMode="auto">
          <a:xfrm>
            <a:off x="6096000" y="1066800"/>
            <a:ext cx="2438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Pitch, Volume, Duration</a:t>
            </a:r>
          </a:p>
        </p:txBody>
      </p:sp>
      <p:pic>
        <p:nvPicPr>
          <p:cNvPr id="108556" name="Picture 12" descr="cSacleNo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638800"/>
            <a:ext cx="45720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Musical Basics in Haskore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153400" cy="30861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type Pitch      = (PitchClass, Octave)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data PitchClass =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Cf | C  | Cs | Df | D  | Ds | Ef | E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| Es | Ff | F  | Fs | Gf | G  | Gs | Af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| A  | As | Bf | B | Bs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     deriving (Eq,Show)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type Octave     = Int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</p:txBody>
      </p:sp>
      <p:pic>
        <p:nvPicPr>
          <p:cNvPr id="111620" name="Picture 4" descr="key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953000"/>
            <a:ext cx="8382000" cy="1143000"/>
          </a:xfrm>
          <a:prstGeom prst="rect">
            <a:avLst/>
          </a:prstGeom>
          <a:noFill/>
        </p:spPr>
      </p:pic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620000" y="3505200"/>
            <a:ext cx="1295400" cy="11430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Middle C</a:t>
            </a:r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514600" y="46482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381000" y="46482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669925" y="4327525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Octave 2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032125" y="4327525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Octave 3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5105400" y="4648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715000" y="4267200"/>
            <a:ext cx="1031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Octave 4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438400" y="5699125"/>
            <a:ext cx="2874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  D     E   F    G     A    B   C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2514600" y="5029200"/>
            <a:ext cx="2346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66"/>
                </a:solidFill>
              </a:rPr>
              <a:t>Cs      Ds           Fs     Gs      As</a:t>
            </a:r>
          </a:p>
          <a:p>
            <a:r>
              <a:rPr lang="en-US" sz="1200">
                <a:solidFill>
                  <a:srgbClr val="FFFF66"/>
                </a:solidFill>
              </a:rPr>
              <a:t>Df       Ef           Gf      Af       Bf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057400" y="5421313"/>
            <a:ext cx="3714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Cf</a:t>
            </a:r>
            <a:endParaRPr lang="en-US"/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3124200" y="5443538"/>
            <a:ext cx="64293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 Ff  Es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4648200" y="5440363"/>
            <a:ext cx="6667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Cf   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2" name="Picture 12" descr="Tem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200400"/>
            <a:ext cx="4572000" cy="847725"/>
          </a:xfrm>
          <a:prstGeom prst="rect">
            <a:avLst/>
          </a:prstGeom>
          <a:noFill/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data Music = Note Pitch Dur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| Rest Dur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| Music :+: Music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| Music :=: Music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| Tempo 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     (Ratio Int) Music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| Trans  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     Int Music</a:t>
            </a:r>
          </a:p>
          <a:p>
            <a:pPr>
              <a:buFontTx/>
              <a:buNone/>
            </a:pPr>
            <a:r>
              <a:rPr lang="en-US" sz="3200">
                <a:latin typeface="Courier New" pitchFamily="49" charset="0"/>
              </a:rPr>
              <a:t>   | Instr  IName Music</a:t>
            </a:r>
          </a:p>
        </p:txBody>
      </p:sp>
      <p:pic>
        <p:nvPicPr>
          <p:cNvPr id="112644" name="Picture 4" descr="no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09600"/>
            <a:ext cx="571500" cy="990600"/>
          </a:xfrm>
          <a:prstGeom prst="rect">
            <a:avLst/>
          </a:prstGeom>
          <a:solidFill>
            <a:schemeClr val="hlink"/>
          </a:solidFill>
        </p:spPr>
      </p:pic>
      <p:pic>
        <p:nvPicPr>
          <p:cNvPr id="112645" name="Picture 5" descr="r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371600"/>
            <a:ext cx="533400" cy="762000"/>
          </a:xfrm>
          <a:prstGeom prst="rect">
            <a:avLst/>
          </a:prstGeom>
          <a:noFill/>
        </p:spPr>
      </p:pic>
      <p:grpSp>
        <p:nvGrpSpPr>
          <p:cNvPr id="112648" name="Group 8"/>
          <p:cNvGrpSpPr>
            <a:grpSpLocks/>
          </p:cNvGrpSpPr>
          <p:nvPr/>
        </p:nvGrpSpPr>
        <p:grpSpPr bwMode="auto">
          <a:xfrm>
            <a:off x="6934200" y="1828800"/>
            <a:ext cx="1428750" cy="914400"/>
            <a:chOff x="3600" y="1200"/>
            <a:chExt cx="900" cy="576"/>
          </a:xfrm>
        </p:grpSpPr>
        <p:pic>
          <p:nvPicPr>
            <p:cNvPr id="112646" name="Picture 6" descr="not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1200"/>
              <a:ext cx="360" cy="576"/>
            </a:xfrm>
            <a:prstGeom prst="rect">
              <a:avLst/>
            </a:prstGeom>
            <a:solidFill>
              <a:schemeClr val="hlink"/>
            </a:solidFill>
          </p:spPr>
        </p:pic>
        <p:pic>
          <p:nvPicPr>
            <p:cNvPr id="112647" name="Picture 7" descr="not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4" y="1248"/>
              <a:ext cx="276" cy="528"/>
            </a:xfrm>
            <a:prstGeom prst="rect">
              <a:avLst/>
            </a:prstGeom>
            <a:noFill/>
          </p:spPr>
        </p:pic>
      </p:grpSp>
      <p:pic>
        <p:nvPicPr>
          <p:cNvPr id="112649" name="Picture 9" descr="chor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2438400"/>
            <a:ext cx="495300" cy="990600"/>
          </a:xfrm>
          <a:prstGeom prst="rect">
            <a:avLst/>
          </a:prstGeom>
          <a:noFill/>
        </p:spPr>
      </p:pic>
      <p:pic>
        <p:nvPicPr>
          <p:cNvPr id="112653" name="Picture 13" descr="Transpos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419600"/>
            <a:ext cx="4924425" cy="695325"/>
          </a:xfrm>
          <a:prstGeom prst="rect">
            <a:avLst/>
          </a:prstGeom>
          <a:noFill/>
        </p:spPr>
      </p:pic>
      <p:pic>
        <p:nvPicPr>
          <p:cNvPr id="112655" name="Picture 15" descr="sa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00800" y="5715000"/>
            <a:ext cx="1627188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Midi Standard supports lots of instruments</a:t>
            </a: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382000" cy="54483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49" charset="0"/>
              </a:rPr>
              <a:t>data IName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49" charset="0"/>
              </a:rPr>
              <a:t> = AcousticGrandPiano    | BrightAcousticPiano | ElectricGrandPiano  | HonkyTonkPiano  | RhodesPiano         | ChorusedPiano       | Harpsichord         | Clavinet            | Celesta             | Glockenspiel        | MusicBox            | Vibraphone         | Marimba             | Xylophone           | TubularBells        | Dulcimer              | HammondOrgan        | PercussiveOrgan     | RockOrgan           | ChurchOrgan         | ReedOrgan           | Accordion           | Harmonica           | TangoAccordion  | AcousticGuitarNylon | AcousticGuitarSteel | ElectricGuitarJazz  | ElectricGuitarClean   | ElectricGuitarMuted | OverdrivenGuitar  | DistortionGuitar      | GuitarHarmonics     | AcousticBass  | ElectricBassFingered  | ElectricBassPicked  | FretlessBass  | SlapBass1             | SlapBass2           | SynthBass1      | SynthBass2  | Violin                | Viola               | Cello           | Contrabass  | TremoloStrings        | PizzicatoStrings    | OrchestralHarp  | Timpani  | StringEnsemble1       | StringEnsemble2     | SynthStrings1 | SynthStrings2         | ChoirAahs           | VoiceOohs       | SynthVoice  | OrchestraHit          | Trumpet             | Trombone        | Tuba  | MutedTrumpet          | FrenchHorn          | BrassSection    | SynthBrass1  | SynthBrass2           | SopranoSax          | AltoSax         | TenorSax  | BaritoneSax           | Oboe   | Bassoon         | EnglishHorn         | Clarinet  | Piccolo               | Flute               | Recorder | PanFlute  | BlownBottle  | Shakuhachi            | Whistle             | Ocarina         | Lead1Square  | Lead2Sawtooth         | Lead3Calliope       | Lead4Chiff  | Lead5Charang    | Lead6Voice          | Lead7Fifths  | Lead8BassLead         | Pad1NewAge          | Pad2Warm  | Pad3Polysynth         | Pad4Choir           | Pad5Bowed  | Pad6Metallic          | Pad7Halo            | Pad8Sweep  | FX1Train              | FX2Soundtrack       | FX3Crystal  | FX4Atmosphere         | FX5Brightness       | FX6Goblins  | FX7Echoes             | FX8SciFi            | Sitar           | Banjo     | Shamisen  | Koto                  | Kalimba             | Bagpipe         | Fiddle    | Shanai  | TinkleBell            | Agogo               | SteelDrums      | Woodblock | TaikoDrum  | MelodicDrum           | SynthDrum           | ReverseCymbal  | GuitarFretNoise       | BreathNoise         | Seashore  | BirdTweet             | TelephoneRing       | Helicopter  | Applause    | Gunshot  | Percussion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49" charset="0"/>
              </a:rPr>
              <a:t>           deriving (Show,Eq,Ord,Enum)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33147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type Dur   = Ratio Int</a:t>
            </a:r>
          </a:p>
          <a:p>
            <a:pPr lvl="1"/>
            <a:r>
              <a:rPr lang="en-US"/>
              <a:t>fractions of Integers such as 3 /4.  We write </a:t>
            </a:r>
            <a:r>
              <a:rPr lang="en-US">
                <a:latin typeface="Courier New" pitchFamily="49" charset="0"/>
              </a:rPr>
              <a:t>(3 % 4)</a:t>
            </a:r>
            <a:r>
              <a:rPr lang="en-US"/>
              <a:t> in Haskell.</a:t>
            </a:r>
          </a:p>
          <a:p>
            <a:pPr>
              <a:buFontTx/>
              <a:buNone/>
            </a:pPr>
            <a:endParaRPr lang="en-US">
              <a:latin typeface="Arial" pitchFamily="34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type AbsPitch = Int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absPitch :: Pitch -&gt; AbsPitch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absPitch (pc,oct) = 12*oct + </a:t>
            </a:r>
            <a:r>
              <a:rPr lang="en-US">
                <a:solidFill>
                  <a:schemeClr val="hlink"/>
                </a:solidFill>
                <a:latin typeface="Courier New" pitchFamily="49" charset="0"/>
              </a:rPr>
              <a:t>pcToInt</a:t>
            </a:r>
            <a:r>
              <a:rPr lang="en-US">
                <a:latin typeface="Courier New" pitchFamily="49" charset="0"/>
              </a:rPr>
              <a:t> pc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Duration &amp; Absolute Pitch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762000" y="4572000"/>
            <a:ext cx="8077200" cy="1692275"/>
            <a:chOff x="240" y="2582"/>
            <a:chExt cx="5088" cy="1066"/>
          </a:xfrm>
        </p:grpSpPr>
        <p:grpSp>
          <p:nvGrpSpPr>
            <p:cNvPr id="114693" name="Group 5"/>
            <p:cNvGrpSpPr>
              <a:grpSpLocks/>
            </p:cNvGrpSpPr>
            <p:nvPr/>
          </p:nvGrpSpPr>
          <p:grpSpPr bwMode="auto">
            <a:xfrm>
              <a:off x="432" y="2832"/>
              <a:ext cx="4608" cy="576"/>
              <a:chOff x="432" y="2832"/>
              <a:chExt cx="4608" cy="576"/>
            </a:xfrm>
          </p:grpSpPr>
          <p:grpSp>
            <p:nvGrpSpPr>
              <p:cNvPr id="114694" name="Group 6"/>
              <p:cNvGrpSpPr>
                <a:grpSpLocks/>
              </p:cNvGrpSpPr>
              <p:nvPr/>
            </p:nvGrpSpPr>
            <p:grpSpPr bwMode="auto">
              <a:xfrm>
                <a:off x="432" y="2832"/>
                <a:ext cx="1152" cy="576"/>
                <a:chOff x="432" y="2832"/>
                <a:chExt cx="1152" cy="576"/>
              </a:xfrm>
            </p:grpSpPr>
            <p:sp>
              <p:nvSpPr>
                <p:cNvPr id="114695" name="Line 7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696" name="Line 8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697" name="Line 9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698" name="Line 10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699" name="Line 11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0" name="Line 12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1" name="Line 13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2" name="Line 14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3" name="Line 15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4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5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6" name="Line 18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07" name="Line 19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708" name="Group 20"/>
              <p:cNvGrpSpPr>
                <a:grpSpLocks/>
              </p:cNvGrpSpPr>
              <p:nvPr/>
            </p:nvGrpSpPr>
            <p:grpSpPr bwMode="auto">
              <a:xfrm>
                <a:off x="1584" y="2832"/>
                <a:ext cx="1152" cy="576"/>
                <a:chOff x="432" y="2832"/>
                <a:chExt cx="1152" cy="576"/>
              </a:xfrm>
            </p:grpSpPr>
            <p:sp>
              <p:nvSpPr>
                <p:cNvPr id="114709" name="Line 21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0" name="Line 22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1" name="Line 23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2" name="Line 24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3" name="Line 25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4" name="Line 26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5" name="Line 27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6" name="Line 28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7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8" name="Line 30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19" name="Line 31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0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1" name="Line 33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722" name="Group 34"/>
              <p:cNvGrpSpPr>
                <a:grpSpLocks/>
              </p:cNvGrpSpPr>
              <p:nvPr/>
            </p:nvGrpSpPr>
            <p:grpSpPr bwMode="auto">
              <a:xfrm>
                <a:off x="2736" y="2832"/>
                <a:ext cx="1152" cy="576"/>
                <a:chOff x="432" y="2832"/>
                <a:chExt cx="1152" cy="576"/>
              </a:xfrm>
            </p:grpSpPr>
            <p:sp>
              <p:nvSpPr>
                <p:cNvPr id="114723" name="Line 35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4" name="Line 36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5" name="Line 37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6" name="Line 38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7" name="Line 39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8" name="Line 40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29" name="Line 41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0" name="Line 42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1" name="Line 43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2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3" name="Line 45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4" name="Line 46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5" name="Line 47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736" name="Group 48"/>
              <p:cNvGrpSpPr>
                <a:grpSpLocks/>
              </p:cNvGrpSpPr>
              <p:nvPr/>
            </p:nvGrpSpPr>
            <p:grpSpPr bwMode="auto">
              <a:xfrm>
                <a:off x="3888" y="2832"/>
                <a:ext cx="1152" cy="576"/>
                <a:chOff x="432" y="2832"/>
                <a:chExt cx="1152" cy="576"/>
              </a:xfrm>
            </p:grpSpPr>
            <p:sp>
              <p:nvSpPr>
                <p:cNvPr id="114737" name="Line 49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8" name="Line 50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39" name="Line 51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0" name="Line 52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1" name="Line 53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2" name="Line 54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3" name="Line 55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4" name="Line 56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5" name="Line 57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6" name="Line 58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7" name="Line 59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8" name="Line 60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749" name="Line 61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4750" name="Text Box 62"/>
            <p:cNvSpPr txBox="1">
              <a:spLocks noChangeArrowheads="1"/>
            </p:cNvSpPr>
            <p:nvPr/>
          </p:nvSpPr>
          <p:spPr bwMode="auto">
            <a:xfrm>
              <a:off x="392" y="3475"/>
              <a:ext cx="493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0 1 2 3 4 5 6 7 8 9 10 11 12                                        24                                       36                                     . . .</a:t>
              </a:r>
            </a:p>
          </p:txBody>
        </p:sp>
        <p:sp>
          <p:nvSpPr>
            <p:cNvPr id="114751" name="Text Box 63"/>
            <p:cNvSpPr txBox="1">
              <a:spLocks noChangeArrowheads="1"/>
            </p:cNvSpPr>
            <p:nvPr/>
          </p:nvSpPr>
          <p:spPr bwMode="auto">
            <a:xfrm>
              <a:off x="240" y="258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(C,0)</a:t>
              </a:r>
            </a:p>
          </p:txBody>
        </p:sp>
        <p:sp>
          <p:nvSpPr>
            <p:cNvPr id="114752" name="Text Box 64"/>
            <p:cNvSpPr txBox="1">
              <a:spLocks noChangeArrowheads="1"/>
            </p:cNvSpPr>
            <p:nvPr/>
          </p:nvSpPr>
          <p:spPr bwMode="auto">
            <a:xfrm>
              <a:off x="1392" y="259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(C,1)</a:t>
              </a:r>
            </a:p>
          </p:txBody>
        </p:sp>
        <p:sp>
          <p:nvSpPr>
            <p:cNvPr id="114753" name="Text Box 65"/>
            <p:cNvSpPr txBox="1">
              <a:spLocks noChangeArrowheads="1"/>
            </p:cNvSpPr>
            <p:nvPr/>
          </p:nvSpPr>
          <p:spPr bwMode="auto">
            <a:xfrm>
              <a:off x="2527" y="259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(C,2)</a:t>
              </a:r>
            </a:p>
          </p:txBody>
        </p:sp>
        <p:sp>
          <p:nvSpPr>
            <p:cNvPr id="114754" name="Text Box 66"/>
            <p:cNvSpPr txBox="1">
              <a:spLocks noChangeArrowheads="1"/>
            </p:cNvSpPr>
            <p:nvPr/>
          </p:nvSpPr>
          <p:spPr bwMode="auto">
            <a:xfrm>
              <a:off x="3679" y="259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(C,3)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7" name="Picture 11" descr="shortKey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334000"/>
            <a:ext cx="3429000" cy="1114425"/>
          </a:xfrm>
          <a:prstGeom prst="rect">
            <a:avLst/>
          </a:prstGeom>
          <a:noFill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Pitch to integer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pcToInt :: PitchClass -&gt; Int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pcToInt pc = case pc of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Cf -&gt; -1   -- should Cf be 11?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C  -&gt; 0  ; 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Cs -&gt; 1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Df -&gt; 1</a:t>
            </a:r>
            <a:r>
              <a:rPr lang="en-US" sz="1800">
                <a:latin typeface="Courier New" pitchFamily="49" charset="0"/>
              </a:rPr>
              <a:t>  ;  D  -&gt; 2 ; 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Ds -&gt; 3</a:t>
            </a: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Ef -&gt; 3</a:t>
            </a:r>
            <a:r>
              <a:rPr lang="en-US" sz="1800">
                <a:latin typeface="Courier New" pitchFamily="49" charset="0"/>
              </a:rPr>
              <a:t>  ;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  -&gt; 4</a:t>
            </a:r>
            <a:r>
              <a:rPr lang="en-US" sz="1800">
                <a:latin typeface="Courier New" pitchFamily="49" charset="0"/>
              </a:rPr>
              <a:t> ;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Es -&gt; 5</a:t>
            </a: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Ff -&gt; 4</a:t>
            </a:r>
            <a:r>
              <a:rPr lang="en-US" sz="1800">
                <a:latin typeface="Courier New" pitchFamily="49" charset="0"/>
              </a:rPr>
              <a:t>  ;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F  -&gt; 5</a:t>
            </a:r>
            <a:r>
              <a:rPr lang="en-US" sz="1800">
                <a:latin typeface="Courier New" pitchFamily="49" charset="0"/>
              </a:rPr>
              <a:t> ;  </a:t>
            </a:r>
            <a:r>
              <a:rPr lang="en-US" sz="1800">
                <a:solidFill>
                  <a:srgbClr val="990033"/>
                </a:solidFill>
                <a:latin typeface="Courier New" pitchFamily="49" charset="0"/>
              </a:rPr>
              <a:t>Fs -&gt; 6</a:t>
            </a: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</a:t>
            </a:r>
            <a:r>
              <a:rPr lang="en-US" sz="1800">
                <a:solidFill>
                  <a:srgbClr val="990033"/>
                </a:solidFill>
                <a:latin typeface="Courier New" pitchFamily="49" charset="0"/>
              </a:rPr>
              <a:t>Gf -&gt; 6</a:t>
            </a:r>
            <a:r>
              <a:rPr lang="en-US" sz="1800">
                <a:latin typeface="Courier New" pitchFamily="49" charset="0"/>
              </a:rPr>
              <a:t>  ;  G  -&gt; 7 ;  </a:t>
            </a:r>
            <a:r>
              <a:rPr lang="en-US" sz="1800">
                <a:solidFill>
                  <a:srgbClr val="996633"/>
                </a:solidFill>
                <a:latin typeface="Courier New" pitchFamily="49" charset="0"/>
              </a:rPr>
              <a:t>Gs -&gt; 8</a:t>
            </a: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</a:t>
            </a:r>
            <a:r>
              <a:rPr lang="en-US" sz="1800">
                <a:solidFill>
                  <a:srgbClr val="996633"/>
                </a:solidFill>
                <a:latin typeface="Courier New" pitchFamily="49" charset="0"/>
              </a:rPr>
              <a:t>Af -&gt; 8</a:t>
            </a:r>
            <a:r>
              <a:rPr lang="en-US" sz="1800">
                <a:latin typeface="Courier New" pitchFamily="49" charset="0"/>
              </a:rPr>
              <a:t>  ;  A  -&gt; 9 ;  </a:t>
            </a:r>
            <a:r>
              <a:rPr lang="en-US" sz="1800">
                <a:solidFill>
                  <a:srgbClr val="FF9966"/>
                </a:solidFill>
                <a:latin typeface="Courier New" pitchFamily="49" charset="0"/>
              </a:rPr>
              <a:t>As -&gt; 10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</a:t>
            </a:r>
            <a:r>
              <a:rPr lang="en-US" sz="1800">
                <a:solidFill>
                  <a:srgbClr val="FF9966"/>
                </a:solidFill>
                <a:latin typeface="Courier New" pitchFamily="49" charset="0"/>
              </a:rPr>
              <a:t>Bf -&gt; 10</a:t>
            </a:r>
            <a:r>
              <a:rPr lang="en-US" sz="1800">
                <a:latin typeface="Courier New" pitchFamily="49" charset="0"/>
              </a:rPr>
              <a:t> ;  B  -&gt; 11 ; Bs -&gt; 12 -- maybe 0?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Arial" pitchFamily="34" charset="0"/>
              </a:rPr>
              <a:t>Note how several different pitches have the same absolute pitch. This is because the “flat” of some notes is the “sharp” of another.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124200" y="6080125"/>
            <a:ext cx="2874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  D     E   F    G     A    B   C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200400" y="5410200"/>
            <a:ext cx="2346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FF66"/>
                </a:solidFill>
              </a:rPr>
              <a:t>Cs      Ds           Fs     Gs      As</a:t>
            </a:r>
          </a:p>
          <a:p>
            <a:r>
              <a:rPr lang="en-US" sz="1200">
                <a:solidFill>
                  <a:srgbClr val="FFFF66"/>
                </a:solidFill>
              </a:rPr>
              <a:t>Df       Ef           Gf      Af       Bf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2743200" y="5802313"/>
            <a:ext cx="3714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Cf</a:t>
            </a:r>
            <a:endParaRPr 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3810000" y="5824538"/>
            <a:ext cx="64293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 Ff  Es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5334000" y="5821363"/>
            <a:ext cx="6667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Cf   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  </a:t>
            </a:r>
            <a:r>
              <a:rPr lang="en-US">
                <a:latin typeface="Courier New" pitchFamily="49" charset="0"/>
              </a:rPr>
              <a:t>AbsPitch  </a:t>
            </a:r>
            <a:r>
              <a:rPr lang="en-US"/>
              <a:t> to   </a:t>
            </a:r>
            <a:r>
              <a:rPr lang="en-US">
                <a:latin typeface="Courier New" pitchFamily="49" charset="0"/>
              </a:rPr>
              <a:t>Pitch</a:t>
            </a: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52500"/>
            <a:ext cx="8153400" cy="5600700"/>
          </a:xfrm>
        </p:spPr>
        <p:txBody>
          <a:bodyPr/>
          <a:lstStyle/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pitch12 = [C,Cs,D,Ds,E,F,Fs,G,Gs,A,As,B] 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pitch    :: AbsPitch -&gt; Pitch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pitch a = (pitch12 !! mod a 12, quot a 12)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trans    :: Int -&gt; Pitch -&gt; Pitch</a:t>
            </a:r>
          </a:p>
          <a:p>
            <a:pPr>
              <a:buFontTx/>
              <a:buNone/>
            </a:pPr>
            <a:r>
              <a:rPr lang="en-US">
                <a:latin typeface="Courier New" pitchFamily="49" charset="0"/>
              </a:rPr>
              <a:t>trans i p = pitch (absPitch p + i)</a:t>
            </a:r>
          </a:p>
          <a:p>
            <a:pPr>
              <a:buFontTx/>
              <a:buNone/>
            </a:pPr>
            <a:endParaRPr lang="en-US">
              <a:latin typeface="Courier New" pitchFamily="49" charset="0"/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457200" y="3429000"/>
            <a:ext cx="8077200" cy="1692275"/>
            <a:chOff x="240" y="2582"/>
            <a:chExt cx="5088" cy="1066"/>
          </a:xfrm>
        </p:grpSpPr>
        <p:grpSp>
          <p:nvGrpSpPr>
            <p:cNvPr id="115717" name="Group 5"/>
            <p:cNvGrpSpPr>
              <a:grpSpLocks/>
            </p:cNvGrpSpPr>
            <p:nvPr/>
          </p:nvGrpSpPr>
          <p:grpSpPr bwMode="auto">
            <a:xfrm>
              <a:off x="432" y="2832"/>
              <a:ext cx="4608" cy="576"/>
              <a:chOff x="432" y="2832"/>
              <a:chExt cx="4608" cy="576"/>
            </a:xfrm>
          </p:grpSpPr>
          <p:grpSp>
            <p:nvGrpSpPr>
              <p:cNvPr id="115718" name="Group 6"/>
              <p:cNvGrpSpPr>
                <a:grpSpLocks/>
              </p:cNvGrpSpPr>
              <p:nvPr/>
            </p:nvGrpSpPr>
            <p:grpSpPr bwMode="auto">
              <a:xfrm>
                <a:off x="432" y="2832"/>
                <a:ext cx="1152" cy="576"/>
                <a:chOff x="432" y="2832"/>
                <a:chExt cx="1152" cy="576"/>
              </a:xfrm>
            </p:grpSpPr>
            <p:sp>
              <p:nvSpPr>
                <p:cNvPr id="115719" name="Line 7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0" name="Line 8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1" name="Line 9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2" name="Line 10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3" name="Line 11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4" name="Line 12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5" name="Line 13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6" name="Line 14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7" name="Line 15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8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29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0" name="Line 18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1" name="Line 19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732" name="Group 20"/>
              <p:cNvGrpSpPr>
                <a:grpSpLocks/>
              </p:cNvGrpSpPr>
              <p:nvPr/>
            </p:nvGrpSpPr>
            <p:grpSpPr bwMode="auto">
              <a:xfrm>
                <a:off x="1584" y="2832"/>
                <a:ext cx="1152" cy="576"/>
                <a:chOff x="432" y="2832"/>
                <a:chExt cx="1152" cy="576"/>
              </a:xfrm>
            </p:grpSpPr>
            <p:sp>
              <p:nvSpPr>
                <p:cNvPr id="115733" name="Line 21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4" name="Line 22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5" name="Line 23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6" name="Line 24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7" name="Line 25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8" name="Line 26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39" name="Line 27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0" name="Line 28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1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2" name="Line 30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3" name="Line 31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4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5" name="Line 33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746" name="Group 34"/>
              <p:cNvGrpSpPr>
                <a:grpSpLocks/>
              </p:cNvGrpSpPr>
              <p:nvPr/>
            </p:nvGrpSpPr>
            <p:grpSpPr bwMode="auto">
              <a:xfrm>
                <a:off x="2736" y="2832"/>
                <a:ext cx="1152" cy="576"/>
                <a:chOff x="432" y="2832"/>
                <a:chExt cx="1152" cy="576"/>
              </a:xfrm>
            </p:grpSpPr>
            <p:sp>
              <p:nvSpPr>
                <p:cNvPr id="115747" name="Line 35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8" name="Line 36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49" name="Line 37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0" name="Line 38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1" name="Line 39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2" name="Line 40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3" name="Line 41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4" name="Line 42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5" name="Line 43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6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7" name="Line 45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8" name="Line 46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59" name="Line 47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760" name="Group 48"/>
              <p:cNvGrpSpPr>
                <a:grpSpLocks/>
              </p:cNvGrpSpPr>
              <p:nvPr/>
            </p:nvGrpSpPr>
            <p:grpSpPr bwMode="auto">
              <a:xfrm>
                <a:off x="3888" y="2832"/>
                <a:ext cx="1152" cy="576"/>
                <a:chOff x="432" y="2832"/>
                <a:chExt cx="1152" cy="576"/>
              </a:xfrm>
            </p:grpSpPr>
            <p:sp>
              <p:nvSpPr>
                <p:cNvPr id="115761" name="Line 49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2" name="Line 50"/>
                <p:cNvSpPr>
                  <a:spLocks noChangeShapeType="1"/>
                </p:cNvSpPr>
                <p:nvPr/>
              </p:nvSpPr>
              <p:spPr bwMode="auto">
                <a:xfrm>
                  <a:off x="432" y="283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3" name="Line 51"/>
                <p:cNvSpPr>
                  <a:spLocks noChangeShapeType="1"/>
                </p:cNvSpPr>
                <p:nvPr/>
              </p:nvSpPr>
              <p:spPr bwMode="auto">
                <a:xfrm>
                  <a:off x="52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4" name="Line 52"/>
                <p:cNvSpPr>
                  <a:spLocks noChangeShapeType="1"/>
                </p:cNvSpPr>
                <p:nvPr/>
              </p:nvSpPr>
              <p:spPr bwMode="auto">
                <a:xfrm>
                  <a:off x="62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5" name="Line 53"/>
                <p:cNvSpPr>
                  <a:spLocks noChangeShapeType="1"/>
                </p:cNvSpPr>
                <p:nvPr/>
              </p:nvSpPr>
              <p:spPr bwMode="auto">
                <a:xfrm>
                  <a:off x="72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6" name="Line 54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7" name="Line 55"/>
                <p:cNvSpPr>
                  <a:spLocks noChangeShapeType="1"/>
                </p:cNvSpPr>
                <p:nvPr/>
              </p:nvSpPr>
              <p:spPr bwMode="auto">
                <a:xfrm>
                  <a:off x="91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8" name="Line 56"/>
                <p:cNvSpPr>
                  <a:spLocks noChangeShapeType="1"/>
                </p:cNvSpPr>
                <p:nvPr/>
              </p:nvSpPr>
              <p:spPr bwMode="auto">
                <a:xfrm>
                  <a:off x="100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69" name="Line 57"/>
                <p:cNvSpPr>
                  <a:spLocks noChangeShapeType="1"/>
                </p:cNvSpPr>
                <p:nvPr/>
              </p:nvSpPr>
              <p:spPr bwMode="auto">
                <a:xfrm>
                  <a:off x="1104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70" name="Line 58"/>
                <p:cNvSpPr>
                  <a:spLocks noChangeShapeType="1"/>
                </p:cNvSpPr>
                <p:nvPr/>
              </p:nvSpPr>
              <p:spPr bwMode="auto">
                <a:xfrm>
                  <a:off x="1200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71" name="Line 59"/>
                <p:cNvSpPr>
                  <a:spLocks noChangeShapeType="1"/>
                </p:cNvSpPr>
                <p:nvPr/>
              </p:nvSpPr>
              <p:spPr bwMode="auto">
                <a:xfrm>
                  <a:off x="1296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72" name="Line 60"/>
                <p:cNvSpPr>
                  <a:spLocks noChangeShapeType="1"/>
                </p:cNvSpPr>
                <p:nvPr/>
              </p:nvSpPr>
              <p:spPr bwMode="auto">
                <a:xfrm>
                  <a:off x="1392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773" name="Line 61"/>
                <p:cNvSpPr>
                  <a:spLocks noChangeShapeType="1"/>
                </p:cNvSpPr>
                <p:nvPr/>
              </p:nvSpPr>
              <p:spPr bwMode="auto">
                <a:xfrm>
                  <a:off x="1488" y="2976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5774" name="Text Box 62"/>
            <p:cNvSpPr txBox="1">
              <a:spLocks noChangeArrowheads="1"/>
            </p:cNvSpPr>
            <p:nvPr/>
          </p:nvSpPr>
          <p:spPr bwMode="auto">
            <a:xfrm>
              <a:off x="392" y="3475"/>
              <a:ext cx="493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0 1 2 3 4 5 6 7 8 9 10 11 12                                        24                                       36                                     . . .</a:t>
              </a:r>
            </a:p>
          </p:txBody>
        </p:sp>
        <p:sp>
          <p:nvSpPr>
            <p:cNvPr id="115775" name="Text Box 63"/>
            <p:cNvSpPr txBox="1">
              <a:spLocks noChangeArrowheads="1"/>
            </p:cNvSpPr>
            <p:nvPr/>
          </p:nvSpPr>
          <p:spPr bwMode="auto">
            <a:xfrm>
              <a:off x="240" y="258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(C,0)</a:t>
              </a:r>
            </a:p>
          </p:txBody>
        </p:sp>
        <p:sp>
          <p:nvSpPr>
            <p:cNvPr id="115776" name="Text Box 64"/>
            <p:cNvSpPr txBox="1">
              <a:spLocks noChangeArrowheads="1"/>
            </p:cNvSpPr>
            <p:nvPr/>
          </p:nvSpPr>
          <p:spPr bwMode="auto">
            <a:xfrm>
              <a:off x="1392" y="259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(C,1)</a:t>
              </a:r>
            </a:p>
          </p:txBody>
        </p:sp>
        <p:sp>
          <p:nvSpPr>
            <p:cNvPr id="115777" name="Text Box 65"/>
            <p:cNvSpPr txBox="1">
              <a:spLocks noChangeArrowheads="1"/>
            </p:cNvSpPr>
            <p:nvPr/>
          </p:nvSpPr>
          <p:spPr bwMode="auto">
            <a:xfrm>
              <a:off x="2527" y="259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(C,2)</a:t>
              </a:r>
            </a:p>
          </p:txBody>
        </p:sp>
        <p:sp>
          <p:nvSpPr>
            <p:cNvPr id="115778" name="Text Box 66"/>
            <p:cNvSpPr txBox="1">
              <a:spLocks noChangeArrowheads="1"/>
            </p:cNvSpPr>
            <p:nvPr/>
          </p:nvSpPr>
          <p:spPr bwMode="auto">
            <a:xfrm>
              <a:off x="3679" y="2592"/>
              <a:ext cx="40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(C,3)</a:t>
              </a:r>
            </a:p>
          </p:txBody>
        </p:sp>
      </p:grpSp>
      <p:sp>
        <p:nvSpPr>
          <p:cNvPr id="115779" name="AutoShape 67"/>
          <p:cNvSpPr>
            <a:spLocks/>
          </p:cNvSpPr>
          <p:nvPr/>
        </p:nvSpPr>
        <p:spPr bwMode="auto">
          <a:xfrm rot="5400000">
            <a:off x="6972300" y="2095500"/>
            <a:ext cx="457200" cy="1752600"/>
          </a:xfrm>
          <a:prstGeom prst="rightBrace">
            <a:avLst>
              <a:gd name="adj1" fmla="val 319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80" name="Text Box 68"/>
          <p:cNvSpPr txBox="1">
            <a:spLocks noChangeArrowheads="1"/>
          </p:cNvSpPr>
          <p:nvPr/>
        </p:nvSpPr>
        <p:spPr bwMode="auto">
          <a:xfrm>
            <a:off x="6765925" y="3260725"/>
            <a:ext cx="8270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octave</a:t>
            </a:r>
          </a:p>
        </p:txBody>
      </p:sp>
      <p:sp>
        <p:nvSpPr>
          <p:cNvPr id="115781" name="AutoShape 69"/>
          <p:cNvSpPr>
            <a:spLocks/>
          </p:cNvSpPr>
          <p:nvPr/>
        </p:nvSpPr>
        <p:spPr bwMode="auto">
          <a:xfrm rot="5400000">
            <a:off x="4953000" y="2133600"/>
            <a:ext cx="457200" cy="1524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82" name="Text Box 70"/>
          <p:cNvSpPr txBox="1">
            <a:spLocks noChangeArrowheads="1"/>
          </p:cNvSpPr>
          <p:nvPr/>
        </p:nvSpPr>
        <p:spPr bwMode="auto">
          <a:xfrm>
            <a:off x="4479925" y="3032125"/>
            <a:ext cx="14144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Dist above 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</a:t>
            </a:r>
            <a:r>
              <a:rPr lang="en-US">
                <a:latin typeface="Courier New" pitchFamily="49" charset="0"/>
              </a:rPr>
              <a:t>Music - Notes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cf,c,cs,df,d,ds,ef,e,es,ff,f,fs,gf,g,gs,af,a,as,bf,b,bs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:: Octave -&gt; </a:t>
            </a:r>
            <a:r>
              <a:rPr lang="en-US" sz="1800" dirty="0" err="1">
                <a:latin typeface="Courier New" pitchFamily="49" charset="0"/>
              </a:rPr>
              <a:t>Dur</a:t>
            </a:r>
            <a:r>
              <a:rPr lang="en-US" sz="1800" dirty="0">
                <a:latin typeface="Courier New" pitchFamily="49" charset="0"/>
              </a:rPr>
              <a:t> -&gt;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NoteAttribute</a:t>
            </a:r>
            <a:r>
              <a:rPr lang="en-US" sz="1800" dirty="0" smtClean="0">
                <a:latin typeface="Courier New" pitchFamily="49" charset="0"/>
              </a:rPr>
              <a:t>] </a:t>
            </a:r>
            <a:r>
              <a:rPr lang="en-US" sz="1800" dirty="0" smtClean="0">
                <a:latin typeface="Courier New" pitchFamily="49" charset="0"/>
              </a:rPr>
              <a:t>-&gt; Music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cf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Cf,o</a:t>
            </a:r>
            <a:r>
              <a:rPr lang="en-US" sz="1800" dirty="0">
                <a:latin typeface="Courier New" pitchFamily="49" charset="0"/>
              </a:rPr>
              <a:t>);  c o = Note(</a:t>
            </a:r>
            <a:r>
              <a:rPr lang="en-US" sz="1800" dirty="0" err="1">
                <a:latin typeface="Courier New" pitchFamily="49" charset="0"/>
              </a:rPr>
              <a:t>C,o</a:t>
            </a:r>
            <a:r>
              <a:rPr lang="en-US" sz="1800" dirty="0">
                <a:latin typeface="Courier New" pitchFamily="49" charset="0"/>
              </a:rPr>
              <a:t>);  </a:t>
            </a:r>
            <a:r>
              <a:rPr lang="en-US" sz="1800" dirty="0" err="1">
                <a:latin typeface="Courier New" pitchFamily="49" charset="0"/>
              </a:rPr>
              <a:t>cs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Cs,o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Df,o</a:t>
            </a:r>
            <a:r>
              <a:rPr lang="en-US" sz="1800" dirty="0">
                <a:latin typeface="Courier New" pitchFamily="49" charset="0"/>
              </a:rPr>
              <a:t>);  d o = Note(</a:t>
            </a:r>
            <a:r>
              <a:rPr lang="en-US" sz="1800" dirty="0" err="1">
                <a:latin typeface="Courier New" pitchFamily="49" charset="0"/>
              </a:rPr>
              <a:t>D,o</a:t>
            </a:r>
            <a:r>
              <a:rPr lang="en-US" sz="1800" dirty="0">
                <a:latin typeface="Courier New" pitchFamily="49" charset="0"/>
              </a:rPr>
              <a:t>);  </a:t>
            </a:r>
            <a:r>
              <a:rPr lang="en-US" sz="1800" dirty="0" err="1">
                <a:latin typeface="Courier New" pitchFamily="49" charset="0"/>
              </a:rPr>
              <a:t>ds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Ds,o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ef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Ef,o</a:t>
            </a:r>
            <a:r>
              <a:rPr lang="en-US" sz="1800" dirty="0">
                <a:latin typeface="Courier New" pitchFamily="49" charset="0"/>
              </a:rPr>
              <a:t>);  e o = Note(</a:t>
            </a:r>
            <a:r>
              <a:rPr lang="en-US" sz="1800" dirty="0" err="1">
                <a:latin typeface="Courier New" pitchFamily="49" charset="0"/>
              </a:rPr>
              <a:t>E,o</a:t>
            </a:r>
            <a:r>
              <a:rPr lang="en-US" sz="1800" dirty="0">
                <a:latin typeface="Courier New" pitchFamily="49" charset="0"/>
              </a:rPr>
              <a:t>);  </a:t>
            </a:r>
            <a:r>
              <a:rPr lang="en-US" sz="1800" dirty="0" err="1">
                <a:latin typeface="Courier New" pitchFamily="49" charset="0"/>
              </a:rPr>
              <a:t>es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Es,o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ff o = Note(</a:t>
            </a:r>
            <a:r>
              <a:rPr lang="en-US" sz="1800" dirty="0" err="1">
                <a:latin typeface="Courier New" pitchFamily="49" charset="0"/>
              </a:rPr>
              <a:t>Ff,o</a:t>
            </a:r>
            <a:r>
              <a:rPr lang="en-US" sz="1800" dirty="0">
                <a:latin typeface="Courier New" pitchFamily="49" charset="0"/>
              </a:rPr>
              <a:t>);  f o = Note(</a:t>
            </a:r>
            <a:r>
              <a:rPr lang="en-US" sz="1800" dirty="0" err="1">
                <a:latin typeface="Courier New" pitchFamily="49" charset="0"/>
              </a:rPr>
              <a:t>F,o</a:t>
            </a:r>
            <a:r>
              <a:rPr lang="en-US" sz="1800" dirty="0">
                <a:latin typeface="Courier New" pitchFamily="49" charset="0"/>
              </a:rPr>
              <a:t>);  </a:t>
            </a:r>
            <a:r>
              <a:rPr lang="en-US" sz="1800" dirty="0" err="1">
                <a:latin typeface="Courier New" pitchFamily="49" charset="0"/>
              </a:rPr>
              <a:t>fs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Fs,o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gf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Gf,o</a:t>
            </a:r>
            <a:r>
              <a:rPr lang="en-US" sz="1800" dirty="0">
                <a:latin typeface="Courier New" pitchFamily="49" charset="0"/>
              </a:rPr>
              <a:t>);  g o = Note(</a:t>
            </a:r>
            <a:r>
              <a:rPr lang="en-US" sz="1800" dirty="0" err="1">
                <a:latin typeface="Courier New" pitchFamily="49" charset="0"/>
              </a:rPr>
              <a:t>G,o</a:t>
            </a:r>
            <a:r>
              <a:rPr lang="en-US" sz="1800" dirty="0">
                <a:latin typeface="Courier New" pitchFamily="49" charset="0"/>
              </a:rPr>
              <a:t>);  </a:t>
            </a:r>
            <a:r>
              <a:rPr lang="en-US" sz="1800" dirty="0" err="1">
                <a:latin typeface="Courier New" pitchFamily="49" charset="0"/>
              </a:rPr>
              <a:t>gs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Gs,o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af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Af,o</a:t>
            </a:r>
            <a:r>
              <a:rPr lang="en-US" sz="1800" dirty="0">
                <a:latin typeface="Courier New" pitchFamily="49" charset="0"/>
              </a:rPr>
              <a:t>);  a o = Note(</a:t>
            </a:r>
            <a:r>
              <a:rPr lang="en-US" sz="1800" dirty="0" err="1">
                <a:latin typeface="Courier New" pitchFamily="49" charset="0"/>
              </a:rPr>
              <a:t>A,o</a:t>
            </a:r>
            <a:r>
              <a:rPr lang="en-US" sz="1800" dirty="0">
                <a:latin typeface="Courier New" pitchFamily="49" charset="0"/>
              </a:rPr>
              <a:t>);  as o = Note(</a:t>
            </a:r>
            <a:r>
              <a:rPr lang="en-US" sz="1800" dirty="0" err="1">
                <a:latin typeface="Courier New" pitchFamily="49" charset="0"/>
              </a:rPr>
              <a:t>As,o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bf o = Note(</a:t>
            </a:r>
            <a:r>
              <a:rPr lang="en-US" sz="1800" dirty="0" err="1">
                <a:latin typeface="Courier New" pitchFamily="49" charset="0"/>
              </a:rPr>
              <a:t>Bf,o</a:t>
            </a:r>
            <a:r>
              <a:rPr lang="en-US" sz="1800" dirty="0">
                <a:latin typeface="Courier New" pitchFamily="49" charset="0"/>
              </a:rPr>
              <a:t>);  b o = Note(</a:t>
            </a:r>
            <a:r>
              <a:rPr lang="en-US" sz="1800" dirty="0" err="1">
                <a:latin typeface="Courier New" pitchFamily="49" charset="0"/>
              </a:rPr>
              <a:t>B,o</a:t>
            </a:r>
            <a:r>
              <a:rPr lang="en-US" sz="1800" dirty="0">
                <a:latin typeface="Courier New" pitchFamily="49" charset="0"/>
              </a:rPr>
              <a:t>);  </a:t>
            </a:r>
            <a:r>
              <a:rPr lang="en-US" sz="1800" dirty="0" err="1">
                <a:latin typeface="Courier New" pitchFamily="49" charset="0"/>
              </a:rPr>
              <a:t>bs</a:t>
            </a:r>
            <a:r>
              <a:rPr lang="en-US" sz="1800" dirty="0">
                <a:latin typeface="Courier New" pitchFamily="49" charset="0"/>
              </a:rPr>
              <a:t> o = Note(</a:t>
            </a:r>
            <a:r>
              <a:rPr lang="en-US" sz="1800" dirty="0" err="1">
                <a:latin typeface="Courier New" pitchFamily="49" charset="0"/>
              </a:rPr>
              <a:t>Bs,o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0" dirty="0">
                <a:latin typeface="Arial" pitchFamily="34" charset="0"/>
              </a:rPr>
              <a:t>Given an </a:t>
            </a:r>
            <a:r>
              <a:rPr lang="en-US" sz="1800" dirty="0">
                <a:latin typeface="Courier New" pitchFamily="49" charset="0"/>
              </a:rPr>
              <a:t>Octave </a:t>
            </a:r>
            <a:r>
              <a:rPr lang="en-US" sz="1800" b="0" dirty="0">
                <a:latin typeface="Arial" pitchFamily="34" charset="0"/>
              </a:rPr>
              <a:t>creates a function from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Dur</a:t>
            </a:r>
            <a:r>
              <a:rPr lang="en-US" sz="1800" b="0" dirty="0">
                <a:latin typeface="Arial" pitchFamily="34" charset="0"/>
              </a:rPr>
              <a:t> to </a:t>
            </a:r>
            <a:r>
              <a:rPr lang="en-US" sz="1800" dirty="0">
                <a:latin typeface="Courier New" pitchFamily="49" charset="0"/>
              </a:rPr>
              <a:t>Music </a:t>
            </a:r>
            <a:r>
              <a:rPr lang="en-US" sz="1800" b="0" dirty="0">
                <a:latin typeface="Arial" pitchFamily="34" charset="0"/>
              </a:rPr>
              <a:t> in that octave.    Note that</a:t>
            </a:r>
            <a:r>
              <a:rPr lang="en-US" sz="1800" dirty="0">
                <a:latin typeface="Courier New" pitchFamily="49" charset="0"/>
              </a:rPr>
              <a:t> Note :: Pitch -&gt; </a:t>
            </a:r>
            <a:r>
              <a:rPr lang="en-US" sz="1800" dirty="0" err="1">
                <a:latin typeface="Courier New" pitchFamily="49" charset="0"/>
              </a:rPr>
              <a:t>Dur</a:t>
            </a:r>
            <a:r>
              <a:rPr lang="en-US" sz="1800" dirty="0">
                <a:latin typeface="Courier New" pitchFamily="49" charset="0"/>
              </a:rPr>
              <a:t> -&gt; Music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0" dirty="0">
                <a:latin typeface="Arial" pitchFamily="34" charset="0"/>
              </a:rPr>
              <a:t>These functions have the same names as the constructors of the </a:t>
            </a:r>
            <a:r>
              <a:rPr lang="en-US" sz="1800" dirty="0" err="1">
                <a:latin typeface="Courier New" pitchFamily="49" charset="0"/>
              </a:rPr>
              <a:t>PitchClass</a:t>
            </a:r>
            <a:r>
              <a:rPr lang="en-US" sz="1800" b="0" dirty="0">
                <a:latin typeface="Arial" pitchFamily="34" charset="0"/>
              </a:rPr>
              <a:t> but they’re not capitalized.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Pages>47</Pages>
  <Words>2282</Words>
  <Application>Microsoft Office PowerPoint</Application>
  <PresentationFormat>Letter Paper (8.5x11 in)</PresentationFormat>
  <Paragraphs>335</Paragraphs>
  <Slides>24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Compositional Functional Programming  with the Haskore Music </vt:lpstr>
      <vt:lpstr>Haskore</vt:lpstr>
      <vt:lpstr>Musical Basics in Haskore</vt:lpstr>
      <vt:lpstr>Music</vt:lpstr>
      <vt:lpstr>Midi Standard supports lots of instruments</vt:lpstr>
      <vt:lpstr>Duration &amp; Absolute Pitch</vt:lpstr>
      <vt:lpstr>Pitch to integer</vt:lpstr>
      <vt:lpstr>From   AbsPitch   to   Pitch</vt:lpstr>
      <vt:lpstr>Generic Music - Notes</vt:lpstr>
      <vt:lpstr>Generic Music - Rests</vt:lpstr>
      <vt:lpstr>Lets Write Some Music!</vt:lpstr>
      <vt:lpstr>More  Examples</vt:lpstr>
      <vt:lpstr>Time Delaying Music</vt:lpstr>
      <vt:lpstr>Transposing Music</vt:lpstr>
      <vt:lpstr>Repeating Music</vt:lpstr>
      <vt:lpstr>Fancy Stuff</vt:lpstr>
      <vt:lpstr>How long is a piece of music?</vt:lpstr>
      <vt:lpstr>Reversing a piece of music</vt:lpstr>
      <vt:lpstr>Cutting a piece of music short</vt:lpstr>
      <vt:lpstr>Comments</vt:lpstr>
      <vt:lpstr>Percussion</vt:lpstr>
      <vt:lpstr>Let’s beat the drums</vt:lpstr>
      <vt:lpstr>Music Presentation</vt:lpstr>
      <vt:lpstr>MIDI Event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#1,  Sept. 30, 1996</dc:title>
  <dc:creator>Tim Sheard</dc:creator>
  <cp:lastModifiedBy>sheard</cp:lastModifiedBy>
  <cp:revision>118</cp:revision>
  <cp:lastPrinted>1999-04-06T15:32:52Z</cp:lastPrinted>
  <dcterms:created xsi:type="dcterms:W3CDTF">1997-09-29T22:47:58Z</dcterms:created>
  <dcterms:modified xsi:type="dcterms:W3CDTF">2013-01-14T23:39:42Z</dcterms:modified>
</cp:coreProperties>
</file>